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70" r:id="rId10"/>
    <p:sldId id="271" r:id="rId11"/>
    <p:sldId id="263" r:id="rId12"/>
    <p:sldId id="264" r:id="rId13"/>
    <p:sldId id="268" r:id="rId14"/>
    <p:sldId id="265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E615-8D14-47E6-989C-685274FFB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1F51C-B259-4570-ABB5-87B6B91C7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7C768-7663-4461-9B49-AAD3EA35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AD41-123C-499D-8B0C-B01D270FA0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82215-9522-4008-9374-24F3C82F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CE3C-30BF-47FE-B303-F55091D7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D6A-8E57-4553-A5DC-3BBB19B9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4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6438-C7D8-4D07-960D-3601E34B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50E3B-1C00-4EBC-9DE3-FAEB6E0EA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74B52-FC3E-4DD0-96FF-D194AC08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AD41-123C-499D-8B0C-B01D270FA0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1DE25-2BBB-453C-9CDE-FFB15BE9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B42B1-B6E1-4D9E-9972-B1053CF9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D6A-8E57-4553-A5DC-3BBB19B9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6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8D5A3-699D-4719-AEB0-E9497837E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B579F-9A0C-4AA5-9F43-9624CE750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5EF25-9507-425E-9BC7-0555B3F8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AD41-123C-499D-8B0C-B01D270FA0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C1B1A-BB0E-4C89-A394-1DF8865F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40FBE-227B-4CC3-9B94-2F18D18A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D6A-8E57-4553-A5DC-3BBB19B9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2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43A3-2EB7-4EDE-8AD0-C2F9D70D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3DA0-7017-46A3-8AC6-B4B075F55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0831E-B2A1-4828-B045-42863E80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AD41-123C-499D-8B0C-B01D270FA0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4B761-D490-47DE-8B25-939DDE4A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484C1-E528-49B8-86AB-AE180237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D6A-8E57-4553-A5DC-3BBB19B9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6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6330-378E-4D41-9DEA-B2B56112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613EB-DB61-4C14-B297-F9DE8C37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C4D6-6C16-4BB8-8D41-125F78DC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AD41-123C-499D-8B0C-B01D270FA0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FB8F-FD6B-4D91-8C0D-3C487CFF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4BBCF-6570-4776-AABF-DDC67044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D6A-8E57-4553-A5DC-3BBB19B9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0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7DC7-DAF5-42EB-B38C-AB318261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DA9CE-5B77-4E48-9DB2-B6A608A4C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85D7F-37E3-442C-9C5D-AE5C56D55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8E274-F773-4AC9-B20D-08ED673A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AD41-123C-499D-8B0C-B01D270FA0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1E1BF-6452-4F18-8710-EED16627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40559-A0C0-437B-9788-1F87219A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D6A-8E57-4553-A5DC-3BBB19B9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9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25FC-58BA-437E-ACEC-1F3E2D0D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2C837-3A4D-4AC4-9832-75E6876D0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75CB5-749B-4E8A-B02E-4A7C57DE3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C394B-0BCB-4C5F-BB75-990BD5E5D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2E691-5176-414D-B90C-84CC0AA94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939F6-0A68-48F4-B3E9-00EF004C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AD41-123C-499D-8B0C-B01D270FA0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D71A4-388A-43B2-9EC0-D09CA299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80B28-3E52-4FDB-B333-B5556261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D6A-8E57-4553-A5DC-3BBB19B9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0D19-DDEF-4B4A-96B6-8807C9D9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52432-5093-4CBC-AE4E-70869E70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AD41-123C-499D-8B0C-B01D270FA0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4A933-31E6-4451-B27E-536F5950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9C42C-E73B-4B31-B0A2-2452310F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D6A-8E57-4553-A5DC-3BBB19B9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4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DB0B6-2D7B-4216-ABAB-E6FB0234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AD41-123C-499D-8B0C-B01D270FA0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76A49-7544-4124-A77A-79D4E082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43DF8-B989-401C-BB95-2C2C9C93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D6A-8E57-4553-A5DC-3BBB19B9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6982-0B7D-4BF7-9705-D9B19295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D482-AF85-4E85-9F1C-2AC2FF811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6458B-28B6-4FBA-AC4C-33A2DCCDA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C2F13-8105-466B-AA5C-658ED08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AD41-123C-499D-8B0C-B01D270FA0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C2F65-581D-431D-9A31-253BE10D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74EBD-01B9-4A12-BFE8-C659133E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D6A-8E57-4553-A5DC-3BBB19B9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8557-81D4-4A8D-BC2D-25B283B3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51BA4-6E65-4FBF-AED8-13CC5655D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5944E-1385-4093-A158-9721481D0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C6CCC-CB8F-42F4-86DC-3240CFAC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AD41-123C-499D-8B0C-B01D270FA0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4DCE1-0B5C-4EA7-B04B-2E8B83E1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1BCEE-ED4D-42B5-A437-0B7C8442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D6A-8E57-4553-A5DC-3BBB19B9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01C6C-7BE0-4B0C-8787-626742D0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7C670-D421-406A-9991-5B60772A7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3EDFC-22B3-4A8B-A234-710F17A5F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8AD41-123C-499D-8B0C-B01D270FA0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E514-E7B8-4D83-8514-B5A290C99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A02F-F2B5-464D-AF2E-65EDB008B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D2D6A-8E57-4553-A5DC-3BBB19B9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3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8DD7-D880-4741-B02A-B938818F0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6375"/>
            <a:ext cx="9144000" cy="2382625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Speech Validation System using MFCC and DTW in Python.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AF2B2-0796-411B-8EBA-10959FFEB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27662"/>
            <a:ext cx="9144000" cy="304485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ar-S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عبدالرحمن مصطفى موسى محمد رباح، احمد صبري علي، عبدالله عادل ابراهيم، عمرو محمد السيد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300"/>
              </a:spcAft>
            </a:pPr>
            <a:r>
              <a:rPr lang="en-US" sz="1200" i="1" dirty="0"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200" i="1" baseline="30000" dirty="0"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i="1" dirty="0"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Year, Electronics and Communication Department, Faculty of Engineering, Cairo University</a:t>
            </a:r>
            <a:endParaRPr lang="en-US" sz="1200" dirty="0">
              <a:effectLst/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30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Giza, 12613, Egypt</a:t>
            </a:r>
            <a:r>
              <a:rPr lang="en-US" sz="1200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effectLst/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300"/>
              </a:spcAft>
            </a:pPr>
            <a:r>
              <a:rPr lang="en-GB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300"/>
              </a:spcAft>
            </a:pPr>
            <a:r>
              <a:rPr lang="en-US" sz="1200" i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Abdelrahman.Rabah00@eng-st.cu.edu.eg</a:t>
            </a:r>
            <a:r>
              <a:rPr lang="en-GB" sz="1200" i="1" baseline="30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endParaRPr lang="en-US" sz="1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300"/>
              </a:spcAft>
            </a:pPr>
            <a:r>
              <a:rPr lang="en-US" sz="1200" i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ahmed.omer99@eng-st.cu.edu.eg</a:t>
            </a:r>
            <a:r>
              <a:rPr lang="en-US" sz="1200" i="1" baseline="30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endParaRPr lang="en-US" sz="1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200" i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Abdullah.Fattah99@eng-st.cu.edu.eg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/>
            <a:r>
              <a:rPr lang="en-US" sz="1200" i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amr.hassan99@eng-st.cu.edu.eg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929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56AC-8F9E-4452-B5CD-928004F3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6CFE3-87AF-41F1-8782-D4FB8D34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Outliers need to be removed to fix the data</a:t>
            </a:r>
          </a:p>
          <a:p>
            <a:endParaRPr lang="en-US" dirty="0"/>
          </a:p>
          <a:p>
            <a:r>
              <a:rPr lang="en-US" dirty="0"/>
              <a:t>Calculating Threshold depends on the data, and outliers ruin this data so Outliers need to be removed</a:t>
            </a:r>
          </a:p>
          <a:p>
            <a:endParaRPr lang="en-US" dirty="0"/>
          </a:p>
          <a:p>
            <a:r>
              <a:rPr lang="en-US" dirty="0"/>
              <a:t>We can spot outliers by box plot or scatter plot</a:t>
            </a:r>
          </a:p>
        </p:txBody>
      </p:sp>
    </p:spTree>
    <p:extLst>
      <p:ext uri="{BB962C8B-B14F-4D97-AF65-F5344CB8AC3E}">
        <p14:creationId xmlns:p14="http://schemas.microsoft.com/office/powerpoint/2010/main" val="83043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86C8-F248-440D-88F2-DB790DD4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B408-2FCB-4B95-BF06-7F8C70D80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calculate a certain threshold to divide between words in the same pair and outside this pair</a:t>
            </a:r>
          </a:p>
          <a:p>
            <a:endParaRPr lang="en-US" dirty="0"/>
          </a:p>
          <a:p>
            <a:r>
              <a:rPr lang="en-US" dirty="0"/>
              <a:t>We get the mean of the two words in the same pair DTW vector and get the mean of both of them, so we got a point in between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8192-549D-49FB-BC2A-CADDEFE3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Cont’d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A15A1553-0F28-423E-8E6F-7951790D2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00" y="2224633"/>
            <a:ext cx="752580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491F-640C-41AA-A7D4-C7371F29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CSV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5B5321-481B-467C-90C2-3D4E87585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440" y="1690688"/>
            <a:ext cx="9993120" cy="13717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3799CA-5258-4C37-88ED-884FD64C3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08" y="3062479"/>
            <a:ext cx="11174384" cy="1152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4DE1AF-CE46-4D40-9970-AE5414194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08" y="4258939"/>
            <a:ext cx="1116485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2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02C9-E9BD-4003-8027-6958D868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2348F-AC16-43C1-8D75-335D21931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833" y="1559432"/>
            <a:ext cx="4994167" cy="1731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CCF3A2-55DA-4892-9F13-C5F8E4598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006" y="365125"/>
            <a:ext cx="3181794" cy="4744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05B1E2-B895-4C1E-A88E-995A5CCEA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529" y="3274315"/>
            <a:ext cx="2371459" cy="358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2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6D89-F132-4574-A4DF-AC3E02DC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Cont’d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514DC7-0236-433E-A736-10AF8CF39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5545" y="1825625"/>
            <a:ext cx="3780910" cy="4351338"/>
          </a:xfrm>
        </p:spPr>
      </p:pic>
    </p:spTree>
    <p:extLst>
      <p:ext uri="{BB962C8B-B14F-4D97-AF65-F5344CB8AC3E}">
        <p14:creationId xmlns:p14="http://schemas.microsoft.com/office/powerpoint/2010/main" val="357747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AFCC-1800-48B4-928A-1C0494AE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F443-EA92-48F1-A0FF-454FCF5D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increase accuracy by better recording technique.</a:t>
            </a:r>
          </a:p>
          <a:p>
            <a:endParaRPr lang="en-US" dirty="0"/>
          </a:p>
          <a:p>
            <a:r>
              <a:rPr lang="en-US" dirty="0"/>
              <a:t>Data overall accuracy is higher than 50% as with attached .csv files.</a:t>
            </a:r>
          </a:p>
        </p:txBody>
      </p:sp>
    </p:spTree>
    <p:extLst>
      <p:ext uri="{BB962C8B-B14F-4D97-AF65-F5344CB8AC3E}">
        <p14:creationId xmlns:p14="http://schemas.microsoft.com/office/powerpoint/2010/main" val="120875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BB4F-B8C4-4E2D-A6B6-5D8D74FE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6EFC-0EFD-4861-B36B-C5D5815B4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project, it is desired to create a speech validation system in which it differentiate between 2 words in the same pair or if this word doesn’t belong to this pair. These words must follow a set of rules.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system is implemented in Python.</a:t>
            </a:r>
          </a:p>
          <a:p>
            <a:endParaRPr lang="en-US" dirty="0"/>
          </a:p>
          <a:p>
            <a:r>
              <a:rPr lang="en-US" dirty="0"/>
              <a:t>The system is divided into different functions</a:t>
            </a:r>
          </a:p>
          <a:p>
            <a:endParaRPr lang="en-US" dirty="0"/>
          </a:p>
          <a:p>
            <a:r>
              <a:rPr lang="en-US" dirty="0"/>
              <a:t>This system works with </a:t>
            </a:r>
            <a:r>
              <a:rPr lang="en-US" sz="2800" i="1" dirty="0">
                <a:effectLst/>
                <a:ea typeface="SimSun" panose="02010600030101010101" pitchFamily="2" charset="-122"/>
              </a:rPr>
              <a:t>Mel Frequency </a:t>
            </a:r>
            <a:r>
              <a:rPr lang="en-US" sz="2800" i="1" dirty="0" err="1">
                <a:effectLst/>
                <a:ea typeface="SimSun" panose="02010600030101010101" pitchFamily="2" charset="-122"/>
              </a:rPr>
              <a:t>Cepstrum</a:t>
            </a:r>
            <a:r>
              <a:rPr lang="en-US" sz="2800" i="1" dirty="0">
                <a:effectLst/>
                <a:ea typeface="SimSun" panose="02010600030101010101" pitchFamily="2" charset="-122"/>
              </a:rPr>
              <a:t> Coefficient (MFCC) method</a:t>
            </a:r>
            <a:r>
              <a:rPr lang="en-US" dirty="0"/>
              <a:t> and Distance Time Warping (DTW) algorithm.</a:t>
            </a:r>
          </a:p>
        </p:txBody>
      </p:sp>
    </p:spTree>
    <p:extLst>
      <p:ext uri="{BB962C8B-B14F-4D97-AF65-F5344CB8AC3E}">
        <p14:creationId xmlns:p14="http://schemas.microsoft.com/office/powerpoint/2010/main" val="24771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0A03-081A-4CF6-B6EB-9A635D38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5492EEC-A497-4F25-871D-6542F3CB8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48839"/>
              </p:ext>
            </p:extLst>
          </p:nvPr>
        </p:nvGraphicFramePr>
        <p:xfrm>
          <a:off x="2032000" y="1430560"/>
          <a:ext cx="8128000" cy="5044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21146">
                  <a:extLst>
                    <a:ext uri="{9D8B030D-6E8A-4147-A177-3AD203B41FA5}">
                      <a16:colId xmlns:a16="http://schemas.microsoft.com/office/drawing/2014/main" val="1898319279"/>
                    </a:ext>
                  </a:extLst>
                </a:gridCol>
                <a:gridCol w="5606854">
                  <a:extLst>
                    <a:ext uri="{9D8B030D-6E8A-4147-A177-3AD203B41FA5}">
                      <a16:colId xmlns:a16="http://schemas.microsoft.com/office/drawing/2014/main" val="687979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Function’s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Function’s 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4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collectWords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It collect every user mat files and its respective 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97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featureScaling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It Standardize all values to reduce variance, so DTW is reduced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90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find_Group_Student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It returns the samples of the equivalent Student in this specified group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84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find_Pair_Word_Gender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It returns the desired Word along with the desired Gender in this specified Pair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2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dtw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Calculate the Distance  Time Warping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5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calc_dtw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It returns 1D Vector between the Reference and the desired word from 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find_Pair_Word_Gender function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09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detect_outliers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It returns the indices of the outliers from the </a:t>
                      </a:r>
                      <a:r>
                        <a:rPr lang="en-US" sz="1600" dirty="0" err="1"/>
                        <a:t>calc_dtw</a:t>
                      </a:r>
                      <a:r>
                        <a:rPr lang="en-US" sz="1600" dirty="0"/>
                        <a:t>, these data are numerically distant from the rest of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03823"/>
                  </a:ext>
                </a:extLst>
              </a:tr>
              <a:tr h="298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remove_elements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It removes these indices from </a:t>
                      </a:r>
                      <a:r>
                        <a:rPr lang="en-US" sz="1600" dirty="0" err="1"/>
                        <a:t>detect_outliers</a:t>
                      </a:r>
                      <a:r>
                        <a:rPr lang="en-US" sz="1600" dirty="0"/>
                        <a:t>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184389"/>
                  </a:ext>
                </a:extLst>
              </a:tr>
              <a:tr h="298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detect_th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It returns the threshold for these 1D vectors from calc_dtw after being cleaned by the 2 above functions.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172"/>
                  </a:ext>
                </a:extLst>
              </a:tr>
              <a:tr h="298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Judgement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It judges if the word pronounced right or wrong.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45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99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1CD0-F29E-4439-AC2A-14A7D52F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5D80-D304-426C-B326-FFB08CEE3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effectLst/>
                <a:ea typeface="SimSun" panose="02010600030101010101" pitchFamily="2" charset="-122"/>
              </a:rPr>
              <a:t>MFCC is a method of feature extraction of voice signals</a:t>
            </a:r>
          </a:p>
          <a:p>
            <a:r>
              <a:rPr lang="en-US" sz="2800" dirty="0">
                <a:effectLst/>
                <a:ea typeface="SimSun" panose="02010600030101010101" pitchFamily="2" charset="-122"/>
              </a:rPr>
              <a:t>Convert time domain signals into frequency domain signal by mimicking cochlea function using Mel filters, cochlea is part of the ear</a:t>
            </a:r>
          </a:p>
          <a:p>
            <a:r>
              <a:rPr lang="en-US" dirty="0">
                <a:effectLst/>
                <a:ea typeface="SimSun" panose="02010600030101010101" pitchFamily="2" charset="-122"/>
              </a:rPr>
              <a:t>MFCC is the most used method in various areas of voice processing field</a:t>
            </a:r>
          </a:p>
          <a:p>
            <a:r>
              <a:rPr lang="en-US" dirty="0">
                <a:ea typeface="SimSun" panose="02010600030101010101" pitchFamily="2" charset="-122"/>
              </a:rPr>
              <a:t>T</a:t>
            </a:r>
            <a:r>
              <a:rPr lang="en-US" dirty="0">
                <a:effectLst/>
                <a:ea typeface="SimSun" panose="02010600030101010101" pitchFamily="2" charset="-122"/>
              </a:rPr>
              <a:t>he voice sample must be converted by Analog to Digital Converter</a:t>
            </a:r>
          </a:p>
          <a:p>
            <a:r>
              <a:rPr lang="en-US" dirty="0">
                <a:effectLst/>
                <a:ea typeface="SimSun" panose="02010600030101010101" pitchFamily="2" charset="-122"/>
              </a:rPr>
              <a:t>followed by Pre-Emphasis and Filtering. We must also watchout for the sampling rate to avoid aliasing </a:t>
            </a:r>
          </a:p>
          <a:p>
            <a:r>
              <a:rPr lang="en-US" dirty="0">
                <a:effectLst/>
                <a:ea typeface="SimSun" panose="02010600030101010101" pitchFamily="2" charset="-122"/>
              </a:rPr>
              <a:t>The Noise-gate is applied to the pre-emphasized sample to remove the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2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773F-CE6A-43D9-B111-BC7129F9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MFCC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7D3CA-B986-4DD5-B8ED-4CDBD1FF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 </a:t>
            </a:r>
            <a:r>
              <a:rPr lang="en-US" dirty="0" err="1"/>
              <a:t>Allignment</a:t>
            </a:r>
            <a:endParaRPr lang="en-US" dirty="0"/>
          </a:p>
          <a:p>
            <a:r>
              <a:rPr lang="en-US" dirty="0"/>
              <a:t>Multiplying each frame in the voice sample by hamming window</a:t>
            </a:r>
          </a:p>
          <a:p>
            <a:r>
              <a:rPr lang="en-US" dirty="0">
                <a:effectLst/>
                <a:ea typeface="SimSun" panose="02010600030101010101" pitchFamily="2" charset="-122"/>
              </a:rPr>
              <a:t>FFT is applied to each frame to transform the signal to frequency domain</a:t>
            </a:r>
          </a:p>
          <a:p>
            <a:r>
              <a:rPr lang="en-US" dirty="0">
                <a:effectLst/>
                <a:ea typeface="SimSun" panose="02010600030101010101" pitchFamily="2" charset="-122"/>
              </a:rPr>
              <a:t>MEL Filter banks </a:t>
            </a:r>
          </a:p>
          <a:p>
            <a:r>
              <a:rPr lang="en-US" dirty="0">
                <a:effectLst/>
                <a:ea typeface="SimSun" panose="02010600030101010101" pitchFamily="2" charset="-122"/>
                <a:cs typeface="TimesNewRoman"/>
              </a:rPr>
              <a:t>MEL filter and Discrete Cosine Transform is applied to return the signa to time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4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BC0A-7497-46FC-9850-31D458D7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MFCC Cont’d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D2E24E9D-8D04-4C00-A9A6-2F6F6B54D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59" y="1962659"/>
            <a:ext cx="6144482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CA85-B127-4F1A-BE5D-2AD00BF4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7BD2-CC45-43B2-9385-75E5BF6D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SimSun" panose="02010600030101010101" pitchFamily="2" charset="-122"/>
              </a:rPr>
              <a:t>This algorithm is implemented to calculate least distance between features of words</a:t>
            </a:r>
          </a:p>
          <a:p>
            <a:r>
              <a:rPr lang="en-US" dirty="0">
                <a:effectLst/>
                <a:ea typeface="SimSun" panose="02010600030101010101" pitchFamily="2" charset="-122"/>
              </a:rPr>
              <a:t>finds the optimal alignment between two times series whether by shrinking or s</a:t>
            </a:r>
            <a:r>
              <a:rPr lang="en-US" dirty="0">
                <a:ea typeface="SimSun" panose="02010600030101010101" pitchFamily="2" charset="-122"/>
              </a:rPr>
              <a:t>tretching the signal along it’s time axis</a:t>
            </a:r>
          </a:p>
          <a:p>
            <a:r>
              <a:rPr lang="en-US" dirty="0">
                <a:effectLst/>
                <a:ea typeface="SimSun" panose="02010600030101010101" pitchFamily="2" charset="-122"/>
              </a:rPr>
              <a:t>Euclidean computation is used to measure distance between features of input sample and the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6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324B-5CA1-4E72-8913-B13203C8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DTW Cont’d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0721C6-BDAA-4C2A-8A72-995FE0BAB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778" y="1825625"/>
            <a:ext cx="84684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1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5986-244B-42CF-9A82-1C65F860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B887-CEEE-49F0-9CC5-5366E5C02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Outliers are data which are numerically distant from the rest of the data.</a:t>
            </a:r>
          </a:p>
          <a:p>
            <a:r>
              <a:rPr lang="en-US" dirty="0"/>
              <a:t>It affects the mean of the data by reducing/increasing it.</a:t>
            </a:r>
          </a:p>
        </p:txBody>
      </p:sp>
      <p:pic>
        <p:nvPicPr>
          <p:cNvPr id="5" name="Picture 4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293EB6FE-69F9-40B8-885A-E05AB50E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662" y="3429000"/>
            <a:ext cx="6444676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4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670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Courier New</vt:lpstr>
      <vt:lpstr>Times New Roman</vt:lpstr>
      <vt:lpstr>Office Theme</vt:lpstr>
      <vt:lpstr>Speech Validation System using MFCC and DTW in Python. </vt:lpstr>
      <vt:lpstr>Introduction</vt:lpstr>
      <vt:lpstr>Methodology</vt:lpstr>
      <vt:lpstr>MFCC</vt:lpstr>
      <vt:lpstr>MFCC Cont’d</vt:lpstr>
      <vt:lpstr>MFCC Cont’d</vt:lpstr>
      <vt:lpstr>DTW</vt:lpstr>
      <vt:lpstr>DTW Cont’d</vt:lpstr>
      <vt:lpstr>Outliers</vt:lpstr>
      <vt:lpstr>Outliers Cont’d</vt:lpstr>
      <vt:lpstr>Threshold</vt:lpstr>
      <vt:lpstr>Threshold Cont’d</vt:lpstr>
      <vt:lpstr>Data CSV</vt:lpstr>
      <vt:lpstr>GUI</vt:lpstr>
      <vt:lpstr>GUI Cont’d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abdelrahman rabah</dc:creator>
  <cp:lastModifiedBy>abdelrahman rabah</cp:lastModifiedBy>
  <cp:revision>5</cp:revision>
  <dcterms:created xsi:type="dcterms:W3CDTF">2021-12-31T21:16:34Z</dcterms:created>
  <dcterms:modified xsi:type="dcterms:W3CDTF">2022-01-01T22:48:32Z</dcterms:modified>
</cp:coreProperties>
</file>