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78" r:id="rId26"/>
    <p:sldId id="281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1DC0FB-8070-472D-8581-6C04424644A8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374759-2B3C-4976-BBAE-DBD89738A9D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Chinese%20Postman%20Problem.doc!OLE_LINK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Chinese%20Postman%20Problem.doc!OLE_LINK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Chinese%20Postman%20Problem.doc!OLE_LINK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A%20Comparative%20analysis%20between%20the%20C%20Programming%20Language%20and%20the%20BaSeeCal%20Interpreter%20based%20on%20the%20Language%20Evaluation%20Semantics.doc!OLE_LINK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Chinese%20Postman%20Problem.doc!OLE_LINK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demomasters:Documents:Academic_Grads:CSC617M:XPRGLAN:Chinese%20Postman%20Problem.doc!OLE_LINK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Comparative analysis between ANSI C and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Proponents: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Caronongan</a:t>
            </a:r>
            <a:r>
              <a:rPr lang="en-US" dirty="0" smtClean="0"/>
              <a:t>, Arturo III</a:t>
            </a:r>
          </a:p>
          <a:p>
            <a:pPr algn="ctr"/>
            <a:r>
              <a:rPr lang="en-US" dirty="0" err="1" smtClean="0"/>
              <a:t>Choi</a:t>
            </a:r>
            <a:r>
              <a:rPr lang="en-US" dirty="0" smtClean="0"/>
              <a:t>, Edward</a:t>
            </a:r>
          </a:p>
          <a:p>
            <a:pPr algn="ctr"/>
            <a:r>
              <a:rPr lang="en-US" dirty="0" smtClean="0"/>
              <a:t>Chua, Kelvin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</a:p>
          <a:p>
            <a:pPr lvl="1"/>
            <a:r>
              <a:rPr lang="en-US" dirty="0" smtClean="0"/>
              <a:t>Variables are allowed to store different type values at different times during execution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Provides union constructs 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Not supported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Heterogeneous aggregate of data elements</a:t>
            </a:r>
          </a:p>
          <a:p>
            <a:pPr lvl="1"/>
            <a:r>
              <a:rPr lang="en-US" dirty="0" smtClean="0"/>
              <a:t>Several data types in a single structure</a:t>
            </a:r>
          </a:p>
          <a:p>
            <a:pPr lvl="1"/>
            <a:r>
              <a:rPr lang="en-US" dirty="0" smtClean="0"/>
              <a:t>Records Implementation of C language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657600" y="3962400"/>
          <a:ext cx="1235449" cy="2667001"/>
        </p:xfrm>
        <a:graphic>
          <a:graphicData uri="http://schemas.openxmlformats.org/presentationml/2006/ole">
            <p:oleObj spid="_x0000_s23554" name="Document" r:id="rId3" imgW="0" imgH="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struct</a:t>
            </a:r>
            <a:r>
              <a:rPr lang="en-US" dirty="0" smtClean="0"/>
              <a:t> data type</a:t>
            </a:r>
          </a:p>
          <a:p>
            <a:pPr lvl="2"/>
            <a:r>
              <a:rPr lang="en-US" dirty="0" smtClean="0"/>
              <a:t>Dot notation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Not Supported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905000"/>
            <a:ext cx="1828800" cy="393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/>
          <a:lstStyle/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 range of values that consists of memory addresses and a special value, nil.</a:t>
            </a:r>
          </a:p>
          <a:p>
            <a:pPr lvl="1"/>
            <a:r>
              <a:rPr lang="en-US" dirty="0" smtClean="0"/>
              <a:t>Pointers implementation in C</a:t>
            </a: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057400" y="3733800"/>
          <a:ext cx="4800600" cy="2885607"/>
        </p:xfrm>
        <a:graphic>
          <a:graphicData uri="http://schemas.openxmlformats.org/presentationml/2006/ole">
            <p:oleObj spid="_x0000_s25602" name="Document" r:id="rId3" imgW="0" imgH="0" progId="Word.Document.12">
              <p:link updateAutomatic="1"/>
            </p:oleObj>
          </a:graphicData>
        </a:graphic>
      </p:graphicFrame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038600"/>
            <a:ext cx="4191000" cy="252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Dynamic storage management</a:t>
            </a:r>
          </a:p>
          <a:p>
            <a:pPr lvl="2"/>
            <a:r>
              <a:rPr lang="en-US" dirty="0" smtClean="0"/>
              <a:t>Addressing when passing addresses as a reference of another variable</a:t>
            </a:r>
          </a:p>
          <a:p>
            <a:pPr lvl="2"/>
            <a:r>
              <a:rPr lang="en-US" dirty="0" smtClean="0"/>
              <a:t>“Dangling Pointers”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Not Supported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Similar to Pointers: Refer to an address in the memory </a:t>
            </a:r>
          </a:p>
          <a:p>
            <a:pPr lvl="1"/>
            <a:r>
              <a:rPr lang="en-US" dirty="0" smtClean="0"/>
              <a:t>Like strings (a special kind of pointer), it contains preset functions for the data type</a:t>
            </a:r>
          </a:p>
          <a:p>
            <a:pPr lvl="2"/>
            <a:r>
              <a:rPr lang="en-US" dirty="0" err="1" smtClean="0"/>
              <a:t>fread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fopen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fseek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fclose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 Language</a:t>
            </a:r>
          </a:p>
          <a:p>
            <a:pPr lvl="2"/>
            <a:r>
              <a:rPr lang="en-US" dirty="0" smtClean="0"/>
              <a:t>Treated as a memory address, like pointers</a:t>
            </a:r>
          </a:p>
          <a:p>
            <a:pPr lvl="2"/>
            <a:r>
              <a:rPr lang="en-US" dirty="0" smtClean="0"/>
              <a:t>Has all the special functions stated</a:t>
            </a:r>
          </a:p>
          <a:p>
            <a:pPr lvl="2"/>
            <a:r>
              <a:rPr lang="en-US" dirty="0" smtClean="0"/>
              <a:t>Able to read and write binary files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Treated as a structure,  but not necessarily  an address</a:t>
            </a:r>
          </a:p>
          <a:p>
            <a:pPr lvl="2"/>
            <a:r>
              <a:rPr lang="en-US" dirty="0" smtClean="0"/>
              <a:t>Only able to write to text files</a:t>
            </a:r>
          </a:p>
          <a:p>
            <a:pPr lvl="2"/>
            <a:r>
              <a:rPr lang="en-US" dirty="0" err="1" smtClean="0"/>
              <a:t>fwrite</a:t>
            </a:r>
            <a:r>
              <a:rPr lang="en-US" dirty="0" smtClean="0"/>
              <a:t>(),</a:t>
            </a:r>
            <a:r>
              <a:rPr lang="en-US" dirty="0" err="1" smtClean="0"/>
              <a:t>fopen</a:t>
            </a:r>
            <a:r>
              <a:rPr lang="en-US" dirty="0" smtClean="0"/>
              <a:t>(),</a:t>
            </a:r>
            <a:r>
              <a:rPr lang="en-US" dirty="0" err="1" smtClean="0"/>
              <a:t>fclose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</a:p>
          <a:p>
            <a:pPr lvl="2"/>
            <a:r>
              <a:rPr lang="en-US" dirty="0" smtClean="0"/>
              <a:t>Made up of</a:t>
            </a:r>
          </a:p>
          <a:p>
            <a:pPr lvl="3"/>
            <a:r>
              <a:rPr lang="en-US" dirty="0" smtClean="0"/>
              <a:t>Variable Names</a:t>
            </a:r>
          </a:p>
          <a:p>
            <a:pPr lvl="3"/>
            <a:r>
              <a:rPr lang="en-US" dirty="0" smtClean="0"/>
              <a:t>Operators</a:t>
            </a:r>
          </a:p>
          <a:p>
            <a:pPr lvl="3"/>
            <a:r>
              <a:rPr lang="en-US" dirty="0" smtClean="0"/>
              <a:t>Parenthesis</a:t>
            </a:r>
          </a:p>
          <a:p>
            <a:pPr lvl="3"/>
            <a:r>
              <a:rPr lang="en-US" dirty="0" smtClean="0"/>
              <a:t>Operands</a:t>
            </a:r>
          </a:p>
          <a:p>
            <a:pPr lvl="2"/>
            <a:r>
              <a:rPr lang="en-US" dirty="0" smtClean="0"/>
              <a:t>Evaluates by</a:t>
            </a:r>
          </a:p>
          <a:p>
            <a:pPr lvl="3"/>
            <a:r>
              <a:rPr lang="en-US" dirty="0" smtClean="0"/>
              <a:t>Order of operator precedence</a:t>
            </a:r>
          </a:p>
          <a:p>
            <a:pPr lvl="3"/>
            <a:r>
              <a:rPr lang="en-US" dirty="0" smtClean="0"/>
              <a:t>Infix to Postfix</a:t>
            </a:r>
          </a:p>
          <a:p>
            <a:pPr lvl="3"/>
            <a:r>
              <a:rPr lang="en-US" dirty="0" smtClean="0"/>
              <a:t>Computes the values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/>
          <a:lstStyle/>
          <a:p>
            <a:r>
              <a:rPr lang="en-US" dirty="0" smtClean="0"/>
              <a:t>Arithmetic Expressions</a:t>
            </a:r>
          </a:p>
          <a:p>
            <a:pPr lvl="1"/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0" y="2971800"/>
          <a:ext cx="7772400" cy="3657600"/>
        </p:xfrm>
        <a:graphic>
          <a:graphicData uri="http://schemas.openxmlformats.org/presentationml/2006/ole">
            <p:oleObj spid="_x0000_s29699" name="Document" r:id="rId3" imgW="0" imgH="0" progId="Word.Document.12">
              <p:link updateAutomatic="1"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971800"/>
          <a:ext cx="6019799" cy="3657596"/>
        </p:xfrm>
        <a:graphic>
          <a:graphicData uri="http://schemas.openxmlformats.org/drawingml/2006/table">
            <a:tbl>
              <a:tblPr/>
              <a:tblGrid>
                <a:gridCol w="2115252"/>
                <a:gridCol w="1301516"/>
                <a:gridCol w="1138539"/>
                <a:gridCol w="325953"/>
                <a:gridCol w="1138539"/>
              </a:tblGrid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Helvetica"/>
                        </a:rPr>
                        <a:t>Operator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Helvetica"/>
                        </a:rPr>
                        <a:t>Direction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Helvetica"/>
                        </a:rPr>
                        <a:t>Notes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Helvetica"/>
                        </a:rPr>
                        <a:t>C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Helvetica"/>
                        </a:rPr>
                        <a:t>BaSeeCal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(, ), [, ], -&gt;, .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grouping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partly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!, ~, ++, --, -, +, (cast), *, &amp;, sizeof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right to left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unary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partly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*, /, % ($ in BaSeeCal)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+, -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&lt;&lt;, &gt;&gt;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x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&lt;, &lt;=, &gt;, &gt;=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!=, ==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&amp;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x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^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x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|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x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&amp;&amp;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||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8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?: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right to left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ternary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x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 =, += and combined assignment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right to left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partly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8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,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left to right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binary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Helvetica"/>
                        </a:rPr>
                        <a:t>o</a:t>
                      </a:r>
                      <a:endParaRPr lang="en-US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Compute the values and store to memory</a:t>
            </a:r>
          </a:p>
          <a:p>
            <a:pPr lvl="2"/>
            <a:r>
              <a:rPr lang="en-US" dirty="0" smtClean="0"/>
              <a:t>Supports short-hand operators and overload operators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Uses data structure to store the values</a:t>
            </a:r>
          </a:p>
          <a:p>
            <a:pPr lvl="2"/>
            <a:r>
              <a:rPr lang="en-US" dirty="0" smtClean="0"/>
              <a:t>Supports overload operators</a:t>
            </a:r>
          </a:p>
          <a:p>
            <a:pPr lvl="2"/>
            <a:r>
              <a:rPr lang="en-US" dirty="0" smtClean="0"/>
              <a:t>Can catch impossible values like 1/0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language</a:t>
            </a:r>
          </a:p>
          <a:p>
            <a:pPr lvl="1"/>
            <a:r>
              <a:rPr lang="en-US" dirty="0" smtClean="0"/>
              <a:t>Designed in 1972 at the Bell Labs</a:t>
            </a:r>
          </a:p>
          <a:p>
            <a:pPr lvl="1"/>
            <a:r>
              <a:rPr lang="en-US" dirty="0" smtClean="0"/>
              <a:t>Creator of C: Denis Ritchie</a:t>
            </a:r>
          </a:p>
          <a:p>
            <a:pPr lvl="1"/>
            <a:r>
              <a:rPr lang="en-US" dirty="0" smtClean="0"/>
              <a:t>Based on B and BCPL languages</a:t>
            </a:r>
          </a:p>
          <a:p>
            <a:r>
              <a:rPr lang="en-US" dirty="0" err="1" smtClean="0"/>
              <a:t>BaSeeCal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Mixture of three programming languages</a:t>
            </a:r>
          </a:p>
          <a:p>
            <a:pPr lvl="2"/>
            <a:r>
              <a:rPr lang="en-US" dirty="0" smtClean="0"/>
              <a:t>Visual Basic</a:t>
            </a:r>
          </a:p>
          <a:p>
            <a:pPr lvl="2"/>
            <a:r>
              <a:rPr lang="en-US" dirty="0" smtClean="0"/>
              <a:t>ANSI C</a:t>
            </a:r>
          </a:p>
          <a:p>
            <a:pPr lvl="2"/>
            <a:r>
              <a:rPr lang="en-US" dirty="0" smtClean="0"/>
              <a:t>Pascal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</a:p>
          <a:p>
            <a:pPr lvl="1"/>
            <a:r>
              <a:rPr lang="en-US" dirty="0" smtClean="0"/>
              <a:t>C and </a:t>
            </a:r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Simple assignments</a:t>
            </a:r>
          </a:p>
          <a:p>
            <a:pPr lvl="2"/>
            <a:r>
              <a:rPr lang="en-US" dirty="0" smtClean="0"/>
              <a:t>Complex computations</a:t>
            </a:r>
          </a:p>
          <a:p>
            <a:pPr lvl="2"/>
            <a:r>
              <a:rPr lang="en-US" dirty="0" smtClean="0"/>
              <a:t>Assignment as an expression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Short-hand operators</a:t>
            </a:r>
          </a:p>
          <a:p>
            <a:pPr lvl="2"/>
            <a:r>
              <a:rPr lang="en-US" dirty="0" smtClean="0"/>
              <a:t>Unary 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</a:p>
          <a:p>
            <a:pPr>
              <a:buNone/>
            </a:pPr>
            <a:r>
              <a:rPr lang="en-US" dirty="0" smtClean="0"/>
              <a:t>   Statements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955800"/>
          <a:ext cx="6172200" cy="4749800"/>
        </p:xfrm>
        <a:graphic>
          <a:graphicData uri="http://schemas.openxmlformats.org/drawingml/2006/table">
            <a:tbl>
              <a:tblPr/>
              <a:tblGrid>
                <a:gridCol w="3086100"/>
                <a:gridCol w="3086100"/>
              </a:tblGrid>
              <a:tr h="228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ANSI C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BaSeeCal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    …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latin typeface="Garamond"/>
                          <a:ea typeface="Times New Roman"/>
                          <a:cs typeface="Times New Roman"/>
                        </a:rPr>
                        <a:t>endif;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   …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else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    …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else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&lt;statement2&gt;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 err="1">
                          <a:latin typeface="Garamond"/>
                          <a:ea typeface="Times New Roman"/>
                          <a:cs typeface="Times New Roman"/>
                        </a:rPr>
                        <a:t>endif</a:t>
                      </a: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1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if(&lt;condition&gt;)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      &lt;statement1&gt;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 err="1">
                          <a:latin typeface="Garamond"/>
                          <a:ea typeface="Times New Roman"/>
                          <a:cs typeface="Times New Roman"/>
                        </a:rPr>
                        <a:t>endif</a:t>
                      </a:r>
                      <a:r>
                        <a:rPr lang="en-US" sz="1000" dirty="0">
                          <a:latin typeface="Garamond"/>
                          <a:ea typeface="Times New Roman"/>
                          <a:cs typeface="Times New Roman"/>
                        </a:rPr>
                        <a:t>;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</a:p>
          <a:p>
            <a:pPr>
              <a:buNone/>
            </a:pPr>
            <a:r>
              <a:rPr lang="en-US" dirty="0" smtClean="0"/>
              <a:t>    Statements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1676400"/>
          <a:ext cx="5410201" cy="4953000"/>
        </p:xfrm>
        <a:graphic>
          <a:graphicData uri="http://schemas.openxmlformats.org/drawingml/2006/table">
            <a:tbl>
              <a:tblPr/>
              <a:tblGrid>
                <a:gridCol w="989750"/>
                <a:gridCol w="2233945"/>
                <a:gridCol w="2186506"/>
              </a:tblGrid>
              <a:tr h="4203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Iterative statement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ANSI C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BaSeeCal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For loop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for(&lt;assignment&gt;; &lt;condition&gt;; &lt;increment&gt;)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          &lt;statements&gt;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for(&lt;assignment&gt;; &lt;condition&gt;; &lt;increment&gt;;)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&lt;statement&gt;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6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While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while(&lt;condition&gt;)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     &lt;statements&gt;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while(&lt;condition&gt;)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&lt;statement&gt;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6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latin typeface="Garamond"/>
                          <a:ea typeface="Times New Roman"/>
                          <a:cs typeface="Times New Roman"/>
                        </a:rPr>
                        <a:t>Do while</a:t>
                      </a:r>
                      <a:endParaRPr lang="en-US" sz="15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do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&lt;statements&gt;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while(&lt;condition&gt;);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 err="1">
                          <a:latin typeface="Garamond"/>
                          <a:ea typeface="Times New Roman"/>
                          <a:cs typeface="Times New Roman"/>
                        </a:rPr>
                        <a:t>do_while</a:t>
                      </a: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(&lt;condition&gt;)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{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&lt;statement&gt;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15240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latin typeface="Garamond"/>
                          <a:ea typeface="Times New Roman"/>
                          <a:cs typeface="Times New Roman"/>
                        </a:rPr>
                        <a:t>}</a:t>
                      </a:r>
                      <a:endParaRPr lang="en-US" sz="15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Control</a:t>
            </a:r>
          </a:p>
          <a:p>
            <a:pPr lvl="1"/>
            <a:r>
              <a:rPr lang="en-US" dirty="0" smtClean="0"/>
              <a:t>C Language</a:t>
            </a:r>
          </a:p>
          <a:p>
            <a:pPr lvl="3"/>
            <a:r>
              <a:rPr lang="en-US" dirty="0" smtClean="0"/>
              <a:t>Pass-by-value</a:t>
            </a:r>
          </a:p>
          <a:p>
            <a:pPr lvl="3"/>
            <a:r>
              <a:rPr lang="en-US" dirty="0" smtClean="0"/>
              <a:t>Pass-by-reference</a:t>
            </a:r>
          </a:p>
          <a:p>
            <a:pPr lvl="3"/>
            <a:r>
              <a:rPr lang="en-US" dirty="0" smtClean="0"/>
              <a:t>Able to check validity of the parameters being passed (by bits)</a:t>
            </a:r>
          </a:p>
          <a:p>
            <a:pPr lvl="3"/>
            <a:r>
              <a:rPr lang="en-US" dirty="0" smtClean="0"/>
              <a:t>Subprograms are not generic – Require a data type</a:t>
            </a:r>
          </a:p>
          <a:p>
            <a:pPr lvl="3"/>
            <a:r>
              <a:rPr lang="en-US" dirty="0" smtClean="0"/>
              <a:t>Cannot override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3"/>
            <a:r>
              <a:rPr lang="en-US" dirty="0" smtClean="0"/>
              <a:t>Similar to C, but cannot Pass-by-reference</a:t>
            </a:r>
          </a:p>
          <a:p>
            <a:pPr lvl="3"/>
            <a:r>
              <a:rPr lang="en-US" dirty="0" smtClean="0"/>
              <a:t>Also checks the validity of the parameters being passed (by data type)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Control</a:t>
            </a:r>
          </a:p>
          <a:p>
            <a:pPr lvl="1"/>
            <a:r>
              <a:rPr lang="en-US" dirty="0" smtClean="0"/>
              <a:t>C Language</a:t>
            </a:r>
          </a:p>
          <a:p>
            <a:pPr lvl="2"/>
            <a:r>
              <a:rPr lang="en-US" dirty="0" smtClean="0"/>
              <a:t>Stack Based</a:t>
            </a:r>
          </a:p>
          <a:p>
            <a:pPr lvl="2">
              <a:buNone/>
            </a:pPr>
            <a:r>
              <a:rPr lang="en-US" dirty="0" smtClean="0"/>
              <a:t>	- Dynamic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Stack Based</a:t>
            </a:r>
          </a:p>
          <a:p>
            <a:pPr lvl="3">
              <a:buNone/>
            </a:pPr>
            <a:r>
              <a:rPr lang="en-US" dirty="0" smtClean="0"/>
              <a:t>- Dynamic</a:t>
            </a:r>
          </a:p>
        </p:txBody>
      </p:sp>
      <p:pic>
        <p:nvPicPr>
          <p:cNvPr id="4" name="Picture 2" descr="f10-08a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38400"/>
            <a:ext cx="4894644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err="1" smtClean="0"/>
              <a:t>Orthogonality</a:t>
            </a:r>
            <a:endParaRPr lang="en-US" dirty="0" smtClean="0"/>
          </a:p>
          <a:p>
            <a:pPr lvl="1"/>
            <a:r>
              <a:rPr lang="en-US" dirty="0" smtClean="0"/>
              <a:t>Familiar Syntax</a:t>
            </a:r>
          </a:p>
          <a:p>
            <a:pPr lvl="1"/>
            <a:r>
              <a:rPr lang="en-US" dirty="0" smtClean="0"/>
              <a:t>Understandable Keywords</a:t>
            </a:r>
          </a:p>
          <a:p>
            <a:r>
              <a:rPr lang="en-US" dirty="0" err="1" smtClean="0"/>
              <a:t>Writability</a:t>
            </a:r>
            <a:endParaRPr lang="en-US" dirty="0" smtClean="0"/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Expressivity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Error checking</a:t>
            </a:r>
          </a:p>
          <a:p>
            <a:pPr lvl="1"/>
            <a:r>
              <a:rPr lang="en-US" dirty="0" smtClean="0"/>
              <a:t>Exception Handling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Executing time</a:t>
            </a:r>
          </a:p>
          <a:p>
            <a:pPr lvl="1"/>
            <a:r>
              <a:rPr lang="en-US" dirty="0" smtClean="0"/>
              <a:t>Generality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72000" cy="4389120"/>
          </a:xfrm>
        </p:spPr>
        <p:txBody>
          <a:bodyPr/>
          <a:lstStyle/>
          <a:p>
            <a:r>
              <a:rPr lang="en-US" dirty="0" smtClean="0"/>
              <a:t>C and </a:t>
            </a:r>
            <a:r>
              <a:rPr lang="en-US" dirty="0" err="1" smtClean="0"/>
              <a:t>BaSeeCal</a:t>
            </a:r>
            <a:r>
              <a:rPr lang="en-US" dirty="0" smtClean="0"/>
              <a:t> supports data types, sequence control and data control</a:t>
            </a:r>
          </a:p>
          <a:p>
            <a:r>
              <a:rPr lang="en-US" dirty="0" smtClean="0"/>
              <a:t>Both languages met the criteria for</a:t>
            </a:r>
          </a:p>
          <a:p>
            <a:pPr lvl="1"/>
            <a:r>
              <a:rPr lang="en-US" dirty="0" smtClean="0"/>
              <a:t>Easy to read and write the code</a:t>
            </a:r>
          </a:p>
          <a:p>
            <a:pPr lvl="1"/>
            <a:r>
              <a:rPr lang="en-US" dirty="0" smtClean="0"/>
              <a:t>Reliable for Error checking</a:t>
            </a:r>
          </a:p>
          <a:p>
            <a:pPr lvl="1"/>
            <a:r>
              <a:rPr lang="en-US" dirty="0" smtClean="0"/>
              <a:t>Generality where it can use wide range of applications.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5029200" y="1905000"/>
          <a:ext cx="6311900" cy="4343400"/>
        </p:xfrm>
        <a:graphic>
          <a:graphicData uri="http://schemas.openxmlformats.org/presentationml/2006/ole">
            <p:oleObj spid="_x0000_s36866" name="Document" r:id="rId3" imgW="0" imgH="0" progId="Word.Document.12">
              <p:link updateAutomatic="1"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219200"/>
          <a:ext cx="3810000" cy="5196842"/>
        </p:xfrm>
        <a:graphic>
          <a:graphicData uri="http://schemas.openxmlformats.org/drawingml/2006/table">
            <a:tbl>
              <a:tblPr/>
              <a:tblGrid>
                <a:gridCol w="1777848"/>
                <a:gridCol w="808527"/>
                <a:gridCol w="1223625"/>
              </a:tblGrid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Data Types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BaSeeCal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unsigned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Strings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Ordinal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Arrays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partly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Unions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Pointers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partly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both language met the criteria, C language proved to be more superior.</a:t>
            </a:r>
          </a:p>
          <a:p>
            <a:endParaRPr lang="en-US" dirty="0" smtClean="0"/>
          </a:p>
          <a:p>
            <a:r>
              <a:rPr lang="en-US" dirty="0" smtClean="0"/>
              <a:t>C is richer, more flexible, existed for longer duration and undergo several improvements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Primitive Types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/ long</a:t>
            </a:r>
          </a:p>
          <a:p>
            <a:pPr lvl="3"/>
            <a:r>
              <a:rPr lang="en-US" dirty="0" smtClean="0"/>
              <a:t>float  / double</a:t>
            </a:r>
          </a:p>
          <a:p>
            <a:pPr lvl="3"/>
            <a:r>
              <a:rPr lang="en-US" dirty="0" smtClean="0"/>
              <a:t>char</a:t>
            </a:r>
          </a:p>
          <a:p>
            <a:pPr lvl="3"/>
            <a:r>
              <a:rPr lang="en-US" dirty="0" err="1" smtClean="0"/>
              <a:t>boolean</a:t>
            </a:r>
            <a:r>
              <a:rPr lang="en-US" dirty="0" smtClean="0"/>
              <a:t> (expressed as an </a:t>
            </a:r>
            <a:r>
              <a:rPr lang="en-US" dirty="0" err="1" smtClean="0"/>
              <a:t>int</a:t>
            </a:r>
            <a:r>
              <a:rPr lang="en-US" dirty="0" smtClean="0"/>
              <a:t> or byte)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Similar in C</a:t>
            </a:r>
          </a:p>
          <a:p>
            <a:pPr lvl="2"/>
            <a:r>
              <a:rPr lang="en-US" dirty="0" smtClean="0"/>
              <a:t>Does not have structures, double or long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Sequence of characters grouped together under one data type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Not a primitive type</a:t>
            </a:r>
          </a:p>
          <a:p>
            <a:pPr lvl="2"/>
            <a:r>
              <a:rPr lang="en-US" dirty="0" smtClean="0"/>
              <a:t>Array of characters</a:t>
            </a:r>
          </a:p>
          <a:p>
            <a:pPr lvl="2"/>
            <a:r>
              <a:rPr lang="en-US" dirty="0" smtClean="0"/>
              <a:t>Memory Limit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Primitive type</a:t>
            </a:r>
          </a:p>
          <a:p>
            <a:pPr lvl="2"/>
            <a:r>
              <a:rPr lang="en-US" dirty="0" smtClean="0"/>
              <a:t>Cannot treated as regular array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Ordinal Types</a:t>
            </a:r>
          </a:p>
          <a:p>
            <a:pPr lvl="1"/>
            <a:r>
              <a:rPr lang="en-US" dirty="0" smtClean="0"/>
              <a:t>Range of possible values can be easily associated with the set of positive integers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Uses enumeration or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Not supported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Homogenous structure of elements.</a:t>
            </a:r>
          </a:p>
          <a:p>
            <a:pPr lvl="1"/>
            <a:r>
              <a:rPr lang="en-US" dirty="0" smtClean="0"/>
              <a:t>Initially filled with garbage data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list [] = {4, 5, 7, 83}</a:t>
            </a:r>
          </a:p>
          <a:p>
            <a:pPr lvl="1"/>
            <a:r>
              <a:rPr lang="en-US" dirty="0" smtClean="0"/>
              <a:t>Array size can be specified by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Dynamic Memory Allocation</a:t>
            </a:r>
          </a:p>
          <a:p>
            <a:pPr lvl="3"/>
            <a:r>
              <a:rPr lang="en-US" dirty="0" smtClean="0"/>
              <a:t>free</a:t>
            </a:r>
          </a:p>
          <a:p>
            <a:pPr lvl="3"/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Two types of allocated arrays</a:t>
            </a:r>
          </a:p>
          <a:p>
            <a:pPr lvl="2"/>
            <a:r>
              <a:rPr lang="en-US" dirty="0" smtClean="0"/>
              <a:t>Static</a:t>
            </a:r>
          </a:p>
          <a:p>
            <a:pPr lvl="3"/>
            <a:r>
              <a:rPr lang="en-US" dirty="0" smtClean="0"/>
              <a:t>Compile-time descriptor for static strings</a:t>
            </a:r>
          </a:p>
          <a:p>
            <a:pPr lvl="2"/>
            <a:r>
              <a:rPr lang="en-US" dirty="0" smtClean="0"/>
              <a:t>Dynamic</a:t>
            </a:r>
          </a:p>
          <a:p>
            <a:pPr lvl="3"/>
            <a:r>
              <a:rPr lang="en-US" dirty="0" smtClean="0"/>
              <a:t>Run-time descriptor for limited dynamic strings</a:t>
            </a:r>
          </a:p>
          <a:p>
            <a:pPr lvl="1"/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85999" y="3941453"/>
          <a:ext cx="4800601" cy="2730200"/>
        </p:xfrm>
        <a:graphic>
          <a:graphicData uri="http://schemas.openxmlformats.org/presentationml/2006/ole">
            <p:oleObj spid="_x0000_s19458" name="Document" r:id="rId3" imgW="0" imgH="0" progId="Word.Document.12">
              <p:link updateAutomatic="1"/>
            </p:oleObj>
          </a:graphicData>
        </a:graphic>
      </p:graphicFrame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0386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Single Dimensional</a:t>
            </a:r>
          </a:p>
          <a:p>
            <a:pPr lvl="1"/>
            <a:r>
              <a:rPr lang="en-US" dirty="0" smtClean="0"/>
              <a:t>Multidimensional</a:t>
            </a:r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95400" y="3276600"/>
          <a:ext cx="6580909" cy="2895600"/>
        </p:xfrm>
        <a:graphic>
          <a:graphicData uri="http://schemas.openxmlformats.org/presentationml/2006/ole">
            <p:oleObj spid="_x0000_s20482" name="Document" r:id="rId3" imgW="0" imgH="0" progId="Word.Document.12">
              <p:link updateAutomatic="1"/>
            </p:oleObj>
          </a:graphicData>
        </a:graphic>
      </p:graphicFrame>
      <p:pic>
        <p:nvPicPr>
          <p:cNvPr id="5" name="Object 1"/>
          <p:cNvPicPr>
            <a:picLocks noChangeArrowheads="1"/>
          </p:cNvPicPr>
          <p:nvPr/>
        </p:nvPicPr>
        <p:blipFill>
          <a:blip r:embed="rId4"/>
          <a:srcRect l="-2930" r="-2930" b="-2422"/>
          <a:stretch>
            <a:fillRect/>
          </a:stretch>
        </p:blipFill>
        <p:spPr bwMode="auto">
          <a:xfrm>
            <a:off x="1295400" y="3505200"/>
            <a:ext cx="5943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BaSeeCal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user defined or dynamically allocated array size</a:t>
            </a:r>
          </a:p>
          <a:p>
            <a:pPr lvl="2"/>
            <a:r>
              <a:rPr lang="en-US" dirty="0" smtClean="0"/>
              <a:t>Supports static and dynamic memory allocation</a:t>
            </a:r>
          </a:p>
          <a:p>
            <a:pPr lvl="2"/>
            <a:r>
              <a:rPr lang="en-US" dirty="0" smtClean="0"/>
              <a:t>Single dimensional and multidimensional</a:t>
            </a:r>
          </a:p>
          <a:p>
            <a:pPr lvl="1"/>
            <a:r>
              <a:rPr lang="en-US" dirty="0" err="1" smtClean="0"/>
              <a:t>BaSeeCal</a:t>
            </a:r>
            <a:endParaRPr lang="en-US" dirty="0" smtClean="0"/>
          </a:p>
          <a:p>
            <a:pPr lvl="2"/>
            <a:r>
              <a:rPr lang="en-US" dirty="0" smtClean="0"/>
              <a:t>User defined array size</a:t>
            </a:r>
          </a:p>
          <a:p>
            <a:pPr lvl="2"/>
            <a:r>
              <a:rPr lang="en-US" dirty="0" smtClean="0"/>
              <a:t>Static memory allocation</a:t>
            </a:r>
          </a:p>
          <a:p>
            <a:pPr lvl="2"/>
            <a:r>
              <a:rPr lang="en-US" dirty="0" smtClean="0"/>
              <a:t>Single Dimensional</a:t>
            </a:r>
          </a:p>
          <a:p>
            <a:pPr lvl="2"/>
            <a:r>
              <a:rPr lang="en-US" dirty="0" smtClean="0"/>
              <a:t>Has set Array operation functions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1084</Words>
  <Application>Microsoft Office PowerPoint</Application>
  <PresentationFormat>On-screen Show (4:3)</PresentationFormat>
  <Paragraphs>405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Flow</vt:lpstr>
      <vt:lpstr>Macintosh HD:Users:demomasters:Documents:Academic_Grads:CSC617M:XPRGLAN:Chinese Postman Problem.doc!OLE_LINK2</vt:lpstr>
      <vt:lpstr>Macintosh HD:Users:demomasters:Documents:Academic_Grads:CSC617M:XPRGLAN:Chinese Postman Problem.doc!OLE_LINK3</vt:lpstr>
      <vt:lpstr>Macintosh HD:Users:demomasters:Documents:Academic_Grads:CSC617M:XPRGLAN:Chinese Postman Problem.doc!OLE_LINK4</vt:lpstr>
      <vt:lpstr>Macintosh HD:Users:demomasters:Documents:Academic_Grads:CSC617M:XPRGLAN:Chinese Postman Problem.doc!OLE_LINK5</vt:lpstr>
      <vt:lpstr>Macintosh HD:Users:demomasters:Documents:Academic_Grads:CSC617M:XPRGLAN:Chinese Postman Problem.doc!OLE_LINK7</vt:lpstr>
      <vt:lpstr>Macintosh HD:Users:demomasters:Documents:Academic_Grads:CSC617M:XPRGLAN:A Comparative analysis between the C Programming Language and the BaSeeCal Interpreter based on the Language Evaluation Semantics.doc!OLE_LINK8</vt:lpstr>
      <vt:lpstr>A Comparative analysis between ANSI C and BaSeeCal</vt:lpstr>
      <vt:lpstr>Introduction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 BaSeeCal</vt:lpstr>
      <vt:lpstr>C vsBaSeeCal</vt:lpstr>
      <vt:lpstr>C vsBaSeeCal</vt:lpstr>
      <vt:lpstr>C vsBaSeeCal</vt:lpstr>
      <vt:lpstr>C vs BaSeeCal</vt:lpstr>
      <vt:lpstr>C vs BaSeeCal</vt:lpstr>
      <vt:lpstr>C vsBaSeeCal</vt:lpstr>
      <vt:lpstr>C vsBaSeeCal</vt:lpstr>
      <vt:lpstr>C vsBaSeeCal</vt:lpstr>
      <vt:lpstr>Language Evaluation Criteria</vt:lpstr>
      <vt:lpstr>Language Evaluation Criteria</vt:lpstr>
      <vt:lpstr>Summary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between ANSI C and BaSeeCal</dc:title>
  <dc:creator>Arturo P. Caronongan III</dc:creator>
  <cp:lastModifiedBy>Arturo P. Caronongan III</cp:lastModifiedBy>
  <cp:revision>24</cp:revision>
  <dcterms:created xsi:type="dcterms:W3CDTF">2010-11-18T04:37:45Z</dcterms:created>
  <dcterms:modified xsi:type="dcterms:W3CDTF">2010-11-18T10:10:37Z</dcterms:modified>
</cp:coreProperties>
</file>