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63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4" r:id="rId22"/>
    <p:sldId id="280" r:id="rId23"/>
    <p:sldId id="282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41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2" r:id="rId84"/>
    <p:sldId id="343" r:id="rId85"/>
    <p:sldId id="344" r:id="rId86"/>
    <p:sldId id="345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1-19T06:19:1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 8661,'230'-71,"-142"53,123-34,36 16,141-52,177-18,599-17,353-107,-229 89,-18 18,52 35,-104 0,-19-1,-105 54,-142 35,-105 18,-159 52,-71 1,-158-18,-54 35,-105-18,-35-17,-18 18,-36-18,-87-18,35 18,-89-18,71-17,0 35,-52-35,16 17,-16-18,-36 19,17-36,-52 35,35-35,0 18,-18-1,-17 1,17 0,0-18,-17 17,17 1,18-1,0 36,0-53,88 53,-18 35,36-17,35 17,-18 0,-34 1,-37-19,-34-17,-18 18,-18-18,-17-1,-1-16,-17 17,0 17,-70 71,-1 18,1 53,-1-1,-17 54,17 0,1 17,17-53,0-17,18-18,-36-18,1-17,-1-36,-35 19,-17-1,-89-36,-105 37,-54-1,-17 0,-229 123,-1-52,54 35,17-35,36-18,87-36,-70 1,54 0,16 0,71-71,-70 18,0 17,88-70,35 0,-71-35,1 17,-124-35,-35 0,-159-53,-35 18,-36-89,124 71,18-17,0-1,105 36,18 0,88-53,1-1,105 36,35-35,-17-18,17-17,54-1,52 36,18 0,-18 0,36 17,-36 36,36-18,-19 18,19 17,35 1,-36-1,36 18,-35-35,17-1,-18 1,1-18,17 0,-35-35,35 0,0 0,18 35,-18-18,0 18,1-17,-1 34,17-34,-16 35,-1-1,0-34,-17 17,52-18,-17 1,-18-18,35 17,-17-17,18 17,-1-17,18 17,18 1,0-36,-18 0,35-17,0-1,18-17,0-18,36-35,-19-17,54-36,-1 18,36-54,18-34,52-18,36-71,-36 159,1-35,-19 35,-17 35,1 71,-54 0,-35 70,0 18,-1 36,-34-1,35 18,-18 0,-17 18,35 17,17 18,-17-18,0-17,0 35,0-35,0 17,0-18,17 19,36 34,0-17,18 18,17-1,17 18,19 1,-1 34,1-35,-36 1,-71-54,54 35,-36-17,-35-35,0 0,-18-1,-17-17,-1 0,1 0,0 0,-1 0,1 0,0 0,-1 0,1 0,35 0,0 0,17 0,18 0,-35 0,18 18,-18-18,0 0,0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2-11-19T06:32:11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12894,'123'-53,"-52"53,35-18,17 1,54 17,34 0,89-18,18 18,387 0,124 0,-88 18,-71 17,-105 36,-195-71,54 17,17 19,-71-36,0 35,-34-35,-19 0,-52-18,17 18,-35 0,17 0,-34-17,-19-36,1 17,0 36,-36-53,36 36,-36 17,36-35,-36 52,-35-17,-17 0,35 18,-18 17,-18 0,18 1,0-1,-17-35,-1 53,1-36,35 19,-54-1,-16-35,-1 18,0-18,-18 0,19 0,-1 0,18 0,17-36,-35 19,1-1,16 0,-34 18,-18 0,17 0,-34 0,-1 0,18 18,-18 0,18-18,-35 17,-1-17,19 18,-19-18,19 0,-1 18,-18-1,1 1,0-18,-1 35,1-17,0 0,-18-1,17 18,1-35,0 36,17-1,-17 0,-1 1,1-19,17 18,-17 18,-1-17,19 34,17-17,-18-18,0 1,-17 17,17-18,-17-17,-1 17,1-18,0 19,-1-1,1-17,-1-18,-17 17,0 1,18-18,-18 18,0 17,-18-18,1 1,-36 0,0 17,0-17,18-1,-36 1,18 17,-17-17,-1 17,1-17,-19 17,-16 0,-19 36,-17-36,-71 36,-35 35,-17-36,-36 36,-53-36,-17 54,35-71,35-18,-35 18,52-53,-16 0,16 0,-16 0,16-18,-17-34,1 16,69 36,-34 0,-1-17,53-1,-17-17,17 35,36 0,0 0,-1 17,1-17,0 0,17 0,-18 0,54 0,17 0,-17-17,-1-1,36 18,-36-18,19 1,-19 17,-17 0,18 0,-1 0,1-18,17 18,0 0,0 0,0 0,18 0,-53 0,18 18,-1-18,-35 17,18-17,-18 36,36-19,-1 1,1 0,52-1,-17 19,18-19,17 1,-18-1,18 1,18 0,-18 17,18-35,0 35,-18-17,0 0,0-1,0 1,0-1,0 19,-17-19,17 1,17 0,-17-1,0 1,1-18,16 0,-17 0,0 18,36-18,-36 0,-18 17,54-17,-54 0,18 18,0-18,18 0,0 0,-18 0,18 0,-1 0,-17-18,18 1,-18 17,0-18,18 18,-18 0,0-18,-17 18,34 0,-34-17,17 17,0-18,18 0,-18 1,0 17,35-18,-35 18,0 0,18 0,-18-18,18 1,0-1,-1 1,19 17,-36-18,35 0,-17 1,0 17,17-18,0-17,-17 17,0-35,17 36,0-36,18 0,0 17,-17-17,-1 1,18-1,-17 17,17-17,-18 18,0-18,1 36,-1-36,0 17,18 19,0-18,-17-1,17 19,-18-19,18-17,0 18,0 0,0 0,0-1,0 1,0 17,0 1,0-19,0 1,0 18,0-19,18 19,-18-1,0-17,17 35,1-36,-18 1,0 18,18-19,-1 1,-17 17,18-17,-18 0,18-1,-18 19,0-1,0-17,17 17,1-17,-1 17,1 1,-18-19,18 19,17-36,-17 0,17 35,0-17,0 0,-17 0,53-36,-36 18,36 18,-19-18,1 18,0-18,-17 35,-1-17,18 17,0-17,-18 17,-17 1,17-1,0 0,0 18,-17-17,17 17,-17 0,0-18,-1 18,1 0,-18 18,0-1</inkml:trace>
  <inkml:trace contextRef="#ctx0" brushRef="#br0" timeOffset="4145.9479">1905 15699,'441'-53,"247"-18,-18 36,-70 35,-106-35,-124 35,-17 0,17 0,1 0,-54 17,-34-17,-19 0,-17 18,-18-1,1-17,34 0,1 0,-18 0,0 0,35-17,0-18,-17 17,-1-35,-17 35,-35-17,-36 17,-17-17,-53 35,0-53,-36 53,1 0,-36-17,0 17,18 0,-35 0,17 0,1 0,-1 35,212-141,-159 88,18-17,17 18,18-19,71 1,0 17,88 1,105-36,89 17,53 36,-124 0,-35 0,-105 36,-19-19,-52 1,35 17,-53-17,17 35,1-35,-36-1,36 36,-18-35,-53 17,18-17,-18-18,36 17,34 1,-34 17,17-17,-53-1,17 1,-34 17,-1-35,-34 18,-1-18,18 18,-53-18,35 0,-18 0,1 0,17 0,-17 0,17 0,18 17,-18-17,0 18,0-18,-17 35,-1-17,1-1,-18 19,-18-19,-17 1,17 0,-35-1,18 1,-18 0,0-1,0 1,0 17,0 0,0 1,0-1,0 0,-18 18,-17 0,-1 18,1-1,-18 18,0-17,-52-18,-1 35,-53 0,-35 18,-18-35,-52 17,17-18,0 19,-18-54,54 0,34-17,18-1,-17-17,70 0,-17 0,-1 18,36-18,-71 35,36-17,-89-18,36 0,-18 0,-18 0,71 0,-35 0,17 0,18 0,52 0,-16 18,-19-1,54 1,-19 0,-16 17,34-18,-17 1,0 0,17-1,-35 1,53-18,-70 0,-54 0,1 0,-53 0,-36 35,36-35,-36 18,-35 35,36 0,-36 0,0-18,71 18,17 0,1 17,-19 1,54-36,17 36,-17-1,35 1,17-18,18 0,0 0,18 0,18-18,-36-18,71 1,-18-18,-88 0,70 0,-17 0,-36 0,-17-35,-18 17,-52-35,-1 0,-35 18,-35-18,-18 0,-88-17,123 17,36 17,17 1,18-18,-17 18,34 0,1-1,0 36,52-52,-35 34,1-17,34-18,36 35,-53-53,70 54,-70-1,35 1,1 17,-19-18,18 0,18 18,0-17,-18 17,-17-18,34 18,1 0,18 0,17 0,-18 0,1 0,17 0,17 0,-34 0,-1 0,18 0,0 18,1-18,-19 0,36 17,-18 1,-18 17,36-17,-36-1,1 1,-18 17,-18-17,18 35,-54 0,54 0,-18-18,1 0,-19 1,54 17,-36-18,35 0,18-17,36-1,-36 1,0-18,35 0,-17 0,0 0,-1 0,19 18,-19-18,1 0,18 0,-19 0,19 0,-1 0,0 0,1 0,17-18,-36 18,19 0,17-18,-18 18,0-17,1 17,-1 0,1-18,17 0,-36 1,19-1,17 1,-18-1,0 0,18-17,-17 17,-1 1,0-19,18 19,-17-1,-1-17,18 17,-17-35,-1 18,18 17,0-35,0 1,0 16,0-34,18 17,-1-18,-17 18,18 0,17-17,-17 17,-1 0,19-18,-19 36,19-18,-1 0,-18 0,19 18,-1 0,18-18,-35 0,35 18,-18-18,0 0,18 0,0 18,0-1,17-16,36-19,0 18,18 0,-1 0,18-17,-17 17,-19 0,-16 18,-19 17,-17-17,0 17,-18 0,-17 18,0-17,-1 17,1 0,17 0,-35-18,18 18,17-18,-35 1,18 17,-1-18,1 18,-18-17,35 17,-35-18,35 0,-17 1,0 17,-1 0,-17-18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4966A-ADFC-43F0-BEC4-2E74B53AC511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3E17-C448-4111-A757-0851F8E596A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1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6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1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65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274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6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26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98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5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5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60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9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6D81-E514-4F7E-B9AD-4BA7D1C5EB4D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8166-C79F-4DB7-95BC-AA9293F010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31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Intro to Web </a:t>
            </a:r>
            <a:r>
              <a:rPr lang="en-PH" dirty="0" err="1"/>
              <a:t>Dev</a:t>
            </a:r>
            <a:r>
              <a:rPr lang="en-PH" dirty="0"/>
              <a:t>: </a:t>
            </a:r>
            <a:r>
              <a:rPr lang="en-PH" dirty="0" smtClean="0"/>
              <a:t>Node.js </a:t>
            </a:r>
            <a:r>
              <a:rPr lang="en-PH" dirty="0"/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of developing </a:t>
            </a:r>
            <a:r>
              <a:rPr lang="en-US" dirty="0" smtClean="0"/>
              <a:t>applications (w/ a backend!) </a:t>
            </a:r>
            <a:r>
              <a:rPr lang="en-US" dirty="0" smtClean="0"/>
              <a:t>using Node.js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32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smtClean="0"/>
              <a:t>frontend </a:t>
            </a:r>
            <a:r>
              <a:rPr lang="en-US" dirty="0" smtClean="0"/>
              <a:t>frameworks</a:t>
            </a:r>
            <a:endParaRPr lang="en-PH" dirty="0"/>
          </a:p>
        </p:txBody>
      </p:sp>
      <p:sp>
        <p:nvSpPr>
          <p:cNvPr id="4" name="AutoShape 2" descr="Image result for Angular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2" y="1772816"/>
            <a:ext cx="2016224" cy="214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2757430"/>
            <a:ext cx="120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</a:t>
            </a:r>
            <a:endParaRPr lang="en-PH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4764"/>
            <a:ext cx="2184085" cy="190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70340" y="2780928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React</a:t>
            </a:r>
            <a:endParaRPr lang="en-PH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15" y="4293096"/>
            <a:ext cx="2169163" cy="216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5127575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Vue.js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95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that use Node.js!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AutoShape 2" descr="Netflix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079" name="Picture 7" descr="15+ Popular Companies Using Node.js in 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" y="1772816"/>
            <a:ext cx="840667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started with Node.js</a:t>
            </a:r>
          </a:p>
          <a:p>
            <a:pPr lvl="1"/>
            <a:r>
              <a:rPr lang="en-US" dirty="0" smtClean="0"/>
              <a:t>Your first application in Node.js</a:t>
            </a:r>
          </a:p>
          <a:p>
            <a:pPr lvl="1"/>
            <a:r>
              <a:rPr lang="en-US" dirty="0" smtClean="0"/>
              <a:t>Creating your “first server” in Node.js</a:t>
            </a:r>
          </a:p>
          <a:p>
            <a:pPr lvl="1"/>
            <a:endParaRPr lang="en-US" dirty="0"/>
          </a:p>
          <a:p>
            <a:r>
              <a:rPr lang="en-US" dirty="0" smtClean="0"/>
              <a:t>Responses from the Node.js server</a:t>
            </a:r>
          </a:p>
          <a:p>
            <a:endParaRPr lang="en-US" dirty="0"/>
          </a:p>
          <a:p>
            <a:r>
              <a:rPr lang="en-US" dirty="0" smtClean="0"/>
              <a:t>Backend CRUD using </a:t>
            </a:r>
            <a:r>
              <a:rPr lang="en-US" dirty="0" err="1" smtClean="0"/>
              <a:t>MongoDB</a:t>
            </a:r>
            <a:r>
              <a:rPr lang="en-US" dirty="0" smtClean="0"/>
              <a:t> and mongoose</a:t>
            </a:r>
          </a:p>
          <a:p>
            <a:endParaRPr lang="en-US" dirty="0"/>
          </a:p>
          <a:p>
            <a:r>
              <a:rPr lang="en-US" dirty="0" smtClean="0"/>
              <a:t>Rendering to the front-end using Handlebars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We’ll want to make sure that you have Node.js properly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First, open your command prompt and type “node –v” to indicate the version that you have installed.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80" y="5119440"/>
            <a:ext cx="43529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Navigate to your project folder, and make sure you set the directory in the command line to point to your project folder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71304"/>
            <a:ext cx="7776267" cy="20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7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following command: 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–y”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92896"/>
            <a:ext cx="7848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npm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 -y</a:t>
            </a:r>
          </a:p>
          <a:p>
            <a:pPr marL="457200" lvl="0" indent="-368300">
              <a:spcBef>
                <a:spcPts val="1600"/>
              </a:spcBef>
              <a:buSzPts val="2200"/>
              <a:buChar char="-"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npm</a:t>
            </a:r>
            <a:r>
              <a:rPr lang="en-PH" dirty="0" smtClean="0"/>
              <a:t> is the </a:t>
            </a:r>
            <a:r>
              <a:rPr lang="en-PH" b="1" dirty="0" smtClean="0"/>
              <a:t>Node package manager</a:t>
            </a:r>
            <a:r>
              <a:rPr lang="en-PH" dirty="0" smtClean="0"/>
              <a:t> for all modules built for/using Node</a:t>
            </a:r>
          </a:p>
          <a:p>
            <a:pPr marL="457200" lvl="0" indent="-368300">
              <a:spcBef>
                <a:spcPts val="0"/>
              </a:spcBef>
              <a:buSzPts val="2200"/>
              <a:buChar char="-"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PH" dirty="0" smtClean="0"/>
              <a:t> is the command to initialize a Node-based project and creates a </a:t>
            </a: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package.json</a:t>
            </a:r>
            <a:r>
              <a:rPr lang="en-PH" dirty="0" smtClean="0"/>
              <a:t> file</a:t>
            </a:r>
          </a:p>
          <a:p>
            <a:pPr>
              <a:buFontTx/>
              <a:buChar char="-"/>
            </a:pPr>
            <a:r>
              <a:rPr lang="en-US" b="1" dirty="0" smtClean="0"/>
              <a:t>“-y”</a:t>
            </a:r>
            <a:r>
              <a:rPr lang="en-US" dirty="0" smtClean="0"/>
              <a:t> basically is just to answer “yes” by</a:t>
            </a:r>
            <a:br>
              <a:rPr lang="en-US" dirty="0" smtClean="0"/>
            </a:br>
            <a:r>
              <a:rPr lang="en-US" dirty="0" smtClean="0"/>
              <a:t>default to all questions regarding your project    creation.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3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framework / libraries that you will use will have to be installed with the </a:t>
            </a:r>
            <a:r>
              <a:rPr lang="en-US" b="1" dirty="0" err="1" smtClean="0"/>
              <a:t>npm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We will use express.js module in today’s tutorial, and as a result, in your first Node.js application.</a:t>
            </a:r>
          </a:p>
          <a:p>
            <a:r>
              <a:rPr lang="en-US" dirty="0" smtClean="0"/>
              <a:t>As a result, we’ll have to install express.js using the </a:t>
            </a:r>
            <a:r>
              <a:rPr lang="en-US" b="1" dirty="0" err="1" smtClean="0"/>
              <a:t>npm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Syntax: </a:t>
            </a:r>
            <a:r>
              <a:rPr lang="en-US" b="1" dirty="0" err="1" smtClean="0"/>
              <a:t>npm</a:t>
            </a:r>
            <a:r>
              <a:rPr lang="en-US" b="1" dirty="0" smtClean="0"/>
              <a:t> install &lt;library/framework&gt;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229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 the following command: “</a:t>
            </a:r>
            <a:r>
              <a:rPr lang="en-US" b="1" dirty="0" err="1" smtClean="0"/>
              <a:t>npm</a:t>
            </a:r>
            <a:r>
              <a:rPr lang="en-US" b="1" dirty="0" smtClean="0"/>
              <a:t> install express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folder called “</a:t>
            </a:r>
            <a:r>
              <a:rPr lang="en-US" dirty="0" err="1" smtClean="0"/>
              <a:t>node_modules</a:t>
            </a:r>
            <a:r>
              <a:rPr lang="en-US" dirty="0" smtClean="0"/>
              <a:t>” should appear in your project directory. This folder contains all files related to the express.js framework we installed.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66984" cy="213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index.js</a:t>
            </a:r>
            <a:endParaRPr lang="en-PH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949405" cy="44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today?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Brief introduction to Node.js</a:t>
            </a:r>
          </a:p>
          <a:p>
            <a:pPr lvl="1"/>
            <a:r>
              <a:rPr lang="en-US" dirty="0" smtClean="0"/>
              <a:t>What is it? What’s so special about it?</a:t>
            </a:r>
          </a:p>
          <a:p>
            <a:pPr lvl="1"/>
            <a:endParaRPr lang="en-US" dirty="0"/>
          </a:p>
          <a:p>
            <a:r>
              <a:rPr lang="en-US" dirty="0" smtClean="0"/>
              <a:t>Motivation: What can be accomplished with Node.js?</a:t>
            </a:r>
          </a:p>
          <a:p>
            <a:endParaRPr lang="en-US" dirty="0"/>
          </a:p>
          <a:p>
            <a:r>
              <a:rPr lang="en-US" dirty="0" smtClean="0"/>
              <a:t>Hands-on: Developing an application with Node.js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&amp; Mongoose (Backend)</a:t>
            </a:r>
          </a:p>
          <a:p>
            <a:pPr lvl="1"/>
            <a:r>
              <a:rPr lang="en-US" dirty="0" smtClean="0"/>
              <a:t>Handlebars (Rendering into a frontend)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76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Google Shape;308;p49"/>
          <p:cNvSpPr txBox="1">
            <a:spLocks/>
          </p:cNvSpPr>
          <p:nvPr/>
        </p:nvSpPr>
        <p:spPr>
          <a:xfrm>
            <a:off x="237840" y="270892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 express = require(</a:t>
            </a:r>
            <a:r>
              <a:rPr lang="en-PH" b="1" dirty="0" smtClean="0">
                <a:highlight>
                  <a:srgbClr val="D0E0E3"/>
                </a:highlight>
                <a:latin typeface="Roboto Mono"/>
                <a:ea typeface="Roboto Mono"/>
                <a:cs typeface="Roboto Mono"/>
                <a:sym typeface="Roboto Mono"/>
              </a:rPr>
              <a:t>‘express’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lang="en-PH" b="1" dirty="0" smtClean="0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endParaRPr lang="en-PH" dirty="0" smtClean="0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PH" dirty="0" smtClean="0"/>
              <a:t>The require method is used to import a module to your node.js code.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PH" dirty="0" smtClean="0"/>
              <a:t>In the example above, the highlighted text is the name of the module we want to import.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239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 in Express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PH" dirty="0" smtClean="0"/>
              <a:t>Route definition follows this structure:</a:t>
            </a: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app.METHOD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(path, </a:t>
            </a: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457200" lvl="0" indent="-368300">
              <a:spcBef>
                <a:spcPts val="1600"/>
              </a:spcBef>
              <a:buSzPts val="2200"/>
              <a:buChar char="●"/>
            </a:pP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-PH" dirty="0" smtClean="0"/>
              <a:t> - instance of express</a:t>
            </a:r>
          </a:p>
          <a:p>
            <a:pPr marL="457200" lvl="0" indent="-368300">
              <a:spcBef>
                <a:spcPts val="0"/>
              </a:spcBef>
              <a:buSzPts val="2200"/>
              <a:buChar char="●"/>
            </a:pP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r>
              <a:rPr lang="en-PH" dirty="0" smtClean="0"/>
              <a:t> - the HTTP request method, in lowercase</a:t>
            </a:r>
          </a:p>
          <a:p>
            <a:pPr marL="457200" lvl="0" indent="-368300">
              <a:spcBef>
                <a:spcPts val="0"/>
              </a:spcBef>
              <a:buSzPts val="2200"/>
              <a:buChar char="●"/>
            </a:pP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lang="en-PH" dirty="0" smtClean="0"/>
              <a:t> - a path on the server</a:t>
            </a:r>
          </a:p>
          <a:p>
            <a:pPr marL="457200" lvl="0" indent="-368300">
              <a:spcBef>
                <a:spcPts val="0"/>
              </a:spcBef>
              <a:buSzPts val="2200"/>
              <a:buChar char="●"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dirty="0" smtClean="0"/>
              <a:t> - function to be executed when the path is matched (accessed)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469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Google Shape;314;p50"/>
          <p:cNvSpPr txBox="1">
            <a:spLocks/>
          </p:cNvSpPr>
          <p:nvPr/>
        </p:nvSpPr>
        <p:spPr>
          <a:xfrm>
            <a:off x="179512" y="299695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app.get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(path, </a:t>
            </a: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PH" dirty="0" smtClean="0"/>
              <a:t>Routes HTTP GET requests to the specified path with the specified </a:t>
            </a:r>
            <a:r>
              <a:rPr lang="en-PH" dirty="0" err="1" smtClean="0"/>
              <a:t>callback</a:t>
            </a:r>
            <a:r>
              <a:rPr lang="en-PH" dirty="0" smtClean="0"/>
              <a:t> function</a:t>
            </a:r>
          </a:p>
          <a:p>
            <a:pPr marL="457200" indent="-368300">
              <a:spcBef>
                <a:spcPts val="1600"/>
              </a:spcBef>
              <a:buSzPts val="2200"/>
              <a:buFont typeface="Arial" pitchFamily="34" charset="0"/>
              <a:buChar char="●"/>
            </a:pP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lang="en-PH" dirty="0" smtClean="0"/>
              <a:t> - a path on the server</a:t>
            </a:r>
          </a:p>
          <a:p>
            <a:pPr marL="457200" indent="-368300">
              <a:spcBef>
                <a:spcPts val="0"/>
              </a:spcBef>
              <a:buSzPts val="2200"/>
              <a:buFont typeface="Arial" pitchFamily="34" charset="0"/>
              <a:buChar char="●"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dirty="0" smtClean="0"/>
              <a:t> - function to be executed when the path is matched (accessed)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49" y="620688"/>
            <a:ext cx="59531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Google Shape;314;p50"/>
          <p:cNvSpPr txBox="1">
            <a:spLocks/>
          </p:cNvSpPr>
          <p:nvPr/>
        </p:nvSpPr>
        <p:spPr>
          <a:xfrm>
            <a:off x="179512" y="299695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app.get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(path, </a:t>
            </a: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PH" dirty="0" smtClean="0"/>
              <a:t>Routes HTTP GET requests to the specified path with the specified </a:t>
            </a:r>
            <a:r>
              <a:rPr lang="en-PH" dirty="0" err="1" smtClean="0"/>
              <a:t>callback</a:t>
            </a:r>
            <a:r>
              <a:rPr lang="en-PH" dirty="0" smtClean="0"/>
              <a:t> function</a:t>
            </a:r>
          </a:p>
          <a:p>
            <a:pPr marL="457200" indent="-368300">
              <a:spcBef>
                <a:spcPts val="1600"/>
              </a:spcBef>
              <a:buSzPts val="2200"/>
              <a:buFont typeface="Arial" pitchFamily="34" charset="0"/>
              <a:buChar char="●"/>
            </a:pPr>
            <a:r>
              <a:rPr lang="en-PH" b="1" dirty="0" smtClean="0"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lang="en-PH" dirty="0" smtClean="0"/>
              <a:t> - a path on the server</a:t>
            </a:r>
          </a:p>
          <a:p>
            <a:pPr marL="457200" indent="-368300">
              <a:spcBef>
                <a:spcPts val="0"/>
              </a:spcBef>
              <a:buSzPts val="2200"/>
              <a:buFont typeface="Arial" pitchFamily="34" charset="0"/>
              <a:buChar char="●"/>
            </a:pPr>
            <a:r>
              <a:rPr lang="en-PH" b="1" dirty="0" err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dirty="0" smtClean="0"/>
              <a:t> - function to be executed when the path is matched (accessed)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49" y="620688"/>
            <a:ext cx="59531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760" y="364502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5856" y="299695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36096" y="2773338"/>
            <a:ext cx="2736304" cy="87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also the POST method, which we will tackle very lightly later.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2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Google Shape;320;p51"/>
          <p:cNvSpPr txBox="1">
            <a:spLocks/>
          </p:cNvSpPr>
          <p:nvPr/>
        </p:nvSpPr>
        <p:spPr>
          <a:xfrm>
            <a:off x="319692" y="2564904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PH" b="1" smtClean="0">
                <a:latin typeface="Roboto Mono"/>
                <a:ea typeface="Roboto Mono"/>
                <a:cs typeface="Roboto Mono"/>
                <a:sym typeface="Roboto Mono"/>
              </a:rPr>
              <a:t>app.listen([port], [host], [callback])</a:t>
            </a:r>
            <a:endParaRPr lang="en-PH" smtClean="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PH" smtClean="0"/>
              <a:t>Binds the application to a specific port and hosts it in the machine</a:t>
            </a:r>
          </a:p>
          <a:p>
            <a:pPr marL="457200" indent="-368300">
              <a:spcBef>
                <a:spcPts val="1600"/>
              </a:spcBef>
              <a:buSzPts val="2200"/>
              <a:buFont typeface="Arial" pitchFamily="34" charset="0"/>
              <a:buChar char="●"/>
            </a:pPr>
            <a:r>
              <a:rPr lang="en-PH" b="1" smtClean="0"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en-PH" smtClean="0"/>
              <a:t> - the port to bind the server</a:t>
            </a:r>
          </a:p>
          <a:p>
            <a:pPr marL="457200" indent="-368300">
              <a:spcBef>
                <a:spcPts val="0"/>
              </a:spcBef>
              <a:buSzPts val="2200"/>
              <a:buFont typeface="Arial" pitchFamily="34" charset="0"/>
              <a:buChar char="●"/>
            </a:pPr>
            <a:r>
              <a:rPr lang="en-PH" b="1" smtClean="0">
                <a:latin typeface="Roboto Mono"/>
                <a:ea typeface="Roboto Mono"/>
                <a:cs typeface="Roboto Mono"/>
                <a:sym typeface="Roboto Mono"/>
              </a:rPr>
              <a:t>host</a:t>
            </a:r>
            <a:r>
              <a:rPr lang="en-PH" smtClean="0"/>
              <a:t> - the IP address to bind the server</a:t>
            </a:r>
          </a:p>
          <a:p>
            <a:pPr marL="457200" indent="-368300">
              <a:spcBef>
                <a:spcPts val="0"/>
              </a:spcBef>
              <a:buSzPts val="2200"/>
              <a:buFont typeface="Arial" pitchFamily="34" charset="0"/>
              <a:buChar char="●"/>
            </a:pPr>
            <a:r>
              <a:rPr lang="en-PH" b="1" smtClean="0"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-PH" smtClean="0"/>
              <a:t> - function to be executed when the server has been bounded</a:t>
            </a:r>
            <a:endParaRPr lang="en-P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2" y="381572"/>
            <a:ext cx="84582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6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first application in Node.js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in your command prompt, type the command “</a:t>
            </a:r>
            <a:r>
              <a:rPr lang="en-US" b="1" dirty="0" smtClean="0"/>
              <a:t>node index.js</a:t>
            </a:r>
            <a:r>
              <a:rPr lang="en-US" dirty="0" smtClean="0"/>
              <a:t>”</a:t>
            </a:r>
            <a:endParaRPr lang="en-PH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82925"/>
            <a:ext cx="6959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2" y="4149080"/>
            <a:ext cx="3456384" cy="249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4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this: Add more routes!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61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77072"/>
            <a:ext cx="42005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5736" y="1268760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4702225" y="4414096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9832" y="1772816"/>
            <a:ext cx="2254461" cy="264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66" y="4022802"/>
            <a:ext cx="6410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this: Add more routes!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61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5736" y="2564904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4067944" y="4414096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5896" y="3212976"/>
            <a:ext cx="1678398" cy="120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with an HTML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P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348880"/>
            <a:ext cx="845185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with an HTML 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0" y="1556792"/>
            <a:ext cx="8283264" cy="162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3626352"/>
            <a:ext cx="6353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0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Prologue: JavaScript Origins</a:t>
            </a:r>
            <a:endParaRPr lang="en-PH" dirty="0"/>
          </a:p>
        </p:txBody>
      </p:sp>
      <p:sp>
        <p:nvSpPr>
          <p:cNvPr id="5" name="Google Shape;331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was originally developed to build web applications for </a:t>
            </a:r>
            <a:r>
              <a:rPr lang="en" b="1" dirty="0"/>
              <a:t>browsers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Browsers serves as runtime environments for JavaScript</a:t>
            </a:r>
            <a:endParaRPr dirty="0"/>
          </a:p>
        </p:txBody>
      </p:sp>
      <p:grpSp>
        <p:nvGrpSpPr>
          <p:cNvPr id="14" name="Google Shape;332;p34"/>
          <p:cNvGrpSpPr/>
          <p:nvPr/>
        </p:nvGrpSpPr>
        <p:grpSpPr>
          <a:xfrm>
            <a:off x="1265850" y="3959333"/>
            <a:ext cx="6612300" cy="1984400"/>
            <a:chOff x="1265850" y="3080650"/>
            <a:chExt cx="6612300" cy="1488300"/>
          </a:xfrm>
        </p:grpSpPr>
        <p:sp>
          <p:nvSpPr>
            <p:cNvPr id="15" name="Google Shape;333;p34"/>
            <p:cNvSpPr/>
            <p:nvPr/>
          </p:nvSpPr>
          <p:spPr>
            <a:xfrm>
              <a:off x="1265850" y="3080650"/>
              <a:ext cx="6612300" cy="1488300"/>
            </a:xfrm>
            <a:prstGeom prst="roundRect">
              <a:avLst>
                <a:gd name="adj" fmla="val 956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B R O W S E 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334;p34"/>
            <p:cNvSpPr/>
            <p:nvPr/>
          </p:nvSpPr>
          <p:spPr>
            <a:xfrm>
              <a:off x="1523625" y="3617850"/>
              <a:ext cx="1759500" cy="517800"/>
            </a:xfrm>
            <a:prstGeom prst="rect">
              <a:avLst/>
            </a:prstGeom>
            <a:solidFill>
              <a:srgbClr val="00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JS Code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" name="Google Shape;335;p34"/>
            <p:cNvSpPr/>
            <p:nvPr/>
          </p:nvSpPr>
          <p:spPr>
            <a:xfrm>
              <a:off x="4030188" y="3334950"/>
              <a:ext cx="1083600" cy="1083600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rgbClr val="E691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JS Engine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" name="Google Shape;336;p34"/>
            <p:cNvSpPr/>
            <p:nvPr/>
          </p:nvSpPr>
          <p:spPr>
            <a:xfrm>
              <a:off x="5860875" y="3617850"/>
              <a:ext cx="1759500" cy="517800"/>
            </a:xfrm>
            <a:prstGeom prst="rect">
              <a:avLst/>
            </a:prstGeom>
            <a:solidFill>
              <a:srgbClr val="00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Machine Code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9" name="Google Shape;337;p34"/>
            <p:cNvCxnSpPr>
              <a:stCxn id="16" idx="3"/>
              <a:endCxn id="17" idx="2"/>
            </p:cNvCxnSpPr>
            <p:nvPr/>
          </p:nvCxnSpPr>
          <p:spPr>
            <a:xfrm>
              <a:off x="3283125" y="3876750"/>
              <a:ext cx="7470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38;p34"/>
            <p:cNvCxnSpPr>
              <a:stCxn id="17" idx="6"/>
              <a:endCxn id="18" idx="1"/>
            </p:cNvCxnSpPr>
            <p:nvPr/>
          </p:nvCxnSpPr>
          <p:spPr>
            <a:xfrm>
              <a:off x="5113788" y="3876750"/>
              <a:ext cx="747000" cy="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80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Request Information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Indicates we are using the </a:t>
            </a:r>
            <a:r>
              <a:rPr lang="en-US" b="1" dirty="0" err="1" smtClean="0"/>
              <a:t>urlencoded</a:t>
            </a:r>
            <a:r>
              <a:rPr lang="en-US" dirty="0" smtClean="0"/>
              <a:t> middleware, which enables processing information in the request body (ex: Strings in forms)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44824"/>
            <a:ext cx="54006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Request Information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4" y="1988840"/>
            <a:ext cx="78740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176464" cy="177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4547097" cy="122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19075"/>
            <a:ext cx="8734425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1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77811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09550"/>
            <a:ext cx="859155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7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Node.js</a:t>
            </a:r>
          </a:p>
          <a:p>
            <a:r>
              <a:rPr lang="en-US" dirty="0" smtClean="0"/>
              <a:t>Initializing a project using </a:t>
            </a: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r>
              <a:rPr lang="en-US" dirty="0" smtClean="0"/>
              <a:t>Installing the express framework using the Node Package Manager (</a:t>
            </a:r>
            <a:r>
              <a:rPr lang="en-US" dirty="0" err="1" smtClean="0"/>
              <a:t>npm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Executing a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b="1" dirty="0" smtClean="0"/>
              <a:t> </a:t>
            </a:r>
            <a:r>
              <a:rPr lang="en-US" dirty="0" smtClean="0"/>
              <a:t>file using the </a:t>
            </a:r>
            <a:r>
              <a:rPr lang="en-US" b="1" dirty="0" smtClean="0"/>
              <a:t>node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Deploying a local server into the </a:t>
            </a:r>
            <a:r>
              <a:rPr lang="en-US" b="1" dirty="0" err="1" smtClean="0"/>
              <a:t>localhost</a:t>
            </a:r>
            <a:r>
              <a:rPr lang="en-US" dirty="0" smtClean="0"/>
              <a:t> via an assigned port</a:t>
            </a:r>
          </a:p>
          <a:p>
            <a:r>
              <a:rPr lang="en-US" dirty="0" smtClean="0"/>
              <a:t>Processing a Form Submission via express middleware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7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development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time, we should be familiar with the basic syntax of Node.js and how it works</a:t>
            </a:r>
          </a:p>
          <a:p>
            <a:endParaRPr lang="en-US" dirty="0"/>
          </a:p>
          <a:p>
            <a:r>
              <a:rPr lang="en-US" dirty="0" smtClean="0"/>
              <a:t>We can now try installing a back-end module using Node.js</a:t>
            </a:r>
          </a:p>
          <a:p>
            <a:endParaRPr lang="en-US" dirty="0"/>
          </a:p>
          <a:p>
            <a:r>
              <a:rPr lang="en-US" dirty="0" smtClean="0"/>
              <a:t>We will be using </a:t>
            </a:r>
            <a:r>
              <a:rPr lang="en-US" b="1" dirty="0" err="1" smtClean="0"/>
              <a:t>MongoDB</a:t>
            </a:r>
            <a:r>
              <a:rPr lang="en-US" dirty="0" smtClean="0"/>
              <a:t> for this one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34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Atlas</a:t>
            </a:r>
          </a:p>
          <a:p>
            <a:pPr lvl="1"/>
            <a:r>
              <a:rPr lang="en-US" dirty="0" smtClean="0"/>
              <a:t>Cloud database that you can use for deploying your projects (albeit, limited 512mb space)</a:t>
            </a:r>
          </a:p>
          <a:p>
            <a:pPr lvl="1"/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Compass</a:t>
            </a:r>
          </a:p>
          <a:p>
            <a:pPr lvl="1"/>
            <a:r>
              <a:rPr lang="en-US" dirty="0" smtClean="0"/>
              <a:t>Provides a graphical user interface to manage your collections. Can be used for local server development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89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today’s session, we will get into the very basics of </a:t>
            </a:r>
            <a:r>
              <a:rPr lang="en-US" dirty="0" err="1" smtClean="0"/>
              <a:t>MongoDB</a:t>
            </a:r>
            <a:r>
              <a:rPr lang="en-US" dirty="0" smtClean="0"/>
              <a:t> and use </a:t>
            </a:r>
            <a:r>
              <a:rPr lang="en-US" dirty="0" err="1" smtClean="0"/>
              <a:t>MongoDB</a:t>
            </a:r>
            <a:r>
              <a:rPr lang="en-US" dirty="0" smtClean="0"/>
              <a:t> Compass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73"/>
            <a:ext cx="8229600" cy="4525963"/>
          </a:xfrm>
        </p:spPr>
        <p:txBody>
          <a:bodyPr/>
          <a:lstStyle/>
          <a:p>
            <a:r>
              <a:rPr lang="en-US" dirty="0" smtClean="0"/>
              <a:t>Installation is very simple.  Just let the installation wizard take care of things</a:t>
            </a:r>
          </a:p>
          <a:p>
            <a:endParaRPr lang="en-US" dirty="0" smtClean="0"/>
          </a:p>
          <a:p>
            <a:r>
              <a:rPr lang="en-US" dirty="0" smtClean="0"/>
              <a:t>When presented with the following settings, you may just leave it as default</a:t>
            </a:r>
            <a:endParaRPr lang="en-PH" dirty="0"/>
          </a:p>
        </p:txBody>
      </p:sp>
      <p:pic>
        <p:nvPicPr>
          <p:cNvPr id="1026" name="Picture 2" descr="Image of the MongoDB Installer wizard - Service Configur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690379" cy="363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0;p36"/>
          <p:cNvSpPr txBox="1">
            <a:spLocks/>
          </p:cNvSpPr>
          <p:nvPr/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PH" smtClean="0"/>
              <a:t>Different browsers have different engines, which is why sometimes JS code behaves differently in some browsers.</a:t>
            </a:r>
            <a:endParaRPr lang="en-PH"/>
          </a:p>
        </p:txBody>
      </p:sp>
      <p:sp>
        <p:nvSpPr>
          <p:cNvPr id="13" name="Google Shape;351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Engine</a:t>
            </a:r>
            <a:endParaRPr/>
          </a:p>
        </p:txBody>
      </p:sp>
      <p:pic>
        <p:nvPicPr>
          <p:cNvPr id="14" name="Google Shape;35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9603" y="3282059"/>
            <a:ext cx="1141480" cy="157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912" y="3255867"/>
            <a:ext cx="1141478" cy="162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294" y="3306606"/>
            <a:ext cx="1141481" cy="15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55;p36"/>
          <p:cNvSpPr txBox="1"/>
          <p:nvPr/>
        </p:nvSpPr>
        <p:spPr>
          <a:xfrm>
            <a:off x="1204275" y="5051187"/>
            <a:ext cx="17217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Chakra</a:t>
            </a:r>
            <a:endParaRPr sz="24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56;p36"/>
          <p:cNvSpPr txBox="1"/>
          <p:nvPr/>
        </p:nvSpPr>
        <p:spPr>
          <a:xfrm>
            <a:off x="3479585" y="5051187"/>
            <a:ext cx="17217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V8</a:t>
            </a:r>
            <a:endParaRPr sz="24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357;p36"/>
          <p:cNvSpPr txBox="1"/>
          <p:nvPr/>
        </p:nvSpPr>
        <p:spPr>
          <a:xfrm>
            <a:off x="5291633" y="5051187"/>
            <a:ext cx="26481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SpiderMonkey</a:t>
            </a:r>
            <a:endParaRPr sz="24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66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Compass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note of the URI connection string. We will use it later.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3" y="2708920"/>
            <a:ext cx="8375650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MongoDB</a:t>
            </a:r>
            <a:r>
              <a:rPr lang="en-US" b="1" dirty="0"/>
              <a:t> Compass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994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3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ongoose for </a:t>
            </a:r>
            <a:r>
              <a:rPr lang="en-US" dirty="0" err="1" smtClean="0"/>
              <a:t>MongoDB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PH" b="1" dirty="0" smtClean="0">
                <a:solidFill>
                  <a:srgbClr val="008688"/>
                </a:solidFill>
              </a:rPr>
              <a:t>Object </a:t>
            </a:r>
            <a:r>
              <a:rPr lang="en-PH" b="1" dirty="0">
                <a:solidFill>
                  <a:srgbClr val="008688"/>
                </a:solidFill>
              </a:rPr>
              <a:t>Data </a:t>
            </a:r>
            <a:r>
              <a:rPr lang="en-PH" b="1" dirty="0" err="1">
                <a:solidFill>
                  <a:srgbClr val="008688"/>
                </a:solidFill>
              </a:rPr>
              <a:t>Modeling</a:t>
            </a:r>
            <a:r>
              <a:rPr lang="en-PH" b="1" dirty="0">
                <a:solidFill>
                  <a:srgbClr val="008688"/>
                </a:solidFill>
              </a:rPr>
              <a:t> (ODM)</a:t>
            </a:r>
            <a:r>
              <a:rPr lang="en-PH" dirty="0"/>
              <a:t> library for </a:t>
            </a:r>
            <a:r>
              <a:rPr lang="en-PH" dirty="0" err="1"/>
              <a:t>MongoDB</a:t>
            </a:r>
            <a:r>
              <a:rPr lang="en-PH" dirty="0"/>
              <a:t> and Node.js</a:t>
            </a: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PH" dirty="0"/>
              <a:t>Manages relationships between data</a:t>
            </a: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PH" dirty="0"/>
              <a:t>Provides </a:t>
            </a:r>
            <a:r>
              <a:rPr lang="en-PH" b="1" dirty="0">
                <a:solidFill>
                  <a:srgbClr val="008688"/>
                </a:solidFill>
              </a:rPr>
              <a:t>schema validation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PH" dirty="0"/>
              <a:t>Translate </a:t>
            </a:r>
            <a:r>
              <a:rPr lang="en-PH" b="1" dirty="0">
                <a:solidFill>
                  <a:srgbClr val="008688"/>
                </a:solidFill>
              </a:rPr>
              <a:t>objects</a:t>
            </a:r>
            <a:r>
              <a:rPr lang="en-PH" dirty="0"/>
              <a:t> in code to </a:t>
            </a:r>
            <a:r>
              <a:rPr lang="en-PH" dirty="0" err="1"/>
              <a:t>MongoDB</a:t>
            </a:r>
            <a:r>
              <a:rPr lang="en-PH" dirty="0"/>
              <a:t> </a:t>
            </a:r>
            <a:r>
              <a:rPr lang="en-PH" b="1" dirty="0">
                <a:solidFill>
                  <a:srgbClr val="008688"/>
                </a:solidFill>
              </a:rPr>
              <a:t>document</a:t>
            </a:r>
            <a:r>
              <a:rPr lang="en-PH" dirty="0"/>
              <a:t> representation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8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</a:t>
            </a:r>
            <a:r>
              <a:rPr lang="en-US" dirty="0"/>
              <a:t>for </a:t>
            </a:r>
            <a:r>
              <a:rPr lang="en-US" dirty="0" err="1"/>
              <a:t>MongoDB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 short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mongoose makes it easier to use   	</a:t>
            </a:r>
            <a:r>
              <a:rPr lang="en-US" dirty="0" err="1" smtClean="0"/>
              <a:t>MongoDB</a:t>
            </a:r>
            <a:r>
              <a:rPr lang="en-US" dirty="0" smtClean="0"/>
              <a:t> for Node.js projects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3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for </a:t>
            </a:r>
            <a:r>
              <a:rPr lang="en-US" dirty="0" err="1"/>
              <a:t>MongoDB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1916832"/>
            <a:ext cx="7423182" cy="3804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0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TODO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driver and library into our project</a:t>
            </a:r>
          </a:p>
          <a:p>
            <a:r>
              <a:rPr lang="en-US" dirty="0" smtClean="0"/>
              <a:t>Install mongoose into our project to make using </a:t>
            </a:r>
            <a:r>
              <a:rPr lang="en-US" dirty="0" err="1" smtClean="0"/>
              <a:t>MongoDB</a:t>
            </a:r>
            <a:r>
              <a:rPr lang="en-US" dirty="0" smtClean="0"/>
              <a:t> easier</a:t>
            </a:r>
          </a:p>
          <a:p>
            <a:r>
              <a:rPr lang="en-US" dirty="0" smtClean="0"/>
              <a:t>Create an application that allows us to insert values into </a:t>
            </a:r>
            <a:r>
              <a:rPr lang="en-US" dirty="0" err="1" smtClean="0"/>
              <a:t>MongoDB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56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Back-end Application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395314"/>
            <a:ext cx="7842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7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Back-end Application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7088"/>
            <a:ext cx="41846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Back-end Application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let’s add </a:t>
            </a:r>
            <a:r>
              <a:rPr lang="en-US" dirty="0" err="1" smtClean="0"/>
              <a:t>MongoDB</a:t>
            </a:r>
            <a:r>
              <a:rPr lang="en-US" dirty="0" smtClean="0"/>
              <a:t> and mongoose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MongoDB</a:t>
            </a:r>
            <a:r>
              <a:rPr lang="en-US" dirty="0" smtClean="0"/>
              <a:t>: “</a:t>
            </a:r>
            <a:r>
              <a:rPr lang="en-US" b="1" dirty="0" err="1" smtClean="0"/>
              <a:t>npm</a:t>
            </a:r>
            <a:r>
              <a:rPr lang="en-US" b="1" dirty="0" smtClean="0"/>
              <a:t> install </a:t>
            </a:r>
            <a:r>
              <a:rPr lang="en-US" b="1" dirty="0" err="1" smtClean="0"/>
              <a:t>mongodb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Add mongoose: “</a:t>
            </a:r>
            <a:r>
              <a:rPr lang="en-US" b="1" dirty="0" err="1" smtClean="0"/>
              <a:t>npm</a:t>
            </a:r>
            <a:r>
              <a:rPr lang="en-US" b="1" dirty="0" smtClean="0"/>
              <a:t> install mongoose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We will also do file uploads for this!</a:t>
            </a:r>
          </a:p>
          <a:p>
            <a:pPr lvl="1"/>
            <a:r>
              <a:rPr lang="en-US" dirty="0" smtClean="0"/>
              <a:t>Add Express’ </a:t>
            </a:r>
            <a:r>
              <a:rPr lang="en-US" dirty="0" err="1" smtClean="0"/>
              <a:t>fileupload</a:t>
            </a:r>
            <a:r>
              <a:rPr lang="en-US" dirty="0" smtClean="0"/>
              <a:t> scheme:</a:t>
            </a:r>
          </a:p>
          <a:p>
            <a:pPr marL="914400" lvl="2" indent="0">
              <a:buNone/>
            </a:pPr>
            <a:r>
              <a:rPr lang="en-US" dirty="0" smtClean="0"/>
              <a:t>“</a:t>
            </a:r>
            <a:r>
              <a:rPr lang="en-US" b="1" dirty="0" err="1" smtClean="0"/>
              <a:t>npm</a:t>
            </a:r>
            <a:r>
              <a:rPr lang="en-US" b="1" dirty="0" smtClean="0"/>
              <a:t> install express-</a:t>
            </a:r>
            <a:r>
              <a:rPr lang="en-US" b="1" dirty="0" err="1" smtClean="0"/>
              <a:t>fileupload</a:t>
            </a:r>
            <a:r>
              <a:rPr lang="en-US" b="1" dirty="0" smtClean="0"/>
              <a:t>”</a:t>
            </a:r>
            <a:endParaRPr lang="en-US" b="1" dirty="0"/>
          </a:p>
          <a:p>
            <a:r>
              <a:rPr lang="en-US" dirty="0" smtClean="0"/>
              <a:t>You might get a few warnings. That’s okay and you may ignore them for now. (If you get any)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58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Back-end Application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thing required to use mongoose is to create what is called a </a:t>
            </a:r>
            <a:r>
              <a:rPr lang="en-US" b="1" dirty="0" smtClean="0"/>
              <a:t>schema</a:t>
            </a:r>
          </a:p>
          <a:p>
            <a:endParaRPr lang="en-US" b="1" dirty="0"/>
          </a:p>
          <a:p>
            <a:r>
              <a:rPr lang="en-US" dirty="0" smtClean="0"/>
              <a:t>For good practice and navigation, create a directory in your project named “</a:t>
            </a:r>
            <a:r>
              <a:rPr lang="en-US" b="1" dirty="0" smtClean="0"/>
              <a:t>database/models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Inside this folder, we will place our </a:t>
            </a:r>
            <a:r>
              <a:rPr lang="en-US" b="1" dirty="0" smtClean="0"/>
              <a:t>schema</a:t>
            </a:r>
            <a:r>
              <a:rPr lang="en-US" dirty="0" smtClean="0"/>
              <a:t> model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PH" dirty="0"/>
          </a:p>
        </p:txBody>
      </p:sp>
      <p:sp>
        <p:nvSpPr>
          <p:cNvPr id="5" name="Google Shape;324;p33"/>
          <p:cNvSpPr txBox="1">
            <a:spLocks/>
          </p:cNvSpPr>
          <p:nvPr/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PH" sz="3000" dirty="0" smtClean="0"/>
              <a:t>+ Open-source </a:t>
            </a:r>
            <a:r>
              <a:rPr lang="en-PH" sz="3000" b="1" dirty="0" smtClean="0"/>
              <a:t>JavaScript runtime environment </a:t>
            </a:r>
            <a:r>
              <a:rPr lang="en-PH" sz="3000" dirty="0" smtClean="0"/>
              <a:t>that enables JavaScript to be executed </a:t>
            </a:r>
            <a:r>
              <a:rPr lang="en-PH" sz="3000" b="1" dirty="0" smtClean="0"/>
              <a:t>outside</a:t>
            </a:r>
            <a:r>
              <a:rPr lang="en-PH" sz="3000" dirty="0" smtClean="0"/>
              <a:t> a browser</a:t>
            </a:r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PH" sz="3000" dirty="0"/>
          </a:p>
        </p:txBody>
      </p:sp>
      <p:sp>
        <p:nvSpPr>
          <p:cNvPr id="6" name="Google Shape;374;p39"/>
          <p:cNvSpPr txBox="1">
            <a:spLocks/>
          </p:cNvSpPr>
          <p:nvPr/>
        </p:nvSpPr>
        <p:spPr>
          <a:xfrm>
            <a:off x="311700" y="299695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PH" sz="3000" dirty="0" smtClean="0"/>
              <a:t>+ Created by Ryan Dahl in </a:t>
            </a:r>
            <a:r>
              <a:rPr lang="en-PH" sz="3000" b="1" dirty="0" smtClean="0"/>
              <a:t>2009</a:t>
            </a:r>
            <a:r>
              <a:rPr lang="en-PH" sz="3000" dirty="0" smtClean="0"/>
              <a:t>.</a:t>
            </a:r>
            <a:endParaRPr lang="en-US" sz="30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3000" dirty="0" smtClean="0"/>
              <a:t>+ Has been constantly evolving until then, even as we speak!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047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schema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PH" dirty="0"/>
              <a:t>Although </a:t>
            </a:r>
            <a:r>
              <a:rPr lang="en-PH" dirty="0" err="1"/>
              <a:t>MongoDB</a:t>
            </a:r>
            <a:r>
              <a:rPr lang="en-PH" dirty="0"/>
              <a:t> is </a:t>
            </a:r>
            <a:r>
              <a:rPr lang="en-PH" i="1" dirty="0"/>
              <a:t>schema-less</a:t>
            </a:r>
            <a:r>
              <a:rPr lang="en-PH" dirty="0"/>
              <a:t>, mongoose </a:t>
            </a:r>
            <a:r>
              <a:rPr lang="en-PH" b="1" dirty="0">
                <a:solidFill>
                  <a:srgbClr val="008688"/>
                </a:solidFill>
              </a:rPr>
              <a:t>‘schema’</a:t>
            </a:r>
            <a:r>
              <a:rPr lang="en-PH" dirty="0"/>
              <a:t> defines the </a:t>
            </a:r>
            <a:r>
              <a:rPr lang="en-PH" b="1" dirty="0"/>
              <a:t>document structure</a:t>
            </a:r>
            <a:r>
              <a:rPr lang="en-PH" dirty="0"/>
              <a:t> to be enforced (</a:t>
            </a:r>
            <a:r>
              <a:rPr lang="en-PH" i="1" dirty="0"/>
              <a:t>for validation!</a:t>
            </a:r>
            <a:r>
              <a:rPr lang="en-PH" dirty="0"/>
              <a:t>).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PH" dirty="0"/>
              <a:t>It includes the </a:t>
            </a:r>
            <a:r>
              <a:rPr lang="en-PH" b="1" dirty="0"/>
              <a:t>structure</a:t>
            </a:r>
            <a:r>
              <a:rPr lang="en-PH" dirty="0"/>
              <a:t>, </a:t>
            </a:r>
            <a:r>
              <a:rPr lang="en-PH" b="1" dirty="0"/>
              <a:t>default values</a:t>
            </a:r>
            <a:r>
              <a:rPr lang="en-PH" dirty="0"/>
              <a:t> and </a:t>
            </a:r>
            <a:r>
              <a:rPr lang="en-PH" b="1" dirty="0"/>
              <a:t>validators</a:t>
            </a:r>
            <a:r>
              <a:rPr lang="en-PH" dirty="0"/>
              <a:t>.</a:t>
            </a:r>
          </a:p>
          <a:p>
            <a:pPr marL="457200" lvl="0" indent="0">
              <a:spcBef>
                <a:spcPts val="1600"/>
              </a:spcBef>
              <a:buNone/>
            </a:pPr>
            <a:r>
              <a:rPr lang="en-PH" sz="2800" dirty="0" err="1"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PH" sz="2800" dirty="0" err="1"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PH" sz="2800" dirty="0" err="1">
                <a:latin typeface="Roboto Mono"/>
                <a:ea typeface="Roboto Mono"/>
                <a:cs typeface="Roboto Mono"/>
                <a:sym typeface="Roboto Mono"/>
              </a:rPr>
              <a:t>mongoose.Schema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({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 name: {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   first: String,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   last: { type: String, trim: true }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 },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  age: { type: Number, min: 0 }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460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ongoose schema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post schema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019603" cy="267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552600" y="2616120"/>
              <a:ext cx="7912440" cy="2800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61960" y="2606760"/>
                <a:ext cx="7931160" cy="28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ongoose model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PH" dirty="0"/>
              <a:t>A mongoose </a:t>
            </a:r>
            <a:r>
              <a:rPr lang="en-PH" b="1" dirty="0">
                <a:solidFill>
                  <a:srgbClr val="008688"/>
                </a:solidFill>
              </a:rPr>
              <a:t>‘model’</a:t>
            </a:r>
            <a:r>
              <a:rPr lang="en-PH" dirty="0"/>
              <a:t> is a </a:t>
            </a:r>
            <a:r>
              <a:rPr lang="en-PH" b="1" dirty="0"/>
              <a:t>constructor</a:t>
            </a:r>
            <a:r>
              <a:rPr lang="en-PH" dirty="0"/>
              <a:t> that takes the </a:t>
            </a:r>
            <a:r>
              <a:rPr lang="en-PH" i="1" dirty="0"/>
              <a:t>defined schema</a:t>
            </a:r>
            <a:r>
              <a:rPr lang="en-PH" dirty="0"/>
              <a:t> and lets you create instances of a document.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PH" dirty="0"/>
              <a:t>Rough equivalent of </a:t>
            </a:r>
            <a:r>
              <a:rPr lang="en-PH" b="1" dirty="0"/>
              <a:t>collections</a:t>
            </a:r>
            <a:r>
              <a:rPr lang="en-PH" dirty="0"/>
              <a:t> in </a:t>
            </a:r>
            <a:r>
              <a:rPr lang="en-PH" dirty="0" err="1"/>
              <a:t>MongoDB</a:t>
            </a:r>
            <a:r>
              <a:rPr lang="en-PH" dirty="0"/>
              <a:t> terms.</a:t>
            </a:r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PH" sz="2800" dirty="0" smtClean="0">
                <a:latin typeface="Roboto Mono"/>
                <a:ea typeface="Roboto Mono"/>
                <a:cs typeface="Roboto Mono"/>
                <a:sym typeface="Roboto Mono"/>
              </a:rPr>
              <a:t>Ex: </a:t>
            </a:r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PH" sz="2800" dirty="0" err="1" smtClean="0"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PH" sz="2800" dirty="0" smtClea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User = </a:t>
            </a:r>
            <a:r>
              <a:rPr lang="en-PH" sz="2800" dirty="0" err="1">
                <a:latin typeface="Roboto Mono"/>
                <a:ea typeface="Roboto Mono"/>
                <a:cs typeface="Roboto Mono"/>
                <a:sym typeface="Roboto Mono"/>
              </a:rPr>
              <a:t>mongoose.model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('user', </a:t>
            </a:r>
            <a:r>
              <a:rPr lang="en-PH" sz="2800" dirty="0" err="1"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lang="en-PH" sz="28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8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ongoose schema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post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document entry will be called inside the collection “Post” + ‘s’, with each entry being represented with the </a:t>
            </a:r>
            <a:r>
              <a:rPr lang="en-US" dirty="0" err="1" smtClean="0"/>
              <a:t>PostSchema</a:t>
            </a:r>
            <a:r>
              <a:rPr lang="en-US" dirty="0" smtClean="0"/>
              <a:t> scheme</a:t>
            </a:r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839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ongoose schema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database/models/Post.js</a:t>
            </a:r>
            <a:endParaRPr lang="en-PH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52416" cy="356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ndex.js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4" y="2420888"/>
            <a:ext cx="827082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Recall: Setting up express. The PORT is a variable that will store the port assigned to our application’s local server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26" y="2060848"/>
            <a:ext cx="66389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4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Setting up mongoose and file upload</a:t>
            </a:r>
            <a:endParaRPr lang="en-P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3" y="1988840"/>
            <a:ext cx="88582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Configuring the use of our schema model</a:t>
            </a:r>
            <a:endParaRPr lang="en-PH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9" y="2486854"/>
            <a:ext cx="8851567" cy="130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5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Configuring </a:t>
            </a:r>
            <a:r>
              <a:rPr lang="en-US" dirty="0" err="1" smtClean="0"/>
              <a:t>fileupload</a:t>
            </a:r>
            <a:r>
              <a:rPr lang="en-US" dirty="0" smtClean="0"/>
              <a:t> and data parsing modules</a:t>
            </a:r>
            <a:endParaRPr lang="en-P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7532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Cross-platform </a:t>
            </a:r>
            <a:r>
              <a:rPr lang="en-PH" dirty="0"/>
              <a:t>runtime environment </a:t>
            </a:r>
            <a:endParaRPr lang="en-PH" dirty="0" smtClean="0"/>
          </a:p>
          <a:p>
            <a:r>
              <a:rPr lang="en-US" dirty="0" smtClean="0"/>
              <a:t>Programs are written in </a:t>
            </a:r>
            <a:r>
              <a:rPr lang="en-US" dirty="0" err="1" smtClean="0"/>
              <a:t>Javascript</a:t>
            </a:r>
            <a:r>
              <a:rPr lang="en-US" dirty="0" smtClean="0"/>
              <a:t>, which are then run on the Node.js runtime environment</a:t>
            </a:r>
          </a:p>
          <a:p>
            <a:r>
              <a:rPr lang="en-US" dirty="0" smtClean="0"/>
              <a:t>Comes with a big (!!!) library of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Useful for High scalability in application deployment and data-intensive </a:t>
            </a:r>
            <a:r>
              <a:rPr lang="en-US" dirty="0" err="1" smtClean="0"/>
              <a:t>realtime</a:t>
            </a:r>
            <a:r>
              <a:rPr lang="en-US" dirty="0" smtClean="0"/>
              <a:t> applications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07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that our resources will be stored in a folder called “public”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Inside your project, create a directory named “public/images”</a:t>
            </a:r>
            <a:endParaRPr lang="en-PH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56396"/>
            <a:ext cx="8804046" cy="56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6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project’s contents</a:t>
            </a:r>
            <a:endParaRPr lang="en-P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4031729" cy="32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02085" cy="466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7680" y="4572000"/>
              <a:ext cx="7144200" cy="2038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4562640"/>
                <a:ext cx="7162920" cy="20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we are creating the command that enables us to add a new document using the mongoose schema model</a:t>
            </a:r>
            <a:endParaRPr lang="en-PH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89922" cy="291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3088"/>
            <a:ext cx="495935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3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PH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8" y="2348880"/>
            <a:ext cx="7620000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PH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6396384" cy="489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PH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0304"/>
            <a:ext cx="88296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6" y="1670298"/>
            <a:ext cx="88582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9769"/>
            <a:ext cx="7148033" cy="340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7944" y="242088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683568" y="3521777"/>
            <a:ext cx="1152128" cy="41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66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the backend!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7" r="31401"/>
          <a:stretch/>
        </p:blipFill>
        <p:spPr bwMode="auto">
          <a:xfrm>
            <a:off x="1475656" y="2132856"/>
            <a:ext cx="5935520" cy="120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9769"/>
            <a:ext cx="7148033" cy="340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3521777"/>
            <a:ext cx="720080" cy="33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4644008" y="234888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91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Take Note: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86844"/>
              </p:ext>
            </p:extLst>
          </p:nvPr>
        </p:nvGraphicFramePr>
        <p:xfrm>
          <a:off x="755576" y="1074172"/>
          <a:ext cx="7920880" cy="552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15188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Node.js</a:t>
                      </a:r>
                      <a:endParaRPr lang="en-PH" dirty="0"/>
                    </a:p>
                  </a:txBody>
                  <a:tcPr/>
                </a:tc>
              </a:tr>
              <a:tr h="51574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 Scripting language used by</a:t>
                      </a:r>
                    </a:p>
                    <a:p>
                      <a:r>
                        <a:rPr lang="en-US" sz="2400" dirty="0" smtClean="0"/>
                        <a:t>   web browsers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+</a:t>
                      </a:r>
                      <a:r>
                        <a:rPr lang="en-US" sz="2400" baseline="0" dirty="0" smtClean="0"/>
                        <a:t> Can operate in any browser using the default browser’s operating environment</a:t>
                      </a:r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+ Used for adding interactivity to web application interfaces, such as validation, cookie processing, etc.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 Runtime</a:t>
                      </a:r>
                      <a:r>
                        <a:rPr lang="en-US" sz="2400" baseline="0" dirty="0" smtClean="0"/>
                        <a:t> environment or     JavaScript interpreter</a:t>
                      </a:r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+ Contains a large number of libraries used in JavaScript for general-purpose programming</a:t>
                      </a:r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+ Allows the utilization of JavaScript beyond the browser’s means, such as constructing shell scripts or implementing </a:t>
                      </a:r>
                      <a:r>
                        <a:rPr lang="en-US" sz="2400" b="1" u="sng" baseline="0" dirty="0" smtClean="0"/>
                        <a:t>backend modules</a:t>
                      </a:r>
                      <a:r>
                        <a:rPr lang="en-US" sz="2400" baseline="0" dirty="0" smtClean="0"/>
                        <a:t>.</a:t>
                      </a:r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ECONNREFUSED error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change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br>
              <a:rPr lang="en-US" dirty="0" smtClean="0"/>
            </a:br>
            <a:r>
              <a:rPr lang="en-US" dirty="0" smtClean="0"/>
              <a:t>                                      to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34957" r="42309" b="53043"/>
          <a:stretch/>
        </p:blipFill>
        <p:spPr bwMode="auto">
          <a:xfrm>
            <a:off x="467544" y="2851800"/>
            <a:ext cx="8436351" cy="43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1" r="1538"/>
          <a:stretch/>
        </p:blipFill>
        <p:spPr bwMode="auto">
          <a:xfrm>
            <a:off x="323528" y="4551086"/>
            <a:ext cx="8763485" cy="46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MongoDB</a:t>
            </a:r>
            <a:endParaRPr lang="en-US" dirty="0"/>
          </a:p>
          <a:p>
            <a:r>
              <a:rPr lang="en-US" dirty="0" smtClean="0"/>
              <a:t>Use mongoose to create a document entry in our </a:t>
            </a:r>
            <a:r>
              <a:rPr lang="en-US" dirty="0" err="1" smtClean="0"/>
              <a:t>MongoDB</a:t>
            </a:r>
            <a:r>
              <a:rPr lang="en-US" dirty="0" smtClean="0"/>
              <a:t> collections</a:t>
            </a:r>
          </a:p>
          <a:p>
            <a:r>
              <a:rPr lang="en-US" dirty="0" smtClean="0"/>
              <a:t>Install into our Node.js project for use via the Node Package Manager (</a:t>
            </a:r>
            <a:r>
              <a:rPr lang="en-US" b="1" dirty="0" err="1" smtClean="0"/>
              <a:t>npm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form input and file uploads via express as a JSON (JavaScript Object Notation) file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MongoDB</a:t>
            </a:r>
            <a:r>
              <a:rPr lang="en-US" dirty="0" smtClean="0"/>
              <a:t> using mongoose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65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Rendering from the backend to the front end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many ways on how you can render information from the backend into the front end</a:t>
            </a:r>
          </a:p>
          <a:p>
            <a:endParaRPr lang="en-US" dirty="0"/>
          </a:p>
          <a:p>
            <a:r>
              <a:rPr lang="en-US" dirty="0" smtClean="0"/>
              <a:t>Normally, this approach requires you to make use of a </a:t>
            </a:r>
            <a:r>
              <a:rPr lang="en-US" b="1" dirty="0" smtClean="0"/>
              <a:t>view-engine</a:t>
            </a:r>
          </a:p>
          <a:p>
            <a:endParaRPr lang="en-US" b="1" dirty="0"/>
          </a:p>
          <a:p>
            <a:r>
              <a:rPr lang="en-US" dirty="0" smtClean="0"/>
              <a:t>For today’s tutorial (and due to time constraints), we will use the most basic </a:t>
            </a:r>
            <a:r>
              <a:rPr lang="en-US" b="1" dirty="0" smtClean="0"/>
              <a:t>handlebars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09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Engine - Recall</a:t>
            </a:r>
            <a:endParaRPr lang="en-PH" dirty="0"/>
          </a:p>
        </p:txBody>
      </p:sp>
      <p:sp>
        <p:nvSpPr>
          <p:cNvPr id="8" name="Google Shape;146;p20"/>
          <p:cNvSpPr txBox="1">
            <a:spLocks/>
          </p:cNvSpPr>
          <p:nvPr/>
        </p:nvSpPr>
        <p:spPr>
          <a:xfrm>
            <a:off x="311700" y="2149948"/>
            <a:ext cx="6618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PH" sz="1800" b="1" smtClean="0"/>
              <a:t>How it works</a:t>
            </a:r>
          </a:p>
          <a:p>
            <a:pPr marL="457200">
              <a:spcBef>
                <a:spcPts val="1600"/>
              </a:spcBef>
              <a:buSzPts val="1800"/>
              <a:buFont typeface="Arial" pitchFamily="34" charset="0"/>
              <a:buAutoNum type="arabicPeriod"/>
            </a:pPr>
            <a:r>
              <a:rPr lang="en-PH" sz="1800" smtClean="0"/>
              <a:t>Connects to the data model</a:t>
            </a:r>
          </a:p>
          <a:p>
            <a:pPr marL="457200">
              <a:spcBef>
                <a:spcPts val="0"/>
              </a:spcBef>
              <a:buSzPts val="1800"/>
              <a:buFont typeface="Arial" pitchFamily="34" charset="0"/>
              <a:buAutoNum type="arabicPeriod"/>
            </a:pPr>
            <a:r>
              <a:rPr lang="en-PH" sz="1800" smtClean="0"/>
              <a:t>Process the code specified in the source template</a:t>
            </a:r>
          </a:p>
          <a:p>
            <a:pPr marL="457200">
              <a:spcBef>
                <a:spcPts val="0"/>
              </a:spcBef>
              <a:buSzPts val="1800"/>
              <a:buFont typeface="Arial" pitchFamily="34" charset="0"/>
              <a:buAutoNum type="arabicPeriod"/>
            </a:pPr>
            <a:r>
              <a:rPr lang="en-PH" sz="1800" smtClean="0"/>
              <a:t>Directs the output to a specific pipeline, text file, or stream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PH" sz="1800" smtClean="0"/>
              <a:t>Some template engines: </a:t>
            </a:r>
            <a:br>
              <a:rPr lang="en-PH" sz="1800" smtClean="0"/>
            </a:br>
            <a:r>
              <a:rPr lang="en-PH" sz="1800" b="1" smtClean="0"/>
              <a:t>mustache.js, EJS, PUB, </a:t>
            </a:r>
            <a:r>
              <a:rPr lang="en-PH" sz="1800" b="1" smtClean="0">
                <a:solidFill>
                  <a:srgbClr val="008688"/>
                </a:solidFill>
              </a:rPr>
              <a:t>handlebars</a:t>
            </a:r>
            <a:r>
              <a:rPr lang="en-PH" sz="1800" smtClean="0"/>
              <a:t>, ...</a:t>
            </a:r>
            <a:endParaRPr lang="en-PH" sz="1800" dirty="0"/>
          </a:p>
        </p:txBody>
      </p:sp>
      <p:pic>
        <p:nvPicPr>
          <p:cNvPr id="9" name="Google Shape;1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0375" y="2060848"/>
            <a:ext cx="1901925" cy="359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Short…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 are an example of a Template Engine or a view-engine</a:t>
            </a:r>
          </a:p>
          <a:p>
            <a:endParaRPr lang="en-US" dirty="0"/>
          </a:p>
          <a:p>
            <a:r>
              <a:rPr lang="en-US" dirty="0" smtClean="0"/>
              <a:t>Allows us to render sections in our page indicated with the {{}} syntax depending on the parameters / values passed to the engine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48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Rendering from the backend to the front end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hbs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npm</a:t>
            </a:r>
            <a:r>
              <a:rPr lang="en-US" b="1" dirty="0" smtClean="0"/>
              <a:t> install </a:t>
            </a:r>
            <a:r>
              <a:rPr lang="en-US" b="1" dirty="0" err="1" smtClean="0"/>
              <a:t>hbs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Add the following to the top of your project</a:t>
            </a:r>
            <a:endParaRPr lang="en-P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55" y="4293096"/>
            <a:ext cx="5814763" cy="160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Rendering from the backend to the front end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possible to change the default configuration of handlebars (e.g. Filename extension) but for today’s purposes, we will use the default configurations only</a:t>
            </a:r>
            <a:endParaRPr lang="en-P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04856"/>
            <a:ext cx="5814763" cy="160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Rendering from the backend to the front 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called “views”</a:t>
            </a:r>
          </a:p>
          <a:p>
            <a:endParaRPr lang="en-US" dirty="0"/>
          </a:p>
          <a:p>
            <a:r>
              <a:rPr lang="en-US" dirty="0" smtClean="0"/>
              <a:t>Place a file named </a:t>
            </a:r>
            <a:r>
              <a:rPr lang="en-US" b="1" dirty="0" smtClean="0"/>
              <a:t>“</a:t>
            </a:r>
            <a:r>
              <a:rPr lang="en-US" b="1" dirty="0" err="1" smtClean="0"/>
              <a:t>content.hbs</a:t>
            </a:r>
            <a:r>
              <a:rPr lang="en-US" b="1" dirty="0" smtClean="0"/>
              <a:t>” </a:t>
            </a:r>
            <a:r>
              <a:rPr lang="en-US" dirty="0" smtClean="0"/>
              <a:t>inside. This will be our handlebar.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82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Rendering from the backend to the front 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ontent.hbs</a:t>
            </a:r>
            <a:endParaRPr lang="en-PH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501121" cy="44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3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Rendering from the backend to the front 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</a:t>
            </a:r>
            <a:endParaRPr lang="en-PH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596334" cy="224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6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Clearing up misconceptions about Node.js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is </a:t>
            </a:r>
            <a:r>
              <a:rPr lang="en-US" b="1" u="sng" dirty="0" smtClean="0"/>
              <a:t>NOT</a:t>
            </a:r>
            <a:r>
              <a:rPr lang="en-US" dirty="0" smtClean="0"/>
              <a:t> a backend framework</a:t>
            </a:r>
          </a:p>
          <a:p>
            <a:endParaRPr lang="en-US" dirty="0" smtClean="0"/>
          </a:p>
          <a:p>
            <a:r>
              <a:rPr lang="en-US" dirty="0" smtClean="0"/>
              <a:t>Node.js is a JavaScript runtime environment with a large number of libraries…it just so happens that some libraries, or frameworks, are catered towards backend functionalities!</a:t>
            </a:r>
          </a:p>
          <a:p>
            <a:endParaRPr lang="en-US" dirty="0"/>
          </a:p>
          <a:p>
            <a:r>
              <a:rPr lang="en-US" dirty="0" smtClean="0"/>
              <a:t>Therefore, Node.js </a:t>
            </a:r>
            <a:r>
              <a:rPr lang="en-US" b="1" u="sng" dirty="0" smtClean="0"/>
              <a:t>can ALSO </a:t>
            </a:r>
            <a:r>
              <a:rPr lang="en-US" dirty="0" smtClean="0"/>
              <a:t>be used for the frontend!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85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Rendering from the backend to the front 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“query” is placed in between the {}.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we are entering a blank query, it will simply return all entries into our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may refer to the </a:t>
            </a:r>
            <a:r>
              <a:rPr lang="en-US" dirty="0" err="1" smtClean="0"/>
              <a:t>mongoDB</a:t>
            </a:r>
            <a:r>
              <a:rPr lang="en-US" dirty="0" smtClean="0"/>
              <a:t> documentation for different queries that exist and that may be used.</a:t>
            </a:r>
            <a:endParaRPr lang="en-PH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781850" cy="6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9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Rendering from the backend to the front 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we render into our “</a:t>
            </a:r>
            <a:r>
              <a:rPr lang="en-US" dirty="0" err="1" smtClean="0"/>
              <a:t>content.hbs</a:t>
            </a:r>
            <a:r>
              <a:rPr lang="en-US" dirty="0" smtClean="0"/>
              <a:t>” while passing the collections to be rendered into </a:t>
            </a:r>
            <a:r>
              <a:rPr lang="en-US" b="1" dirty="0" smtClean="0"/>
              <a:t>posts</a:t>
            </a:r>
            <a:r>
              <a:rPr lang="en-US" dirty="0" smtClean="0"/>
              <a:t>.</a:t>
            </a:r>
            <a:endParaRPr lang="en-PH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7517"/>
            <a:ext cx="8319997" cy="71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7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Rendering from the backend to the front end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784"/>
            <a:ext cx="4843156" cy="482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78" y="1523696"/>
            <a:ext cx="3384376" cy="4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21332" y="3861048"/>
            <a:ext cx="102673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</a:t>
            </a:r>
            <a:r>
              <a:rPr lang="en-US" dirty="0"/>
              <a:t>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Obtaining values from the backend using </a:t>
            </a:r>
            <a:r>
              <a:rPr lang="en-US" dirty="0" err="1"/>
              <a:t>M</a:t>
            </a:r>
            <a:r>
              <a:rPr lang="en-US" dirty="0" err="1" smtClean="0"/>
              <a:t>ongoDB</a:t>
            </a:r>
            <a:r>
              <a:rPr lang="en-US" dirty="0" smtClean="0"/>
              <a:t> Query built-in through the mongoose scheme model</a:t>
            </a:r>
          </a:p>
          <a:p>
            <a:endParaRPr lang="en-US" dirty="0"/>
          </a:p>
          <a:p>
            <a:r>
              <a:rPr lang="en-US" dirty="0" smtClean="0"/>
              <a:t>Rendering values through handlebars by passing obtained documents from query as parameters</a:t>
            </a:r>
          </a:p>
          <a:p>
            <a:endParaRPr lang="en-US" dirty="0"/>
          </a:p>
          <a:p>
            <a:r>
              <a:rPr lang="en-US" dirty="0" smtClean="0"/>
              <a:t>Replace {{this.&lt;attribute&gt;}} with values obtained from document fields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45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Explore using </a:t>
            </a:r>
            <a:r>
              <a:rPr lang="en-US" dirty="0" err="1" smtClean="0"/>
              <a:t>nodemon</a:t>
            </a:r>
            <a:endParaRPr lang="en-US" dirty="0" smtClean="0"/>
          </a:p>
          <a:p>
            <a:pPr lvl="1"/>
            <a:r>
              <a:rPr lang="en-US" dirty="0" smtClean="0"/>
              <a:t>Makes having the need to restart your application using node command each time irrelevant</a:t>
            </a:r>
          </a:p>
          <a:p>
            <a:pPr lvl="1"/>
            <a:endParaRPr lang="en-US" dirty="0"/>
          </a:p>
          <a:p>
            <a:r>
              <a:rPr lang="en-US" dirty="0" smtClean="0"/>
              <a:t>Explore using other front end frameworks</a:t>
            </a:r>
          </a:p>
          <a:p>
            <a:pPr lvl="1"/>
            <a:r>
              <a:rPr lang="en-US" dirty="0" smtClean="0"/>
              <a:t>Angular / React / </a:t>
            </a:r>
            <a:r>
              <a:rPr lang="en-US" dirty="0" err="1" smtClean="0"/>
              <a:t>Vue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Improve the UI of your application</a:t>
            </a:r>
          </a:p>
          <a:p>
            <a:endParaRPr lang="en-US" dirty="0"/>
          </a:p>
          <a:p>
            <a:r>
              <a:rPr lang="en-US" dirty="0" smtClean="0"/>
              <a:t>Explore other </a:t>
            </a:r>
            <a:r>
              <a:rPr lang="en-US" dirty="0" err="1" smtClean="0"/>
              <a:t>MongoDB</a:t>
            </a:r>
            <a:r>
              <a:rPr lang="en-US" dirty="0" smtClean="0"/>
              <a:t> queries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50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Node.js is not just a back-end framework, but a platform for executing JavaScript files beyond a browser</a:t>
            </a:r>
          </a:p>
          <a:p>
            <a:endParaRPr lang="en-US" dirty="0"/>
          </a:p>
          <a:p>
            <a:r>
              <a:rPr lang="en-US" dirty="0" smtClean="0"/>
              <a:t>We can, however, use several back-end modules to aid in developing back-end applications for our projects</a:t>
            </a:r>
          </a:p>
          <a:p>
            <a:endParaRPr lang="en-US" dirty="0"/>
          </a:p>
          <a:p>
            <a:r>
              <a:rPr lang="en-US" dirty="0" smtClean="0"/>
              <a:t>We made use of the REST API in </a:t>
            </a:r>
            <a:r>
              <a:rPr lang="en-US" b="1" dirty="0" smtClean="0"/>
              <a:t>Express.js</a:t>
            </a:r>
            <a:r>
              <a:rPr lang="en-US" dirty="0" smtClean="0"/>
              <a:t> for rendering responses and processing requests</a:t>
            </a:r>
          </a:p>
          <a:p>
            <a:endParaRPr lang="en-US" dirty="0"/>
          </a:p>
          <a:p>
            <a:r>
              <a:rPr lang="en-US" b="1" dirty="0" err="1" smtClean="0"/>
              <a:t>MongoDB</a:t>
            </a:r>
            <a:r>
              <a:rPr lang="en-US" b="1" dirty="0" smtClean="0"/>
              <a:t> </a:t>
            </a:r>
            <a:r>
              <a:rPr lang="en-US" dirty="0" smtClean="0"/>
              <a:t>was used as the back-end through the </a:t>
            </a:r>
            <a:r>
              <a:rPr lang="en-US" b="1" dirty="0" smtClean="0"/>
              <a:t>mongoose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We rendered into the front-end information received from the back-end using </a:t>
            </a:r>
            <a:r>
              <a:rPr lang="en-US" b="1" dirty="0" smtClean="0"/>
              <a:t>Handlebars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8708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Intro to Web </a:t>
            </a:r>
            <a:r>
              <a:rPr lang="en-PH" dirty="0" err="1"/>
              <a:t>Dev</a:t>
            </a:r>
            <a:r>
              <a:rPr lang="en-PH" dirty="0"/>
              <a:t>: </a:t>
            </a:r>
            <a:r>
              <a:rPr lang="en-PH" dirty="0" smtClean="0"/>
              <a:t>Node.js </a:t>
            </a:r>
            <a:r>
              <a:rPr lang="en-PH" dirty="0"/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of developing </a:t>
            </a:r>
            <a:r>
              <a:rPr lang="en-US" dirty="0" smtClean="0"/>
              <a:t>applications (w/ a backend!) </a:t>
            </a:r>
            <a:r>
              <a:rPr lang="en-US" dirty="0" smtClean="0"/>
              <a:t>using Node.js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71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backend frameworks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5480"/>
            <a:ext cx="3175394" cy="114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3039343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Express.js</a:t>
            </a:r>
            <a:endParaRPr lang="en-PH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3344"/>
            <a:ext cx="30670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96541" y="2996952"/>
            <a:ext cx="91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Koa.js</a:t>
            </a:r>
            <a:endParaRPr lang="en-PH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20349" y="5189065"/>
            <a:ext cx="12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ocket.io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09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2145</Words>
  <Application>Microsoft Office PowerPoint</Application>
  <PresentationFormat>On-screen Show (4:3)</PresentationFormat>
  <Paragraphs>372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Intro to Web Dev: Node.js 101</vt:lpstr>
      <vt:lpstr>What to expect today?</vt:lpstr>
      <vt:lpstr>Prologue: JavaScript Origins</vt:lpstr>
      <vt:lpstr>JS Engine</vt:lpstr>
      <vt:lpstr>What is Node.js?</vt:lpstr>
      <vt:lpstr>What is Node.js?</vt:lpstr>
      <vt:lpstr>Take Note:</vt:lpstr>
      <vt:lpstr>Clearing up misconceptions about Node.js</vt:lpstr>
      <vt:lpstr>Node.js backend frameworks</vt:lpstr>
      <vt:lpstr>Node.js frontend frameworks</vt:lpstr>
      <vt:lpstr>Companies that use Node.js!</vt:lpstr>
      <vt:lpstr>Let’s Code!</vt:lpstr>
      <vt:lpstr>Your first application in Node.js</vt:lpstr>
      <vt:lpstr>Your first application in Node.js</vt:lpstr>
      <vt:lpstr>Your first application in Node.js</vt:lpstr>
      <vt:lpstr>Your first application in Node.js</vt:lpstr>
      <vt:lpstr>Your first application in Node.js</vt:lpstr>
      <vt:lpstr>Your first application in Node.js</vt:lpstr>
      <vt:lpstr>Your first application in Node.js</vt:lpstr>
      <vt:lpstr>PowerPoint Presentation</vt:lpstr>
      <vt:lpstr>Routing in Express</vt:lpstr>
      <vt:lpstr>PowerPoint Presentation</vt:lpstr>
      <vt:lpstr>PowerPoint Presentation</vt:lpstr>
      <vt:lpstr>PowerPoint Presentation</vt:lpstr>
      <vt:lpstr>Your first application in Node.js</vt:lpstr>
      <vt:lpstr>Try this: Add more routes!</vt:lpstr>
      <vt:lpstr>Try this: Add more routes!</vt:lpstr>
      <vt:lpstr>Responding with an HTML page</vt:lpstr>
      <vt:lpstr>Responding with an HTML page</vt:lpstr>
      <vt:lpstr>Processing Request Information</vt:lpstr>
      <vt:lpstr>Processing Request Information</vt:lpstr>
      <vt:lpstr>PowerPoint Presentation</vt:lpstr>
      <vt:lpstr>PowerPoint Presentation</vt:lpstr>
      <vt:lpstr>PowerPoint Presentation</vt:lpstr>
      <vt:lpstr>Checkpoint</vt:lpstr>
      <vt:lpstr>Back-end development</vt:lpstr>
      <vt:lpstr>MongoDB</vt:lpstr>
      <vt:lpstr>MongoDB</vt:lpstr>
      <vt:lpstr>PowerPoint Presentation</vt:lpstr>
      <vt:lpstr>MongoDB Compass</vt:lpstr>
      <vt:lpstr>MongoDB Compass</vt:lpstr>
      <vt:lpstr>mongoose for MongoDB</vt:lpstr>
      <vt:lpstr>mongoose for MongoDB</vt:lpstr>
      <vt:lpstr>mongoose for MongoDB</vt:lpstr>
      <vt:lpstr>Backend: TODO</vt:lpstr>
      <vt:lpstr>Sample Back-end Application</vt:lpstr>
      <vt:lpstr>Sample Back-end Application</vt:lpstr>
      <vt:lpstr>Sample Back-end Application</vt:lpstr>
      <vt:lpstr>Sample Back-end Application</vt:lpstr>
      <vt:lpstr>mongoose schema</vt:lpstr>
      <vt:lpstr>mongoose schema</vt:lpstr>
      <vt:lpstr>mongoose model</vt:lpstr>
      <vt:lpstr>mongoose schema</vt:lpstr>
      <vt:lpstr>mongoose schema</vt:lpstr>
      <vt:lpstr>Setting up your project</vt:lpstr>
      <vt:lpstr>Setting up your project</vt:lpstr>
      <vt:lpstr>Setting up your project</vt:lpstr>
      <vt:lpstr>Setting up your project</vt:lpstr>
      <vt:lpstr>Setting up your project</vt:lpstr>
      <vt:lpstr>Setting up your project</vt:lpstr>
      <vt:lpstr>Setting up your project</vt:lpstr>
      <vt:lpstr>Code the backend!</vt:lpstr>
      <vt:lpstr>Code the backend!</vt:lpstr>
      <vt:lpstr>Code the backend!</vt:lpstr>
      <vt:lpstr>Code the backend!</vt:lpstr>
      <vt:lpstr>Code the backend!</vt:lpstr>
      <vt:lpstr>Code the backend!</vt:lpstr>
      <vt:lpstr>Code the backend!</vt:lpstr>
      <vt:lpstr>Code the backend!</vt:lpstr>
      <vt:lpstr>ECONNREFUSED error</vt:lpstr>
      <vt:lpstr>Checkpoint</vt:lpstr>
      <vt:lpstr>Rendering from the backend to the front end</vt:lpstr>
      <vt:lpstr>Template Engine - Recall</vt:lpstr>
      <vt:lpstr>In Short…</vt:lpstr>
      <vt:lpstr>Rendering from the backend to the front end</vt:lpstr>
      <vt:lpstr>Rendering from the backend to the front end</vt:lpstr>
      <vt:lpstr>Rendering from the backend to the front end</vt:lpstr>
      <vt:lpstr>Rendering from the backend to the front end</vt:lpstr>
      <vt:lpstr>Rendering from the backend to the front end</vt:lpstr>
      <vt:lpstr>Rendering from the backend to the front end</vt:lpstr>
      <vt:lpstr>Rendering from the backend to the front end</vt:lpstr>
      <vt:lpstr>Rendering from the backend to the front end</vt:lpstr>
      <vt:lpstr>Checkpoint</vt:lpstr>
      <vt:lpstr>TODO:</vt:lpstr>
      <vt:lpstr>Summary</vt:lpstr>
      <vt:lpstr>Intro to Web Dev: Node.js 101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Dev: Node.js 101</dc:title>
  <dc:creator>Art</dc:creator>
  <cp:lastModifiedBy>Art</cp:lastModifiedBy>
  <cp:revision>32</cp:revision>
  <dcterms:created xsi:type="dcterms:W3CDTF">2022-11-18T15:50:32Z</dcterms:created>
  <dcterms:modified xsi:type="dcterms:W3CDTF">2022-11-19T07:08:33Z</dcterms:modified>
</cp:coreProperties>
</file>