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838" r:id="rId5"/>
  </p:sldMasterIdLst>
  <p:notesMasterIdLst>
    <p:notesMasterId r:id="rId26"/>
  </p:notesMasterIdLst>
  <p:sldIdLst>
    <p:sldId id="325" r:id="rId6"/>
    <p:sldId id="493" r:id="rId7"/>
    <p:sldId id="495" r:id="rId8"/>
    <p:sldId id="496" r:id="rId9"/>
    <p:sldId id="498" r:id="rId10"/>
    <p:sldId id="497" r:id="rId11"/>
    <p:sldId id="499" r:id="rId12"/>
    <p:sldId id="507" r:id="rId13"/>
    <p:sldId id="508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04" r:id="rId22"/>
    <p:sldId id="505" r:id="rId23"/>
    <p:sldId id="506" r:id="rId24"/>
    <p:sldId id="4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86694"/>
  </p:normalViewPr>
  <p:slideViewPr>
    <p:cSldViewPr snapToGrid="0">
      <p:cViewPr varScale="1">
        <p:scale>
          <a:sx n="86" d="100"/>
          <a:sy n="86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BC52C-6D78-4320-8094-630ED8A42949}" type="datetimeFigureOut">
              <a:rPr lang="en-ZA" smtClean="0"/>
              <a:t>2024/07/22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D7141-5475-4836-9C11-CF39558119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600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06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508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285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1988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8DAA01-942B-4B1A-9350-A007BE66980F}" type="slidenum">
              <a:rPr lang="en-ZA" smtClean="0"/>
              <a:pPr eaLnBrk="1" hangingPunct="1"/>
              <a:t>20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65475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561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51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614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‘Null’ is a keyword in JavaScript that signifies ‘no value’ or nonexistence of any value</a:t>
            </a:r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292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367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510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215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using double equals in JavaScript we are testing for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loose equality.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 equals also performs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coercion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63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49680" y="0"/>
            <a:ext cx="5615940" cy="6858000"/>
          </a:xfrm>
          <a:prstGeom prst="parallelogram">
            <a:avLst>
              <a:gd name="adj" fmla="val 30408"/>
            </a:avLst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0C6F394-CBBD-9A45-BD25-CAD22F5BA6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94718" y="761998"/>
            <a:ext cx="4675044" cy="1674710"/>
          </a:xfrm>
          <a:prstGeom prst="rect">
            <a:avLst/>
          </a:prstGeom>
          <a:noFill/>
        </p:spPr>
        <p:txBody>
          <a:bodyPr wrap="square" tIns="36000" bIns="36000" rtlCol="0" anchor="b" anchorCtr="0">
            <a:normAutofit lnSpcReduction="10000"/>
          </a:bodyPr>
          <a:lstStyle>
            <a:lvl1pPr algn="l">
              <a:buNone/>
              <a:defRPr lang="en-GB" sz="5400" spc="100" dirty="0">
                <a:latin typeface="Bebas Neue" panose="020B0606020202050201" pitchFamily="34" charset="77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lvl="0"/>
            <a:r>
              <a:rPr lang="en-GB" dirty="0"/>
              <a:t>The Main title for the 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7A2C9-49CF-4171-BE3E-8751CA757303}"/>
              </a:ext>
            </a:extLst>
          </p:cNvPr>
          <p:cNvSpPr txBox="1"/>
          <p:nvPr/>
        </p:nvSpPr>
        <p:spPr>
          <a:xfrm>
            <a:off x="6453669" y="2683436"/>
            <a:ext cx="2806709" cy="238732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Short subtitle with some info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7E6016-5236-416C-926B-2E5049C97F3C}"/>
              </a:ext>
            </a:extLst>
          </p:cNvPr>
          <p:cNvSpPr/>
          <p:nvPr/>
        </p:nvSpPr>
        <p:spPr>
          <a:xfrm>
            <a:off x="6557943" y="2444728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2D4F8-5AC6-3743-91A4-1CE52C4A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9E9B-BB19-3D44-9030-44F9D4025C2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23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2D5173-4C77-6549-B919-C3BBC4319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199BF4-9758-CE45-B351-EE708835A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B2BCA01-7E25-C048-972B-8BDEABB8FE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E2DDEA4-8829-3E49-B06A-7F8BF627A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268F6E4-138E-9341-99B2-51CFC26287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94541B1-4569-EE4B-87A6-847602EEB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38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op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767C2C9-9AE9-5440-A41A-450FA9BB6D0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GB" dirty="0"/>
              <a:t>Click the button to choose an image.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E8C2CD3-55D3-BF44-B914-532105E77B31}"/>
              </a:ext>
            </a:extLst>
          </p:cNvPr>
          <p:cNvSpPr txBox="1">
            <a:spLocks/>
          </p:cNvSpPr>
          <p:nvPr/>
        </p:nvSpPr>
        <p:spPr>
          <a:xfrm>
            <a:off x="828334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DE08A6F-CC5E-1645-ACB3-7EB0E8B6A5BD}"/>
              </a:ext>
            </a:extLst>
          </p:cNvPr>
          <p:cNvSpPr txBox="1">
            <a:spLocks/>
          </p:cNvSpPr>
          <p:nvPr/>
        </p:nvSpPr>
        <p:spPr>
          <a:xfrm>
            <a:off x="899574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1.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4FB7349-E7BD-6346-B5D7-B205A2375A92}"/>
              </a:ext>
            </a:extLst>
          </p:cNvPr>
          <p:cNvSpPr txBox="1">
            <a:spLocks/>
          </p:cNvSpPr>
          <p:nvPr/>
        </p:nvSpPr>
        <p:spPr>
          <a:xfrm>
            <a:off x="4888277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EB916F-A84E-5A45-A583-903330C2B490}"/>
              </a:ext>
            </a:extLst>
          </p:cNvPr>
          <p:cNvSpPr txBox="1">
            <a:spLocks/>
          </p:cNvSpPr>
          <p:nvPr/>
        </p:nvSpPr>
        <p:spPr>
          <a:xfrm>
            <a:off x="4959517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2.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16E7304-DD97-D24B-A311-E19B9E4866CD}"/>
              </a:ext>
            </a:extLst>
          </p:cNvPr>
          <p:cNvSpPr txBox="1">
            <a:spLocks/>
          </p:cNvSpPr>
          <p:nvPr/>
        </p:nvSpPr>
        <p:spPr>
          <a:xfrm>
            <a:off x="8948220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3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D51ECB9-E307-E548-8B79-AF0535956C45}"/>
              </a:ext>
            </a:extLst>
          </p:cNvPr>
          <p:cNvSpPr txBox="1">
            <a:spLocks/>
          </p:cNvSpPr>
          <p:nvPr/>
        </p:nvSpPr>
        <p:spPr>
          <a:xfrm>
            <a:off x="9019460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3.</a:t>
            </a:r>
          </a:p>
        </p:txBody>
      </p:sp>
    </p:spTree>
    <p:extLst>
      <p:ext uri="{BB962C8B-B14F-4D97-AF65-F5344CB8AC3E}">
        <p14:creationId xmlns:p14="http://schemas.microsoft.com/office/powerpoint/2010/main" val="308472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D464A3-D8B3-4412-8C60-C0D2AF368A4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836988" y="0"/>
            <a:ext cx="8355012" cy="68707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8415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AE70EA-39D3-4E42-9FDD-DB46936435C2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132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DE11D24-1C97-3B4A-9643-23EF5F7A3CFA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995738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4230995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8478341-F2C4-884B-AEA5-849EDAC543B5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722688" y="0"/>
            <a:ext cx="8469312" cy="4702175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an image</a:t>
            </a:r>
          </a:p>
        </p:txBody>
      </p:sp>
    </p:spTree>
    <p:extLst>
      <p:ext uri="{BB962C8B-B14F-4D97-AF65-F5344CB8AC3E}">
        <p14:creationId xmlns:p14="http://schemas.microsoft.com/office/powerpoint/2010/main" val="3463295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D5D6CF-DCCB-B841-B171-311DBBB1D4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6855" y="0"/>
            <a:ext cx="7907337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4BAD4A-7C60-B148-96C5-87129C9ED6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3680" y="3441700"/>
            <a:ext cx="7910512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272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C26344-D291-BB42-9FFD-DB3741254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361067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357FE136-89AC-9E4A-A51C-0CBE25506C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9023" y="2361067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7952FE96-0FB3-1B4C-98FA-ADEC8D16EF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3996" y="2361067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523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078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5217A94-716F-437A-A7D3-97C9D2CCFD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033837"/>
            <a:ext cx="3276600" cy="3025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1BD225-8DB3-46BD-9612-BD8A9189FA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7700" y="2022724"/>
            <a:ext cx="3276600" cy="3025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8269DE-A9A6-4B59-A731-A5CA467841A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5150" y="2022724"/>
            <a:ext cx="3290888" cy="3025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9146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Im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119257" cy="6858000"/>
          </a:xfrm>
          <a:prstGeom prst="parallelogram">
            <a:avLst>
              <a:gd name="adj" fmla="val 30408"/>
            </a:avLst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9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88769" y="0"/>
            <a:ext cx="7808026" cy="6858000"/>
          </a:xfrm>
          <a:prstGeom prst="parallelogram">
            <a:avLst>
              <a:gd name="adj" fmla="val 30408"/>
            </a:avLst>
          </a:prstGeom>
          <a:noFill/>
        </p:spPr>
        <p:txBody>
          <a:bodyPr/>
          <a:lstStyle>
            <a:lvl1pPr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589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1" y="0"/>
            <a:ext cx="6096001" cy="6858000"/>
          </a:xfrm>
          <a:prstGeom prst="rect">
            <a:avLst/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61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 Im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119257" cy="6858000"/>
          </a:xfrm>
          <a:prstGeom prst="parallelogram">
            <a:avLst>
              <a:gd name="adj" fmla="val 30408"/>
            </a:avLst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095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808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mage Top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767C2C9-9AE9-5440-A41A-450FA9BB6D0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GB" dirty="0"/>
              <a:t>Click the button to choose an image.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E8C2CD3-55D3-BF44-B914-532105E77B31}"/>
              </a:ext>
            </a:extLst>
          </p:cNvPr>
          <p:cNvSpPr txBox="1">
            <a:spLocks/>
          </p:cNvSpPr>
          <p:nvPr/>
        </p:nvSpPr>
        <p:spPr>
          <a:xfrm>
            <a:off x="828334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DE08A6F-CC5E-1645-ACB3-7EB0E8B6A5BD}"/>
              </a:ext>
            </a:extLst>
          </p:cNvPr>
          <p:cNvSpPr txBox="1">
            <a:spLocks/>
          </p:cNvSpPr>
          <p:nvPr/>
        </p:nvSpPr>
        <p:spPr>
          <a:xfrm>
            <a:off x="899574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1.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4FB7349-E7BD-6346-B5D7-B205A2375A92}"/>
              </a:ext>
            </a:extLst>
          </p:cNvPr>
          <p:cNvSpPr txBox="1">
            <a:spLocks/>
          </p:cNvSpPr>
          <p:nvPr/>
        </p:nvSpPr>
        <p:spPr>
          <a:xfrm>
            <a:off x="4888277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EB916F-A84E-5A45-A583-903330C2B490}"/>
              </a:ext>
            </a:extLst>
          </p:cNvPr>
          <p:cNvSpPr txBox="1">
            <a:spLocks/>
          </p:cNvSpPr>
          <p:nvPr/>
        </p:nvSpPr>
        <p:spPr>
          <a:xfrm>
            <a:off x="4959517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2.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16E7304-DD97-D24B-A311-E19B9E4866CD}"/>
              </a:ext>
            </a:extLst>
          </p:cNvPr>
          <p:cNvSpPr txBox="1">
            <a:spLocks/>
          </p:cNvSpPr>
          <p:nvPr/>
        </p:nvSpPr>
        <p:spPr>
          <a:xfrm>
            <a:off x="8948220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3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D51ECB9-E307-E548-8B79-AF0535956C45}"/>
              </a:ext>
            </a:extLst>
          </p:cNvPr>
          <p:cNvSpPr txBox="1">
            <a:spLocks/>
          </p:cNvSpPr>
          <p:nvPr/>
        </p:nvSpPr>
        <p:spPr>
          <a:xfrm>
            <a:off x="9019460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3.</a:t>
            </a:r>
          </a:p>
        </p:txBody>
      </p:sp>
    </p:spTree>
    <p:extLst>
      <p:ext uri="{BB962C8B-B14F-4D97-AF65-F5344CB8AC3E}">
        <p14:creationId xmlns:p14="http://schemas.microsoft.com/office/powerpoint/2010/main" val="3065731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77E783-8B68-B541-BCA1-4D3EDB941F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237" y="1377950"/>
            <a:ext cx="10931525" cy="4710113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929623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EC58BE02-770B-6F40-84E6-420BB4DC2F4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62125" y="1258888"/>
            <a:ext cx="8667750" cy="48895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media</a:t>
            </a:r>
          </a:p>
        </p:txBody>
      </p:sp>
    </p:spTree>
    <p:extLst>
      <p:ext uri="{BB962C8B-B14F-4D97-AF65-F5344CB8AC3E}">
        <p14:creationId xmlns:p14="http://schemas.microsoft.com/office/powerpoint/2010/main" val="728066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D5D6CF-DCCB-B841-B171-311DBBB1D4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6855" y="0"/>
            <a:ext cx="7907337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4BAD4A-7C60-B148-96C5-87129C9ED6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3680" y="3441700"/>
            <a:ext cx="7910512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322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C26344-D291-BB42-9FFD-DB3741254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129485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357FE136-89AC-9E4A-A51C-0CBE25506C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9023" y="2129485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7952FE96-0FB3-1B4C-98FA-ADEC8D16EF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3996" y="2129485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9565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1" y="0"/>
            <a:ext cx="6096001" cy="6858000"/>
          </a:xfrm>
          <a:prstGeom prst="rect">
            <a:avLst/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/>
            </a:lvl1pPr>
          </a:lstStyle>
          <a:p>
            <a:endParaRPr lang="en-GB" dirty="0"/>
          </a:p>
          <a:p>
            <a:r>
              <a:rPr lang="en-GB" dirty="0"/>
              <a:t>Click the </a:t>
            </a:r>
          </a:p>
          <a:p>
            <a:r>
              <a:rPr lang="en-GB" dirty="0"/>
              <a:t>button to </a:t>
            </a:r>
          </a:p>
          <a:p>
            <a:r>
              <a:rPr lang="en-GB" dirty="0"/>
              <a:t>select an </a:t>
            </a:r>
          </a:p>
          <a:p>
            <a:r>
              <a:rPr lang="en-GB" dirty="0"/>
              <a:t>image.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9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BG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03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Im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119257" cy="6858000"/>
          </a:xfrm>
          <a:prstGeom prst="parallelogram">
            <a:avLst>
              <a:gd name="adj" fmla="val 30408"/>
            </a:avLst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  <a:p>
            <a:r>
              <a:rPr lang="en-GB" dirty="0"/>
              <a:t>Click the </a:t>
            </a:r>
          </a:p>
          <a:p>
            <a:r>
              <a:rPr lang="en-GB" dirty="0"/>
              <a:t>button to </a:t>
            </a:r>
          </a:p>
          <a:p>
            <a:r>
              <a:rPr lang="en-GB" dirty="0"/>
              <a:t>select an </a:t>
            </a:r>
          </a:p>
          <a:p>
            <a:r>
              <a:rPr lang="en-GB" dirty="0"/>
              <a:t>image.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731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BG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4424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8985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Photograph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77E783-8B68-B541-BCA1-4D3EDB941F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237" y="1377950"/>
            <a:ext cx="10931525" cy="4710113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8353407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EC58BE02-770B-6F40-84E6-420BB4DC2F4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62125" y="1258888"/>
            <a:ext cx="8667750" cy="48895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media</a:t>
            </a:r>
          </a:p>
        </p:txBody>
      </p:sp>
    </p:spTree>
    <p:extLst>
      <p:ext uri="{BB962C8B-B14F-4D97-AF65-F5344CB8AC3E}">
        <p14:creationId xmlns:p14="http://schemas.microsoft.com/office/powerpoint/2010/main" val="42430992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249680" y="0"/>
            <a:ext cx="5615940" cy="6858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buNone/>
              <a:defRPr/>
            </a:lvl1pPr>
          </a:lstStyle>
          <a:p>
            <a:endParaRPr lang="en-GB" dirty="0"/>
          </a:p>
          <a:p>
            <a:r>
              <a:rPr lang="en-GB" dirty="0"/>
              <a:t>Click the button</a:t>
            </a:r>
          </a:p>
        </p:txBody>
      </p:sp>
    </p:spTree>
    <p:extLst>
      <p:ext uri="{BB962C8B-B14F-4D97-AF65-F5344CB8AC3E}">
        <p14:creationId xmlns:p14="http://schemas.microsoft.com/office/powerpoint/2010/main" val="162104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2D5173-4C77-6549-B919-C3BBC4319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199BF4-9758-CE45-B351-EE708835A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B2BCA01-7E25-C048-972B-8BDEABB8FE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E2DDEA4-8829-3E49-B06A-7F8BF627A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268F6E4-138E-9341-99B2-51CFC26287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94541B1-4569-EE4B-87A6-847602EEB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9243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2D5173-4C77-6549-B919-C3BBC4319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199BF4-9758-CE45-B351-EE708835A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B2BCA01-7E25-C048-972B-8BDEABB8FE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E2DDEA4-8829-3E49-B06A-7F8BF627A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268F6E4-138E-9341-99B2-51CFC26287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94541B1-4569-EE4B-87A6-847602EEB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4881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767C2C9-9AE9-5440-A41A-450FA9BB6D0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GB" dirty="0"/>
              <a:t>Click the button to choose an image.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E8C2CD3-55D3-BF44-B914-532105E77B31}"/>
              </a:ext>
            </a:extLst>
          </p:cNvPr>
          <p:cNvSpPr txBox="1">
            <a:spLocks/>
          </p:cNvSpPr>
          <p:nvPr userDrawn="1"/>
        </p:nvSpPr>
        <p:spPr>
          <a:xfrm>
            <a:off x="828334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DE08A6F-CC5E-1645-ACB3-7EB0E8B6A5BD}"/>
              </a:ext>
            </a:extLst>
          </p:cNvPr>
          <p:cNvSpPr txBox="1">
            <a:spLocks/>
          </p:cNvSpPr>
          <p:nvPr userDrawn="1"/>
        </p:nvSpPr>
        <p:spPr>
          <a:xfrm>
            <a:off x="899574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1.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4FB7349-E7BD-6346-B5D7-B205A2375A92}"/>
              </a:ext>
            </a:extLst>
          </p:cNvPr>
          <p:cNvSpPr txBox="1">
            <a:spLocks/>
          </p:cNvSpPr>
          <p:nvPr userDrawn="1"/>
        </p:nvSpPr>
        <p:spPr>
          <a:xfrm>
            <a:off x="4888277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EB916F-A84E-5A45-A583-903330C2B490}"/>
              </a:ext>
            </a:extLst>
          </p:cNvPr>
          <p:cNvSpPr txBox="1">
            <a:spLocks/>
          </p:cNvSpPr>
          <p:nvPr userDrawn="1"/>
        </p:nvSpPr>
        <p:spPr>
          <a:xfrm>
            <a:off x="4959517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2.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16E7304-DD97-D24B-A311-E19B9E4866CD}"/>
              </a:ext>
            </a:extLst>
          </p:cNvPr>
          <p:cNvSpPr txBox="1">
            <a:spLocks/>
          </p:cNvSpPr>
          <p:nvPr userDrawn="1"/>
        </p:nvSpPr>
        <p:spPr>
          <a:xfrm>
            <a:off x="8948220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3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D51ECB9-E307-E548-8B79-AF0535956C45}"/>
              </a:ext>
            </a:extLst>
          </p:cNvPr>
          <p:cNvSpPr txBox="1">
            <a:spLocks/>
          </p:cNvSpPr>
          <p:nvPr userDrawn="1"/>
        </p:nvSpPr>
        <p:spPr>
          <a:xfrm>
            <a:off x="9019460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3.</a:t>
            </a:r>
          </a:p>
        </p:txBody>
      </p:sp>
    </p:spTree>
    <p:extLst>
      <p:ext uri="{BB962C8B-B14F-4D97-AF65-F5344CB8AC3E}">
        <p14:creationId xmlns:p14="http://schemas.microsoft.com/office/powerpoint/2010/main" val="24558478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D464A3-D8B3-4412-8C60-C0D2AF368A4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836988" y="0"/>
            <a:ext cx="8355012" cy="6870700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2977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7419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AE70EA-39D3-4E42-9FDD-DB46936435C2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31964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DE11D24-1C97-3B4A-9643-23EF5F7A3CFA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995738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921100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8478341-F2C4-884B-AEA5-849EDAC543B5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722688" y="0"/>
            <a:ext cx="8469312" cy="4702175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an image</a:t>
            </a:r>
          </a:p>
        </p:txBody>
      </p:sp>
    </p:spTree>
    <p:extLst>
      <p:ext uri="{BB962C8B-B14F-4D97-AF65-F5344CB8AC3E}">
        <p14:creationId xmlns:p14="http://schemas.microsoft.com/office/powerpoint/2010/main" val="12051366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D5D6CF-DCCB-B841-B171-311DBBB1D4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6855" y="0"/>
            <a:ext cx="7907337" cy="34290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4BAD4A-7C60-B148-96C5-87129C9ED6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3680" y="3441700"/>
            <a:ext cx="7910512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3085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C26344-D291-BB42-9FFD-DB3741254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361067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357FE136-89AC-9E4A-A51C-0CBE25506C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9023" y="2361067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7952FE96-0FB3-1B4C-98FA-ADEC8D16EF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3996" y="2361067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053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49680" y="0"/>
            <a:ext cx="5615940" cy="6858000"/>
          </a:xfrm>
          <a:prstGeom prst="parallelogram">
            <a:avLst>
              <a:gd name="adj" fmla="val 30408"/>
            </a:avLst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0C6F394-CBBD-9A45-BD25-CAD22F5BA6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94718" y="761998"/>
            <a:ext cx="4675044" cy="1674710"/>
          </a:xfrm>
          <a:prstGeom prst="rect">
            <a:avLst/>
          </a:prstGeom>
          <a:noFill/>
        </p:spPr>
        <p:txBody>
          <a:bodyPr wrap="square" tIns="36000" bIns="36000" rtlCol="0" anchor="b" anchorCtr="0">
            <a:normAutofit lnSpcReduction="10000"/>
          </a:bodyPr>
          <a:lstStyle>
            <a:lvl1pPr algn="l">
              <a:buNone/>
              <a:defRPr lang="en-GB" sz="5400" spc="100" dirty="0">
                <a:latin typeface="Bebas Neue" panose="020B0606020202050201" pitchFamily="34" charset="77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lvl="0"/>
            <a:r>
              <a:rPr lang="en-GB" dirty="0"/>
              <a:t>The Main title for the 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7A2C9-49CF-4171-BE3E-8751CA757303}"/>
              </a:ext>
            </a:extLst>
          </p:cNvPr>
          <p:cNvSpPr txBox="1"/>
          <p:nvPr/>
        </p:nvSpPr>
        <p:spPr>
          <a:xfrm>
            <a:off x="6453669" y="2683436"/>
            <a:ext cx="2806709" cy="238732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Short subtitle with some info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7E6016-5236-416C-926B-2E5049C97F3C}"/>
              </a:ext>
            </a:extLst>
          </p:cNvPr>
          <p:cNvSpPr/>
          <p:nvPr/>
        </p:nvSpPr>
        <p:spPr>
          <a:xfrm>
            <a:off x="6557943" y="2444728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50417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9944-AEA7-7144-AF31-6ED74085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EE927-2B8B-FA40-9B0B-CCA1A861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E4212-8E43-4C42-AA4E-C293346A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9C9F8-E193-8847-8A21-EB5DAE5E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0"/>
            <a:ext cx="609599" cy="537874"/>
          </a:xfrm>
          <a:prstGeom prst="rect">
            <a:avLst/>
          </a:prstGeom>
        </p:spPr>
        <p:txBody>
          <a:bodyPr/>
          <a:lstStyle>
            <a:lvl1pPr algn="ctr">
              <a:defRPr sz="20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ctr"/>
            <a:fld id="{6AA04A4D-33BF-734F-9F30-C0D0CFC4155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3569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72206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5217A94-716F-437A-A7D3-97C9D2CCFD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033837"/>
            <a:ext cx="3276600" cy="302577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1BD225-8DB3-46BD-9612-BD8A9189FA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7700" y="2022724"/>
            <a:ext cx="3276600" cy="302577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8269DE-A9A6-4B59-A731-A5CA467841A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5150" y="2022724"/>
            <a:ext cx="3290888" cy="3025775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913694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88769" y="0"/>
            <a:ext cx="7808026" cy="6858000"/>
          </a:xfrm>
          <a:prstGeom prst="parallelogram">
            <a:avLst>
              <a:gd name="adj" fmla="val 30408"/>
            </a:avLst>
          </a:prstGeom>
          <a:noFill/>
        </p:spPr>
        <p:txBody>
          <a:bodyPr/>
          <a:lstStyle>
            <a:lvl1pPr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2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1" y="0"/>
            <a:ext cx="6096001" cy="6858000"/>
          </a:xfrm>
          <a:prstGeom prst="rect">
            <a:avLst/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411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 Im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119257" cy="6858000"/>
          </a:xfrm>
          <a:prstGeom prst="parallelogram">
            <a:avLst>
              <a:gd name="adj" fmla="val 30408"/>
            </a:avLst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  <a:p>
            <a:r>
              <a:rPr lang="en-GB" dirty="0"/>
              <a:t>Click the </a:t>
            </a:r>
          </a:p>
          <a:p>
            <a:r>
              <a:rPr lang="en-GB" dirty="0"/>
              <a:t>button to </a:t>
            </a:r>
          </a:p>
          <a:p>
            <a:r>
              <a:rPr lang="en-GB" dirty="0"/>
              <a:t>select an </a:t>
            </a:r>
          </a:p>
          <a:p>
            <a:r>
              <a:rPr lang="en-GB" dirty="0"/>
              <a:t>image.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117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DE11D24-1C97-3B4A-9643-23EF5F7A3CFA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995738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8139354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AE70EA-39D3-4E42-9FDD-DB46936435C2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66997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0892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Top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767C2C9-9AE9-5440-A41A-450FA9BB6D0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GB" dirty="0"/>
              <a:t>Click the button to choose an image.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E8C2CD3-55D3-BF44-B914-532105E77B31}"/>
              </a:ext>
            </a:extLst>
          </p:cNvPr>
          <p:cNvSpPr txBox="1">
            <a:spLocks/>
          </p:cNvSpPr>
          <p:nvPr userDrawn="1"/>
        </p:nvSpPr>
        <p:spPr>
          <a:xfrm>
            <a:off x="828334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DE08A6F-CC5E-1645-ACB3-7EB0E8B6A5BD}"/>
              </a:ext>
            </a:extLst>
          </p:cNvPr>
          <p:cNvSpPr txBox="1">
            <a:spLocks/>
          </p:cNvSpPr>
          <p:nvPr userDrawn="1"/>
        </p:nvSpPr>
        <p:spPr>
          <a:xfrm>
            <a:off x="899574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1.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4FB7349-E7BD-6346-B5D7-B205A2375A92}"/>
              </a:ext>
            </a:extLst>
          </p:cNvPr>
          <p:cNvSpPr txBox="1">
            <a:spLocks/>
          </p:cNvSpPr>
          <p:nvPr userDrawn="1"/>
        </p:nvSpPr>
        <p:spPr>
          <a:xfrm>
            <a:off x="4888277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EB916F-A84E-5A45-A583-903330C2B490}"/>
              </a:ext>
            </a:extLst>
          </p:cNvPr>
          <p:cNvSpPr txBox="1">
            <a:spLocks/>
          </p:cNvSpPr>
          <p:nvPr userDrawn="1"/>
        </p:nvSpPr>
        <p:spPr>
          <a:xfrm>
            <a:off x="4959517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2.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16E7304-DD97-D24B-A311-E19B9E4866CD}"/>
              </a:ext>
            </a:extLst>
          </p:cNvPr>
          <p:cNvSpPr txBox="1">
            <a:spLocks/>
          </p:cNvSpPr>
          <p:nvPr userDrawn="1"/>
        </p:nvSpPr>
        <p:spPr>
          <a:xfrm>
            <a:off x="8948220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3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D51ECB9-E307-E548-8B79-AF0535956C45}"/>
              </a:ext>
            </a:extLst>
          </p:cNvPr>
          <p:cNvSpPr txBox="1">
            <a:spLocks/>
          </p:cNvSpPr>
          <p:nvPr userDrawn="1"/>
        </p:nvSpPr>
        <p:spPr>
          <a:xfrm>
            <a:off x="9019460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3.</a:t>
            </a:r>
          </a:p>
        </p:txBody>
      </p:sp>
    </p:spTree>
    <p:extLst>
      <p:ext uri="{BB962C8B-B14F-4D97-AF65-F5344CB8AC3E}">
        <p14:creationId xmlns:p14="http://schemas.microsoft.com/office/powerpoint/2010/main" val="24578561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77E783-8B68-B541-BCA1-4D3EDB941F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237" y="1377950"/>
            <a:ext cx="10931525" cy="4710113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75408604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EC58BE02-770B-6F40-84E6-420BB4DC2F4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62125" y="1258888"/>
            <a:ext cx="8667750" cy="48895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media</a:t>
            </a:r>
          </a:p>
        </p:txBody>
      </p:sp>
    </p:spTree>
    <p:extLst>
      <p:ext uri="{BB962C8B-B14F-4D97-AF65-F5344CB8AC3E}">
        <p14:creationId xmlns:p14="http://schemas.microsoft.com/office/powerpoint/2010/main" val="22421923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igh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D464A3-D8B3-4412-8C60-C0D2AF368A4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836988" y="0"/>
            <a:ext cx="8355012" cy="6870700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5141948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C26344-D291-BB42-9FFD-DB3741254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129485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357FE136-89AC-9E4A-A51C-0CBE25506C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9023" y="2129485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7952FE96-0FB3-1B4C-98FA-ADEC8D16EF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3996" y="2129485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80422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350" dirty="0"/>
              <a:t>www.belgiumcampus.ac.za</a:t>
            </a:r>
            <a:endParaRPr lang="en-GB" sz="135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Isosceles Triangle 9"/>
          <p:cNvSpPr/>
          <p:nvPr userDrawn="1"/>
        </p:nvSpPr>
        <p:spPr>
          <a:xfrm>
            <a:off x="6102628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Rectangle 10"/>
          <p:cNvSpPr/>
          <p:nvPr userDrawn="1"/>
        </p:nvSpPr>
        <p:spPr>
          <a:xfrm>
            <a:off x="11463868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3052" y="6368239"/>
            <a:ext cx="430696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z="900" smtClean="0">
                <a:solidFill>
                  <a:schemeClr val="bg1"/>
                </a:solidFill>
              </a:rPr>
              <a:pPr/>
              <a:t>‹#›</a:t>
            </a:fld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50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Photograph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77E783-8B68-B541-BCA1-4D3EDB941F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237" y="1377950"/>
            <a:ext cx="10931525" cy="4710113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53415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EC58BE02-770B-6F40-84E6-420BB4DC2F4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62125" y="1258888"/>
            <a:ext cx="8667750" cy="48895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media</a:t>
            </a:r>
          </a:p>
        </p:txBody>
      </p:sp>
    </p:spTree>
    <p:extLst>
      <p:ext uri="{BB962C8B-B14F-4D97-AF65-F5344CB8AC3E}">
        <p14:creationId xmlns:p14="http://schemas.microsoft.com/office/powerpoint/2010/main" val="320975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249680" y="0"/>
            <a:ext cx="5615940" cy="6858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136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2D5173-4C77-6549-B919-C3BBC4319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199BF4-9758-CE45-B351-EE708835A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B2BCA01-7E25-C048-972B-8BDEABB8FE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E2DDEA4-8829-3E49-B06A-7F8BF627A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268F6E4-138E-9341-99B2-51CFC26287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94541B1-4569-EE4B-87A6-847602EEB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18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57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31" Type="http://schemas.openxmlformats.org/officeDocument/2006/relationships/slideLayout" Target="../slideLayouts/slideLayout59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Relationship Id="rId30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87DC25-4E84-004F-AD65-CCB346BDC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4537" y="211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 b="0" i="0">
                <a:solidFill>
                  <a:schemeClr val="tx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fld id="{6FCB9E9B-BB19-3D44-9030-44F9D4025C2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1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41" r:id="rId2"/>
    <p:sldLayoutId id="2147483742" r:id="rId3"/>
    <p:sldLayoutId id="2147483746" r:id="rId4"/>
    <p:sldLayoutId id="2147483673" r:id="rId5"/>
    <p:sldLayoutId id="2147483744" r:id="rId6"/>
    <p:sldLayoutId id="2147483745" r:id="rId7"/>
    <p:sldLayoutId id="2147483675" r:id="rId8"/>
    <p:sldLayoutId id="2147483835" r:id="rId9"/>
    <p:sldLayoutId id="2147483836" r:id="rId10"/>
    <p:sldLayoutId id="2147483697" r:id="rId11"/>
    <p:sldLayoutId id="2147483737" r:id="rId12"/>
    <p:sldLayoutId id="2147483738" r:id="rId13"/>
    <p:sldLayoutId id="2147483739" r:id="rId14"/>
    <p:sldLayoutId id="2147483740" r:id="rId15"/>
    <p:sldLayoutId id="2147483743" r:id="rId16"/>
    <p:sldLayoutId id="2147483747" r:id="rId17"/>
    <p:sldLayoutId id="2147483834" r:id="rId18"/>
    <p:sldLayoutId id="2147483837" r:id="rId19"/>
    <p:sldLayoutId id="2147483752" r:id="rId20"/>
    <p:sldLayoutId id="2147483753" r:id="rId21"/>
    <p:sldLayoutId id="2147483754" r:id="rId22"/>
    <p:sldLayoutId id="2147483757" r:id="rId23"/>
    <p:sldLayoutId id="2147483758" r:id="rId24"/>
    <p:sldLayoutId id="2147483759" r:id="rId25"/>
    <p:sldLayoutId id="2147483760" r:id="rId26"/>
    <p:sldLayoutId id="2147483762" r:id="rId27"/>
    <p:sldLayoutId id="2147483763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-side Corner of Rectangle 1">
            <a:extLst>
              <a:ext uri="{FF2B5EF4-FFF2-40B4-BE49-F238E27FC236}">
                <a16:creationId xmlns:a16="http://schemas.microsoft.com/office/drawing/2014/main" id="{4DAB1C16-81CA-0647-8DE6-F2B658BDD12B}"/>
              </a:ext>
            </a:extLst>
          </p:cNvPr>
          <p:cNvSpPr/>
          <p:nvPr userDrawn="1"/>
        </p:nvSpPr>
        <p:spPr>
          <a:xfrm rot="16200000">
            <a:off x="11745073" y="119406"/>
            <a:ext cx="482930" cy="427512"/>
          </a:xfrm>
          <a:prstGeom prst="round2Same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3"/>
              </a:solidFill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BD0A43-62EF-4E40-AB73-B1FF5B0B872B}"/>
              </a:ext>
            </a:extLst>
          </p:cNvPr>
          <p:cNvSpPr/>
          <p:nvPr userDrawn="1"/>
        </p:nvSpPr>
        <p:spPr>
          <a:xfrm>
            <a:off x="11685408" y="91697"/>
            <a:ext cx="427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3004A23-CC94-0842-9C9F-A9D8C4725A2D}" type="slidenum">
              <a:rPr lang="en-GB" smtClean="0">
                <a:solidFill>
                  <a:schemeClr val="accent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‹#›</a:t>
            </a:fld>
            <a:endParaRPr lang="en-GB" dirty="0">
              <a:solidFill>
                <a:schemeClr val="accent3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47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6" r:id="rId18"/>
    <p:sldLayoutId id="2147483857" r:id="rId19"/>
    <p:sldLayoutId id="2147483858" r:id="rId20"/>
    <p:sldLayoutId id="2147483859" r:id="rId21"/>
    <p:sldLayoutId id="2147483861" r:id="rId22"/>
    <p:sldLayoutId id="2147483862" r:id="rId23"/>
    <p:sldLayoutId id="2147483863" r:id="rId24"/>
    <p:sldLayoutId id="2147483864" r:id="rId25"/>
    <p:sldLayoutId id="2147483865" r:id="rId26"/>
    <p:sldLayoutId id="2147483866" r:id="rId27"/>
    <p:sldLayoutId id="2147483867" r:id="rId28"/>
    <p:sldLayoutId id="2147483868" r:id="rId29"/>
    <p:sldLayoutId id="2147483870" r:id="rId30"/>
    <p:sldLayoutId id="2147483873" r:id="rId3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9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picture containing bed, sitting, dark, view&#10;&#10;Description automatically generated">
            <a:extLst>
              <a:ext uri="{FF2B5EF4-FFF2-40B4-BE49-F238E27FC236}">
                <a16:creationId xmlns:a16="http://schemas.microsoft.com/office/drawing/2014/main" id="{C19E2780-DDA1-4FA1-A77D-C723CDA4B13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Parallelogram 24" descr="Shanghai skyline">
            <a:extLst>
              <a:ext uri="{FF2B5EF4-FFF2-40B4-BE49-F238E27FC236}">
                <a16:creationId xmlns:a16="http://schemas.microsoft.com/office/drawing/2014/main" id="{12365555-E4E3-4CA4-BEFA-EB7D42742866}"/>
              </a:ext>
            </a:extLst>
          </p:cNvPr>
          <p:cNvSpPr/>
          <p:nvPr/>
        </p:nvSpPr>
        <p:spPr>
          <a:xfrm>
            <a:off x="-537119" y="0"/>
            <a:ext cx="6652842" cy="5512904"/>
          </a:xfrm>
          <a:prstGeom prst="parallelogram">
            <a:avLst>
              <a:gd name="adj" fmla="val 30226"/>
            </a:avLst>
          </a:prstGeom>
          <a:gradFill>
            <a:gsLst>
              <a:gs pos="0">
                <a:schemeClr val="tx1"/>
              </a:gs>
              <a:gs pos="79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5E8053A-B927-4A30-9F9D-64A894D9A1EC}"/>
              </a:ext>
            </a:extLst>
          </p:cNvPr>
          <p:cNvSpPr/>
          <p:nvPr/>
        </p:nvSpPr>
        <p:spPr>
          <a:xfrm>
            <a:off x="-30480" y="0"/>
            <a:ext cx="2992930" cy="6858000"/>
          </a:xfrm>
          <a:custGeom>
            <a:avLst/>
            <a:gdLst>
              <a:gd name="connsiteX0" fmla="*/ 0 w 2992930"/>
              <a:gd name="connsiteY0" fmla="*/ 0 h 6858000"/>
              <a:gd name="connsiteX1" fmla="*/ 2992930 w 2992930"/>
              <a:gd name="connsiteY1" fmla="*/ 0 h 6858000"/>
              <a:gd name="connsiteX2" fmla="*/ 1289840 w 2992930"/>
              <a:gd name="connsiteY2" fmla="*/ 6858000 h 6858000"/>
              <a:gd name="connsiteX3" fmla="*/ 0 w 2992930"/>
              <a:gd name="connsiteY3" fmla="*/ 6858000 h 6858000"/>
              <a:gd name="connsiteX4" fmla="*/ 0 w 299293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930" h="6858000">
                <a:moveTo>
                  <a:pt x="0" y="0"/>
                </a:moveTo>
                <a:lnTo>
                  <a:pt x="2992930" y="0"/>
                </a:lnTo>
                <a:lnTo>
                  <a:pt x="1289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90500" dist="1905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4D1FC7B-6A5C-4201-ADF2-86BA1120DF8F}"/>
              </a:ext>
            </a:extLst>
          </p:cNvPr>
          <p:cNvSpPr/>
          <p:nvPr/>
        </p:nvSpPr>
        <p:spPr>
          <a:xfrm>
            <a:off x="10403144" y="1"/>
            <a:ext cx="178885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594C7-6940-4B37-BCDA-16C38152355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7044" y="6218693"/>
            <a:ext cx="862185" cy="540000"/>
          </a:xfrm>
          <a:prstGeom prst="rect">
            <a:avLst/>
          </a:prstGeom>
        </p:spPr>
      </p:pic>
      <p:sp>
        <p:nvSpPr>
          <p:cNvPr id="52" name="Parallelogram 51" descr="Shanghai skyline">
            <a:extLst>
              <a:ext uri="{FF2B5EF4-FFF2-40B4-BE49-F238E27FC236}">
                <a16:creationId xmlns:a16="http://schemas.microsoft.com/office/drawing/2014/main" id="{9B5724F0-DE42-4B85-AD71-626A53664ECE}"/>
              </a:ext>
            </a:extLst>
          </p:cNvPr>
          <p:cNvSpPr/>
          <p:nvPr/>
        </p:nvSpPr>
        <p:spPr>
          <a:xfrm>
            <a:off x="6509649" y="-1"/>
            <a:ext cx="5682351" cy="6858000"/>
          </a:xfrm>
          <a:prstGeom prst="parallelogram">
            <a:avLst>
              <a:gd name="adj" fmla="val 3032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0" dist="177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084D3-5944-4B81-A62B-DF235F6D831E}"/>
              </a:ext>
            </a:extLst>
          </p:cNvPr>
          <p:cNvSpPr txBox="1"/>
          <p:nvPr/>
        </p:nvSpPr>
        <p:spPr>
          <a:xfrm>
            <a:off x="5181507" y="1795022"/>
            <a:ext cx="4645782" cy="2883658"/>
          </a:xfrm>
          <a:prstGeom prst="rect">
            <a:avLst/>
          </a:prstGeom>
          <a:noFill/>
        </p:spPr>
        <p:txBody>
          <a:bodyPr wrap="square" tIns="36000" bIns="36000" rtlCol="0" anchor="t" anchorCtr="0">
            <a:noAutofit/>
          </a:bodyPr>
          <a:lstStyle/>
          <a:p>
            <a:r>
              <a:rPr lang="en-ZA" sz="6000" dirty="0">
                <a:solidFill>
                  <a:schemeClr val="bg1"/>
                </a:solidFill>
              </a:rPr>
              <a:t>Working with </a:t>
            </a:r>
            <a:r>
              <a:rPr lang="en-ZA" sz="6000" dirty="0" smtClean="0">
                <a:solidFill>
                  <a:srgbClr val="FFC000"/>
                </a:solidFill>
              </a:rPr>
              <a:t>Variables</a:t>
            </a:r>
            <a:r>
              <a:rPr lang="en-ZA" sz="6000" dirty="0" smtClean="0">
                <a:solidFill>
                  <a:schemeClr val="bg1"/>
                </a:solidFill>
              </a:rPr>
              <a:t> and </a:t>
            </a:r>
            <a:r>
              <a:rPr lang="en-ZA" sz="6000" dirty="0" smtClean="0">
                <a:solidFill>
                  <a:srgbClr val="FFC000"/>
                </a:solidFill>
              </a:rPr>
              <a:t>Datatypes </a:t>
            </a:r>
            <a:endParaRPr lang="en-GB" sz="6000" dirty="0">
              <a:solidFill>
                <a:srgbClr val="FFC000"/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2C55953-C83E-4EA7-A691-C54358001C48}"/>
              </a:ext>
            </a:extLst>
          </p:cNvPr>
          <p:cNvSpPr/>
          <p:nvPr/>
        </p:nvSpPr>
        <p:spPr>
          <a:xfrm>
            <a:off x="-30480" y="-1"/>
            <a:ext cx="496894" cy="2000892"/>
          </a:xfrm>
          <a:custGeom>
            <a:avLst/>
            <a:gdLst>
              <a:gd name="connsiteX0" fmla="*/ 0 w 496894"/>
              <a:gd name="connsiteY0" fmla="*/ 0 h 2000892"/>
              <a:gd name="connsiteX1" fmla="*/ 496894 w 496894"/>
              <a:gd name="connsiteY1" fmla="*/ 0 h 2000892"/>
              <a:gd name="connsiteX2" fmla="*/ 0 w 496894"/>
              <a:gd name="connsiteY2" fmla="*/ 2000892 h 2000892"/>
              <a:gd name="connsiteX3" fmla="*/ 0 w 496894"/>
              <a:gd name="connsiteY3" fmla="*/ 0 h 200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894" h="2000892">
                <a:moveTo>
                  <a:pt x="0" y="0"/>
                </a:moveTo>
                <a:lnTo>
                  <a:pt x="496894" y="0"/>
                </a:lnTo>
                <a:lnTo>
                  <a:pt x="0" y="20008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54000" dist="508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43F6F47-584D-F645-9979-E2FAB8EFF0A8}"/>
              </a:ext>
            </a:extLst>
          </p:cNvPr>
          <p:cNvSpPr txBox="1">
            <a:spLocks/>
          </p:cNvSpPr>
          <p:nvPr/>
        </p:nvSpPr>
        <p:spPr>
          <a:xfrm>
            <a:off x="5181507" y="1097280"/>
            <a:ext cx="4218103" cy="90361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bg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bg1"/>
                </a:solidFill>
              </a:rPr>
              <a:t>Web Programming 2x1</a:t>
            </a:r>
            <a:endParaRPr lang="en-Z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78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D16FB0-0FEA-7E12-F35F-73DA10728CD9}"/>
              </a:ext>
            </a:extLst>
          </p:cNvPr>
          <p:cNvSpPr txBox="1"/>
          <p:nvPr/>
        </p:nvSpPr>
        <p:spPr>
          <a:xfrm>
            <a:off x="1398493" y="871368"/>
            <a:ext cx="984324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FF990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3. </a:t>
            </a:r>
            <a:r>
              <a:rPr lang="en-US" sz="2400" b="1" dirty="0" smtClean="0">
                <a:solidFill>
                  <a:srgbClr val="0070C0"/>
                </a:solidFill>
              </a:rPr>
              <a:t>String</a:t>
            </a:r>
            <a:endParaRPr lang="en-US" sz="2000" dirty="0">
              <a:solidFill>
                <a:srgbClr val="FF9900"/>
              </a:solidFill>
            </a:endParaRPr>
          </a:p>
          <a:p>
            <a:r>
              <a:rPr lang="en-US" sz="2000" dirty="0">
                <a:solidFill>
                  <a:srgbClr val="FF9900"/>
                </a:solidFill>
              </a:rPr>
              <a:t>Represents a sequence of characters.</a:t>
            </a:r>
          </a:p>
          <a:p>
            <a:r>
              <a:rPr lang="en-US" sz="2000" dirty="0">
                <a:solidFill>
                  <a:srgbClr val="FF9900"/>
                </a:solidFill>
              </a:rPr>
              <a:t>Example: "Hello, World!", 'JavaScript’</a:t>
            </a:r>
          </a:p>
          <a:p>
            <a:endParaRPr lang="en-US" sz="2000" dirty="0" smtClean="0">
              <a:solidFill>
                <a:srgbClr val="FF9900"/>
              </a:solidFill>
            </a:endParaRPr>
          </a:p>
          <a:p>
            <a:endParaRPr lang="en-US" sz="2000" dirty="0">
              <a:solidFill>
                <a:srgbClr val="FF990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4. </a:t>
            </a:r>
            <a:r>
              <a:rPr lang="en-US" sz="2400" b="1" dirty="0" smtClean="0">
                <a:solidFill>
                  <a:srgbClr val="0070C0"/>
                </a:solidFill>
              </a:rPr>
              <a:t>Boolean</a:t>
            </a:r>
            <a:endParaRPr lang="en-US" sz="2000" dirty="0">
              <a:solidFill>
                <a:srgbClr val="FF9900"/>
              </a:solidFill>
            </a:endParaRPr>
          </a:p>
          <a:p>
            <a:r>
              <a:rPr lang="en-US" sz="2000" dirty="0">
                <a:solidFill>
                  <a:srgbClr val="FF9900"/>
                </a:solidFill>
              </a:rPr>
              <a:t>Represents logical values: true or false.</a:t>
            </a:r>
          </a:p>
          <a:p>
            <a:r>
              <a:rPr lang="en-US" sz="2000" dirty="0">
                <a:solidFill>
                  <a:srgbClr val="FF9900"/>
                </a:solidFill>
              </a:rPr>
              <a:t>Example: true, false</a:t>
            </a:r>
          </a:p>
          <a:p>
            <a:endParaRPr lang="en-US" sz="2000" dirty="0">
              <a:solidFill>
                <a:srgbClr val="FF9900"/>
              </a:solidFill>
            </a:endParaRPr>
          </a:p>
          <a:p>
            <a:endParaRPr lang="en-US" sz="2000" dirty="0">
              <a:solidFill>
                <a:srgbClr val="FF990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5. </a:t>
            </a:r>
            <a:r>
              <a:rPr lang="en-US" sz="2000" b="1" dirty="0" smtClean="0">
                <a:solidFill>
                  <a:srgbClr val="0070C0"/>
                </a:solidFill>
              </a:rPr>
              <a:t>Undefined</a:t>
            </a:r>
            <a:endParaRPr lang="en-US" sz="2000" dirty="0">
              <a:solidFill>
                <a:srgbClr val="FF9900"/>
              </a:solidFill>
            </a:endParaRPr>
          </a:p>
          <a:p>
            <a:r>
              <a:rPr lang="en-US" sz="2000" dirty="0">
                <a:solidFill>
                  <a:srgbClr val="FF9900"/>
                </a:solidFill>
              </a:rPr>
              <a:t>Represents a variable that has been declared but not assigned a value.</a:t>
            </a:r>
          </a:p>
          <a:p>
            <a:r>
              <a:rPr lang="en-US" sz="2000" dirty="0">
                <a:solidFill>
                  <a:srgbClr val="FF9900"/>
                </a:solidFill>
              </a:rPr>
              <a:t>Example: let x; console.log(x); // undefined</a:t>
            </a:r>
            <a:endParaRPr lang="en-ZA" sz="20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16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36D33E-38FC-76B2-0FF5-87D3A3CC2515}"/>
              </a:ext>
            </a:extLst>
          </p:cNvPr>
          <p:cNvSpPr txBox="1"/>
          <p:nvPr/>
        </p:nvSpPr>
        <p:spPr>
          <a:xfrm>
            <a:off x="1473798" y="1269402"/>
            <a:ext cx="96711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6. </a:t>
            </a:r>
            <a:r>
              <a:rPr lang="en-US" sz="2400" b="1" dirty="0" smtClean="0">
                <a:solidFill>
                  <a:srgbClr val="0070C0"/>
                </a:solidFill>
              </a:rPr>
              <a:t>Null</a:t>
            </a:r>
            <a:endParaRPr lang="en-US" sz="2400" dirty="0">
              <a:solidFill>
                <a:srgbClr val="FF9900"/>
              </a:solidFill>
            </a:endParaRPr>
          </a:p>
          <a:p>
            <a:r>
              <a:rPr lang="en-US" sz="2400" dirty="0">
                <a:solidFill>
                  <a:srgbClr val="FF9900"/>
                </a:solidFill>
              </a:rPr>
              <a:t>Represents the intentional absence of any object value.</a:t>
            </a:r>
          </a:p>
          <a:p>
            <a:r>
              <a:rPr lang="en-US" sz="2400" dirty="0">
                <a:solidFill>
                  <a:srgbClr val="FF9900"/>
                </a:solidFill>
              </a:rPr>
              <a:t>Example: let y = null;</a:t>
            </a:r>
          </a:p>
          <a:p>
            <a:endParaRPr lang="en-US" sz="2400" dirty="0">
              <a:solidFill>
                <a:srgbClr val="FF9900"/>
              </a:solidFill>
            </a:endParaRPr>
          </a:p>
          <a:p>
            <a:endParaRPr lang="en-US" sz="2400" dirty="0" smtClean="0">
              <a:solidFill>
                <a:srgbClr val="FF9900"/>
              </a:solidFill>
            </a:endParaRPr>
          </a:p>
          <a:p>
            <a:endParaRPr lang="en-US" sz="2400" dirty="0">
              <a:solidFill>
                <a:srgbClr val="FF990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7. </a:t>
            </a:r>
            <a:r>
              <a:rPr lang="en-US" sz="2400" b="1" dirty="0" smtClean="0">
                <a:solidFill>
                  <a:srgbClr val="0070C0"/>
                </a:solidFill>
              </a:rPr>
              <a:t>Symbol</a:t>
            </a:r>
            <a:endParaRPr lang="en-US" sz="2400" dirty="0">
              <a:solidFill>
                <a:srgbClr val="FF9900"/>
              </a:solidFill>
            </a:endParaRPr>
          </a:p>
          <a:p>
            <a:r>
              <a:rPr lang="en-US" sz="2400" dirty="0">
                <a:solidFill>
                  <a:srgbClr val="FF9900"/>
                </a:solidFill>
              </a:rPr>
              <a:t>Represents a unique and immutable value, often used for object property keys.</a:t>
            </a:r>
          </a:p>
          <a:p>
            <a:r>
              <a:rPr lang="en-US" sz="2400" dirty="0">
                <a:solidFill>
                  <a:srgbClr val="FF9900"/>
                </a:solidFill>
              </a:rPr>
              <a:t>Example: const </a:t>
            </a:r>
            <a:r>
              <a:rPr lang="en-US" sz="2400" dirty="0" err="1">
                <a:solidFill>
                  <a:srgbClr val="FF9900"/>
                </a:solidFill>
              </a:rPr>
              <a:t>sym</a:t>
            </a:r>
            <a:r>
              <a:rPr lang="en-US" sz="2400" dirty="0">
                <a:solidFill>
                  <a:srgbClr val="FF9900"/>
                </a:solidFill>
              </a:rPr>
              <a:t> = Symbol('description');</a:t>
            </a:r>
            <a:endParaRPr lang="en-ZA" sz="24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11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AF5168-AEA5-054A-D5FE-C1E02A575DAF}"/>
              </a:ext>
            </a:extLst>
          </p:cNvPr>
          <p:cNvSpPr txBox="1"/>
          <p:nvPr/>
        </p:nvSpPr>
        <p:spPr>
          <a:xfrm>
            <a:off x="1387736" y="634701"/>
            <a:ext cx="97141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9900"/>
                </a:solidFill>
              </a:rPr>
              <a:t>Non-Primitive Data Types (Objects)</a:t>
            </a:r>
          </a:p>
          <a:p>
            <a:endParaRPr lang="en-US" dirty="0">
              <a:solidFill>
                <a:srgbClr val="FF990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1. Object</a:t>
            </a:r>
          </a:p>
          <a:p>
            <a:endParaRPr lang="en-US" dirty="0">
              <a:solidFill>
                <a:srgbClr val="FF9900"/>
              </a:solidFill>
            </a:endParaRPr>
          </a:p>
          <a:p>
            <a:r>
              <a:rPr lang="en-US" dirty="0">
                <a:solidFill>
                  <a:srgbClr val="FF9900"/>
                </a:solidFill>
              </a:rPr>
              <a:t>Represents collections of key-value pairs.</a:t>
            </a:r>
          </a:p>
          <a:p>
            <a:endParaRPr lang="en-US" dirty="0">
              <a:solidFill>
                <a:srgbClr val="FF9900"/>
              </a:solidFill>
            </a:endParaRPr>
          </a:p>
          <a:p>
            <a:r>
              <a:rPr lang="en-US" dirty="0">
                <a:solidFill>
                  <a:srgbClr val="FF9900"/>
                </a:solidFill>
              </a:rPr>
              <a:t>Example:</a:t>
            </a:r>
          </a:p>
          <a:p>
            <a:endParaRPr lang="en-ZA" dirty="0">
              <a:solidFill>
                <a:srgbClr val="FF9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5E9D4-38A5-BBFB-8432-7DAFCA9EA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089" y="2972385"/>
            <a:ext cx="4817304" cy="214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3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E2781C-07DD-AA17-1516-0ADED89BF5E4}"/>
              </a:ext>
            </a:extLst>
          </p:cNvPr>
          <p:cNvSpPr txBox="1"/>
          <p:nvPr/>
        </p:nvSpPr>
        <p:spPr>
          <a:xfrm>
            <a:off x="1463040" y="785308"/>
            <a:ext cx="883202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2. Array</a:t>
            </a:r>
          </a:p>
          <a:p>
            <a:endParaRPr lang="en-US" dirty="0">
              <a:solidFill>
                <a:srgbClr val="FF9900"/>
              </a:solidFill>
            </a:endParaRPr>
          </a:p>
          <a:p>
            <a:r>
              <a:rPr lang="en-US" dirty="0">
                <a:solidFill>
                  <a:srgbClr val="FF9900"/>
                </a:solidFill>
              </a:rPr>
              <a:t>Special type of object for ordered collections of values.</a:t>
            </a:r>
          </a:p>
          <a:p>
            <a:endParaRPr lang="en-US" dirty="0">
              <a:solidFill>
                <a:srgbClr val="FF9900"/>
              </a:solidFill>
            </a:endParaRPr>
          </a:p>
          <a:p>
            <a:r>
              <a:rPr lang="en-US" dirty="0">
                <a:solidFill>
                  <a:srgbClr val="FF9900"/>
                </a:solidFill>
              </a:rPr>
              <a:t>Example:</a:t>
            </a:r>
          </a:p>
          <a:p>
            <a:endParaRPr lang="en-US" dirty="0">
              <a:solidFill>
                <a:srgbClr val="FF9900"/>
              </a:solidFill>
            </a:endParaRPr>
          </a:p>
          <a:p>
            <a:endParaRPr lang="en-US" dirty="0">
              <a:solidFill>
                <a:srgbClr val="FF9900"/>
              </a:solidFill>
            </a:endParaRPr>
          </a:p>
          <a:p>
            <a:endParaRPr lang="en-US" dirty="0">
              <a:solidFill>
                <a:srgbClr val="FF9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336EC-2978-3B46-23BC-B9EA19E52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749" y="3108959"/>
            <a:ext cx="9067613" cy="160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0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1D6EE7-0D09-366F-A9AB-CA48DE45A0A4}"/>
              </a:ext>
            </a:extLst>
          </p:cNvPr>
          <p:cNvSpPr txBox="1"/>
          <p:nvPr/>
        </p:nvSpPr>
        <p:spPr>
          <a:xfrm>
            <a:off x="1904103" y="1355465"/>
            <a:ext cx="953127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3. Function</a:t>
            </a:r>
          </a:p>
          <a:p>
            <a:endParaRPr lang="en-US" sz="2800" dirty="0">
              <a:solidFill>
                <a:srgbClr val="FF9900"/>
              </a:solidFill>
            </a:endParaRPr>
          </a:p>
          <a:p>
            <a:r>
              <a:rPr lang="en-US" sz="2800" dirty="0">
                <a:solidFill>
                  <a:srgbClr val="FF9900"/>
                </a:solidFill>
              </a:rPr>
              <a:t>Represents callable objects that execute a block of code.</a:t>
            </a:r>
          </a:p>
          <a:p>
            <a:endParaRPr lang="en-US" sz="2800" dirty="0">
              <a:solidFill>
                <a:srgbClr val="FF9900"/>
              </a:solidFill>
            </a:endParaRPr>
          </a:p>
          <a:p>
            <a:r>
              <a:rPr lang="en-US" sz="2800" dirty="0">
                <a:solidFill>
                  <a:srgbClr val="FF9900"/>
                </a:solidFill>
              </a:rPr>
              <a:t>Example</a:t>
            </a:r>
          </a:p>
          <a:p>
            <a:endParaRPr lang="en-ZA" sz="2800" dirty="0">
              <a:solidFill>
                <a:srgbClr val="FF9900"/>
              </a:solidFill>
            </a:endParaRPr>
          </a:p>
          <a:p>
            <a:endParaRPr lang="en-ZA" sz="2800" dirty="0">
              <a:solidFill>
                <a:srgbClr val="FF9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8F901-9C41-27D2-039A-0DB6F0472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639" y="3819121"/>
            <a:ext cx="8700513" cy="201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7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5FADD4-DD68-1178-2FF2-600289661307}"/>
              </a:ext>
            </a:extLst>
          </p:cNvPr>
          <p:cNvSpPr txBox="1"/>
          <p:nvPr/>
        </p:nvSpPr>
        <p:spPr>
          <a:xfrm>
            <a:off x="1624405" y="591671"/>
            <a:ext cx="751690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4. Date</a:t>
            </a:r>
          </a:p>
          <a:p>
            <a:endParaRPr lang="en-US" sz="2400" dirty="0">
              <a:solidFill>
                <a:srgbClr val="FF9900"/>
              </a:solidFill>
            </a:endParaRPr>
          </a:p>
          <a:p>
            <a:r>
              <a:rPr lang="en-US" sz="2400" dirty="0">
                <a:solidFill>
                  <a:srgbClr val="FF9900"/>
                </a:solidFill>
              </a:rPr>
              <a:t>Represents date and time.</a:t>
            </a:r>
          </a:p>
          <a:p>
            <a:endParaRPr lang="en-US" sz="2400" dirty="0">
              <a:solidFill>
                <a:srgbClr val="FF9900"/>
              </a:solidFill>
            </a:endParaRPr>
          </a:p>
          <a:p>
            <a:r>
              <a:rPr lang="en-US" sz="2400" dirty="0">
                <a:solidFill>
                  <a:srgbClr val="FF9900"/>
                </a:solidFill>
              </a:rPr>
              <a:t>Example:</a:t>
            </a:r>
          </a:p>
          <a:p>
            <a:endParaRPr lang="en-ZA" sz="2400" dirty="0">
              <a:solidFill>
                <a:srgbClr val="FF9900"/>
              </a:solidFill>
            </a:endParaRPr>
          </a:p>
          <a:p>
            <a:endParaRPr lang="en-ZA" sz="2400" dirty="0">
              <a:solidFill>
                <a:srgbClr val="FF9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85DED6-AD6E-E681-7CFA-C32DDDE04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902" y="3081705"/>
            <a:ext cx="8926119" cy="139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5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D0A204-4106-A0C4-0394-89F4B5723819}"/>
              </a:ext>
            </a:extLst>
          </p:cNvPr>
          <p:cNvSpPr txBox="1"/>
          <p:nvPr/>
        </p:nvSpPr>
        <p:spPr>
          <a:xfrm>
            <a:off x="2121947" y="869583"/>
            <a:ext cx="6094206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3600" b="1" dirty="0">
                <a:solidFill>
                  <a:srgbClr val="FF9900"/>
                </a:solidFill>
              </a:rPr>
              <a:t>Special Objects</a:t>
            </a:r>
          </a:p>
          <a:p>
            <a:endParaRPr lang="en-ZA" sz="3600" b="1" dirty="0">
              <a:solidFill>
                <a:srgbClr val="FF9900"/>
              </a:solidFill>
            </a:endParaRPr>
          </a:p>
          <a:p>
            <a:pPr marL="742950" indent="-742950">
              <a:buAutoNum type="arabicPeriod"/>
            </a:pPr>
            <a:r>
              <a:rPr lang="en-ZA" sz="2800" dirty="0">
                <a:solidFill>
                  <a:srgbClr val="0070C0"/>
                </a:solidFill>
              </a:rPr>
              <a:t>Map</a:t>
            </a:r>
          </a:p>
          <a:p>
            <a:pPr marL="742950" indent="-742950">
              <a:buAutoNum type="arabicPeriod"/>
            </a:pPr>
            <a:r>
              <a:rPr lang="en-ZA" sz="2800" dirty="0">
                <a:solidFill>
                  <a:srgbClr val="0070C0"/>
                </a:solidFill>
              </a:rPr>
              <a:t>Set</a:t>
            </a:r>
          </a:p>
          <a:p>
            <a:pPr marL="742950" indent="-742950">
              <a:buAutoNum type="arabicPeriod"/>
            </a:pPr>
            <a:r>
              <a:rPr lang="en-ZA" sz="2800" dirty="0" err="1">
                <a:solidFill>
                  <a:srgbClr val="0070C0"/>
                </a:solidFill>
              </a:rPr>
              <a:t>weakMap</a:t>
            </a:r>
            <a:endParaRPr lang="en-ZA" sz="2800" dirty="0">
              <a:solidFill>
                <a:srgbClr val="0070C0"/>
              </a:solidFill>
            </a:endParaRPr>
          </a:p>
          <a:p>
            <a:pPr marL="742950" indent="-742950">
              <a:buAutoNum type="arabicPeriod"/>
            </a:pPr>
            <a:r>
              <a:rPr lang="en-ZA" sz="2800" dirty="0" err="1">
                <a:solidFill>
                  <a:srgbClr val="0070C0"/>
                </a:solidFill>
              </a:rPr>
              <a:t>weakSet</a:t>
            </a:r>
            <a:endParaRPr lang="en-ZA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70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539092" y="356779"/>
            <a:ext cx="511381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/>
          </a:bodyPr>
          <a:lstStyle/>
          <a:p>
            <a:pPr algn="ctr"/>
            <a:r>
              <a:rPr lang="en-ZA" sz="3200" dirty="0">
                <a:solidFill>
                  <a:schemeClr val="bg1"/>
                </a:solidFill>
              </a:rPr>
              <a:t>Falsy Values</a:t>
            </a: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1591359" y="3805555"/>
            <a:ext cx="2592237" cy="1026820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console.log(false == 0);</a:t>
            </a:r>
          </a:p>
        </p:txBody>
      </p:sp>
      <p:sp>
        <p:nvSpPr>
          <p:cNvPr id="2" name="Rectangle 1"/>
          <p:cNvSpPr/>
          <p:nvPr/>
        </p:nvSpPr>
        <p:spPr>
          <a:xfrm>
            <a:off x="754178" y="1388254"/>
            <a:ext cx="105647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 </a:t>
            </a:r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falsy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value is something which evaluates to FALSE, e.g.: for instance when checking a variable. 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There are only six falsy values in JavaScript: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undefined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,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null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,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NaN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,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0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,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“ "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(empty string), and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false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754178" y="431896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4178" y="2961758"/>
            <a:ext cx="46255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Lets evaluate: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16328" y="3718800"/>
            <a:ext cx="67011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harter"/>
              </a:rPr>
              <a:t>In JavaScript 0 is a falsy value.</a:t>
            </a:r>
          </a:p>
          <a:p>
            <a:endParaRPr lang="en-US" dirty="0">
              <a:solidFill>
                <a:schemeClr val="bg1"/>
              </a:solidFill>
              <a:latin typeface="charter"/>
            </a:endParaRPr>
          </a:p>
          <a:p>
            <a:r>
              <a:rPr lang="en-US" dirty="0">
                <a:solidFill>
                  <a:schemeClr val="bg1"/>
                </a:solidFill>
                <a:latin typeface="charter"/>
              </a:rPr>
              <a:t>Type coercion will actually convert our zero into a false boolean, then false is equal to false.</a:t>
            </a:r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00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539092" y="356779"/>
            <a:ext cx="511381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/>
          </a:bodyPr>
          <a:lstStyle/>
          <a:p>
            <a:pPr algn="ctr"/>
            <a:r>
              <a:rPr lang="en-ZA" sz="3200" dirty="0">
                <a:solidFill>
                  <a:schemeClr val="bg1"/>
                </a:solidFill>
              </a:rPr>
              <a:t>Falsy Values</a:t>
            </a: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995432" y="2101734"/>
            <a:ext cx="2808237" cy="1829454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console.log(false == 0);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console.log(0 == "");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console.log("" == false);</a:t>
            </a:r>
          </a:p>
        </p:txBody>
      </p:sp>
      <p:sp>
        <p:nvSpPr>
          <p:cNvPr id="2" name="Rectangle 1"/>
          <p:cNvSpPr/>
          <p:nvPr/>
        </p:nvSpPr>
        <p:spPr>
          <a:xfrm>
            <a:off x="754178" y="1342534"/>
            <a:ext cx="10564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0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,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“ "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(empty string), and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false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754178" y="431896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78457" y="2184195"/>
            <a:ext cx="46255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Evaluate: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4178" y="4318965"/>
            <a:ext cx="1955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rgbClr val="FFC000"/>
                </a:solidFill>
              </a:rPr>
              <a:t>null </a:t>
            </a:r>
            <a:r>
              <a:rPr lang="en-ZA" dirty="0">
                <a:solidFill>
                  <a:schemeClr val="bg1"/>
                </a:solidFill>
              </a:rPr>
              <a:t>and</a:t>
            </a:r>
            <a:r>
              <a:rPr lang="en-ZA" dirty="0">
                <a:solidFill>
                  <a:srgbClr val="FFC000"/>
                </a:solidFill>
              </a:rPr>
              <a:t> undefined</a:t>
            </a:r>
          </a:p>
        </p:txBody>
      </p:sp>
      <p:sp>
        <p:nvSpPr>
          <p:cNvPr id="13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995431" y="4714688"/>
            <a:ext cx="4194461" cy="1829454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console.log(null == null);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console.log(undefined == undefined);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console.log(null == undefined);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78457" y="4797149"/>
            <a:ext cx="46255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Evaluate: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6531" y="246404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When comparing any of our first three falsy values with loose equality, they will always be equal! </a:t>
            </a:r>
          </a:p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That’s because these values will all coerce into a false boolean.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07656" y="4706085"/>
            <a:ext cx="44687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When comparing null and undefined, they are only equal to themselves and each other.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Try to compare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null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to any other value…?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527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  <p:bldP spid="13" grpId="0" animBg="1"/>
      <p:bldP spid="14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539092" y="356779"/>
            <a:ext cx="511381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/>
          </a:bodyPr>
          <a:lstStyle/>
          <a:p>
            <a:pPr algn="ctr"/>
            <a:r>
              <a:rPr lang="en-ZA" sz="3200" dirty="0">
                <a:solidFill>
                  <a:schemeClr val="bg1"/>
                </a:solidFill>
              </a:rPr>
              <a:t>Falsy Values</a:t>
            </a: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873512" y="2368861"/>
            <a:ext cx="4434145" cy="2319436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console.log(NaN == null);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console.log(NaN == undefined);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console.log(NaN == false);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console.log(NaN == NaN);</a:t>
            </a:r>
          </a:p>
        </p:txBody>
      </p:sp>
      <p:sp>
        <p:nvSpPr>
          <p:cNvPr id="2" name="Rectangle 1"/>
          <p:cNvSpPr/>
          <p:nvPr/>
        </p:nvSpPr>
        <p:spPr>
          <a:xfrm>
            <a:off x="754178" y="1342534"/>
            <a:ext cx="10564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NaN </a:t>
            </a:r>
            <a:r>
              <a:rPr lang="en-US" i="1" dirty="0">
                <a:solidFill>
                  <a:schemeClr val="bg1"/>
                </a:solidFill>
                <a:latin typeface="AvantGarde Bk BT" panose="020B0402020202020204"/>
              </a:rPr>
              <a:t>(Not A Number)</a:t>
            </a: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4178" y="431896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78457" y="2184195"/>
            <a:ext cx="46255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Evaluate: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75313" y="3995799"/>
            <a:ext cx="4101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NaN is not equivalent to anything, not even itself!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8340" y="5017717"/>
            <a:ext cx="108113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Triple Equals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is superior to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double equals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. 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Whenever possible, you should use triple equals to test equality. 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By testing the type and value you can be sure that you are always executing a true equality test.</a:t>
            </a:r>
            <a:endParaRPr lang="en-US" i="0" dirty="0">
              <a:solidFill>
                <a:schemeClr val="bg1"/>
              </a:solidFill>
              <a:effectLst/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6990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6760" y="531614"/>
            <a:ext cx="34540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3200" b="1" dirty="0">
                <a:solidFill>
                  <a:srgbClr val="FF0000"/>
                </a:solidFill>
                <a:latin typeface="Source Sans Pro"/>
              </a:rPr>
              <a:t>Outcomes</a:t>
            </a:r>
            <a:endParaRPr lang="en-ZA" sz="3200" dirty="0">
              <a:latin typeface="Source Sans Pr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760" y="1582341"/>
            <a:ext cx="10652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vantGarde Bk BT"/>
              </a:rPr>
              <a:t>Students should understand the following outcomes, upon successful completion of this module:</a:t>
            </a:r>
          </a:p>
        </p:txBody>
      </p:sp>
      <p:sp>
        <p:nvSpPr>
          <p:cNvPr id="2" name="Rectangle 1"/>
          <p:cNvSpPr/>
          <p:nvPr/>
        </p:nvSpPr>
        <p:spPr>
          <a:xfrm>
            <a:off x="1173480" y="293918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55600">
              <a:buSzPts val="2000"/>
              <a:buChar char="-"/>
            </a:pPr>
            <a:r>
              <a:rPr lang="en-ZA" sz="2400" dirty="0">
                <a:solidFill>
                  <a:srgbClr val="FFC000"/>
                </a:solidFill>
              </a:rPr>
              <a:t>Storing data in JavaScript</a:t>
            </a:r>
          </a:p>
          <a:p>
            <a:pPr marL="457200" lvl="0" indent="-355600">
              <a:buSzPts val="2000"/>
              <a:buChar char="-"/>
            </a:pPr>
            <a:r>
              <a:rPr lang="en-ZA" sz="2400" dirty="0">
                <a:solidFill>
                  <a:srgbClr val="FFC000"/>
                </a:solidFill>
              </a:rPr>
              <a:t>Variables</a:t>
            </a:r>
          </a:p>
          <a:p>
            <a:pPr marL="457200" lvl="0" indent="-355600">
              <a:buSzPts val="2000"/>
              <a:buChar char="-"/>
            </a:pPr>
            <a:r>
              <a:rPr lang="en-US" sz="2400" dirty="0">
                <a:solidFill>
                  <a:srgbClr val="FFC000"/>
                </a:solidFill>
              </a:rPr>
              <a:t>Manipulations of data in JavaScript</a:t>
            </a:r>
            <a:endParaRPr lang="en-ZA" sz="2400" dirty="0">
              <a:solidFill>
                <a:srgbClr val="FFC000"/>
              </a:solidFill>
            </a:endParaRPr>
          </a:p>
          <a:p>
            <a:pPr marL="457200" lvl="0" indent="-355600">
              <a:buSzPts val="2000"/>
              <a:buChar char="-"/>
            </a:pPr>
            <a:endParaRPr lang="en-ZA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3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>
          <a:xfrm>
            <a:off x="2292135" y="1700657"/>
            <a:ext cx="7886700" cy="994172"/>
          </a:xfrm>
          <a:noFill/>
        </p:spPr>
        <p:txBody>
          <a:bodyPr>
            <a:normAutofit/>
          </a:bodyPr>
          <a:lstStyle/>
          <a:p>
            <a:pPr algn="ctr"/>
            <a:r>
              <a:rPr lang="en-ZA" sz="3000" dirty="0"/>
              <a:t>Thank You!</a:t>
            </a:r>
            <a:endParaRPr lang="en-US" sz="3000" dirty="0"/>
          </a:p>
        </p:txBody>
      </p:sp>
      <p:sp>
        <p:nvSpPr>
          <p:cNvPr id="28" name="Rectangle 27"/>
          <p:cNvSpPr/>
          <p:nvPr/>
        </p:nvSpPr>
        <p:spPr>
          <a:xfrm>
            <a:off x="1524000" y="5153206"/>
            <a:ext cx="4929996" cy="634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9" name="Freeform 28"/>
          <p:cNvSpPr/>
          <p:nvPr/>
        </p:nvSpPr>
        <p:spPr>
          <a:xfrm>
            <a:off x="6453997" y="4570922"/>
            <a:ext cx="4231257" cy="1216325"/>
          </a:xfrm>
          <a:custGeom>
            <a:avLst/>
            <a:gdLst>
              <a:gd name="connsiteX0" fmla="*/ 0 w 5641676"/>
              <a:gd name="connsiteY0" fmla="*/ 776378 h 1656272"/>
              <a:gd name="connsiteX1" fmla="*/ 724619 w 5641676"/>
              <a:gd name="connsiteY1" fmla="*/ 0 h 1656272"/>
              <a:gd name="connsiteX2" fmla="*/ 5641676 w 5641676"/>
              <a:gd name="connsiteY2" fmla="*/ 0 h 1656272"/>
              <a:gd name="connsiteX3" fmla="*/ 5641676 w 5641676"/>
              <a:gd name="connsiteY3" fmla="*/ 1293963 h 1656272"/>
              <a:gd name="connsiteX4" fmla="*/ 4899804 w 5641676"/>
              <a:gd name="connsiteY4" fmla="*/ 1293963 h 1656272"/>
              <a:gd name="connsiteX5" fmla="*/ 0 w 5641676"/>
              <a:gd name="connsiteY5" fmla="*/ 1656272 h 1656272"/>
              <a:gd name="connsiteX6" fmla="*/ 0 w 5641676"/>
              <a:gd name="connsiteY6" fmla="*/ 776378 h 1656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41676" h="1656272">
                <a:moveTo>
                  <a:pt x="0" y="776378"/>
                </a:moveTo>
                <a:lnTo>
                  <a:pt x="724619" y="0"/>
                </a:lnTo>
                <a:lnTo>
                  <a:pt x="5641676" y="0"/>
                </a:lnTo>
                <a:lnTo>
                  <a:pt x="5641676" y="1293963"/>
                </a:lnTo>
                <a:lnTo>
                  <a:pt x="4899804" y="1293963"/>
                </a:lnTo>
                <a:lnTo>
                  <a:pt x="0" y="1656272"/>
                </a:lnTo>
                <a:lnTo>
                  <a:pt x="0" y="7763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727" y="4624520"/>
            <a:ext cx="303750" cy="3037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727" y="4979113"/>
            <a:ext cx="303750" cy="3037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727" y="5326393"/>
            <a:ext cx="303750" cy="29531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847" y="4686914"/>
            <a:ext cx="885938" cy="8775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152651" y="5358017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info@belgiumcampus.ac.za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49229" y="5358017"/>
            <a:ext cx="12426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+27 10 593 53 68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06007" y="4624520"/>
            <a:ext cx="13484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/</a:t>
            </a:r>
            <a:r>
              <a:rPr lang="en-ZA" sz="1050" dirty="0" err="1">
                <a:latin typeface="AvantGarde Bk BT" panose="020B0402020202020204" pitchFamily="34" charset="0"/>
              </a:rPr>
              <a:t>belgiumcampusSA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506008" y="5015571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#Belgium Campus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06007" y="5354808"/>
            <a:ext cx="11689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/</a:t>
            </a:r>
            <a:r>
              <a:rPr lang="en-ZA" sz="1050" dirty="0" err="1">
                <a:latin typeface="AvantGarde Bk BT" panose="020B0402020202020204" pitchFamily="34" charset="0"/>
              </a:rPr>
              <a:t>belgiumcampus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2328542" y="2929845"/>
            <a:ext cx="7886700" cy="994172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ebas Neue Bold" panose="020B0606020202050201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ZA" sz="4500" i="1" dirty="0"/>
              <a:t>The End</a:t>
            </a:r>
            <a:endParaRPr lang="en-US" sz="4500" i="1" dirty="0"/>
          </a:p>
        </p:txBody>
      </p:sp>
    </p:spTree>
    <p:extLst>
      <p:ext uri="{BB962C8B-B14F-4D97-AF65-F5344CB8AC3E}">
        <p14:creationId xmlns:p14="http://schemas.microsoft.com/office/powerpoint/2010/main" val="38170453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625213" y="309075"/>
            <a:ext cx="511381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/>
          </a:bodyPr>
          <a:lstStyle/>
          <a:p>
            <a:pPr algn="ctr"/>
            <a:r>
              <a:rPr lang="en-ZA" sz="3200" dirty="0"/>
              <a:t>Variables and Data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84906" y="1648064"/>
            <a:ext cx="109670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antGarde Bk BT"/>
              </a:rPr>
              <a:t>Storing data so we can use it later is one of the most important things when writing code. </a:t>
            </a:r>
          </a:p>
          <a:p>
            <a:endParaRPr lang="en-US" dirty="0">
              <a:latin typeface="AvantGarde Bk BT"/>
            </a:endParaRPr>
          </a:p>
          <a:p>
            <a:r>
              <a:rPr lang="en-US" dirty="0">
                <a:latin typeface="AvantGarde Bk BT"/>
              </a:rPr>
              <a:t>Fortunately, JavaScript can do this!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094" y="3223056"/>
            <a:ext cx="8722601" cy="272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5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625213" y="309075"/>
            <a:ext cx="511381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/>
          </a:bodyPr>
          <a:lstStyle/>
          <a:p>
            <a:pPr algn="ctr"/>
            <a:r>
              <a:rPr lang="en-ZA" sz="3200" dirty="0">
                <a:solidFill>
                  <a:schemeClr val="bg1"/>
                </a:solidFill>
              </a:rPr>
              <a:t>Variables and Data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02377" y="1503683"/>
            <a:ext cx="10468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/>
              </a:rPr>
              <a:t>Variables store data. </a:t>
            </a:r>
            <a:endParaRPr lang="en-US" i="1" dirty="0">
              <a:solidFill>
                <a:srgbClr val="FFC000"/>
              </a:solidFill>
              <a:latin typeface="AvantGarde Bk B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436" y="2380296"/>
            <a:ext cx="74771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7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625213" y="309075"/>
            <a:ext cx="511381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/>
          </a:bodyPr>
          <a:lstStyle/>
          <a:p>
            <a:pPr algn="ctr"/>
            <a:r>
              <a:rPr lang="en-US" altLang="en-US" sz="3200" dirty="0">
                <a:solidFill>
                  <a:schemeClr val="bg1"/>
                </a:solidFill>
              </a:rPr>
              <a:t>Creating Variables</a:t>
            </a:r>
            <a:endParaRPr lang="en-ZA" sz="32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4178" y="1526410"/>
            <a:ext cx="10767381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chemeClr val="bg1"/>
                </a:solidFill>
                <a:latin typeface="AvantGarde Bk BT"/>
              </a:rPr>
              <a:t>There are two parts to creating a variable; </a:t>
            </a:r>
            <a:r>
              <a:rPr lang="en-US" b="1" dirty="0">
                <a:solidFill>
                  <a:schemeClr val="bg1"/>
                </a:solidFill>
                <a:latin typeface="AvantGarde Bk BT"/>
              </a:rPr>
              <a:t>declaration</a:t>
            </a:r>
            <a:r>
              <a:rPr lang="en-US" dirty="0">
                <a:solidFill>
                  <a:schemeClr val="bg1"/>
                </a:solidFill>
                <a:latin typeface="AvantGarde Bk BT"/>
              </a:rPr>
              <a:t> and </a:t>
            </a:r>
            <a:r>
              <a:rPr lang="en-US" b="1" dirty="0">
                <a:solidFill>
                  <a:schemeClr val="bg1"/>
                </a:solidFill>
                <a:latin typeface="AvantGarde Bk BT"/>
              </a:rPr>
              <a:t>initialization</a:t>
            </a:r>
            <a:r>
              <a:rPr lang="en-US" dirty="0">
                <a:solidFill>
                  <a:schemeClr val="bg1"/>
                </a:solidFill>
                <a:latin typeface="AvantGarde Bk BT"/>
              </a:rPr>
              <a:t>. 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solidFill>
                <a:schemeClr val="bg1"/>
              </a:solidFill>
              <a:latin typeface="AvantGarde Bk BT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chemeClr val="bg1"/>
                </a:solidFill>
                <a:latin typeface="AvantGarde Bk BT"/>
              </a:rPr>
              <a:t>Once it’s created, you can </a:t>
            </a:r>
            <a:r>
              <a:rPr lang="en-US" b="1" dirty="0">
                <a:solidFill>
                  <a:schemeClr val="bg1"/>
                </a:solidFill>
                <a:latin typeface="AvantGarde Bk BT"/>
              </a:rPr>
              <a:t>assign</a:t>
            </a:r>
            <a:r>
              <a:rPr lang="en-US" dirty="0">
                <a:solidFill>
                  <a:schemeClr val="bg1"/>
                </a:solidFill>
                <a:latin typeface="AvantGarde Bk BT"/>
              </a:rPr>
              <a:t> (or set) its value.</a:t>
            </a:r>
            <a:endParaRPr lang="en-ZA" b="1" i="1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3490153" y="3098444"/>
            <a:ext cx="2713846" cy="1263864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a;</a:t>
            </a:r>
          </a:p>
        </p:txBody>
      </p:sp>
      <p:sp>
        <p:nvSpPr>
          <p:cNvPr id="2" name="Rectangle 1"/>
          <p:cNvSpPr/>
          <p:nvPr/>
        </p:nvSpPr>
        <p:spPr>
          <a:xfrm>
            <a:off x="1531085" y="3499721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vantGarde Bk BT"/>
              </a:rPr>
              <a:t>Declaration</a:t>
            </a:r>
            <a:endParaRPr lang="en-ZA" dirty="0"/>
          </a:p>
        </p:txBody>
      </p:sp>
      <p:sp>
        <p:nvSpPr>
          <p:cNvPr id="20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3490153" y="5002134"/>
            <a:ext cx="2713846" cy="1263864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a = 5;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31085" y="5403411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vantGarde Bk BT"/>
              </a:rPr>
              <a:t>Initialization</a:t>
            </a:r>
            <a:endParaRPr lang="en-ZA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250243" y="4447482"/>
            <a:ext cx="2788920" cy="11093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103917" y="4177642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/>
              </a:rPr>
              <a:t>Assignment of value to variable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2318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20" grpId="0" animBg="1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625213" y="309075"/>
            <a:ext cx="511381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/>
          </a:bodyPr>
          <a:lstStyle/>
          <a:p>
            <a:pPr algn="ctr"/>
            <a:r>
              <a:rPr lang="en-US" altLang="en-US" sz="3200" dirty="0">
                <a:solidFill>
                  <a:schemeClr val="bg1"/>
                </a:solidFill>
              </a:rPr>
              <a:t>Evaluating Variables</a:t>
            </a:r>
            <a:endParaRPr lang="en-ZA" sz="32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1504" y="1683731"/>
            <a:ext cx="4485903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chemeClr val="bg1"/>
                </a:solidFill>
                <a:latin typeface="AvantGarde Bk BT"/>
              </a:rPr>
              <a:t>A variable is said to be ‘undefined’ if it has been declared, but no value has been given to it.</a:t>
            </a:r>
            <a:endParaRPr lang="en-ZA" b="1" i="1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644015" y="3262542"/>
            <a:ext cx="2713846" cy="1263864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a;</a:t>
            </a:r>
          </a:p>
          <a:p>
            <a:r>
              <a:rPr lang="en-ZA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console.log(a);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438316" y="3726834"/>
            <a:ext cx="976681" cy="33528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/>
          <p:cNvSpPr/>
          <p:nvPr/>
        </p:nvSpPr>
        <p:spPr>
          <a:xfrm>
            <a:off x="4495452" y="3741576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chemeClr val="bg1"/>
                </a:solidFill>
                <a:latin typeface="AvantGarde Bk BT"/>
              </a:rPr>
              <a:t>Undefined</a:t>
            </a:r>
            <a:endParaRPr lang="en-ZA" dirty="0"/>
          </a:p>
        </p:txBody>
      </p:sp>
      <p:sp>
        <p:nvSpPr>
          <p:cNvPr id="7" name="Rectangle 6"/>
          <p:cNvSpPr/>
          <p:nvPr/>
        </p:nvSpPr>
        <p:spPr>
          <a:xfrm>
            <a:off x="6971369" y="1683731"/>
            <a:ext cx="45691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/>
              </a:rPr>
              <a:t>‘null’ is a value that can be assigned to a variable and represents ‘no value’. </a:t>
            </a:r>
            <a:endParaRPr lang="en-ZA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15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7090535" y="3262542"/>
            <a:ext cx="2713846" cy="1263864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a = null;</a:t>
            </a:r>
          </a:p>
          <a:p>
            <a:r>
              <a:rPr lang="en-ZA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console.log(a);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9846305" y="3726834"/>
            <a:ext cx="976681" cy="33528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Rectangle 18"/>
          <p:cNvSpPr/>
          <p:nvPr/>
        </p:nvSpPr>
        <p:spPr>
          <a:xfrm>
            <a:off x="10903441" y="3741576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chemeClr val="bg1"/>
                </a:solidFill>
                <a:latin typeface="AvantGarde Bk BT"/>
              </a:rPr>
              <a:t>null</a:t>
            </a:r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2794455" y="54061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vantGarde Bk BT"/>
              </a:rPr>
              <a:t>Therefore, ‘undefined’ is a variable type whereas ‘null’ is an object value.</a:t>
            </a:r>
            <a:endParaRPr lang="en-ZA" dirty="0">
              <a:solidFill>
                <a:schemeClr val="bg1"/>
              </a:solidFill>
              <a:latin typeface="AvantGarde Bk BT"/>
            </a:endParaRPr>
          </a:p>
        </p:txBody>
      </p:sp>
    </p:spTree>
    <p:extLst>
      <p:ext uri="{BB962C8B-B14F-4D97-AF65-F5344CB8AC3E}">
        <p14:creationId xmlns:p14="http://schemas.microsoft.com/office/powerpoint/2010/main" val="100858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9" grpId="0" animBg="1"/>
      <p:bldP spid="5" grpId="0" animBg="1"/>
      <p:bldP spid="6" grpId="0"/>
      <p:bldP spid="7" grpId="0"/>
      <p:bldP spid="15" grpId="0" animBg="1"/>
      <p:bldP spid="18" grpId="0" animBg="1"/>
      <p:bldP spid="19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625213" y="309075"/>
            <a:ext cx="511381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/>
          </a:bodyPr>
          <a:lstStyle/>
          <a:p>
            <a:pPr algn="ctr"/>
            <a:r>
              <a:rPr lang="en-US" altLang="en-US" sz="3200" dirty="0">
                <a:solidFill>
                  <a:schemeClr val="bg1"/>
                </a:solidFill>
              </a:rPr>
              <a:t>Creating Variables</a:t>
            </a:r>
            <a:endParaRPr lang="en-ZA" sz="32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4178" y="1526410"/>
            <a:ext cx="10767381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Variables can be used to store strings and numbers (amongst other things), but here the focus is on numbers</a:t>
            </a:r>
            <a:endParaRPr lang="en-ZA" b="1" i="1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3593412" y="2552962"/>
            <a:ext cx="4357127" cy="2244967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apples = 5, pears = 10;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totalFruits = apples + pears;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console.log(totalFruits);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7089" y="4288117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chemeClr val="bg1"/>
                </a:solidFill>
                <a:latin typeface="Lato"/>
              </a:rPr>
              <a:t>Camel casing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8428" y="5233550"/>
            <a:ext cx="107673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Variable names cannot contain spaces.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The names of variables, called identifiers, must start with a letter (A-Z or a-z), underscore (_), or dollar sign ($); subsequent characters can also be digits (0-9).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29573" y="3861130"/>
            <a:ext cx="1220767" cy="5895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50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539092" y="356779"/>
            <a:ext cx="511381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 lnSpcReduction="10000"/>
          </a:bodyPr>
          <a:lstStyle/>
          <a:p>
            <a:pPr algn="ctr"/>
            <a:r>
              <a:rPr lang="en-US" altLang="en-US" sz="4400" dirty="0">
                <a:solidFill>
                  <a:schemeClr val="bg1"/>
                </a:solidFill>
              </a:rPr>
              <a:t>Data Types</a:t>
            </a:r>
            <a:endParaRPr lang="en-ZA" sz="44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873512" y="3657600"/>
            <a:ext cx="7459208" cy="2438399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age = 20;                                          		</a:t>
            </a:r>
            <a:r>
              <a:rPr lang="en-ZA" dirty="0">
                <a:solidFill>
                  <a:schemeClr val="accent4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 Number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address = "6 Commercial Road";                     	</a:t>
            </a:r>
            <a:r>
              <a:rPr lang="en-ZA" dirty="0">
                <a:solidFill>
                  <a:schemeClr val="accent4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 String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fullName = {firstName: "John", lastName: "Doe"};     	</a:t>
            </a:r>
            <a:r>
              <a:rPr lang="en-ZA" dirty="0">
                <a:solidFill>
                  <a:schemeClr val="accent4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 Object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 fullName.firstName + " "  + fullName.lastName 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console.log("Is aged " + age + " and stays at " + address);</a:t>
            </a:r>
          </a:p>
        </p:txBody>
      </p:sp>
      <p:sp>
        <p:nvSpPr>
          <p:cNvPr id="2" name="Rectangle 1"/>
          <p:cNvSpPr/>
          <p:nvPr/>
        </p:nvSpPr>
        <p:spPr>
          <a:xfrm>
            <a:off x="754178" y="1342534"/>
            <a:ext cx="105647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JavaScript variables can hold many </a:t>
            </a:r>
            <a:r>
              <a:rPr lang="en-US" b="1" dirty="0">
                <a:solidFill>
                  <a:schemeClr val="bg1"/>
                </a:solidFill>
                <a:latin typeface="AvantGarde Bk BT" panose="020B0402020202020204"/>
              </a:rPr>
              <a:t>data types.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>
              <a:defRPr/>
            </a:pPr>
            <a:r>
              <a:rPr lang="en-US" altLang="en-US" dirty="0">
                <a:solidFill>
                  <a:schemeClr val="bg1"/>
                </a:solidFill>
                <a:latin typeface="AvantGarde Bk BT" panose="020B0402020202020204"/>
              </a:rPr>
              <a:t>JavaScript is </a:t>
            </a:r>
            <a:r>
              <a:rPr lang="en-US" altLang="en-US" b="1" i="1" dirty="0">
                <a:solidFill>
                  <a:srgbClr val="FFC000"/>
                </a:solidFill>
                <a:latin typeface="AvantGarde Bk BT" panose="020B0402020202020204"/>
              </a:rPr>
              <a:t>untyped</a:t>
            </a:r>
            <a:r>
              <a:rPr lang="en-US" altLang="en-US" dirty="0">
                <a:solidFill>
                  <a:schemeClr val="bg1"/>
                </a:solidFill>
                <a:latin typeface="AvantGarde Bk BT" panose="020B0402020202020204"/>
              </a:rPr>
              <a:t>; It does not have explicit data types.</a:t>
            </a:r>
          </a:p>
          <a:p>
            <a:pPr>
              <a:defRPr/>
            </a:pPr>
            <a:endParaRPr lang="en-US" alt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>
              <a:defRPr/>
            </a:pPr>
            <a:r>
              <a:rPr lang="en-US" altLang="en-US" dirty="0">
                <a:solidFill>
                  <a:schemeClr val="bg1"/>
                </a:solidFill>
                <a:latin typeface="AvantGarde Bk BT" panose="020B0402020202020204"/>
              </a:rPr>
              <a:t>This means that the variable, once declared, can hold a value of </a:t>
            </a:r>
            <a:r>
              <a:rPr lang="en-US" altLang="en-US" b="1" i="1" dirty="0">
                <a:solidFill>
                  <a:schemeClr val="bg1"/>
                </a:solidFill>
                <a:latin typeface="AvantGarde Bk BT" panose="020B0402020202020204"/>
              </a:rPr>
              <a:t>any</a:t>
            </a:r>
            <a:r>
              <a:rPr lang="en-US" altLang="en-US" dirty="0">
                <a:solidFill>
                  <a:schemeClr val="bg1"/>
                </a:solidFill>
                <a:latin typeface="AvantGarde Bk BT" panose="020B0402020202020204"/>
              </a:rPr>
              <a:t> data type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4178" y="431896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10989" y="3256966"/>
            <a:ext cx="46255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Example: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8099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539092" y="356779"/>
            <a:ext cx="511381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 fontScale="92500" lnSpcReduction="10000"/>
          </a:bodyPr>
          <a:lstStyle/>
          <a:p>
            <a:pPr algn="ctr"/>
            <a:r>
              <a:rPr lang="en-US" altLang="en-US" sz="4800" dirty="0">
                <a:solidFill>
                  <a:schemeClr val="bg1"/>
                </a:solidFill>
              </a:rPr>
              <a:t>Data Types</a:t>
            </a:r>
            <a:endParaRPr lang="en-ZA" sz="4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4178" y="431896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98D03D-D4AF-37A0-F926-774169CB307D}"/>
              </a:ext>
            </a:extLst>
          </p:cNvPr>
          <p:cNvSpPr txBox="1"/>
          <p:nvPr/>
        </p:nvSpPr>
        <p:spPr>
          <a:xfrm>
            <a:off x="1211657" y="1174911"/>
            <a:ext cx="1010722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9900"/>
                </a:solidFill>
              </a:rPr>
              <a:t>Primitive Data Types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solidFill>
                <a:srgbClr val="FF99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</a:rPr>
              <a:t>Number</a:t>
            </a:r>
          </a:p>
          <a:p>
            <a:endParaRPr lang="en-US" sz="2000" dirty="0">
              <a:solidFill>
                <a:srgbClr val="FF9900"/>
              </a:solidFill>
            </a:endParaRPr>
          </a:p>
          <a:p>
            <a:r>
              <a:rPr lang="en-US" sz="2000" dirty="0">
                <a:solidFill>
                  <a:srgbClr val="FF9900"/>
                </a:solidFill>
              </a:rPr>
              <a:t>Represents both integer and floating-point numbers.</a:t>
            </a:r>
          </a:p>
          <a:p>
            <a:r>
              <a:rPr lang="en-US" sz="2000" dirty="0">
                <a:solidFill>
                  <a:srgbClr val="FF9900"/>
                </a:solidFill>
              </a:rPr>
              <a:t>Example: 42, 3.14</a:t>
            </a:r>
          </a:p>
          <a:p>
            <a:r>
              <a:rPr lang="en-US" sz="2000" dirty="0">
                <a:solidFill>
                  <a:srgbClr val="FF9900"/>
                </a:solidFill>
              </a:rPr>
              <a:t>Special values: </a:t>
            </a:r>
            <a:r>
              <a:rPr lang="en-US" sz="2000" dirty="0" err="1">
                <a:solidFill>
                  <a:srgbClr val="FF9900"/>
                </a:solidFill>
              </a:rPr>
              <a:t>NaN</a:t>
            </a:r>
            <a:r>
              <a:rPr lang="en-US" sz="2000" dirty="0">
                <a:solidFill>
                  <a:srgbClr val="FF9900"/>
                </a:solidFill>
              </a:rPr>
              <a:t> (Not-a-Number), Infinity, -Infinity</a:t>
            </a:r>
          </a:p>
          <a:p>
            <a:endParaRPr lang="en-US" sz="2000" dirty="0">
              <a:solidFill>
                <a:srgbClr val="FF990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2. </a:t>
            </a:r>
            <a:r>
              <a:rPr lang="en-US" sz="2000" b="1" dirty="0" err="1">
                <a:solidFill>
                  <a:srgbClr val="0070C0"/>
                </a:solidFill>
              </a:rPr>
              <a:t>BigInt</a:t>
            </a:r>
            <a:endParaRPr lang="en-US" sz="2000" b="1" dirty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FF9900"/>
              </a:solidFill>
            </a:endParaRPr>
          </a:p>
          <a:p>
            <a:r>
              <a:rPr lang="en-US" sz="2000" dirty="0">
                <a:solidFill>
                  <a:srgbClr val="FF9900"/>
                </a:solidFill>
              </a:rPr>
              <a:t>Represents integers with arbitrary precision.</a:t>
            </a:r>
          </a:p>
          <a:p>
            <a:r>
              <a:rPr lang="en-US" sz="2000" dirty="0">
                <a:solidFill>
                  <a:srgbClr val="FF9900"/>
                </a:solidFill>
              </a:rPr>
              <a:t>Example: 1234567890123456789012345678901234567890n</a:t>
            </a:r>
          </a:p>
          <a:p>
            <a:r>
              <a:rPr lang="en-US" sz="2000" dirty="0">
                <a:solidFill>
                  <a:srgbClr val="FF9900"/>
                </a:solidFill>
              </a:rPr>
              <a:t>Used for large integers beyond the safe integer range for Number type.</a:t>
            </a:r>
          </a:p>
        </p:txBody>
      </p:sp>
    </p:spTree>
    <p:extLst>
      <p:ext uri="{BB962C8B-B14F-4D97-AF65-F5344CB8AC3E}">
        <p14:creationId xmlns:p14="http://schemas.microsoft.com/office/powerpoint/2010/main" val="211342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lgiumCampusLectures">
  <a:themeElements>
    <a:clrScheme name="BC Colour Sc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52625"/>
      </a:accent1>
      <a:accent2>
        <a:srgbClr val="DA3236"/>
      </a:accent2>
      <a:accent3>
        <a:srgbClr val="F5D121"/>
      </a:accent3>
      <a:accent4>
        <a:srgbClr val="8DCA4E"/>
      </a:accent4>
      <a:accent5>
        <a:srgbClr val="2D95C1"/>
      </a:accent5>
      <a:accent6>
        <a:srgbClr val="A136B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lgiumCampusLectures" id="{79B71C2D-F713-4FD6-BC28-77E531480CDC}" vid="{75D0B447-5D2C-441F-8BFE-56A3D8CB91A1}"/>
    </a:ext>
  </a:extLst>
</a:theme>
</file>

<file path=ppt/theme/theme2.xml><?xml version="1.0" encoding="utf-8"?>
<a:theme xmlns:a="http://schemas.openxmlformats.org/drawingml/2006/main" name="Office Theme">
  <a:themeElements>
    <a:clrScheme name="BC Colou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52625"/>
      </a:accent1>
      <a:accent2>
        <a:srgbClr val="DA3236"/>
      </a:accent2>
      <a:accent3>
        <a:srgbClr val="F5D121"/>
      </a:accent3>
      <a:accent4>
        <a:srgbClr val="8DCA4E"/>
      </a:accent4>
      <a:accent5>
        <a:srgbClr val="2D95C1"/>
      </a:accent5>
      <a:accent6>
        <a:srgbClr val="A136B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e1a60f-3350-4a05-95d7-b25b2a175643">
      <Terms xmlns="http://schemas.microsoft.com/office/infopath/2007/PartnerControls"/>
    </lcf76f155ced4ddcb4097134ff3c332f>
    <TaxCatchAll xmlns="52dda859-a9e4-42d9-868d-de8ee1d200c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B7728AE1D21D41AD9B35AAE0A4EC95" ma:contentTypeVersion="17" ma:contentTypeDescription="Create a new document." ma:contentTypeScope="" ma:versionID="88059b75877ba66a7e3004593427905c">
  <xsd:schema xmlns:xsd="http://www.w3.org/2001/XMLSchema" xmlns:xs="http://www.w3.org/2001/XMLSchema" xmlns:p="http://schemas.microsoft.com/office/2006/metadata/properties" xmlns:ns2="52dda859-a9e4-42d9-868d-de8ee1d200c2" xmlns:ns3="d8e1a60f-3350-4a05-95d7-b25b2a175643" targetNamespace="http://schemas.microsoft.com/office/2006/metadata/properties" ma:root="true" ma:fieldsID="edb3aaffc6e71aea68e7b93343d7dde8" ns2:_="" ns3:_="">
    <xsd:import namespace="52dda859-a9e4-42d9-868d-de8ee1d200c2"/>
    <xsd:import namespace="d8e1a60f-3350-4a05-95d7-b25b2a17564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dda859-a9e4-42d9-868d-de8ee1d200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8deb48b-0a2b-4e23-9a68-642254c24ba9}" ma:internalName="TaxCatchAll" ma:showField="CatchAllData" ma:web="52dda859-a9e4-42d9-868d-de8ee1d200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e1a60f-3350-4a05-95d7-b25b2a1756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a02b4c3-ad89-44e0-9eed-c911eaa683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4A1F9C-B9DB-4B90-B594-E87D60309EE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483A2C-AC38-424C-AE02-9789BC382B27}">
  <ds:schemaRefs>
    <ds:schemaRef ds:uri="http://schemas.microsoft.com/office/2006/metadata/properties"/>
    <ds:schemaRef ds:uri="http://schemas.microsoft.com/office/infopath/2007/PartnerControls"/>
    <ds:schemaRef ds:uri="30b38fd4-0e69-4e0d-b6da-fa39ab3a7020"/>
    <ds:schemaRef ds:uri="00473a82-3e89-4603-8977-db5f84c2a966"/>
    <ds:schemaRef ds:uri="d8e1a60f-3350-4a05-95d7-b25b2a175643"/>
    <ds:schemaRef ds:uri="52dda859-a9e4-42d9-868d-de8ee1d200c2"/>
  </ds:schemaRefs>
</ds:datastoreItem>
</file>

<file path=customXml/itemProps3.xml><?xml version="1.0" encoding="utf-8"?>
<ds:datastoreItem xmlns:ds="http://schemas.openxmlformats.org/officeDocument/2006/customXml" ds:itemID="{D83EFB49-27FB-4FB1-9ABD-A02097B412E5}"/>
</file>

<file path=docProps/app.xml><?xml version="1.0" encoding="utf-8"?>
<Properties xmlns="http://schemas.openxmlformats.org/officeDocument/2006/extended-properties" xmlns:vt="http://schemas.openxmlformats.org/officeDocument/2006/docPropsVTypes">
  <Template>BelgiumCampusLectures</Template>
  <TotalTime>20618</TotalTime>
  <Words>1079</Words>
  <Application>Microsoft Office PowerPoint</Application>
  <PresentationFormat>Widescreen</PresentationFormat>
  <Paragraphs>178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Arial</vt:lpstr>
      <vt:lpstr>AvantGarde Bk BT</vt:lpstr>
      <vt:lpstr>Bebas Neue</vt:lpstr>
      <vt:lpstr>Bebas Neue Bold</vt:lpstr>
      <vt:lpstr>Calibri</vt:lpstr>
      <vt:lpstr>Calibri Light</vt:lpstr>
      <vt:lpstr>charter</vt:lpstr>
      <vt:lpstr>Lato</vt:lpstr>
      <vt:lpstr>Roboto Light</vt:lpstr>
      <vt:lpstr>Segoe UI Light</vt:lpstr>
      <vt:lpstr>Source Sans Pro</vt:lpstr>
      <vt:lpstr>Source Sans Pro ExtraLight</vt:lpstr>
      <vt:lpstr>Source Sans Pro Light</vt:lpstr>
      <vt:lpstr>BelgiumCampusLectures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van Niekerk</dc:creator>
  <cp:lastModifiedBy>SimbaPC</cp:lastModifiedBy>
  <cp:revision>246</cp:revision>
  <dcterms:created xsi:type="dcterms:W3CDTF">2020-11-16T17:13:22Z</dcterms:created>
  <dcterms:modified xsi:type="dcterms:W3CDTF">2024-07-22T14:30:06Z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0x010100DBB7728AE1D21D41AD9B35AAE0A4EC95</vt:lpwstr>
  </property>
</Properties>
</file>