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24"/>
  </p:notesMasterIdLst>
  <p:sldIdLst>
    <p:sldId id="325" r:id="rId6"/>
    <p:sldId id="493" r:id="rId7"/>
    <p:sldId id="506" r:id="rId8"/>
    <p:sldId id="507" r:id="rId9"/>
    <p:sldId id="508" r:id="rId10"/>
    <p:sldId id="509" r:id="rId11"/>
    <p:sldId id="511" r:id="rId12"/>
    <p:sldId id="510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4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86694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6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5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15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 smtClean="0">
                <a:latin typeface="+mn-lt"/>
                <a:ea typeface="Calibri"/>
                <a:cs typeface="Calibri"/>
                <a:sym typeface="Calibri"/>
              </a:rPr>
              <a:t>belgium</a:t>
            </a: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 campus!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BELGIUM CAMPUS!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 smtClean="0">
                <a:latin typeface="+mn-lt"/>
                <a:ea typeface="Calibri"/>
                <a:cs typeface="Calibri"/>
                <a:sym typeface="Calibri"/>
              </a:rPr>
              <a:t>elgi</a:t>
            </a:r>
            <a:endParaRPr lang="en-US" sz="1200" b="1" i="1" dirty="0" smtClean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Campus!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smtClean="0">
                <a:latin typeface="+mn-lt"/>
                <a:ea typeface="Calibri"/>
                <a:cs typeface="Calibri"/>
                <a:sym typeface="Calibri"/>
              </a:rPr>
              <a:t>Belgium </a:t>
            </a: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4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2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9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0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1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3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8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0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9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8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0480" y="-99307"/>
            <a:ext cx="7119257" cy="6858000"/>
          </a:xfrm>
        </p:spPr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491399" y="-1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49653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4562924" y="2100197"/>
            <a:ext cx="6294267" cy="2883658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6000" dirty="0" smtClean="0">
                <a:solidFill>
                  <a:schemeClr val="bg1"/>
                </a:solidFill>
              </a:rPr>
              <a:t>JavaScript </a:t>
            </a:r>
            <a:r>
              <a:rPr lang="en-ZA" sz="6000" dirty="0" smtClean="0">
                <a:solidFill>
                  <a:srgbClr val="FFC000"/>
                </a:solidFill>
              </a:rPr>
              <a:t>Numbers</a:t>
            </a:r>
            <a:r>
              <a:rPr lang="en-ZA" sz="6000" dirty="0" smtClean="0">
                <a:solidFill>
                  <a:schemeClr val="bg1"/>
                </a:solidFill>
              </a:rPr>
              <a:t> | </a:t>
            </a:r>
            <a:r>
              <a:rPr lang="en-ZA" sz="6000" dirty="0" smtClean="0">
                <a:solidFill>
                  <a:srgbClr val="FFC000"/>
                </a:solidFill>
              </a:rPr>
              <a:t>Strings</a:t>
            </a:r>
            <a:r>
              <a:rPr lang="en-ZA" sz="6000" dirty="0" smtClean="0">
                <a:solidFill>
                  <a:schemeClr val="bg1"/>
                </a:solidFill>
              </a:rPr>
              <a:t> | </a:t>
            </a:r>
            <a:r>
              <a:rPr lang="en-ZA" sz="6000" dirty="0" smtClean="0">
                <a:solidFill>
                  <a:srgbClr val="FFC000"/>
                </a:solidFill>
              </a:rPr>
              <a:t>Dates</a:t>
            </a:r>
            <a:r>
              <a:rPr lang="en-ZA" sz="6000" dirty="0" smtClean="0">
                <a:solidFill>
                  <a:schemeClr val="bg1"/>
                </a:solidFill>
              </a:rPr>
              <a:t> 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Web Programming 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43721" y="144984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Exercise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754176" y="2583420"/>
            <a:ext cx="10892901" cy="82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Using a Math object, create a JavaScript app to calculate the surface area when r = 24.67 and h = 12.13. Area must be correct to 4 sig figures. 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655" y="1637950"/>
            <a:ext cx="2887148" cy="625327"/>
          </a:xfrm>
          <a:prstGeom prst="rect">
            <a:avLst/>
          </a:prstGeom>
        </p:spPr>
      </p:pic>
      <p:sp>
        <p:nvSpPr>
          <p:cNvPr id="9" name="Google Shape;188;p26"/>
          <p:cNvSpPr txBox="1">
            <a:spLocks/>
          </p:cNvSpPr>
          <p:nvPr/>
        </p:nvSpPr>
        <p:spPr>
          <a:xfrm>
            <a:off x="754176" y="1033557"/>
            <a:ext cx="10892901" cy="82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Q1: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 The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formula for the surface area A of a cylinder with radius cylinder with radius 𝑟 and height ℎ is given by:</a:t>
            </a:r>
          </a:p>
        </p:txBody>
      </p:sp>
      <p:sp>
        <p:nvSpPr>
          <p:cNvPr id="11" name="Google Shape;188;p26"/>
          <p:cNvSpPr txBox="1">
            <a:spLocks/>
          </p:cNvSpPr>
          <p:nvPr/>
        </p:nvSpPr>
        <p:spPr>
          <a:xfrm>
            <a:off x="754176" y="4418674"/>
            <a:ext cx="10892901" cy="148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Q2: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Consider the following expression:</a:t>
            </a: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What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will console.log(</a:t>
            </a:r>
            <a:r>
              <a:rPr lang="en-US" sz="1800" dirty="0" err="1">
                <a:solidFill>
                  <a:schemeClr val="bg1"/>
                </a:solidFill>
                <a:latin typeface="AvantGarde Bk BT"/>
              </a:rPr>
              <a:t>num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) output if Math.random() generates 0.458,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min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= 10 and max = 100?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94" y="4427256"/>
            <a:ext cx="6727583" cy="4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43721" y="171616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Strings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754178" y="1149548"/>
            <a:ext cx="10892901" cy="2152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In JavaScript, the textual data is stored as strings. There is no separate type for a single character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.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Strings can be enclosed within either single quotes, double quotes or backticks: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768350" lvl="1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400" dirty="0">
                <a:solidFill>
                  <a:srgbClr val="FFC000"/>
                </a:solidFill>
                <a:latin typeface="AvantGarde Bk BT"/>
              </a:rPr>
              <a:t>let single = 'single-quoted';</a:t>
            </a:r>
          </a:p>
          <a:p>
            <a:pPr marL="768350" lvl="1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400" dirty="0">
                <a:solidFill>
                  <a:srgbClr val="FFC000"/>
                </a:solidFill>
                <a:latin typeface="AvantGarde Bk BT"/>
              </a:rPr>
              <a:t>let double = "double-quoted"; </a:t>
            </a:r>
          </a:p>
          <a:p>
            <a:pPr marL="768350" lvl="1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400" dirty="0">
                <a:solidFill>
                  <a:srgbClr val="FFC000"/>
                </a:solidFill>
                <a:latin typeface="AvantGarde Bk BT"/>
              </a:rPr>
              <a:t>let backticks = `backticks`;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3828469"/>
            <a:ext cx="10892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Backticks allow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us to embed any expression into the string, by wrapping it in 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${…}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dirty="0">
              <a:solidFill>
                <a:schemeClr val="bg1"/>
              </a:solidFill>
              <a:effectLst/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The following JavaScript statement that demonstrates </a:t>
            </a:r>
            <a:r>
              <a:rPr lang="en-US" i="1" dirty="0">
                <a:solidFill>
                  <a:srgbClr val="FFC000"/>
                </a:solidFill>
                <a:latin typeface="AvantGarde Bk BT"/>
              </a:rPr>
              <a:t>string interpolation 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within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a </a:t>
            </a:r>
            <a:r>
              <a:rPr lang="en-US" i="1" dirty="0">
                <a:solidFill>
                  <a:srgbClr val="FFC000"/>
                </a:solidFill>
                <a:latin typeface="AvantGarde Bk BT"/>
              </a:rPr>
              <a:t>template 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literal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:</a:t>
            </a:r>
            <a:endParaRPr lang="en-US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010" y="4968696"/>
            <a:ext cx="4751234" cy="11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379215" y="340292"/>
            <a:ext cx="742588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US" sz="3000" dirty="0" smtClean="0">
                <a:solidFill>
                  <a:srgbClr val="FFC000"/>
                </a:solidFill>
                <a:latin typeface="AvantGarde Bk BT"/>
              </a:rPr>
              <a:t>String Interpolation vs Concatenation</a:t>
            </a:r>
            <a:endParaRPr lang="en-ZA" sz="30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5707" y="1424663"/>
            <a:ext cx="10892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/>
              </a:rPr>
              <a:t>S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tring </a:t>
            </a:r>
            <a:r>
              <a:rPr lang="en-US" i="1" dirty="0">
                <a:solidFill>
                  <a:srgbClr val="FFC000"/>
                </a:solidFill>
                <a:latin typeface="AvantGarde Bk BT"/>
              </a:rPr>
              <a:t>expression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 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interpolation 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in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JavaScript refers to the ability to embed expressions directly within strings using </a:t>
            </a:r>
            <a:r>
              <a:rPr lang="en-US" i="1" dirty="0">
                <a:solidFill>
                  <a:srgbClr val="FFC000"/>
                </a:solidFill>
                <a:latin typeface="AvantGarde Bk BT"/>
              </a:rPr>
              <a:t>template 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literals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: </a:t>
            </a:r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`${…}`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feature allows you to easily concatenate variables, function calls, or even complex expressions into a string without resorting to traditional </a:t>
            </a:r>
            <a:r>
              <a:rPr lang="en-US" i="1" dirty="0">
                <a:solidFill>
                  <a:srgbClr val="FFC000"/>
                </a:solidFill>
                <a:latin typeface="AvantGarde Bk BT"/>
              </a:rPr>
              <a:t>concatenation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operator 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(+).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943" y="3709197"/>
            <a:ext cx="7158427" cy="24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379215" y="340292"/>
            <a:ext cx="742588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AvantGarde Bk BT"/>
              </a:rPr>
              <a:t>Manipulating Strings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375" y="1271700"/>
            <a:ext cx="11360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</a:rPr>
              <a:t>JavaScript strings offer </a:t>
            </a:r>
            <a:r>
              <a:rPr lang="en-ZA" dirty="0">
                <a:solidFill>
                  <a:schemeClr val="bg1"/>
                </a:solidFill>
              </a:rPr>
              <a:t>various methods and properties for manipulation and retrieval of data. </a:t>
            </a:r>
            <a:endParaRPr lang="en-ZA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</a:rPr>
              <a:t>Modern </a:t>
            </a:r>
            <a:r>
              <a:rPr lang="en-ZA" dirty="0">
                <a:solidFill>
                  <a:schemeClr val="bg1"/>
                </a:solidFill>
              </a:rPr>
              <a:t>JavaScript (ES6+) introduced template literals for cleaner multiline strings and enhanced readability</a:t>
            </a:r>
            <a:r>
              <a:rPr lang="en-ZA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rgbClr val="FFC000"/>
                </a:solidFill>
              </a:rPr>
              <a:t>Multiline </a:t>
            </a:r>
            <a:r>
              <a:rPr lang="en-US" dirty="0">
                <a:solidFill>
                  <a:srgbClr val="FFC000"/>
                </a:solidFill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can use Escape characters (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>
                <a:solidFill>
                  <a:schemeClr val="bg1"/>
                </a:solidFill>
              </a:rPr>
              <a:t>) for multiline </a:t>
            </a:r>
            <a:r>
              <a:rPr lang="en-US" dirty="0" smtClean="0">
                <a:solidFill>
                  <a:schemeClr val="bg1"/>
                </a:solidFill>
              </a:rPr>
              <a:t>strings, but with ES6, </a:t>
            </a:r>
            <a:r>
              <a:rPr lang="en-US" dirty="0">
                <a:solidFill>
                  <a:schemeClr val="bg1"/>
                </a:solidFill>
              </a:rPr>
              <a:t>template literals provide a cleaner way to handle multiline strings:</a:t>
            </a:r>
            <a:endParaRPr lang="en-ZA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781" y="3857023"/>
            <a:ext cx="5729014" cy="27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379215" y="340292"/>
            <a:ext cx="742588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AvantGarde Bk BT"/>
              </a:rPr>
              <a:t>Manipulating Strings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375" y="1634484"/>
            <a:ext cx="11360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Create and define the output of each the following:</a:t>
            </a:r>
            <a:endParaRPr lang="en-Z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33" y="2529973"/>
            <a:ext cx="4198062" cy="3301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32630" y="2334237"/>
            <a:ext cx="58858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FFC000"/>
                </a:solidFill>
              </a:rPr>
              <a:t>length</a:t>
            </a:r>
            <a:r>
              <a:rPr lang="en-US" dirty="0">
                <a:solidFill>
                  <a:schemeClr val="bg1"/>
                </a:solidFill>
              </a:rPr>
              <a:t> property of a string returns the number of characters in the string.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You can access characters in a string using </a:t>
            </a:r>
            <a:r>
              <a:rPr lang="en-US" i="1" dirty="0">
                <a:solidFill>
                  <a:srgbClr val="FFC000"/>
                </a:solidFill>
              </a:rPr>
              <a:t>bracket</a:t>
            </a:r>
            <a:r>
              <a:rPr lang="en-US" dirty="0">
                <a:solidFill>
                  <a:schemeClr val="bg1"/>
                </a:solidFill>
              </a:rPr>
              <a:t> notation (</a:t>
            </a:r>
            <a:r>
              <a:rPr lang="en-US" i="1" dirty="0">
                <a:solidFill>
                  <a:srgbClr val="FFC000"/>
                </a:solidFill>
              </a:rPr>
              <a:t>[]</a:t>
            </a:r>
            <a:r>
              <a:rPr lang="en-US" dirty="0">
                <a:solidFill>
                  <a:schemeClr val="bg1"/>
                </a:solidFill>
              </a:rPr>
              <a:t>). Indices start at 0 for the first character.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Return a new string with all characters converted to </a:t>
            </a:r>
            <a:r>
              <a:rPr lang="en-US" i="1" dirty="0">
                <a:solidFill>
                  <a:srgbClr val="FFC000"/>
                </a:solidFill>
              </a:rPr>
              <a:t>lowercase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i="1" dirty="0" smtClean="0">
                <a:solidFill>
                  <a:srgbClr val="FFC000"/>
                </a:solidFill>
              </a:rPr>
              <a:t>uppercase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FFC000"/>
                </a:solidFill>
              </a:rPr>
              <a:t>substring() </a:t>
            </a:r>
            <a:r>
              <a:rPr lang="en-US" dirty="0">
                <a:solidFill>
                  <a:schemeClr val="bg1"/>
                </a:solidFill>
              </a:rPr>
              <a:t>method extracts characters from a string between two indices (start inclusive, end exclusive).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 err="1">
                <a:solidFill>
                  <a:srgbClr val="FFC000"/>
                </a:solidFill>
              </a:rPr>
              <a:t>indexOf</a:t>
            </a:r>
            <a:r>
              <a:rPr lang="en-US" i="1" dirty="0">
                <a:solidFill>
                  <a:srgbClr val="FFC0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method returns the index of the first occurrence of a specified substring within the string.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FFC000"/>
                </a:solidFill>
              </a:rPr>
              <a:t>slice() </a:t>
            </a:r>
            <a:r>
              <a:rPr lang="en-US" dirty="0">
                <a:solidFill>
                  <a:schemeClr val="bg1"/>
                </a:solidFill>
              </a:rPr>
              <a:t>method extracts a section of a string and returns it as a new string, without modifying the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8277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450236" y="292963"/>
            <a:ext cx="7425884" cy="512714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 lnSpcReduction="10000"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  <a:latin typeface="AvantGarde Bk BT"/>
              </a:rPr>
              <a:t>Immutable</a:t>
            </a:r>
            <a:r>
              <a:rPr lang="en-US" sz="3200" dirty="0" smtClean="0">
                <a:solidFill>
                  <a:srgbClr val="FFC000"/>
                </a:solidFill>
                <a:latin typeface="AvantGarde Bk BT"/>
              </a:rPr>
              <a:t> Strings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764" y="1151827"/>
            <a:ext cx="10934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Strings in JavaScript are immutable sequences of characters.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Immutable means that once a string is created, its content cannot be changed.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721" y="2879364"/>
            <a:ext cx="5107048" cy="1464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8141" y="4782130"/>
            <a:ext cx="10566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Operations like concatenation, substring extraction, or methods like toUpperCase() and toLowerCase() do not alter the original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943892" y="2437969"/>
            <a:ext cx="1043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Any operation that appears to modify a string actually creates and returns a new string with the modified content, leaving the original string unchanged: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316" y="5215477"/>
            <a:ext cx="4019495" cy="14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450236" y="292963"/>
            <a:ext cx="7425884" cy="512714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 lnSpcReduction="10000"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AvantGarde Bk BT"/>
              </a:rPr>
              <a:t>Date Object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034" y="1138798"/>
            <a:ext cx="10715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Date object is used for working with dates and times.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provides methods for creating, manipulating, and formatting dates and </a:t>
            </a:r>
            <a:r>
              <a:rPr lang="en-US" dirty="0" smtClean="0">
                <a:solidFill>
                  <a:schemeClr val="bg1"/>
                </a:solidFill>
              </a:rPr>
              <a:t>times.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Create a new Date object:</a:t>
            </a:r>
            <a:endParaRPr lang="en-ZA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259" y="3149704"/>
            <a:ext cx="7845585" cy="28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450236" y="292963"/>
            <a:ext cx="7425884" cy="512714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 lnSpcReduction="10000"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Date Methods and Properties</a:t>
            </a:r>
            <a:endParaRPr lang="en-US" sz="3200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178" y="1316352"/>
            <a:ext cx="107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Date object provides various methods to work with dates and times:</a:t>
            </a:r>
            <a:endParaRPr lang="en-Z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992" y="2264993"/>
            <a:ext cx="4054478" cy="2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antGarde Bk BT"/>
              </a:rPr>
              <a:t>Students should understand the following outcomes, upon successful completion of this module: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ZA" sz="2400" dirty="0" smtClean="0">
                <a:solidFill>
                  <a:srgbClr val="FFC000"/>
                </a:solidFill>
              </a:rPr>
              <a:t>Using Numbers</a:t>
            </a:r>
            <a:endParaRPr lang="en-ZA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r>
              <a:rPr lang="en-ZA" sz="2400" dirty="0">
                <a:solidFill>
                  <a:srgbClr val="FFC000"/>
                </a:solidFill>
              </a:rPr>
              <a:t>Using </a:t>
            </a:r>
            <a:r>
              <a:rPr lang="en-ZA" sz="2400" dirty="0" smtClean="0">
                <a:solidFill>
                  <a:srgbClr val="FFC000"/>
                </a:solidFill>
              </a:rPr>
              <a:t>String</a:t>
            </a:r>
            <a:endParaRPr lang="en-ZA" sz="2400" dirty="0">
              <a:solidFill>
                <a:srgbClr val="FFC000"/>
              </a:solidFill>
            </a:endParaRPr>
          </a:p>
          <a:p>
            <a:pPr marL="457200" indent="-355600">
              <a:buSzPts val="2000"/>
              <a:buFontTx/>
              <a:buChar char="-"/>
            </a:pPr>
            <a:r>
              <a:rPr lang="en-ZA" sz="2400" dirty="0">
                <a:solidFill>
                  <a:srgbClr val="FFC000"/>
                </a:solidFill>
              </a:rPr>
              <a:t>Using </a:t>
            </a:r>
            <a:r>
              <a:rPr lang="en-ZA" sz="2400" dirty="0" smtClean="0">
                <a:solidFill>
                  <a:srgbClr val="FFC000"/>
                </a:solidFill>
              </a:rPr>
              <a:t>Date</a:t>
            </a:r>
            <a:endParaRPr lang="en-ZA" sz="2400" dirty="0">
              <a:solidFill>
                <a:srgbClr val="FFC000"/>
              </a:solidFill>
            </a:endParaRPr>
          </a:p>
          <a:p>
            <a:pPr marL="101600" lvl="0">
              <a:buSzPts val="2000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Numbers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523359" y="1068206"/>
            <a:ext cx="11283942" cy="4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In modern JavaScript, there are two types of numbers: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/>
              <a:tabLst>
                <a:tab pos="596900" algn="l"/>
              </a:tabLst>
            </a:pPr>
            <a:r>
              <a:rPr lang="en-US" sz="1800" dirty="0">
                <a:solidFill>
                  <a:srgbClr val="FFC000"/>
                </a:solidFill>
                <a:latin typeface="AvantGarde Bk BT"/>
              </a:rPr>
              <a:t>Regular </a:t>
            </a: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numbers</a:t>
            </a: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 smtClean="0">
              <a:solidFill>
                <a:srgbClr val="FFC000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Regular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numbers" are represented by the number data type, encompassing both integers and floating-point numbers. 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64-bit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format IEEE-754, also known as “double precision floating point numbers”. 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These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are numbers that used most of the time, and topic of discussion in this section.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441" y="4905491"/>
            <a:ext cx="6015054" cy="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Numbers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523359" y="1068206"/>
            <a:ext cx="11283942" cy="317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 startAt="2"/>
              <a:tabLst>
                <a:tab pos="596900" algn="l"/>
              </a:tabLst>
            </a:pP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BigInt numbers</a:t>
            </a: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BigInt is a relatively recent addition (introduced in ECMAScript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2020).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They allows us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to work with integers of arbitrary (as large as needed) precision, beyond the limitations of the traditional number type which is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64-bit. </a:t>
            </a: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They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are sometimes needed,  because a regular number can’t exceed 253 or be less than -253. 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BigInts are declared by appending </a:t>
            </a:r>
            <a:r>
              <a:rPr lang="en-US" sz="1800" i="1" dirty="0">
                <a:solidFill>
                  <a:srgbClr val="FFC000"/>
                </a:solidFill>
                <a:latin typeface="AvantGarde Bk BT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 to the end of an integer literal or by calling the </a:t>
            </a:r>
            <a:r>
              <a:rPr lang="en-US" sz="1800" i="1" dirty="0">
                <a:solidFill>
                  <a:srgbClr val="FFC000"/>
                </a:solidFill>
                <a:latin typeface="AvantGarde Bk BT"/>
              </a:rPr>
              <a:t>BigInt()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function: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4637143"/>
            <a:ext cx="7350423" cy="17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Numbers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523359" y="1068206"/>
            <a:ext cx="11283942" cy="3130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 startAt="3"/>
              <a:tabLst>
                <a:tab pos="596900" algn="l"/>
              </a:tabLst>
            </a:pPr>
            <a:r>
              <a:rPr lang="en-US" sz="1800" dirty="0">
                <a:solidFill>
                  <a:srgbClr val="FFC000"/>
                </a:solidFill>
                <a:latin typeface="AvantGarde Bk BT"/>
              </a:rPr>
              <a:t>Scientific Notation (e notation)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 startAt="3"/>
              <a:tabLst>
                <a:tab pos="596900" algn="l"/>
              </a:tabLst>
            </a:pPr>
            <a:endParaRPr lang="en-US" sz="1800" dirty="0">
              <a:solidFill>
                <a:srgbClr val="FFC000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It is used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to represent floating-point numbers, not integers or BigInts.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Scientific notation uses e or E to indicate powers of 10, typically used with floating-point numbers to represent very large or very small numbers compactly. 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For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example, 1.23e6 represents 1.23 multiplied by 10^6, which is 1230000.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9" y="4601349"/>
            <a:ext cx="6886737" cy="1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Methods of Number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914399" y="1068206"/>
            <a:ext cx="10892901" cy="2287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Number object provides several built-in methods that allow you to perform various operations and manipulations on numbers.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 startAt="3"/>
              <a:tabLst>
                <a:tab pos="596900" algn="l"/>
              </a:tabLst>
            </a:pPr>
            <a:endParaRPr lang="en-US" sz="1800" dirty="0">
              <a:solidFill>
                <a:srgbClr val="FFC000"/>
              </a:solidFill>
              <a:latin typeface="AvantGarde Bk BT"/>
            </a:endParaRP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lphaLcParenR"/>
              <a:tabLst>
                <a:tab pos="596900" algn="l"/>
              </a:tabLst>
            </a:pPr>
            <a:r>
              <a:rPr lang="en-US" sz="1800" dirty="0">
                <a:solidFill>
                  <a:srgbClr val="FFC000"/>
                </a:solidFill>
                <a:latin typeface="AvantGarde Bk BT"/>
              </a:rPr>
              <a:t>Conversion </a:t>
            </a: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Methods - </a:t>
            </a:r>
            <a:r>
              <a:rPr lang="en-US" sz="1800" dirty="0" err="1" smtClean="0">
                <a:solidFill>
                  <a:srgbClr val="FFC000"/>
                </a:solidFill>
                <a:latin typeface="AvantGarde Bk BT"/>
              </a:rPr>
              <a:t>Number.parseInt</a:t>
            </a:r>
            <a:r>
              <a:rPr lang="en-US" sz="1800" dirty="0">
                <a:solidFill>
                  <a:srgbClr val="FFC000"/>
                </a:solidFill>
                <a:latin typeface="AvantGarde Bk BT"/>
              </a:rPr>
              <a:t>() and </a:t>
            </a:r>
            <a:r>
              <a:rPr lang="en-US" sz="1800" dirty="0" err="1">
                <a:solidFill>
                  <a:srgbClr val="FFC000"/>
                </a:solidFill>
                <a:latin typeface="AvantGarde Bk BT"/>
              </a:rPr>
              <a:t>Number.parseFloat</a:t>
            </a:r>
            <a:r>
              <a:rPr lang="en-US" sz="1800" dirty="0">
                <a:solidFill>
                  <a:srgbClr val="FFC000"/>
                </a:solidFill>
                <a:latin typeface="AvantGarde Bk BT"/>
              </a:rPr>
              <a:t>():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rabicParenR" startAt="3"/>
              <a:tabLst>
                <a:tab pos="596900" algn="l"/>
              </a:tabLst>
            </a:pPr>
            <a:endParaRPr lang="en-US" sz="1800" dirty="0">
              <a:solidFill>
                <a:srgbClr val="FFC000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These methods are used to parse strings and convert them into integers (</a:t>
            </a:r>
            <a:r>
              <a:rPr lang="en-US" sz="1800" dirty="0" err="1">
                <a:solidFill>
                  <a:schemeClr val="bg1"/>
                </a:solidFill>
                <a:latin typeface="AvantGarde Bk BT"/>
              </a:rPr>
              <a:t>parseInt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) or floating-point numbers (</a:t>
            </a:r>
            <a:r>
              <a:rPr lang="en-US" sz="1800" dirty="0" err="1">
                <a:solidFill>
                  <a:schemeClr val="bg1"/>
                </a:solidFill>
                <a:latin typeface="AvantGarde Bk BT"/>
              </a:rPr>
              <a:t>parseFloat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):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66" y="3731115"/>
            <a:ext cx="4271632" cy="22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57062" y="120710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Methods of Number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1056440" y="1114037"/>
            <a:ext cx="10892901" cy="104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lphaLcParenR" startAt="2"/>
              <a:tabLst>
                <a:tab pos="596900" algn="l"/>
              </a:tabLst>
            </a:pPr>
            <a:r>
              <a:rPr lang="en-US" sz="1800" dirty="0" smtClean="0">
                <a:solidFill>
                  <a:srgbClr val="FFC000"/>
                </a:solidFill>
                <a:latin typeface="AvantGarde Bk BT"/>
              </a:rPr>
              <a:t>Number </a:t>
            </a:r>
            <a:r>
              <a:rPr lang="en-US" sz="1800" dirty="0">
                <a:solidFill>
                  <a:srgbClr val="FFC000"/>
                </a:solidFill>
                <a:latin typeface="AvantGarde Bk BT"/>
              </a:rPr>
              <a:t>Validation Methods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lphaLcParenR" startAt="2"/>
              <a:tabLst>
                <a:tab pos="596900" algn="l"/>
              </a:tabLst>
            </a:pPr>
            <a:endParaRPr lang="en-US" sz="1800" dirty="0">
              <a:solidFill>
                <a:srgbClr val="FFC000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Number.isNaN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() and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Number.isFinite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():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11" name="Google Shape;188;p26"/>
          <p:cNvSpPr txBox="1">
            <a:spLocks/>
          </p:cNvSpPr>
          <p:nvPr/>
        </p:nvSpPr>
        <p:spPr>
          <a:xfrm>
            <a:off x="1056440" y="3819618"/>
            <a:ext cx="10892901" cy="104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lphaLcParenR" startAt="3"/>
              <a:tabLst>
                <a:tab pos="596900" algn="l"/>
              </a:tabLst>
            </a:pPr>
            <a:r>
              <a:rPr lang="en-US" sz="1800" dirty="0">
                <a:solidFill>
                  <a:srgbClr val="FFC000"/>
                </a:solidFill>
                <a:latin typeface="AvantGarde Bk BT"/>
              </a:rPr>
              <a:t>Conversion and Formatting Methods</a:t>
            </a:r>
          </a:p>
          <a:p>
            <a:pPr marL="368300" indent="-342900" algn="just">
              <a:lnSpc>
                <a:spcPct val="100000"/>
              </a:lnSpc>
              <a:spcBef>
                <a:spcPts val="95"/>
              </a:spcBef>
              <a:buFont typeface="+mj-lt"/>
              <a:buAutoNum type="alphaLcParenR" startAt="3"/>
              <a:tabLst>
                <a:tab pos="596900" algn="l"/>
              </a:tabLst>
            </a:pPr>
            <a:endParaRPr lang="en-US" sz="1800" dirty="0">
              <a:solidFill>
                <a:srgbClr val="FFC000"/>
              </a:solidFill>
              <a:latin typeface="AvantGarde Bk BT"/>
            </a:endParaRPr>
          </a:p>
          <a:p>
            <a:pPr marL="25400" indent="0" algn="just">
              <a:lnSpc>
                <a:spcPct val="100000"/>
              </a:lnSpc>
              <a:spcBef>
                <a:spcPts val="95"/>
              </a:spcBef>
              <a:buNone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Number.toFixed</a:t>
            </a: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(), Number.toPrecision() &amp; Number.toString():</a:t>
            </a:r>
            <a:endParaRPr lang="en-US" sz="1800" dirty="0">
              <a:solidFill>
                <a:schemeClr val="bg1"/>
              </a:solidFill>
              <a:latin typeface="AvantGarde Bk B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30" y="2388038"/>
            <a:ext cx="6195520" cy="8116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130" y="5240829"/>
            <a:ext cx="5949607" cy="1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945983" y="136106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Rounding Numbers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1016356" y="1362612"/>
            <a:ext cx="10892901" cy="104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Rounding numbers in JavaScript can be achieved using several methods provided by the Math object or directly through the Number object's methods.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55" y="2562372"/>
            <a:ext cx="4977755" cy="22688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91610" y="5146118"/>
            <a:ext cx="105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rgbClr val="FFC000"/>
                </a:solidFill>
              </a:rPr>
              <a:t>Math.round</a:t>
            </a:r>
            <a:r>
              <a:rPr lang="en-ZA" dirty="0">
                <a:solidFill>
                  <a:srgbClr val="FFC000"/>
                </a:solidFill>
              </a:rPr>
              <a:t>() </a:t>
            </a:r>
            <a:r>
              <a:rPr lang="en-ZA" dirty="0">
                <a:solidFill>
                  <a:schemeClr val="bg1"/>
                </a:solidFill>
              </a:rPr>
              <a:t>is often used when you want to round to the nearest integer</a:t>
            </a:r>
            <a:r>
              <a:rPr lang="en-ZA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rgbClr val="FFC000"/>
                </a:solidFill>
              </a:rPr>
              <a:t>Math.floor() </a:t>
            </a:r>
            <a:r>
              <a:rPr lang="en-ZA" dirty="0">
                <a:solidFill>
                  <a:schemeClr val="bg1"/>
                </a:solidFill>
              </a:rPr>
              <a:t>and </a:t>
            </a:r>
            <a:r>
              <a:rPr lang="en-ZA" dirty="0">
                <a:solidFill>
                  <a:srgbClr val="FFC000"/>
                </a:solidFill>
              </a:rPr>
              <a:t>Math.ceil() </a:t>
            </a:r>
            <a:r>
              <a:rPr lang="en-ZA" dirty="0">
                <a:solidFill>
                  <a:schemeClr val="bg1"/>
                </a:solidFill>
              </a:rPr>
              <a:t>are useful when you specifically need to round down or round up,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43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945983" y="136106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 fontAlgn="base"/>
            <a:r>
              <a:rPr lang="en-ZA" sz="3200" dirty="0" smtClean="0">
                <a:solidFill>
                  <a:srgbClr val="FFC000"/>
                </a:solidFill>
              </a:rPr>
              <a:t>Math Object</a:t>
            </a:r>
            <a:endParaRPr lang="en-ZA" sz="3200" dirty="0">
              <a:solidFill>
                <a:srgbClr val="FFC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9" name="Google Shape;188;p26"/>
          <p:cNvSpPr txBox="1">
            <a:spLocks/>
          </p:cNvSpPr>
          <p:nvPr/>
        </p:nvSpPr>
        <p:spPr>
          <a:xfrm>
            <a:off x="1016356" y="1362612"/>
            <a:ext cx="10892901" cy="170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>
                <a:solidFill>
                  <a:schemeClr val="bg1"/>
                </a:solidFill>
                <a:latin typeface="AvantGarde Bk BT"/>
              </a:rPr>
              <a:t>The Math object in JavaScript provides a set of built-in mathematical functions and constants that allow you to perform complex mathematical operations. </a:t>
            </a:r>
            <a:endParaRPr lang="en-US" sz="1800" dirty="0" smtClean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endParaRPr lang="en-US" sz="1800" dirty="0">
              <a:solidFill>
                <a:schemeClr val="bg1"/>
              </a:solidFill>
              <a:latin typeface="AvantGarde Bk BT"/>
            </a:endParaRPr>
          </a:p>
          <a:p>
            <a:pPr marL="311150" indent="-28575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5969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AvantGarde Bk BT"/>
              </a:rPr>
              <a:t>These 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functions are static, meaning you call them directly on the </a:t>
            </a:r>
            <a:r>
              <a:rPr lang="en-US" sz="1800" i="1" dirty="0">
                <a:solidFill>
                  <a:srgbClr val="FFC000"/>
                </a:solidFill>
                <a:latin typeface="AvantGarde Bk BT"/>
              </a:rPr>
              <a:t>Math</a:t>
            </a:r>
            <a:r>
              <a:rPr lang="en-US" sz="1800" dirty="0">
                <a:solidFill>
                  <a:schemeClr val="bg1"/>
                </a:solidFill>
                <a:latin typeface="AvantGarde Bk BT"/>
              </a:rPr>
              <a:t> object itself, rather than on instances of the object.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1591" y="3429001"/>
            <a:ext cx="546125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LcPeriod"/>
            </a:pPr>
            <a:r>
              <a:rPr lang="en-ZA" sz="1600" dirty="0">
                <a:solidFill>
                  <a:srgbClr val="FFC000"/>
                </a:solidFill>
              </a:rPr>
              <a:t>Math.PI: </a:t>
            </a:r>
            <a:r>
              <a:rPr lang="en-ZA" sz="1600" i="1" dirty="0">
                <a:solidFill>
                  <a:schemeClr val="bg1"/>
                </a:solidFill>
              </a:rPr>
              <a:t>Represents the ratio of the circumference of a circle to its diameter, approximately 3.14159.</a:t>
            </a:r>
          </a:p>
          <a:p>
            <a:pPr algn="just"/>
            <a:endParaRPr lang="en-ZA" sz="1600" dirty="0">
              <a:solidFill>
                <a:srgbClr val="FFC000"/>
              </a:solidFill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ZA" sz="1600" dirty="0">
                <a:solidFill>
                  <a:srgbClr val="FFC000"/>
                </a:solidFill>
              </a:rPr>
              <a:t>Math.random() </a:t>
            </a:r>
            <a:r>
              <a:rPr lang="en-ZA" sz="1600" i="1" dirty="0">
                <a:solidFill>
                  <a:schemeClr val="bg1"/>
                </a:solidFill>
              </a:rPr>
              <a:t>generates a pseudo-random number between 0 (inclusive) and 1 (exclusive).</a:t>
            </a:r>
          </a:p>
          <a:p>
            <a:pPr marL="400050" indent="-400050" algn="just">
              <a:buFont typeface="+mj-lt"/>
              <a:buAutoNum type="romanLcPeriod"/>
            </a:pPr>
            <a:endParaRPr lang="en-ZA" sz="1600" dirty="0">
              <a:solidFill>
                <a:srgbClr val="FFC000"/>
              </a:solidFill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ZA" sz="1600" dirty="0">
                <a:solidFill>
                  <a:srgbClr val="FFC000"/>
                </a:solidFill>
              </a:rPr>
              <a:t>Math.sqrt() </a:t>
            </a:r>
            <a:r>
              <a:rPr lang="en-ZA" sz="1600" i="1" dirty="0">
                <a:solidFill>
                  <a:schemeClr val="bg1"/>
                </a:solidFill>
              </a:rPr>
              <a:t>for square </a:t>
            </a:r>
            <a:r>
              <a:rPr lang="en-ZA" sz="1600" i="1" dirty="0" smtClean="0">
                <a:solidFill>
                  <a:schemeClr val="bg1"/>
                </a:solidFill>
              </a:rPr>
              <a:t>root.</a:t>
            </a:r>
          </a:p>
          <a:p>
            <a:pPr marL="400050" indent="-400050" algn="just">
              <a:buFont typeface="+mj-lt"/>
              <a:buAutoNum type="romanLcPeriod"/>
            </a:pPr>
            <a:endParaRPr lang="en-US" sz="1600" i="1" dirty="0">
              <a:solidFill>
                <a:schemeClr val="bg1"/>
              </a:solidFill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US" sz="1600" i="1" dirty="0" err="1" smtClean="0">
                <a:solidFill>
                  <a:srgbClr val="FFC000"/>
                </a:solidFill>
              </a:rPr>
              <a:t>Math.min</a:t>
            </a:r>
            <a:r>
              <a:rPr lang="en-US" sz="1600" i="1" dirty="0" smtClean="0">
                <a:solidFill>
                  <a:srgbClr val="FFC000"/>
                </a:solidFill>
              </a:rPr>
              <a:t>() </a:t>
            </a:r>
            <a:r>
              <a:rPr lang="en-US" sz="1600" i="1" dirty="0" smtClean="0">
                <a:solidFill>
                  <a:schemeClr val="bg1"/>
                </a:solidFill>
              </a:rPr>
              <a:t>&amp; </a:t>
            </a:r>
            <a:r>
              <a:rPr lang="en-US" sz="1600" i="1" dirty="0" err="1" smtClean="0">
                <a:solidFill>
                  <a:srgbClr val="FFC000"/>
                </a:solidFill>
              </a:rPr>
              <a:t>Math.max</a:t>
            </a:r>
            <a:r>
              <a:rPr lang="en-US" sz="1600" i="1" dirty="0" smtClean="0">
                <a:solidFill>
                  <a:srgbClr val="FFC000"/>
                </a:solidFill>
              </a:rPr>
              <a:t>() </a:t>
            </a:r>
            <a:r>
              <a:rPr lang="en-US" sz="1600" i="1" dirty="0" smtClean="0">
                <a:solidFill>
                  <a:schemeClr val="bg1"/>
                </a:solidFill>
              </a:rPr>
              <a:t>for min and max numbers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endParaRPr lang="en-ZA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550" y="3786990"/>
            <a:ext cx="4009284" cy="16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395CF-D3A8-4C5F-A5C7-C6A2F5EEAD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8D2DBA-4951-4C27-AE99-410D4D9775D7}">
  <ds:schemaRefs>
    <ds:schemaRef ds:uri="http://schemas.microsoft.com/office/2006/metadata/properties"/>
    <ds:schemaRef ds:uri="http://schemas.microsoft.com/office/infopath/2007/PartnerControls"/>
    <ds:schemaRef ds:uri="30b38fd4-0e69-4e0d-b6da-fa39ab3a7020"/>
    <ds:schemaRef ds:uri="00473a82-3e89-4603-8977-db5f84c2a966"/>
    <ds:schemaRef ds:uri="d8e1a60f-3350-4a05-95d7-b25b2a175643"/>
    <ds:schemaRef ds:uri="52dda859-a9e4-42d9-868d-de8ee1d200c2"/>
  </ds:schemaRefs>
</ds:datastoreItem>
</file>

<file path=customXml/itemProps3.xml><?xml version="1.0" encoding="utf-8"?>
<ds:datastoreItem xmlns:ds="http://schemas.openxmlformats.org/officeDocument/2006/customXml" ds:itemID="{74B3D1EC-F066-4675-8BDF-FC358771DFF6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19320</TotalTime>
  <Words>1046</Words>
  <Application>Microsoft Office PowerPoint</Application>
  <PresentationFormat>Widescreen</PresentationFormat>
  <Paragraphs>159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AvantGarde Bk BT</vt:lpstr>
      <vt:lpstr>Bebas Neue</vt:lpstr>
      <vt:lpstr>Bebas Neue Bold</vt:lpstr>
      <vt:lpstr>Calibri</vt:lpstr>
      <vt:lpstr>Calibri Light</vt:lpstr>
      <vt:lpstr>Roboto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287</cp:revision>
  <dcterms:created xsi:type="dcterms:W3CDTF">2020-11-16T17:13:22Z</dcterms:created>
  <dcterms:modified xsi:type="dcterms:W3CDTF">2024-07-18T18:18:00Z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