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838" r:id="rId5"/>
  </p:sldMasterIdLst>
  <p:notesMasterIdLst>
    <p:notesMasterId r:id="rId14"/>
  </p:notesMasterIdLst>
  <p:sldIdLst>
    <p:sldId id="325" r:id="rId6"/>
    <p:sldId id="493" r:id="rId7"/>
    <p:sldId id="506" r:id="rId8"/>
    <p:sldId id="509" r:id="rId9"/>
    <p:sldId id="510" r:id="rId10"/>
    <p:sldId id="507" r:id="rId11"/>
    <p:sldId id="508" r:id="rId12"/>
    <p:sldId id="4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5" autoAdjust="0"/>
    <p:restoredTop sz="86694"/>
  </p:normalViewPr>
  <p:slideViewPr>
    <p:cSldViewPr snapToGrid="0">
      <p:cViewPr varScale="1">
        <p:scale>
          <a:sx n="86" d="100"/>
          <a:sy n="86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BC52C-6D78-4320-8094-630ED8A42949}" type="datetimeFigureOut">
              <a:rPr lang="en-ZA" smtClean="0"/>
              <a:t>2024/07/18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D7141-5475-4836-9C11-CF39558119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600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0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dirty="0"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712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dirty="0"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704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dirty="0"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510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dirty="0"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271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 smtClean="0">
                <a:latin typeface="+mn-lt"/>
                <a:ea typeface="Calibri"/>
                <a:cs typeface="Calibri"/>
                <a:sym typeface="Calibri"/>
              </a:rPr>
              <a:t>Results: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dirty="0" smtClean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 smtClean="0">
                <a:latin typeface="+mn-lt"/>
                <a:ea typeface="Calibri"/>
                <a:cs typeface="Calibri"/>
                <a:sym typeface="Calibri"/>
              </a:rPr>
              <a:t>11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 smtClean="0">
                <a:latin typeface="+mn-lt"/>
                <a:ea typeface="Calibri"/>
                <a:cs typeface="Calibri"/>
                <a:sym typeface="Calibri"/>
              </a:rPr>
              <a:t>54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 smtClean="0">
                <a:latin typeface="+mn-lt"/>
                <a:ea typeface="Calibri"/>
                <a:cs typeface="Calibri"/>
                <a:sym typeface="Calibri"/>
              </a:rPr>
              <a:t>20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 smtClean="0">
                <a:latin typeface="+mn-lt"/>
                <a:ea typeface="Calibri"/>
                <a:cs typeface="Calibri"/>
                <a:sym typeface="Calibri"/>
              </a:rPr>
              <a:t>true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 smtClean="0">
                <a:latin typeface="+mn-lt"/>
                <a:ea typeface="Calibri"/>
                <a:cs typeface="Calibri"/>
                <a:sym typeface="Calibri"/>
              </a:rPr>
              <a:t>true</a:t>
            </a:r>
            <a:endParaRPr lang="en-US" sz="1200" b="1" i="1" dirty="0"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1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1988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8DAA01-942B-4B1A-9350-A007BE66980F}" type="slidenum">
              <a:rPr lang="en-ZA" smtClean="0"/>
              <a:pPr eaLnBrk="1" hangingPunct="1"/>
              <a:t>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65475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49680" y="0"/>
            <a:ext cx="5615940" cy="6858000"/>
          </a:xfrm>
          <a:prstGeom prst="parallelogram">
            <a:avLst>
              <a:gd name="adj" fmla="val 30408"/>
            </a:avLst>
          </a:pr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0C6F394-CBBD-9A45-BD25-CAD22F5BA6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94718" y="761998"/>
            <a:ext cx="4675044" cy="1674710"/>
          </a:xfrm>
          <a:prstGeom prst="rect">
            <a:avLst/>
          </a:prstGeom>
          <a:noFill/>
        </p:spPr>
        <p:txBody>
          <a:bodyPr wrap="square" tIns="36000" bIns="36000" rtlCol="0" anchor="b" anchorCtr="0">
            <a:normAutofit lnSpcReduction="10000"/>
          </a:bodyPr>
          <a:lstStyle>
            <a:lvl1pPr algn="l">
              <a:buNone/>
              <a:defRPr lang="en-GB" sz="5400" spc="100" dirty="0">
                <a:latin typeface="Bebas Neue" panose="020B0606020202050201" pitchFamily="34" charset="77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lvl="0"/>
            <a:r>
              <a:rPr lang="en-GB" dirty="0"/>
              <a:t>The Main title for the 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7A2C9-49CF-4171-BE3E-8751CA757303}"/>
              </a:ext>
            </a:extLst>
          </p:cNvPr>
          <p:cNvSpPr txBox="1"/>
          <p:nvPr/>
        </p:nvSpPr>
        <p:spPr>
          <a:xfrm>
            <a:off x="6453669" y="2683436"/>
            <a:ext cx="2806709" cy="238732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Short subtitle with some info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7E6016-5236-416C-926B-2E5049C97F3C}"/>
              </a:ext>
            </a:extLst>
          </p:cNvPr>
          <p:cNvSpPr/>
          <p:nvPr/>
        </p:nvSpPr>
        <p:spPr>
          <a:xfrm>
            <a:off x="6557943" y="2444728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2D4F8-5AC6-3743-91A4-1CE52C4A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9E9B-BB19-3D44-9030-44F9D4025C2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23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2D5173-4C77-6549-B919-C3BBC4319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B199BF4-9758-CE45-B351-EE708835AB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4000" y="0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B2BCA01-7E25-C048-972B-8BDEABB8FE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E2DDEA4-8829-3E49-B06A-7F8BF627AD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5268F6E4-138E-9341-99B2-51CFC26287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94541B1-4569-EE4B-87A6-847602EEBB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8001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38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op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767C2C9-9AE9-5440-A41A-450FA9BB6D0C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/>
            </a:lvl1pPr>
          </a:lstStyle>
          <a:p>
            <a:r>
              <a:rPr lang="en-GB" dirty="0"/>
              <a:t>Click the button to choose an image.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E8C2CD3-55D3-BF44-B914-532105E77B31}"/>
              </a:ext>
            </a:extLst>
          </p:cNvPr>
          <p:cNvSpPr txBox="1">
            <a:spLocks/>
          </p:cNvSpPr>
          <p:nvPr/>
        </p:nvSpPr>
        <p:spPr>
          <a:xfrm>
            <a:off x="828334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1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DE08A6F-CC5E-1645-ACB3-7EB0E8B6A5BD}"/>
              </a:ext>
            </a:extLst>
          </p:cNvPr>
          <p:cNvSpPr txBox="1">
            <a:spLocks/>
          </p:cNvSpPr>
          <p:nvPr/>
        </p:nvSpPr>
        <p:spPr>
          <a:xfrm>
            <a:off x="899574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1.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4FB7349-E7BD-6346-B5D7-B205A2375A92}"/>
              </a:ext>
            </a:extLst>
          </p:cNvPr>
          <p:cNvSpPr txBox="1">
            <a:spLocks/>
          </p:cNvSpPr>
          <p:nvPr/>
        </p:nvSpPr>
        <p:spPr>
          <a:xfrm>
            <a:off x="4888277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2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EEB916F-A84E-5A45-A583-903330C2B490}"/>
              </a:ext>
            </a:extLst>
          </p:cNvPr>
          <p:cNvSpPr txBox="1">
            <a:spLocks/>
          </p:cNvSpPr>
          <p:nvPr/>
        </p:nvSpPr>
        <p:spPr>
          <a:xfrm>
            <a:off x="4959517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2.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16E7304-DD97-D24B-A311-E19B9E4866CD}"/>
              </a:ext>
            </a:extLst>
          </p:cNvPr>
          <p:cNvSpPr txBox="1">
            <a:spLocks/>
          </p:cNvSpPr>
          <p:nvPr/>
        </p:nvSpPr>
        <p:spPr>
          <a:xfrm>
            <a:off x="8948220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3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D51ECB9-E307-E548-8B79-AF0535956C45}"/>
              </a:ext>
            </a:extLst>
          </p:cNvPr>
          <p:cNvSpPr txBox="1">
            <a:spLocks/>
          </p:cNvSpPr>
          <p:nvPr/>
        </p:nvSpPr>
        <p:spPr>
          <a:xfrm>
            <a:off x="9019460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3.</a:t>
            </a:r>
          </a:p>
        </p:txBody>
      </p:sp>
    </p:spTree>
    <p:extLst>
      <p:ext uri="{BB962C8B-B14F-4D97-AF65-F5344CB8AC3E}">
        <p14:creationId xmlns:p14="http://schemas.microsoft.com/office/powerpoint/2010/main" val="308472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6D464A3-D8B3-4412-8C60-C0D2AF368A4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3836988" y="0"/>
            <a:ext cx="8355012" cy="68707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8415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8AE70EA-39D3-4E42-9FDD-DB46936435C2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132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DE11D24-1C97-3B4A-9643-23EF5F7A3CFA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995738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4230995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8478341-F2C4-884B-AEA5-849EDAC543B5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722688" y="0"/>
            <a:ext cx="8469312" cy="4702175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GB" dirty="0"/>
              <a:t>Click to insert an image</a:t>
            </a:r>
          </a:p>
        </p:txBody>
      </p:sp>
    </p:spTree>
    <p:extLst>
      <p:ext uri="{BB962C8B-B14F-4D97-AF65-F5344CB8AC3E}">
        <p14:creationId xmlns:p14="http://schemas.microsoft.com/office/powerpoint/2010/main" val="3463295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D5D6CF-DCCB-B841-B171-311DBBB1D4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6855" y="0"/>
            <a:ext cx="7907337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64BAD4A-7C60-B148-96C5-87129C9ED6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3680" y="3441700"/>
            <a:ext cx="7910512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272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7C26344-D291-BB42-9FFD-DB37412547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361067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357FE136-89AC-9E4A-A51C-0CBE25506C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9023" y="2361067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7952FE96-0FB3-1B4C-98FA-ADEC8D16EF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3996" y="2361067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523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078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5217A94-716F-437A-A7D3-97C9D2CCFD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033837"/>
            <a:ext cx="3276600" cy="3025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ZA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1BD225-8DB3-46BD-9612-BD8A9189FA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7700" y="2022724"/>
            <a:ext cx="3276600" cy="3025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ZA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88269DE-A9A6-4B59-A731-A5CA467841A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5150" y="2022724"/>
            <a:ext cx="3290888" cy="3025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9146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Im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7119257" cy="6858000"/>
          </a:xfrm>
          <a:prstGeom prst="parallelogram">
            <a:avLst>
              <a:gd name="adj" fmla="val 30408"/>
            </a:avLst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98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88769" y="0"/>
            <a:ext cx="7808026" cy="6858000"/>
          </a:xfrm>
          <a:prstGeom prst="parallelogram">
            <a:avLst>
              <a:gd name="adj" fmla="val 30408"/>
            </a:avLst>
          </a:prstGeom>
          <a:noFill/>
        </p:spPr>
        <p:txBody>
          <a:bodyPr/>
          <a:lstStyle>
            <a:lvl1pPr algn="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589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1" y="0"/>
            <a:ext cx="6096001" cy="6858000"/>
          </a:xfrm>
          <a:prstGeom prst="rect">
            <a:avLst/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61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Slide Im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7119257" cy="6858000"/>
          </a:xfrm>
          <a:prstGeom prst="parallelogram">
            <a:avLst>
              <a:gd name="adj" fmla="val 30408"/>
            </a:avLst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095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808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Image Top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767C2C9-9AE9-5440-A41A-450FA9BB6D0C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/>
            </a:lvl1pPr>
          </a:lstStyle>
          <a:p>
            <a:r>
              <a:rPr lang="en-GB" dirty="0"/>
              <a:t>Click the button to choose an image.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E8C2CD3-55D3-BF44-B914-532105E77B31}"/>
              </a:ext>
            </a:extLst>
          </p:cNvPr>
          <p:cNvSpPr txBox="1">
            <a:spLocks/>
          </p:cNvSpPr>
          <p:nvPr/>
        </p:nvSpPr>
        <p:spPr>
          <a:xfrm>
            <a:off x="828334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1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DE08A6F-CC5E-1645-ACB3-7EB0E8B6A5BD}"/>
              </a:ext>
            </a:extLst>
          </p:cNvPr>
          <p:cNvSpPr txBox="1">
            <a:spLocks/>
          </p:cNvSpPr>
          <p:nvPr/>
        </p:nvSpPr>
        <p:spPr>
          <a:xfrm>
            <a:off x="899574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1.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4FB7349-E7BD-6346-B5D7-B205A2375A92}"/>
              </a:ext>
            </a:extLst>
          </p:cNvPr>
          <p:cNvSpPr txBox="1">
            <a:spLocks/>
          </p:cNvSpPr>
          <p:nvPr/>
        </p:nvSpPr>
        <p:spPr>
          <a:xfrm>
            <a:off x="4888277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2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EEB916F-A84E-5A45-A583-903330C2B490}"/>
              </a:ext>
            </a:extLst>
          </p:cNvPr>
          <p:cNvSpPr txBox="1">
            <a:spLocks/>
          </p:cNvSpPr>
          <p:nvPr/>
        </p:nvSpPr>
        <p:spPr>
          <a:xfrm>
            <a:off x="4959517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2.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16E7304-DD97-D24B-A311-E19B9E4866CD}"/>
              </a:ext>
            </a:extLst>
          </p:cNvPr>
          <p:cNvSpPr txBox="1">
            <a:spLocks/>
          </p:cNvSpPr>
          <p:nvPr/>
        </p:nvSpPr>
        <p:spPr>
          <a:xfrm>
            <a:off x="8948220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3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D51ECB9-E307-E548-8B79-AF0535956C45}"/>
              </a:ext>
            </a:extLst>
          </p:cNvPr>
          <p:cNvSpPr txBox="1">
            <a:spLocks/>
          </p:cNvSpPr>
          <p:nvPr/>
        </p:nvSpPr>
        <p:spPr>
          <a:xfrm>
            <a:off x="9019460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3.</a:t>
            </a:r>
          </a:p>
        </p:txBody>
      </p:sp>
    </p:spTree>
    <p:extLst>
      <p:ext uri="{BB962C8B-B14F-4D97-AF65-F5344CB8AC3E}">
        <p14:creationId xmlns:p14="http://schemas.microsoft.com/office/powerpoint/2010/main" val="3065731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77E783-8B68-B541-BCA1-4D3EDB941F6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0237" y="1377950"/>
            <a:ext cx="10931525" cy="4710113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929623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EC58BE02-770B-6F40-84E6-420BB4DC2F43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1762125" y="1258888"/>
            <a:ext cx="8667750" cy="4889500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media</a:t>
            </a:r>
          </a:p>
        </p:txBody>
      </p:sp>
    </p:spTree>
    <p:extLst>
      <p:ext uri="{BB962C8B-B14F-4D97-AF65-F5344CB8AC3E}">
        <p14:creationId xmlns:p14="http://schemas.microsoft.com/office/powerpoint/2010/main" val="728066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D5D6CF-DCCB-B841-B171-311DBBB1D4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6855" y="0"/>
            <a:ext cx="7907337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64BAD4A-7C60-B148-96C5-87129C9ED6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3680" y="3441700"/>
            <a:ext cx="7910512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322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7C26344-D291-BB42-9FFD-DB37412547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129485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357FE136-89AC-9E4A-A51C-0CBE25506C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9023" y="2129485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7952FE96-0FB3-1B4C-98FA-ADEC8D16EF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3996" y="2129485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9565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1" y="0"/>
            <a:ext cx="6096001" cy="6858000"/>
          </a:xfrm>
          <a:prstGeom prst="rect">
            <a:avLst/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/>
            </a:lvl1pPr>
          </a:lstStyle>
          <a:p>
            <a:endParaRPr lang="en-GB" dirty="0"/>
          </a:p>
          <a:p>
            <a:r>
              <a:rPr lang="en-GB" dirty="0"/>
              <a:t>Click the </a:t>
            </a:r>
          </a:p>
          <a:p>
            <a:r>
              <a:rPr lang="en-GB" dirty="0"/>
              <a:t>button to </a:t>
            </a:r>
          </a:p>
          <a:p>
            <a:r>
              <a:rPr lang="en-GB" dirty="0"/>
              <a:t>select an </a:t>
            </a:r>
          </a:p>
          <a:p>
            <a:r>
              <a:rPr lang="en-GB" dirty="0"/>
              <a:t>image.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9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BG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03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Im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7119257" cy="6858000"/>
          </a:xfrm>
          <a:prstGeom prst="parallelogram">
            <a:avLst>
              <a:gd name="adj" fmla="val 30408"/>
            </a:avLst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  <a:p>
            <a:r>
              <a:rPr lang="en-GB" dirty="0"/>
              <a:t>Click the </a:t>
            </a:r>
          </a:p>
          <a:p>
            <a:r>
              <a:rPr lang="en-GB" dirty="0"/>
              <a:t>button to </a:t>
            </a:r>
          </a:p>
          <a:p>
            <a:r>
              <a:rPr lang="en-GB" dirty="0"/>
              <a:t>select an </a:t>
            </a:r>
          </a:p>
          <a:p>
            <a:r>
              <a:rPr lang="en-GB" dirty="0"/>
              <a:t>image.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731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BG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4424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8985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Photograph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77E783-8B68-B541-BCA1-4D3EDB941F6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0237" y="1377950"/>
            <a:ext cx="10931525" cy="4710113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8353407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EC58BE02-770B-6F40-84E6-420BB4DC2F43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1762125" y="1258888"/>
            <a:ext cx="8667750" cy="4889500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media</a:t>
            </a:r>
          </a:p>
        </p:txBody>
      </p:sp>
    </p:spTree>
    <p:extLst>
      <p:ext uri="{BB962C8B-B14F-4D97-AF65-F5344CB8AC3E}">
        <p14:creationId xmlns:p14="http://schemas.microsoft.com/office/powerpoint/2010/main" val="42430992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249680" y="0"/>
            <a:ext cx="5615940" cy="6858000"/>
          </a:xfrm>
          <a:prstGeom prst="rect">
            <a:avLst/>
          </a:prstGeom>
          <a:noFill/>
        </p:spPr>
        <p:txBody>
          <a:bodyPr anchor="ctr" anchorCtr="0"/>
          <a:lstStyle>
            <a:lvl1pPr algn="ctr">
              <a:buNone/>
              <a:defRPr/>
            </a:lvl1pPr>
          </a:lstStyle>
          <a:p>
            <a:endParaRPr lang="en-GB" dirty="0"/>
          </a:p>
          <a:p>
            <a:r>
              <a:rPr lang="en-GB" dirty="0"/>
              <a:t>Click the button</a:t>
            </a:r>
          </a:p>
        </p:txBody>
      </p:sp>
    </p:spTree>
    <p:extLst>
      <p:ext uri="{BB962C8B-B14F-4D97-AF65-F5344CB8AC3E}">
        <p14:creationId xmlns:p14="http://schemas.microsoft.com/office/powerpoint/2010/main" val="162104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2D5173-4C77-6549-B919-C3BBC4319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B199BF4-9758-CE45-B351-EE708835AB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4000" y="0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B2BCA01-7E25-C048-972B-8BDEABB8FE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E2DDEA4-8829-3E49-B06A-7F8BF627AD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5268F6E4-138E-9341-99B2-51CFC26287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94541B1-4569-EE4B-87A6-847602EEBB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8001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9243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2D5173-4C77-6549-B919-C3BBC4319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B199BF4-9758-CE45-B351-EE708835AB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4000" y="0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B2BCA01-7E25-C048-972B-8BDEABB8FE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E2DDEA4-8829-3E49-B06A-7F8BF627AD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5268F6E4-138E-9341-99B2-51CFC26287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94541B1-4569-EE4B-87A6-847602EEBB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8001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4881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767C2C9-9AE9-5440-A41A-450FA9BB6D0C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/>
            </a:lvl1pPr>
          </a:lstStyle>
          <a:p>
            <a:r>
              <a:rPr lang="en-GB" dirty="0"/>
              <a:t>Click the button to choose an image.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E8C2CD3-55D3-BF44-B914-532105E77B31}"/>
              </a:ext>
            </a:extLst>
          </p:cNvPr>
          <p:cNvSpPr txBox="1">
            <a:spLocks/>
          </p:cNvSpPr>
          <p:nvPr userDrawn="1"/>
        </p:nvSpPr>
        <p:spPr>
          <a:xfrm>
            <a:off x="828334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1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DE08A6F-CC5E-1645-ACB3-7EB0E8B6A5BD}"/>
              </a:ext>
            </a:extLst>
          </p:cNvPr>
          <p:cNvSpPr txBox="1">
            <a:spLocks/>
          </p:cNvSpPr>
          <p:nvPr userDrawn="1"/>
        </p:nvSpPr>
        <p:spPr>
          <a:xfrm>
            <a:off x="899574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1.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4FB7349-E7BD-6346-B5D7-B205A2375A92}"/>
              </a:ext>
            </a:extLst>
          </p:cNvPr>
          <p:cNvSpPr txBox="1">
            <a:spLocks/>
          </p:cNvSpPr>
          <p:nvPr userDrawn="1"/>
        </p:nvSpPr>
        <p:spPr>
          <a:xfrm>
            <a:off x="4888277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2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EEB916F-A84E-5A45-A583-903330C2B490}"/>
              </a:ext>
            </a:extLst>
          </p:cNvPr>
          <p:cNvSpPr txBox="1">
            <a:spLocks/>
          </p:cNvSpPr>
          <p:nvPr userDrawn="1"/>
        </p:nvSpPr>
        <p:spPr>
          <a:xfrm>
            <a:off x="4959517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2.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16E7304-DD97-D24B-A311-E19B9E4866CD}"/>
              </a:ext>
            </a:extLst>
          </p:cNvPr>
          <p:cNvSpPr txBox="1">
            <a:spLocks/>
          </p:cNvSpPr>
          <p:nvPr userDrawn="1"/>
        </p:nvSpPr>
        <p:spPr>
          <a:xfrm>
            <a:off x="8948220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3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D51ECB9-E307-E548-8B79-AF0535956C45}"/>
              </a:ext>
            </a:extLst>
          </p:cNvPr>
          <p:cNvSpPr txBox="1">
            <a:spLocks/>
          </p:cNvSpPr>
          <p:nvPr userDrawn="1"/>
        </p:nvSpPr>
        <p:spPr>
          <a:xfrm>
            <a:off x="9019460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3.</a:t>
            </a:r>
          </a:p>
        </p:txBody>
      </p:sp>
    </p:spTree>
    <p:extLst>
      <p:ext uri="{BB962C8B-B14F-4D97-AF65-F5344CB8AC3E}">
        <p14:creationId xmlns:p14="http://schemas.microsoft.com/office/powerpoint/2010/main" val="24558478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6D464A3-D8B3-4412-8C60-C0D2AF368A4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3836988" y="0"/>
            <a:ext cx="8355012" cy="6870700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2977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7419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8AE70EA-39D3-4E42-9FDD-DB46936435C2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31964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DE11D24-1C97-3B4A-9643-23EF5F7A3CFA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995738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921100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8478341-F2C4-884B-AEA5-849EDAC543B5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722688" y="0"/>
            <a:ext cx="8469312" cy="4702175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GB" dirty="0"/>
              <a:t>Click to insert an image</a:t>
            </a:r>
          </a:p>
        </p:txBody>
      </p:sp>
    </p:spTree>
    <p:extLst>
      <p:ext uri="{BB962C8B-B14F-4D97-AF65-F5344CB8AC3E}">
        <p14:creationId xmlns:p14="http://schemas.microsoft.com/office/powerpoint/2010/main" val="12051366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D5D6CF-DCCB-B841-B171-311DBBB1D4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6855" y="0"/>
            <a:ext cx="7907337" cy="34290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64BAD4A-7C60-B148-96C5-87129C9ED6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3680" y="3441700"/>
            <a:ext cx="7910512" cy="34163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3085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7C26344-D291-BB42-9FFD-DB37412547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361067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357FE136-89AC-9E4A-A51C-0CBE25506C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9023" y="2361067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7952FE96-0FB3-1B4C-98FA-ADEC8D16EF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3996" y="2361067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053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49680" y="0"/>
            <a:ext cx="5615940" cy="6858000"/>
          </a:xfrm>
          <a:prstGeom prst="parallelogram">
            <a:avLst>
              <a:gd name="adj" fmla="val 30408"/>
            </a:avLst>
          </a:pr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0C6F394-CBBD-9A45-BD25-CAD22F5BA6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94718" y="761998"/>
            <a:ext cx="4675044" cy="1674710"/>
          </a:xfrm>
          <a:prstGeom prst="rect">
            <a:avLst/>
          </a:prstGeom>
          <a:noFill/>
        </p:spPr>
        <p:txBody>
          <a:bodyPr wrap="square" tIns="36000" bIns="36000" rtlCol="0" anchor="b" anchorCtr="0">
            <a:normAutofit lnSpcReduction="10000"/>
          </a:bodyPr>
          <a:lstStyle>
            <a:lvl1pPr algn="l">
              <a:buNone/>
              <a:defRPr lang="en-GB" sz="5400" spc="100" dirty="0">
                <a:latin typeface="Bebas Neue" panose="020B0606020202050201" pitchFamily="34" charset="77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lvl="0"/>
            <a:r>
              <a:rPr lang="en-GB" dirty="0"/>
              <a:t>The Main title for the 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7A2C9-49CF-4171-BE3E-8751CA757303}"/>
              </a:ext>
            </a:extLst>
          </p:cNvPr>
          <p:cNvSpPr txBox="1"/>
          <p:nvPr/>
        </p:nvSpPr>
        <p:spPr>
          <a:xfrm>
            <a:off x="6453669" y="2683436"/>
            <a:ext cx="2806709" cy="238732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Short subtitle with some info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7E6016-5236-416C-926B-2E5049C97F3C}"/>
              </a:ext>
            </a:extLst>
          </p:cNvPr>
          <p:cNvSpPr/>
          <p:nvPr/>
        </p:nvSpPr>
        <p:spPr>
          <a:xfrm>
            <a:off x="6557943" y="2444728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50417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9944-AEA7-7144-AF31-6ED74085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EE927-2B8B-FA40-9B0B-CCA1A861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E4212-8E43-4C42-AA4E-C293346A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9C9F8-E193-8847-8A21-EB5DAE5E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0"/>
            <a:ext cx="609599" cy="537874"/>
          </a:xfrm>
          <a:prstGeom prst="rect">
            <a:avLst/>
          </a:prstGeom>
        </p:spPr>
        <p:txBody>
          <a:bodyPr/>
          <a:lstStyle>
            <a:lvl1pPr algn="ctr">
              <a:defRPr sz="20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algn="ctr"/>
            <a:fld id="{6AA04A4D-33BF-734F-9F30-C0D0CFC4155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3569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72206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5217A94-716F-437A-A7D3-97C9D2CCFD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033837"/>
            <a:ext cx="3276600" cy="302577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1BD225-8DB3-46BD-9612-BD8A9189FA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7700" y="2022724"/>
            <a:ext cx="3276600" cy="302577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88269DE-A9A6-4B59-A731-A5CA467841A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5150" y="2022724"/>
            <a:ext cx="3290888" cy="3025775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913694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88769" y="0"/>
            <a:ext cx="7808026" cy="6858000"/>
          </a:xfrm>
          <a:prstGeom prst="parallelogram">
            <a:avLst>
              <a:gd name="adj" fmla="val 30408"/>
            </a:avLst>
          </a:prstGeom>
          <a:noFill/>
        </p:spPr>
        <p:txBody>
          <a:bodyPr/>
          <a:lstStyle>
            <a:lvl1pPr algn="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2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1" y="0"/>
            <a:ext cx="6096001" cy="6858000"/>
          </a:xfrm>
          <a:prstGeom prst="rect">
            <a:avLst/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411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 Im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7119257" cy="6858000"/>
          </a:xfrm>
          <a:prstGeom prst="parallelogram">
            <a:avLst>
              <a:gd name="adj" fmla="val 30408"/>
            </a:avLst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  <a:p>
            <a:r>
              <a:rPr lang="en-GB" dirty="0"/>
              <a:t>Click the </a:t>
            </a:r>
          </a:p>
          <a:p>
            <a:r>
              <a:rPr lang="en-GB" dirty="0"/>
              <a:t>button to </a:t>
            </a:r>
          </a:p>
          <a:p>
            <a:r>
              <a:rPr lang="en-GB" dirty="0"/>
              <a:t>select an </a:t>
            </a:r>
          </a:p>
          <a:p>
            <a:r>
              <a:rPr lang="en-GB" dirty="0"/>
              <a:t>image.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117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DE11D24-1C97-3B4A-9643-23EF5F7A3CFA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995738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81393549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8AE70EA-39D3-4E42-9FDD-DB46936435C2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669978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08926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Top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767C2C9-9AE9-5440-A41A-450FA9BB6D0C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/>
            </a:lvl1pPr>
          </a:lstStyle>
          <a:p>
            <a:r>
              <a:rPr lang="en-GB" dirty="0"/>
              <a:t>Click the button to choose an image.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E8C2CD3-55D3-BF44-B914-532105E77B31}"/>
              </a:ext>
            </a:extLst>
          </p:cNvPr>
          <p:cNvSpPr txBox="1">
            <a:spLocks/>
          </p:cNvSpPr>
          <p:nvPr userDrawn="1"/>
        </p:nvSpPr>
        <p:spPr>
          <a:xfrm>
            <a:off x="828334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1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DE08A6F-CC5E-1645-ACB3-7EB0E8B6A5BD}"/>
              </a:ext>
            </a:extLst>
          </p:cNvPr>
          <p:cNvSpPr txBox="1">
            <a:spLocks/>
          </p:cNvSpPr>
          <p:nvPr userDrawn="1"/>
        </p:nvSpPr>
        <p:spPr>
          <a:xfrm>
            <a:off x="899574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1.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4FB7349-E7BD-6346-B5D7-B205A2375A92}"/>
              </a:ext>
            </a:extLst>
          </p:cNvPr>
          <p:cNvSpPr txBox="1">
            <a:spLocks/>
          </p:cNvSpPr>
          <p:nvPr userDrawn="1"/>
        </p:nvSpPr>
        <p:spPr>
          <a:xfrm>
            <a:off x="4888277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2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EEB916F-A84E-5A45-A583-903330C2B490}"/>
              </a:ext>
            </a:extLst>
          </p:cNvPr>
          <p:cNvSpPr txBox="1">
            <a:spLocks/>
          </p:cNvSpPr>
          <p:nvPr userDrawn="1"/>
        </p:nvSpPr>
        <p:spPr>
          <a:xfrm>
            <a:off x="4959517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2.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16E7304-DD97-D24B-A311-E19B9E4866CD}"/>
              </a:ext>
            </a:extLst>
          </p:cNvPr>
          <p:cNvSpPr txBox="1">
            <a:spLocks/>
          </p:cNvSpPr>
          <p:nvPr userDrawn="1"/>
        </p:nvSpPr>
        <p:spPr>
          <a:xfrm>
            <a:off x="8948220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3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D51ECB9-E307-E548-8B79-AF0535956C45}"/>
              </a:ext>
            </a:extLst>
          </p:cNvPr>
          <p:cNvSpPr txBox="1">
            <a:spLocks/>
          </p:cNvSpPr>
          <p:nvPr userDrawn="1"/>
        </p:nvSpPr>
        <p:spPr>
          <a:xfrm>
            <a:off x="9019460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3.</a:t>
            </a:r>
          </a:p>
        </p:txBody>
      </p:sp>
    </p:spTree>
    <p:extLst>
      <p:ext uri="{BB962C8B-B14F-4D97-AF65-F5344CB8AC3E}">
        <p14:creationId xmlns:p14="http://schemas.microsoft.com/office/powerpoint/2010/main" val="24578561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77E783-8B68-B541-BCA1-4D3EDB941F6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0237" y="1377950"/>
            <a:ext cx="10931525" cy="4710113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75408604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EC58BE02-770B-6F40-84E6-420BB4DC2F43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1762125" y="1258888"/>
            <a:ext cx="8667750" cy="4889500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media</a:t>
            </a:r>
          </a:p>
        </p:txBody>
      </p:sp>
    </p:spTree>
    <p:extLst>
      <p:ext uri="{BB962C8B-B14F-4D97-AF65-F5344CB8AC3E}">
        <p14:creationId xmlns:p14="http://schemas.microsoft.com/office/powerpoint/2010/main" val="22421923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igh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6D464A3-D8B3-4412-8C60-C0D2AF368A4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3836988" y="0"/>
            <a:ext cx="8355012" cy="6870700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5141948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7C26344-D291-BB42-9FFD-DB37412547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129485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357FE136-89AC-9E4A-A51C-0CBE25506C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9023" y="2129485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7952FE96-0FB3-1B4C-98FA-ADEC8D16EF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3996" y="2129485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80422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350" dirty="0"/>
              <a:t>www.belgiumcampus.ac.za</a:t>
            </a:r>
            <a:endParaRPr lang="en-GB" sz="135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" name="Isosceles Triangle 9"/>
          <p:cNvSpPr/>
          <p:nvPr userDrawn="1"/>
        </p:nvSpPr>
        <p:spPr>
          <a:xfrm>
            <a:off x="6102628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Rectangle 10"/>
          <p:cNvSpPr/>
          <p:nvPr userDrawn="1"/>
        </p:nvSpPr>
        <p:spPr>
          <a:xfrm>
            <a:off x="11463868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673052" y="6368239"/>
            <a:ext cx="430696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z="900" smtClean="0">
                <a:solidFill>
                  <a:schemeClr val="bg1"/>
                </a:solidFill>
              </a:rPr>
              <a:pPr/>
              <a:t>‹#›</a:t>
            </a:fld>
            <a:endParaRPr lang="en-GB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50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Photograph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77E783-8B68-B541-BCA1-4D3EDB941F6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0237" y="1377950"/>
            <a:ext cx="10931525" cy="4710113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53415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EC58BE02-770B-6F40-84E6-420BB4DC2F43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1762125" y="1258888"/>
            <a:ext cx="8667750" cy="4889500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media</a:t>
            </a:r>
          </a:p>
        </p:txBody>
      </p:sp>
    </p:spTree>
    <p:extLst>
      <p:ext uri="{BB962C8B-B14F-4D97-AF65-F5344CB8AC3E}">
        <p14:creationId xmlns:p14="http://schemas.microsoft.com/office/powerpoint/2010/main" val="320975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249680" y="0"/>
            <a:ext cx="5615940" cy="6858000"/>
          </a:xfrm>
          <a:prstGeom prst="rect">
            <a:avLst/>
          </a:prstGeom>
          <a:noFill/>
        </p:spPr>
        <p:txBody>
          <a:bodyPr anchor="ctr" anchorCtr="0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136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2D5173-4C77-6549-B919-C3BBC4319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B199BF4-9758-CE45-B351-EE708835AB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4000" y="0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B2BCA01-7E25-C048-972B-8BDEABB8FE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E2DDEA4-8829-3E49-B06A-7F8BF627AD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5268F6E4-138E-9341-99B2-51CFC26287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94541B1-4569-EE4B-87A6-847602EEBB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8001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18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slideLayout" Target="../slideLayouts/slideLayout57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31" Type="http://schemas.openxmlformats.org/officeDocument/2006/relationships/slideLayout" Target="../slideLayouts/slideLayout59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Relationship Id="rId30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87DC25-4E84-004F-AD65-CCB346BDC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4537" y="211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 b="0" i="0">
                <a:solidFill>
                  <a:schemeClr val="tx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fld id="{6FCB9E9B-BB19-3D44-9030-44F9D4025C2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51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41" r:id="rId2"/>
    <p:sldLayoutId id="2147483742" r:id="rId3"/>
    <p:sldLayoutId id="2147483746" r:id="rId4"/>
    <p:sldLayoutId id="2147483673" r:id="rId5"/>
    <p:sldLayoutId id="2147483744" r:id="rId6"/>
    <p:sldLayoutId id="2147483745" r:id="rId7"/>
    <p:sldLayoutId id="2147483675" r:id="rId8"/>
    <p:sldLayoutId id="2147483835" r:id="rId9"/>
    <p:sldLayoutId id="2147483836" r:id="rId10"/>
    <p:sldLayoutId id="2147483697" r:id="rId11"/>
    <p:sldLayoutId id="2147483737" r:id="rId12"/>
    <p:sldLayoutId id="2147483738" r:id="rId13"/>
    <p:sldLayoutId id="2147483739" r:id="rId14"/>
    <p:sldLayoutId id="2147483740" r:id="rId15"/>
    <p:sldLayoutId id="2147483743" r:id="rId16"/>
    <p:sldLayoutId id="2147483747" r:id="rId17"/>
    <p:sldLayoutId id="2147483834" r:id="rId18"/>
    <p:sldLayoutId id="2147483837" r:id="rId19"/>
    <p:sldLayoutId id="2147483752" r:id="rId20"/>
    <p:sldLayoutId id="2147483753" r:id="rId21"/>
    <p:sldLayoutId id="2147483754" r:id="rId22"/>
    <p:sldLayoutId id="2147483757" r:id="rId23"/>
    <p:sldLayoutId id="2147483758" r:id="rId24"/>
    <p:sldLayoutId id="2147483759" r:id="rId25"/>
    <p:sldLayoutId id="2147483760" r:id="rId26"/>
    <p:sldLayoutId id="2147483762" r:id="rId27"/>
    <p:sldLayoutId id="2147483763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-side Corner of Rectangle 1">
            <a:extLst>
              <a:ext uri="{FF2B5EF4-FFF2-40B4-BE49-F238E27FC236}">
                <a16:creationId xmlns:a16="http://schemas.microsoft.com/office/drawing/2014/main" id="{4DAB1C16-81CA-0647-8DE6-F2B658BDD12B}"/>
              </a:ext>
            </a:extLst>
          </p:cNvPr>
          <p:cNvSpPr/>
          <p:nvPr userDrawn="1"/>
        </p:nvSpPr>
        <p:spPr>
          <a:xfrm rot="16200000">
            <a:off x="11745073" y="119406"/>
            <a:ext cx="482930" cy="427512"/>
          </a:xfrm>
          <a:prstGeom prst="round2Same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3"/>
              </a:solidFill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BD0A43-62EF-4E40-AB73-B1FF5B0B872B}"/>
              </a:ext>
            </a:extLst>
          </p:cNvPr>
          <p:cNvSpPr/>
          <p:nvPr userDrawn="1"/>
        </p:nvSpPr>
        <p:spPr>
          <a:xfrm>
            <a:off x="11685408" y="91697"/>
            <a:ext cx="427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3004A23-CC94-0842-9C9F-A9D8C4725A2D}" type="slidenum">
              <a:rPr lang="en-GB" smtClean="0">
                <a:solidFill>
                  <a:schemeClr val="accent3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‹#›</a:t>
            </a:fld>
            <a:endParaRPr lang="en-GB" dirty="0">
              <a:solidFill>
                <a:schemeClr val="accent3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47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  <p:sldLayoutId id="2147483856" r:id="rId18"/>
    <p:sldLayoutId id="2147483857" r:id="rId19"/>
    <p:sldLayoutId id="2147483858" r:id="rId20"/>
    <p:sldLayoutId id="2147483859" r:id="rId21"/>
    <p:sldLayoutId id="2147483861" r:id="rId22"/>
    <p:sldLayoutId id="2147483862" r:id="rId23"/>
    <p:sldLayoutId id="2147483863" r:id="rId24"/>
    <p:sldLayoutId id="2147483864" r:id="rId25"/>
    <p:sldLayoutId id="2147483865" r:id="rId26"/>
    <p:sldLayoutId id="2147483866" r:id="rId27"/>
    <p:sldLayoutId id="2147483867" r:id="rId28"/>
    <p:sldLayoutId id="2147483868" r:id="rId29"/>
    <p:sldLayoutId id="2147483870" r:id="rId30"/>
    <p:sldLayoutId id="2147483873" r:id="rId3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9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picture containing bed, sitting, dark, view&#10;&#10;Description automatically generated">
            <a:extLst>
              <a:ext uri="{FF2B5EF4-FFF2-40B4-BE49-F238E27FC236}">
                <a16:creationId xmlns:a16="http://schemas.microsoft.com/office/drawing/2014/main" id="{C19E2780-DDA1-4FA1-A77D-C723CDA4B13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30480" y="-99307"/>
            <a:ext cx="7119257" cy="6858000"/>
          </a:xfrm>
        </p:spPr>
      </p:pic>
      <p:sp>
        <p:nvSpPr>
          <p:cNvPr id="25" name="Parallelogram 24" descr="Shanghai skyline">
            <a:extLst>
              <a:ext uri="{FF2B5EF4-FFF2-40B4-BE49-F238E27FC236}">
                <a16:creationId xmlns:a16="http://schemas.microsoft.com/office/drawing/2014/main" id="{12365555-E4E3-4CA4-BEFA-EB7D42742866}"/>
              </a:ext>
            </a:extLst>
          </p:cNvPr>
          <p:cNvSpPr/>
          <p:nvPr/>
        </p:nvSpPr>
        <p:spPr>
          <a:xfrm>
            <a:off x="-491399" y="-1"/>
            <a:ext cx="6652842" cy="5512904"/>
          </a:xfrm>
          <a:prstGeom prst="parallelogram">
            <a:avLst>
              <a:gd name="adj" fmla="val 30226"/>
            </a:avLst>
          </a:prstGeom>
          <a:gradFill>
            <a:gsLst>
              <a:gs pos="0">
                <a:schemeClr val="tx1"/>
              </a:gs>
              <a:gs pos="79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5E8053A-B927-4A30-9F9D-64A894D9A1EC}"/>
              </a:ext>
            </a:extLst>
          </p:cNvPr>
          <p:cNvSpPr/>
          <p:nvPr/>
        </p:nvSpPr>
        <p:spPr>
          <a:xfrm>
            <a:off x="-30480" y="0"/>
            <a:ext cx="2992930" cy="6858000"/>
          </a:xfrm>
          <a:custGeom>
            <a:avLst/>
            <a:gdLst>
              <a:gd name="connsiteX0" fmla="*/ 0 w 2992930"/>
              <a:gd name="connsiteY0" fmla="*/ 0 h 6858000"/>
              <a:gd name="connsiteX1" fmla="*/ 2992930 w 2992930"/>
              <a:gd name="connsiteY1" fmla="*/ 0 h 6858000"/>
              <a:gd name="connsiteX2" fmla="*/ 1289840 w 2992930"/>
              <a:gd name="connsiteY2" fmla="*/ 6858000 h 6858000"/>
              <a:gd name="connsiteX3" fmla="*/ 0 w 2992930"/>
              <a:gd name="connsiteY3" fmla="*/ 6858000 h 6858000"/>
              <a:gd name="connsiteX4" fmla="*/ 0 w 299293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2930" h="6858000">
                <a:moveTo>
                  <a:pt x="0" y="0"/>
                </a:moveTo>
                <a:lnTo>
                  <a:pt x="2992930" y="0"/>
                </a:lnTo>
                <a:lnTo>
                  <a:pt x="1289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90500" dist="190500" algn="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4D1FC7B-6A5C-4201-ADF2-86BA1120DF8F}"/>
              </a:ext>
            </a:extLst>
          </p:cNvPr>
          <p:cNvSpPr/>
          <p:nvPr/>
        </p:nvSpPr>
        <p:spPr>
          <a:xfrm>
            <a:off x="10403144" y="1"/>
            <a:ext cx="178885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594C7-6940-4B37-BCDA-16C38152355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7044" y="6218693"/>
            <a:ext cx="862185" cy="540000"/>
          </a:xfrm>
          <a:prstGeom prst="rect">
            <a:avLst/>
          </a:prstGeom>
        </p:spPr>
      </p:pic>
      <p:sp>
        <p:nvSpPr>
          <p:cNvPr id="52" name="Parallelogram 51" descr="Shanghai skyline">
            <a:extLst>
              <a:ext uri="{FF2B5EF4-FFF2-40B4-BE49-F238E27FC236}">
                <a16:creationId xmlns:a16="http://schemas.microsoft.com/office/drawing/2014/main" id="{9B5724F0-DE42-4B85-AD71-626A53664ECE}"/>
              </a:ext>
            </a:extLst>
          </p:cNvPr>
          <p:cNvSpPr/>
          <p:nvPr/>
        </p:nvSpPr>
        <p:spPr>
          <a:xfrm>
            <a:off x="6509649" y="-49653"/>
            <a:ext cx="5682351" cy="6858000"/>
          </a:xfrm>
          <a:prstGeom prst="parallelogram">
            <a:avLst>
              <a:gd name="adj" fmla="val 30326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0" dist="177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084D3-5944-4B81-A62B-DF235F6D831E}"/>
              </a:ext>
            </a:extLst>
          </p:cNvPr>
          <p:cNvSpPr txBox="1"/>
          <p:nvPr/>
        </p:nvSpPr>
        <p:spPr>
          <a:xfrm>
            <a:off x="3965984" y="2539013"/>
            <a:ext cx="6891207" cy="2444841"/>
          </a:xfrm>
          <a:prstGeom prst="rect">
            <a:avLst/>
          </a:prstGeom>
          <a:noFill/>
        </p:spPr>
        <p:txBody>
          <a:bodyPr wrap="square" tIns="36000" bIns="36000" rtlCol="0" anchor="t" anchorCtr="0">
            <a:noAutofit/>
          </a:bodyPr>
          <a:lstStyle/>
          <a:p>
            <a:r>
              <a:rPr lang="en-ZA" sz="6000" dirty="0" smtClean="0">
                <a:solidFill>
                  <a:schemeClr val="bg1"/>
                </a:solidFill>
              </a:rPr>
              <a:t>JavaScript </a:t>
            </a:r>
            <a:r>
              <a:rPr lang="en-ZA" sz="6000" dirty="0" smtClean="0">
                <a:solidFill>
                  <a:srgbClr val="FFC000"/>
                </a:solidFill>
              </a:rPr>
              <a:t>Operators</a:t>
            </a:r>
            <a:r>
              <a:rPr lang="en-ZA" sz="6000" dirty="0" smtClean="0">
                <a:solidFill>
                  <a:schemeClr val="bg1"/>
                </a:solidFill>
              </a:rPr>
              <a:t> </a:t>
            </a:r>
            <a:endParaRPr lang="en-GB" sz="6000" dirty="0">
              <a:solidFill>
                <a:srgbClr val="FFC000"/>
              </a:solidFill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2C55953-C83E-4EA7-A691-C54358001C48}"/>
              </a:ext>
            </a:extLst>
          </p:cNvPr>
          <p:cNvSpPr/>
          <p:nvPr/>
        </p:nvSpPr>
        <p:spPr>
          <a:xfrm>
            <a:off x="-30480" y="-1"/>
            <a:ext cx="496894" cy="2000892"/>
          </a:xfrm>
          <a:custGeom>
            <a:avLst/>
            <a:gdLst>
              <a:gd name="connsiteX0" fmla="*/ 0 w 496894"/>
              <a:gd name="connsiteY0" fmla="*/ 0 h 2000892"/>
              <a:gd name="connsiteX1" fmla="*/ 496894 w 496894"/>
              <a:gd name="connsiteY1" fmla="*/ 0 h 2000892"/>
              <a:gd name="connsiteX2" fmla="*/ 0 w 496894"/>
              <a:gd name="connsiteY2" fmla="*/ 2000892 h 2000892"/>
              <a:gd name="connsiteX3" fmla="*/ 0 w 496894"/>
              <a:gd name="connsiteY3" fmla="*/ 0 h 200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894" h="2000892">
                <a:moveTo>
                  <a:pt x="0" y="0"/>
                </a:moveTo>
                <a:lnTo>
                  <a:pt x="496894" y="0"/>
                </a:lnTo>
                <a:lnTo>
                  <a:pt x="0" y="20008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54000" dist="508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43F6F47-584D-F645-9979-E2FAB8EFF0A8}"/>
              </a:ext>
            </a:extLst>
          </p:cNvPr>
          <p:cNvSpPr txBox="1">
            <a:spLocks/>
          </p:cNvSpPr>
          <p:nvPr/>
        </p:nvSpPr>
        <p:spPr>
          <a:xfrm>
            <a:off x="5181507" y="1097280"/>
            <a:ext cx="4218103" cy="90361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bg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bg1"/>
                </a:solidFill>
              </a:rPr>
              <a:t>Web Programming 2x1</a:t>
            </a:r>
            <a:endParaRPr lang="en-Z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78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6760" y="531614"/>
            <a:ext cx="34540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3200" b="1" dirty="0">
                <a:solidFill>
                  <a:srgbClr val="FF0000"/>
                </a:solidFill>
                <a:latin typeface="Source Sans Pro"/>
              </a:rPr>
              <a:t>Outcomes</a:t>
            </a:r>
            <a:endParaRPr lang="en-ZA" sz="3200" dirty="0">
              <a:latin typeface="Source Sans Pr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6760" y="1582341"/>
            <a:ext cx="10652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/>
              </a:rPr>
              <a:t>Students should understand the following outcomes, upon successful completion of this module:</a:t>
            </a:r>
          </a:p>
        </p:txBody>
      </p:sp>
      <p:sp>
        <p:nvSpPr>
          <p:cNvPr id="2" name="Rectangle 1"/>
          <p:cNvSpPr/>
          <p:nvPr/>
        </p:nvSpPr>
        <p:spPr>
          <a:xfrm>
            <a:off x="1173480" y="2939180"/>
            <a:ext cx="6096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C000"/>
                </a:solidFill>
                <a:latin typeface="AvantGarde Bk BT" panose="020B0402020202020204"/>
              </a:rPr>
              <a:t>Operators’ precedence</a:t>
            </a:r>
            <a:endParaRPr lang="en-ZA" dirty="0">
              <a:solidFill>
                <a:srgbClr val="FFC000"/>
              </a:solidFill>
              <a:latin typeface="AvantGarde Bk BT" panose="020B0402020202020204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C000"/>
                </a:solidFill>
                <a:latin typeface="AvantGarde Bk BT" panose="020B0402020202020204"/>
              </a:rPr>
              <a:t>Assignment Operators</a:t>
            </a:r>
            <a:endParaRPr lang="en-ZA" dirty="0">
              <a:solidFill>
                <a:srgbClr val="FFC000"/>
              </a:solidFill>
              <a:latin typeface="AvantGarde Bk BT" panose="020B0402020202020204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C000"/>
                </a:solidFill>
                <a:latin typeface="AvantGarde Bk BT" panose="020B0402020202020204"/>
              </a:rPr>
              <a:t>Comparison Operators</a:t>
            </a:r>
            <a:endParaRPr lang="en-ZA" dirty="0">
              <a:solidFill>
                <a:srgbClr val="FFC000"/>
              </a:solidFill>
              <a:latin typeface="AvantGarde Bk BT" panose="020B0402020202020204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C000"/>
                </a:solidFill>
                <a:latin typeface="AvantGarde Bk BT" panose="020B0402020202020204"/>
              </a:rPr>
              <a:t>Arithmetic operators</a:t>
            </a:r>
            <a:endParaRPr lang="en-ZA" dirty="0">
              <a:solidFill>
                <a:srgbClr val="FFC000"/>
              </a:solidFill>
              <a:latin typeface="AvantGarde Bk BT" panose="020B0402020202020204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C000"/>
                </a:solidFill>
                <a:latin typeface="AvantGarde Bk BT" panose="020B0402020202020204"/>
              </a:rPr>
              <a:t>Concatenation Operators</a:t>
            </a:r>
            <a:endParaRPr lang="en-ZA" dirty="0">
              <a:solidFill>
                <a:srgbClr val="FFC000"/>
              </a:solidFill>
              <a:latin typeface="AvantGarde Bk BT" panose="020B0402020202020204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C000"/>
                </a:solidFill>
                <a:latin typeface="AvantGarde Bk BT" panose="020B0402020202020204"/>
              </a:rPr>
              <a:t>Logical Operators</a:t>
            </a:r>
            <a:endParaRPr lang="en-ZA" dirty="0">
              <a:solidFill>
                <a:srgbClr val="FFC000"/>
              </a:solidFill>
              <a:latin typeface="AvantGarde Bk BT" panose="020B0402020202020204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C000"/>
                </a:solidFill>
                <a:latin typeface="AvantGarde Bk BT" panose="020B0402020202020204"/>
              </a:rPr>
              <a:t>Combining Operators</a:t>
            </a:r>
            <a:endParaRPr lang="en-ZA" dirty="0">
              <a:solidFill>
                <a:srgbClr val="FFC000"/>
              </a:solidFill>
              <a:latin typeface="AvantGarde Bk BT" panose="020B0402020202020204"/>
            </a:endParaRPr>
          </a:p>
          <a:p>
            <a:pPr marL="101600" lvl="0">
              <a:buSzPts val="2000"/>
            </a:pPr>
            <a:endParaRPr lang="en-ZA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83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657062" y="120710"/>
            <a:ext cx="511381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rmAutofit/>
          </a:bodyPr>
          <a:lstStyle/>
          <a:p>
            <a:pPr algn="ctr" fontAlgn="base"/>
            <a:r>
              <a:rPr lang="en-ZA" sz="3200" dirty="0" smtClean="0">
                <a:solidFill>
                  <a:srgbClr val="FFC000"/>
                </a:solidFill>
              </a:rPr>
              <a:t>Operators in JavaScript</a:t>
            </a:r>
            <a:endParaRPr lang="en-ZA" sz="3200" dirty="0">
              <a:solidFill>
                <a:srgbClr val="FFC00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9" name="Google Shape;188;p26"/>
          <p:cNvSpPr txBox="1">
            <a:spLocks/>
          </p:cNvSpPr>
          <p:nvPr/>
        </p:nvSpPr>
        <p:spPr>
          <a:xfrm>
            <a:off x="722917" y="1162199"/>
            <a:ext cx="10982101" cy="23622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1150" indent="-28575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596900" algn="l"/>
              </a:tabLst>
            </a:pPr>
            <a:r>
              <a:rPr lang="en-US" sz="1800" dirty="0">
                <a:solidFill>
                  <a:schemeClr val="bg1"/>
                </a:solidFill>
                <a:latin typeface="AvantGarde Bk BT"/>
              </a:rPr>
              <a:t>Operators are symbols that perform operations on operands (values and variables). </a:t>
            </a:r>
          </a:p>
          <a:p>
            <a:pPr marL="311150" indent="-28575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596900" algn="l"/>
              </a:tabLst>
            </a:pPr>
            <a:endParaRPr lang="en-US" sz="1800" dirty="0" smtClean="0">
              <a:solidFill>
                <a:schemeClr val="bg1"/>
              </a:solidFill>
              <a:latin typeface="AvantGarde Bk BT"/>
            </a:endParaRPr>
          </a:p>
          <a:p>
            <a:pPr marL="311150" indent="-28575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5969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AvantGarde Bk BT"/>
              </a:rPr>
              <a:t>They </a:t>
            </a:r>
            <a:r>
              <a:rPr lang="en-US" sz="1800" dirty="0">
                <a:solidFill>
                  <a:schemeClr val="bg1"/>
                </a:solidFill>
                <a:latin typeface="AvantGarde Bk BT"/>
              </a:rPr>
              <a:t>are categorized into different types based on their functionality</a:t>
            </a:r>
          </a:p>
          <a:p>
            <a:pPr marL="311150" indent="-28575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596900" algn="l"/>
              </a:tabLst>
            </a:pPr>
            <a:endParaRPr lang="en-US" sz="1800" dirty="0">
              <a:solidFill>
                <a:schemeClr val="bg1"/>
              </a:solidFill>
              <a:latin typeface="AvantGarde Bk BT"/>
            </a:endParaRPr>
          </a:p>
          <a:p>
            <a:pPr marL="311150" indent="-28575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596900" algn="l"/>
              </a:tabLst>
            </a:pPr>
            <a:r>
              <a:rPr lang="en-US" sz="1800" dirty="0">
                <a:solidFill>
                  <a:schemeClr val="bg1"/>
                </a:solidFill>
                <a:latin typeface="AvantGarde Bk BT"/>
              </a:rPr>
              <a:t>Operators precedence is essential for writing efficient and correct code. </a:t>
            </a:r>
          </a:p>
          <a:p>
            <a:pPr marL="311150" indent="-28575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596900" algn="l"/>
              </a:tabLst>
            </a:pPr>
            <a:endParaRPr lang="en-US" sz="1800" dirty="0">
              <a:solidFill>
                <a:schemeClr val="bg1"/>
              </a:solidFill>
              <a:latin typeface="AvantGarde Bk BT"/>
            </a:endParaRPr>
          </a:p>
          <a:p>
            <a:pPr marL="311150" indent="-28575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596900" algn="l"/>
              </a:tabLst>
            </a:pPr>
            <a:r>
              <a:rPr lang="en-US" sz="1800" dirty="0">
                <a:solidFill>
                  <a:schemeClr val="bg1"/>
                </a:solidFill>
                <a:latin typeface="AvantGarde Bk BT"/>
              </a:rPr>
              <a:t>JavaScript contains</a:t>
            </a:r>
            <a:r>
              <a:rPr lang="en-US" sz="1800" dirty="0" smtClean="0">
                <a:solidFill>
                  <a:schemeClr val="bg1"/>
                </a:solidFill>
                <a:latin typeface="AvantGarde Bk BT"/>
              </a:rPr>
              <a:t>:</a:t>
            </a:r>
            <a:endParaRPr lang="en-US" sz="1800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22881" y="3878597"/>
            <a:ext cx="93274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AvantGarde Bk BT" panose="020B0402020202020204"/>
              </a:rPr>
              <a:t>Binary </a:t>
            </a:r>
            <a:r>
              <a:rPr lang="en-US" dirty="0" smtClean="0">
                <a:solidFill>
                  <a:srgbClr val="FFC000"/>
                </a:solidFill>
                <a:latin typeface="AvantGarde Bk BT" panose="020B0402020202020204"/>
              </a:rPr>
              <a:t>Operator</a:t>
            </a:r>
          </a:p>
          <a:p>
            <a:endParaRPr lang="en-US" dirty="0">
              <a:solidFill>
                <a:srgbClr val="FFC000"/>
              </a:solidFill>
              <a:latin typeface="AvantGarde Bk BT" panose="020B0402020202020204"/>
            </a:endParaRPr>
          </a:p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A binary operator operates on two operands. It appears between two operands, which can be variables, literals, or expressions.</a:t>
            </a:r>
          </a:p>
          <a:p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Arithmetic Operators: </a:t>
            </a:r>
            <a:r>
              <a:rPr lang="en-US" dirty="0">
                <a:solidFill>
                  <a:srgbClr val="FFC000"/>
                </a:solidFill>
                <a:latin typeface="AvantGarde Bk BT" panose="020B0402020202020204"/>
              </a:rPr>
              <a:t>+, -, *, /, </a:t>
            </a:r>
            <a:r>
              <a:rPr lang="en-US" dirty="0" smtClean="0">
                <a:solidFill>
                  <a:srgbClr val="FFC000"/>
                </a:solidFill>
                <a:latin typeface="AvantGarde Bk BT" panose="020B0402020202020204"/>
              </a:rPr>
              <a:t>%</a:t>
            </a:r>
            <a:endParaRPr lang="en-US" dirty="0">
              <a:solidFill>
                <a:srgbClr val="FFC000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Comparison Operators: </a:t>
            </a:r>
            <a:r>
              <a:rPr lang="en-US" dirty="0">
                <a:solidFill>
                  <a:srgbClr val="FFC000"/>
                </a:solidFill>
                <a:latin typeface="AvantGarde Bk BT" panose="020B0402020202020204"/>
              </a:rPr>
              <a:t>==, !=, &gt;, &lt;, &gt;=, &lt;=</a:t>
            </a:r>
            <a:endParaRPr lang="en-US" dirty="0">
              <a:solidFill>
                <a:srgbClr val="FFC000"/>
              </a:solidFill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501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657062" y="120710"/>
            <a:ext cx="511381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rmAutofit/>
          </a:bodyPr>
          <a:lstStyle/>
          <a:p>
            <a:pPr marL="25400" algn="ctr">
              <a:lnSpc>
                <a:spcPct val="100000"/>
              </a:lnSpc>
              <a:spcBef>
                <a:spcPts val="95"/>
              </a:spcBef>
              <a:tabLst>
                <a:tab pos="596900" algn="l"/>
              </a:tabLst>
            </a:pPr>
            <a:r>
              <a:rPr lang="en-US" sz="3200" dirty="0">
                <a:solidFill>
                  <a:srgbClr val="FFC000"/>
                </a:solidFill>
                <a:latin typeface="AvantGarde Bk BT"/>
              </a:rPr>
              <a:t>Equality Operators</a:t>
            </a:r>
            <a:endParaRPr lang="en-US" sz="3200" dirty="0">
              <a:solidFill>
                <a:srgbClr val="FFC000"/>
              </a:solidFill>
              <a:latin typeface="AvantGarde Bk BT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9" name="Google Shape;188;p26"/>
          <p:cNvSpPr txBox="1">
            <a:spLocks/>
          </p:cNvSpPr>
          <p:nvPr/>
        </p:nvSpPr>
        <p:spPr>
          <a:xfrm>
            <a:off x="722917" y="1162198"/>
            <a:ext cx="10982101" cy="533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1150" indent="-28575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5969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AvantGarde Bk BT"/>
              </a:rPr>
              <a:t>Both </a:t>
            </a:r>
            <a:r>
              <a:rPr lang="en-US" sz="1800" dirty="0">
                <a:solidFill>
                  <a:schemeClr val="bg1"/>
                </a:solidFill>
                <a:latin typeface="AvantGarde Bk BT"/>
              </a:rPr>
              <a:t>== and === are used for comparison, but they differ in terms of strictness and type </a:t>
            </a:r>
            <a:r>
              <a:rPr lang="en-US" sz="1800" dirty="0" smtClean="0">
                <a:solidFill>
                  <a:schemeClr val="bg1"/>
                </a:solidFill>
                <a:latin typeface="AvantGarde Bk BT"/>
              </a:rPr>
              <a:t>coercion.</a:t>
            </a:r>
            <a:endParaRPr lang="en-US" sz="1800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2917" y="2394132"/>
            <a:ext cx="10276516" cy="1805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" algn="just">
              <a:lnSpc>
                <a:spcPct val="100000"/>
              </a:lnSpc>
              <a:spcBef>
                <a:spcPts val="95"/>
              </a:spcBef>
              <a:tabLst>
                <a:tab pos="596900" algn="l"/>
              </a:tabLst>
            </a:pPr>
            <a:r>
              <a:rPr lang="en-US" dirty="0">
                <a:solidFill>
                  <a:srgbClr val="FFC000"/>
                </a:solidFill>
                <a:latin typeface="AvantGarde Bk BT"/>
              </a:rPr>
              <a:t>Loose Equality Operator </a:t>
            </a:r>
            <a:r>
              <a:rPr lang="en-US" dirty="0" smtClean="0">
                <a:solidFill>
                  <a:srgbClr val="FFC000"/>
                </a:solidFill>
                <a:latin typeface="AvantGarde Bk BT"/>
              </a:rPr>
              <a:t>==</a:t>
            </a:r>
          </a:p>
          <a:p>
            <a:pPr marL="25400" algn="just">
              <a:lnSpc>
                <a:spcPct val="100000"/>
              </a:lnSpc>
              <a:spcBef>
                <a:spcPts val="95"/>
              </a:spcBef>
              <a:tabLst>
                <a:tab pos="596900" algn="l"/>
              </a:tabLst>
            </a:pPr>
            <a:endParaRPr lang="en-US" dirty="0">
              <a:solidFill>
                <a:srgbClr val="FFC000"/>
              </a:solidFill>
              <a:latin typeface="AvantGarde Bk BT"/>
            </a:endParaRPr>
          </a:p>
          <a:p>
            <a:pPr marL="311150" indent="-28575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596900" algn="l"/>
              </a:tabLst>
            </a:pPr>
            <a:r>
              <a:rPr lang="en-US" dirty="0">
                <a:solidFill>
                  <a:schemeClr val="bg1"/>
                </a:solidFill>
                <a:latin typeface="AvantGarde Bk BT"/>
              </a:rPr>
              <a:t>The </a:t>
            </a:r>
            <a:r>
              <a:rPr lang="en-US" dirty="0">
                <a:solidFill>
                  <a:srgbClr val="FFC000"/>
                </a:solidFill>
                <a:latin typeface="AvantGarde Bk BT"/>
              </a:rPr>
              <a:t>==</a:t>
            </a:r>
            <a:r>
              <a:rPr lang="en-US" dirty="0">
                <a:solidFill>
                  <a:schemeClr val="bg1"/>
                </a:solidFill>
                <a:latin typeface="AvantGarde Bk BT"/>
              </a:rPr>
              <a:t> operator checks for equality between two operands after performing type coercion if necessary. </a:t>
            </a:r>
            <a:endParaRPr lang="en-US" dirty="0" smtClean="0">
              <a:solidFill>
                <a:schemeClr val="bg1"/>
              </a:solidFill>
              <a:latin typeface="AvantGarde Bk BT"/>
            </a:endParaRPr>
          </a:p>
          <a:p>
            <a:pPr marL="311150" indent="-28575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596900" algn="l"/>
              </a:tabLst>
            </a:pPr>
            <a:endParaRPr lang="en-US" dirty="0">
              <a:solidFill>
                <a:schemeClr val="bg1"/>
              </a:solidFill>
              <a:latin typeface="AvantGarde Bk BT"/>
            </a:endParaRPr>
          </a:p>
          <a:p>
            <a:pPr marL="311150" indent="-28575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596900" algn="l"/>
              </a:tabLst>
            </a:pPr>
            <a:r>
              <a:rPr lang="en-US" dirty="0" smtClean="0">
                <a:solidFill>
                  <a:schemeClr val="bg1"/>
                </a:solidFill>
                <a:latin typeface="AvantGarde Bk BT"/>
              </a:rPr>
              <a:t>It </a:t>
            </a:r>
            <a:r>
              <a:rPr lang="en-US" dirty="0">
                <a:solidFill>
                  <a:schemeClr val="bg1"/>
                </a:solidFill>
                <a:latin typeface="AvantGarde Bk BT"/>
              </a:rPr>
              <a:t>tries to convert the operands to the same type before making the comparison.</a:t>
            </a:r>
            <a:endParaRPr lang="en-US" dirty="0">
              <a:solidFill>
                <a:schemeClr val="bg1"/>
              </a:solidFill>
              <a:latin typeface="AvantGarde Bk B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750" y="4740068"/>
            <a:ext cx="9298433" cy="107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1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657062" y="120710"/>
            <a:ext cx="511381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rmAutofit/>
          </a:bodyPr>
          <a:lstStyle/>
          <a:p>
            <a:pPr algn="ctr" fontAlgn="base"/>
            <a:r>
              <a:rPr lang="en-ZA" sz="3200" dirty="0" smtClean="0">
                <a:solidFill>
                  <a:srgbClr val="FFC000"/>
                </a:solidFill>
              </a:rPr>
              <a:t>Comparison Operators</a:t>
            </a:r>
            <a:endParaRPr lang="en-ZA" sz="3200" dirty="0">
              <a:solidFill>
                <a:srgbClr val="FFC00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69650" y="1199916"/>
            <a:ext cx="10889075" cy="1225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" algn="just">
              <a:lnSpc>
                <a:spcPct val="100000"/>
              </a:lnSpc>
              <a:spcBef>
                <a:spcPts val="95"/>
              </a:spcBef>
              <a:tabLst>
                <a:tab pos="596900" algn="l"/>
              </a:tabLst>
            </a:pPr>
            <a:r>
              <a:rPr lang="en-US" b="1" dirty="0">
                <a:solidFill>
                  <a:srgbClr val="FF0000"/>
                </a:solidFill>
                <a:latin typeface="AvantGarde Bk BT"/>
              </a:rPr>
              <a:t>Strict Equality Operator </a:t>
            </a:r>
            <a:r>
              <a:rPr lang="en-US" b="1" dirty="0" smtClean="0">
                <a:solidFill>
                  <a:srgbClr val="FF0000"/>
                </a:solidFill>
                <a:latin typeface="AvantGarde Bk BT"/>
              </a:rPr>
              <a:t>===</a:t>
            </a:r>
          </a:p>
          <a:p>
            <a:pPr marL="311150" indent="-28575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596900" algn="l"/>
              </a:tabLst>
            </a:pPr>
            <a:endParaRPr lang="en-US" dirty="0">
              <a:solidFill>
                <a:schemeClr val="bg1"/>
              </a:solidFill>
              <a:latin typeface="AvantGarde Bk BT"/>
            </a:endParaRPr>
          </a:p>
          <a:p>
            <a:pPr marL="311150" indent="-28575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596900" algn="l"/>
              </a:tabLst>
            </a:pPr>
            <a:r>
              <a:rPr lang="en-US" dirty="0">
                <a:solidFill>
                  <a:schemeClr val="bg1"/>
                </a:solidFill>
                <a:latin typeface="AvantGarde Bk BT"/>
              </a:rPr>
              <a:t>The </a:t>
            </a:r>
            <a:r>
              <a:rPr lang="en-US" dirty="0">
                <a:solidFill>
                  <a:srgbClr val="FFC000"/>
                </a:solidFill>
                <a:latin typeface="AvantGarde Bk BT"/>
              </a:rPr>
              <a:t>===</a:t>
            </a:r>
            <a:r>
              <a:rPr lang="en-US" dirty="0">
                <a:solidFill>
                  <a:schemeClr val="bg1"/>
                </a:solidFill>
                <a:latin typeface="AvantGarde Bk BT"/>
              </a:rPr>
              <a:t> operator checks for equality between two operands without performing type coercion. It compares both the values and the types of the operands.</a:t>
            </a:r>
            <a:endParaRPr lang="en-US" dirty="0">
              <a:solidFill>
                <a:schemeClr val="bg1"/>
              </a:solidFill>
              <a:latin typeface="AvantGarde Bk B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819" y="2794322"/>
            <a:ext cx="8378298" cy="9266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4178" y="4089427"/>
            <a:ext cx="49541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  <a:latin typeface="AvantGarde Bk BT" panose="020B0402020202020204"/>
              </a:rPr>
              <a:t>Key </a:t>
            </a:r>
            <a:r>
              <a:rPr lang="en-US" b="1" dirty="0" smtClean="0">
                <a:solidFill>
                  <a:srgbClr val="FF0000"/>
                </a:solidFill>
                <a:latin typeface="AvantGarde Bk BT" panose="020B0402020202020204"/>
              </a:rPr>
              <a:t>Differences</a:t>
            </a:r>
          </a:p>
          <a:p>
            <a:pPr algn="just"/>
            <a:endParaRPr lang="en-US" dirty="0">
              <a:solidFill>
                <a:srgbClr val="FFC000"/>
              </a:solidFill>
              <a:latin typeface="AvantGarde Bk BT" panose="020B0402020202020204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C000"/>
                </a:solidFill>
                <a:latin typeface="AvantGarde Bk BT" panose="020B0402020202020204"/>
              </a:rPr>
              <a:t>Type Coercion: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== performs type coercion, meaning it may convert operands to a common type before comparison.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1319" y="4643424"/>
            <a:ext cx="48032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C000"/>
                </a:solidFill>
                <a:latin typeface="AvantGarde Bk BT" panose="020B0402020202020204"/>
              </a:rPr>
              <a:t>Strictness: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=== checks both value and type, ensuring both operands are exactly the same. </a:t>
            </a:r>
            <a:endParaRPr lang="en-US" dirty="0" smtClean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=== does not perform type coercion.</a:t>
            </a:r>
            <a:endParaRPr lang="en-US" dirty="0" smtClean="0">
              <a:solidFill>
                <a:schemeClr val="bg1"/>
              </a:solidFill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2703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657062" y="120710"/>
            <a:ext cx="511381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rmAutofit/>
          </a:bodyPr>
          <a:lstStyle/>
          <a:p>
            <a:pPr algn="ctr" fontAlgn="base"/>
            <a:r>
              <a:rPr lang="en-ZA" sz="3200" dirty="0" smtClean="0">
                <a:solidFill>
                  <a:srgbClr val="FFC000"/>
                </a:solidFill>
              </a:rPr>
              <a:t>Operators in JavaScript</a:t>
            </a:r>
            <a:endParaRPr lang="en-ZA" sz="3200" dirty="0">
              <a:solidFill>
                <a:srgbClr val="FFC00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60710" y="1369605"/>
            <a:ext cx="102630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AvantGarde Bk BT" panose="020B0402020202020204"/>
              </a:rPr>
              <a:t>Unary </a:t>
            </a:r>
            <a:r>
              <a:rPr lang="en-US" dirty="0" smtClean="0">
                <a:solidFill>
                  <a:srgbClr val="FFC000"/>
                </a:solidFill>
                <a:latin typeface="AvantGarde Bk BT" panose="020B0402020202020204"/>
              </a:rPr>
              <a:t>Operator</a:t>
            </a:r>
          </a:p>
          <a:p>
            <a:endParaRPr lang="en-US" dirty="0">
              <a:solidFill>
                <a:srgbClr val="FFC000"/>
              </a:solidFill>
              <a:latin typeface="AvantGarde Bk BT" panose="020B0402020202020204"/>
            </a:endParaRPr>
          </a:p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A unary operator operates on a single operand. It appears before or after its operand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.</a:t>
            </a:r>
          </a:p>
          <a:p>
            <a:endParaRPr lang="en-US" dirty="0" smtClean="0">
              <a:solidFill>
                <a:schemeClr val="bg1"/>
              </a:solidFill>
              <a:latin typeface="AvantGarde Bk BT" panose="020B0402020202020204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Increment and Decrement Operators: </a:t>
            </a:r>
            <a:r>
              <a:rPr lang="en-US" dirty="0">
                <a:solidFill>
                  <a:srgbClr val="FFC000"/>
                </a:solidFill>
                <a:latin typeface="AvantGarde Bk BT" panose="020B0402020202020204"/>
              </a:rPr>
              <a:t>++, </a:t>
            </a:r>
            <a:r>
              <a:rPr lang="en-US" dirty="0" smtClean="0">
                <a:solidFill>
                  <a:srgbClr val="FFC000"/>
                </a:solidFill>
                <a:latin typeface="AvantGarde Bk BT" panose="020B0402020202020204"/>
              </a:rPr>
              <a:t>--</a:t>
            </a: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Logical NOT Operator: </a:t>
            </a:r>
            <a:r>
              <a:rPr lang="en-US" dirty="0">
                <a:solidFill>
                  <a:srgbClr val="FFC000"/>
                </a:solidFill>
                <a:latin typeface="AvantGarde Bk BT" panose="020B0402020202020204"/>
              </a:rPr>
              <a:t>!</a:t>
            </a:r>
            <a:endParaRPr lang="en-US" dirty="0">
              <a:solidFill>
                <a:srgbClr val="FFC000"/>
              </a:solidFill>
              <a:latin typeface="AvantGarde Bk BT" panose="020B040202020202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0710" y="3685499"/>
            <a:ext cx="102630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AvantGarde Bk BT" panose="020B0402020202020204"/>
              </a:rPr>
              <a:t>Ternary Conditional </a:t>
            </a:r>
            <a:r>
              <a:rPr lang="en-US" dirty="0" smtClean="0">
                <a:solidFill>
                  <a:srgbClr val="FFC000"/>
                </a:solidFill>
                <a:latin typeface="AvantGarde Bk BT" panose="020B0402020202020204"/>
              </a:rPr>
              <a:t>Operator</a:t>
            </a:r>
          </a:p>
          <a:p>
            <a:endParaRPr lang="en-US" dirty="0">
              <a:solidFill>
                <a:srgbClr val="FFC000"/>
              </a:solidFill>
              <a:latin typeface="AvantGarde Bk BT" panose="020B0402020202020204"/>
            </a:endParaRPr>
          </a:p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The ternary conditional operator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( </a:t>
            </a:r>
            <a:r>
              <a:rPr lang="en-US" dirty="0" smtClean="0">
                <a:solidFill>
                  <a:srgbClr val="FFC000"/>
                </a:solidFill>
                <a:latin typeface="AvantGarde Bk BT" panose="020B0402020202020204"/>
              </a:rPr>
              <a:t>? :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)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is unique in JavaScript as it takes three operands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.</a:t>
            </a:r>
          </a:p>
          <a:p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It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evaluates a condition and returns one of two expressions, depending on whether the condition is true or false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.</a:t>
            </a:r>
          </a:p>
          <a:p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Syntax:</a:t>
            </a: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868" y="5562346"/>
            <a:ext cx="6194278" cy="64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7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657062" y="120710"/>
            <a:ext cx="511381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rmAutofit/>
          </a:bodyPr>
          <a:lstStyle/>
          <a:p>
            <a:pPr algn="ctr" fontAlgn="base"/>
            <a:r>
              <a:rPr lang="en-ZA" sz="3200" dirty="0" smtClean="0">
                <a:solidFill>
                  <a:srgbClr val="FFC000"/>
                </a:solidFill>
              </a:rPr>
              <a:t>Operator Precedence</a:t>
            </a:r>
            <a:endParaRPr lang="en-ZA" sz="3200" dirty="0">
              <a:solidFill>
                <a:srgbClr val="FFC00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1447" y="2079819"/>
            <a:ext cx="578730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Operator precedence in JavaScript determines the order in which operators are evaluated when multiple operators are used in an expression. </a:t>
            </a:r>
            <a:endParaRPr lang="en-US" dirty="0" smtClean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Operators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with higher precedence are evaluated first. </a:t>
            </a:r>
            <a:endParaRPr lang="en-US" dirty="0" smtClean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If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operators have the same precedence, they are evaluated from left to right.</a:t>
            </a: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6075" y="1270383"/>
            <a:ext cx="4174185" cy="508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0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>
          <a:xfrm>
            <a:off x="2292135" y="1700657"/>
            <a:ext cx="7886700" cy="994172"/>
          </a:xfrm>
          <a:noFill/>
        </p:spPr>
        <p:txBody>
          <a:bodyPr>
            <a:normAutofit/>
          </a:bodyPr>
          <a:lstStyle/>
          <a:p>
            <a:pPr algn="ctr"/>
            <a:r>
              <a:rPr lang="en-ZA" sz="3000" dirty="0"/>
              <a:t>Thank You!</a:t>
            </a:r>
            <a:endParaRPr lang="en-US" sz="3000" dirty="0"/>
          </a:p>
        </p:txBody>
      </p:sp>
      <p:sp>
        <p:nvSpPr>
          <p:cNvPr id="28" name="Rectangle 27"/>
          <p:cNvSpPr/>
          <p:nvPr/>
        </p:nvSpPr>
        <p:spPr>
          <a:xfrm>
            <a:off x="1524000" y="5153206"/>
            <a:ext cx="4929996" cy="634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9" name="Freeform 28"/>
          <p:cNvSpPr/>
          <p:nvPr/>
        </p:nvSpPr>
        <p:spPr>
          <a:xfrm>
            <a:off x="6453997" y="4570922"/>
            <a:ext cx="4231257" cy="1216325"/>
          </a:xfrm>
          <a:custGeom>
            <a:avLst/>
            <a:gdLst>
              <a:gd name="connsiteX0" fmla="*/ 0 w 5641676"/>
              <a:gd name="connsiteY0" fmla="*/ 776378 h 1656272"/>
              <a:gd name="connsiteX1" fmla="*/ 724619 w 5641676"/>
              <a:gd name="connsiteY1" fmla="*/ 0 h 1656272"/>
              <a:gd name="connsiteX2" fmla="*/ 5641676 w 5641676"/>
              <a:gd name="connsiteY2" fmla="*/ 0 h 1656272"/>
              <a:gd name="connsiteX3" fmla="*/ 5641676 w 5641676"/>
              <a:gd name="connsiteY3" fmla="*/ 1293963 h 1656272"/>
              <a:gd name="connsiteX4" fmla="*/ 4899804 w 5641676"/>
              <a:gd name="connsiteY4" fmla="*/ 1293963 h 1656272"/>
              <a:gd name="connsiteX5" fmla="*/ 0 w 5641676"/>
              <a:gd name="connsiteY5" fmla="*/ 1656272 h 1656272"/>
              <a:gd name="connsiteX6" fmla="*/ 0 w 5641676"/>
              <a:gd name="connsiteY6" fmla="*/ 776378 h 1656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41676" h="1656272">
                <a:moveTo>
                  <a:pt x="0" y="776378"/>
                </a:moveTo>
                <a:lnTo>
                  <a:pt x="724619" y="0"/>
                </a:lnTo>
                <a:lnTo>
                  <a:pt x="5641676" y="0"/>
                </a:lnTo>
                <a:lnTo>
                  <a:pt x="5641676" y="1293963"/>
                </a:lnTo>
                <a:lnTo>
                  <a:pt x="4899804" y="1293963"/>
                </a:lnTo>
                <a:lnTo>
                  <a:pt x="0" y="1656272"/>
                </a:lnTo>
                <a:lnTo>
                  <a:pt x="0" y="7763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727" y="4624520"/>
            <a:ext cx="303750" cy="3037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727" y="4979113"/>
            <a:ext cx="303750" cy="3037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7727" y="5326393"/>
            <a:ext cx="303750" cy="29531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8847" y="4686914"/>
            <a:ext cx="885938" cy="8775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152651" y="5358017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50" dirty="0">
                <a:latin typeface="AvantGarde Bk BT" panose="020B0402020202020204" pitchFamily="34" charset="0"/>
              </a:rPr>
              <a:t>info@belgiumcampus.ac.za</a:t>
            </a:r>
            <a:endParaRPr lang="en-GB" sz="1050" dirty="0">
              <a:latin typeface="AvantGarde Bk BT" panose="020B0402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49229" y="5358017"/>
            <a:ext cx="12426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50" dirty="0">
                <a:latin typeface="AvantGarde Bk BT" panose="020B0402020202020204" pitchFamily="34" charset="0"/>
              </a:rPr>
              <a:t>+27 10 593 53 68</a:t>
            </a:r>
            <a:endParaRPr lang="en-GB" sz="1050" dirty="0">
              <a:latin typeface="AvantGarde Bk BT" panose="020B0402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06007" y="4624520"/>
            <a:ext cx="13484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50" dirty="0">
                <a:latin typeface="AvantGarde Bk BT" panose="020B0402020202020204" pitchFamily="34" charset="0"/>
              </a:rPr>
              <a:t>/</a:t>
            </a:r>
            <a:r>
              <a:rPr lang="en-ZA" sz="1050" dirty="0" err="1">
                <a:latin typeface="AvantGarde Bk BT" panose="020B0402020202020204" pitchFamily="34" charset="0"/>
              </a:rPr>
              <a:t>belgiumcampusSA</a:t>
            </a:r>
            <a:endParaRPr lang="en-GB" sz="1050" dirty="0">
              <a:latin typeface="AvantGarde Bk BT" panose="020B0402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506008" y="5015571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50" dirty="0">
                <a:latin typeface="AvantGarde Bk BT" panose="020B0402020202020204" pitchFamily="34" charset="0"/>
              </a:rPr>
              <a:t>#Belgium Campus</a:t>
            </a:r>
            <a:endParaRPr lang="en-GB" sz="1050" dirty="0">
              <a:latin typeface="AvantGarde Bk BT" panose="020B0402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506007" y="5354808"/>
            <a:ext cx="11689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50" dirty="0">
                <a:latin typeface="AvantGarde Bk BT" panose="020B0402020202020204" pitchFamily="34" charset="0"/>
              </a:rPr>
              <a:t>/</a:t>
            </a:r>
            <a:r>
              <a:rPr lang="en-ZA" sz="1050" dirty="0" err="1">
                <a:latin typeface="AvantGarde Bk BT" panose="020B0402020202020204" pitchFamily="34" charset="0"/>
              </a:rPr>
              <a:t>belgiumcampus</a:t>
            </a:r>
            <a:endParaRPr lang="en-GB" sz="1050" dirty="0">
              <a:latin typeface="AvantGarde Bk BT" panose="020B0402020202020204" pitchFamily="34" charset="0"/>
            </a:endParaRPr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2328542" y="2929845"/>
            <a:ext cx="7886700" cy="994172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ebas Neue Bold" panose="020B0606020202050201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ZA" sz="4500" i="1" dirty="0"/>
              <a:t>The End</a:t>
            </a:r>
            <a:endParaRPr lang="en-US" sz="4500" i="1" dirty="0"/>
          </a:p>
        </p:txBody>
      </p:sp>
    </p:spTree>
    <p:extLst>
      <p:ext uri="{BB962C8B-B14F-4D97-AF65-F5344CB8AC3E}">
        <p14:creationId xmlns:p14="http://schemas.microsoft.com/office/powerpoint/2010/main" val="381704539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lgiumCampusLectures">
  <a:themeElements>
    <a:clrScheme name="BC Colour Sc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52625"/>
      </a:accent1>
      <a:accent2>
        <a:srgbClr val="DA3236"/>
      </a:accent2>
      <a:accent3>
        <a:srgbClr val="F5D121"/>
      </a:accent3>
      <a:accent4>
        <a:srgbClr val="8DCA4E"/>
      </a:accent4>
      <a:accent5>
        <a:srgbClr val="2D95C1"/>
      </a:accent5>
      <a:accent6>
        <a:srgbClr val="A136B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lgiumCampusLectures" id="{79B71C2D-F713-4FD6-BC28-77E531480CDC}" vid="{75D0B447-5D2C-441F-8BFE-56A3D8CB91A1}"/>
    </a:ext>
  </a:extLst>
</a:theme>
</file>

<file path=ppt/theme/theme2.xml><?xml version="1.0" encoding="utf-8"?>
<a:theme xmlns:a="http://schemas.openxmlformats.org/drawingml/2006/main" name="Office Theme">
  <a:themeElements>
    <a:clrScheme name="BC Colou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52625"/>
      </a:accent1>
      <a:accent2>
        <a:srgbClr val="DA3236"/>
      </a:accent2>
      <a:accent3>
        <a:srgbClr val="F5D121"/>
      </a:accent3>
      <a:accent4>
        <a:srgbClr val="8DCA4E"/>
      </a:accent4>
      <a:accent5>
        <a:srgbClr val="2D95C1"/>
      </a:accent5>
      <a:accent6>
        <a:srgbClr val="A136B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e1a60f-3350-4a05-95d7-b25b2a175643">
      <Terms xmlns="http://schemas.microsoft.com/office/infopath/2007/PartnerControls"/>
    </lcf76f155ced4ddcb4097134ff3c332f>
    <TaxCatchAll xmlns="52dda859-a9e4-42d9-868d-de8ee1d200c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B7728AE1D21D41AD9B35AAE0A4EC95" ma:contentTypeVersion="17" ma:contentTypeDescription="Create a new document." ma:contentTypeScope="" ma:versionID="88059b75877ba66a7e3004593427905c">
  <xsd:schema xmlns:xsd="http://www.w3.org/2001/XMLSchema" xmlns:xs="http://www.w3.org/2001/XMLSchema" xmlns:p="http://schemas.microsoft.com/office/2006/metadata/properties" xmlns:ns2="52dda859-a9e4-42d9-868d-de8ee1d200c2" xmlns:ns3="d8e1a60f-3350-4a05-95d7-b25b2a175643" targetNamespace="http://schemas.microsoft.com/office/2006/metadata/properties" ma:root="true" ma:fieldsID="edb3aaffc6e71aea68e7b93343d7dde8" ns2:_="" ns3:_="">
    <xsd:import namespace="52dda859-a9e4-42d9-868d-de8ee1d200c2"/>
    <xsd:import namespace="d8e1a60f-3350-4a05-95d7-b25b2a17564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dda859-a9e4-42d9-868d-de8ee1d200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8deb48b-0a2b-4e23-9a68-642254c24ba9}" ma:internalName="TaxCatchAll" ma:showField="CatchAllData" ma:web="52dda859-a9e4-42d9-868d-de8ee1d200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e1a60f-3350-4a05-95d7-b25b2a1756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a02b4c3-ad89-44e0-9eed-c911eaa683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8D2DBA-4951-4C27-AE99-410D4D9775D7}">
  <ds:schemaRefs>
    <ds:schemaRef ds:uri="http://schemas.microsoft.com/office/2006/metadata/properties"/>
    <ds:schemaRef ds:uri="http://schemas.microsoft.com/office/infopath/2007/PartnerControls"/>
    <ds:schemaRef ds:uri="30b38fd4-0e69-4e0d-b6da-fa39ab3a7020"/>
    <ds:schemaRef ds:uri="00473a82-3e89-4603-8977-db5f84c2a966"/>
    <ds:schemaRef ds:uri="d8e1a60f-3350-4a05-95d7-b25b2a175643"/>
    <ds:schemaRef ds:uri="52dda859-a9e4-42d9-868d-de8ee1d200c2"/>
  </ds:schemaRefs>
</ds:datastoreItem>
</file>

<file path=customXml/itemProps2.xml><?xml version="1.0" encoding="utf-8"?>
<ds:datastoreItem xmlns:ds="http://schemas.openxmlformats.org/officeDocument/2006/customXml" ds:itemID="{57A395CF-D3A8-4C5F-A5C7-C6A2F5EEAD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0E04F3-3C37-41B4-AAD7-2961851758E9}"/>
</file>

<file path=docProps/app.xml><?xml version="1.0" encoding="utf-8"?>
<Properties xmlns="http://schemas.openxmlformats.org/officeDocument/2006/extended-properties" xmlns:vt="http://schemas.openxmlformats.org/officeDocument/2006/docPropsVTypes">
  <Template>BelgiumCampusLectures</Template>
  <TotalTime>19390</TotalTime>
  <Words>410</Words>
  <Application>Microsoft Office PowerPoint</Application>
  <PresentationFormat>Widescreen</PresentationFormat>
  <Paragraphs>85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AvantGarde Bk BT</vt:lpstr>
      <vt:lpstr>Bebas Neue</vt:lpstr>
      <vt:lpstr>Bebas Neue Bold</vt:lpstr>
      <vt:lpstr>Calibri</vt:lpstr>
      <vt:lpstr>Calibri Light</vt:lpstr>
      <vt:lpstr>Roboto Light</vt:lpstr>
      <vt:lpstr>Source Sans Pro</vt:lpstr>
      <vt:lpstr>Source Sans Pro ExtraLight</vt:lpstr>
      <vt:lpstr>Source Sans Pro Light</vt:lpstr>
      <vt:lpstr>Wingdings</vt:lpstr>
      <vt:lpstr>BelgiumCampusLectures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van Niekerk</dc:creator>
  <cp:lastModifiedBy>SimbaPC</cp:lastModifiedBy>
  <cp:revision>318</cp:revision>
  <dcterms:created xsi:type="dcterms:W3CDTF">2020-11-16T17:13:22Z</dcterms:created>
  <dcterms:modified xsi:type="dcterms:W3CDTF">2024-07-18T19:46:06Z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0x010100DBB7728AE1D21D41AD9B35AAE0A4EC95</vt:lpwstr>
  </property>
</Properties>
</file>