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838" r:id="rId5"/>
  </p:sldMasterIdLst>
  <p:notesMasterIdLst>
    <p:notesMasterId r:id="rId18"/>
  </p:notesMasterIdLst>
  <p:sldIdLst>
    <p:sldId id="325" r:id="rId6"/>
    <p:sldId id="493" r:id="rId7"/>
    <p:sldId id="519" r:id="rId8"/>
    <p:sldId id="520" r:id="rId9"/>
    <p:sldId id="521" r:id="rId10"/>
    <p:sldId id="522" r:id="rId11"/>
    <p:sldId id="523" r:id="rId12"/>
    <p:sldId id="524" r:id="rId13"/>
    <p:sldId id="525" r:id="rId14"/>
    <p:sldId id="526" r:id="rId15"/>
    <p:sldId id="517" r:id="rId16"/>
    <p:sldId id="49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67" autoAdjust="0"/>
    <p:restoredTop sz="86694"/>
  </p:normalViewPr>
  <p:slideViewPr>
    <p:cSldViewPr snapToGrid="0">
      <p:cViewPr varScale="1">
        <p:scale>
          <a:sx n="86" d="100"/>
          <a:sy n="86" d="100"/>
        </p:scale>
        <p:origin x="58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BC52C-6D78-4320-8094-630ED8A42949}" type="datetimeFigureOut">
              <a:rPr lang="en-ZA" smtClean="0"/>
              <a:t>2024/07/19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D7141-5475-4836-9C11-CF395581196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06008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068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sz="1200" dirty="0" smtClean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521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41988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A8DAA01-942B-4B1A-9350-A007BE66980F}" type="slidenum">
              <a:rPr lang="en-ZA" smtClean="0"/>
              <a:pPr eaLnBrk="1" hangingPunct="1"/>
              <a:t>12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65475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sz="1200" dirty="0" smtClean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623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sz="1200" dirty="0" smtClean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293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sz="1200" dirty="0" smtClean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928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chemeClr val="bg1"/>
                </a:solidFill>
                <a:latin typeface="AvantGarde Bk BT"/>
              </a:rPr>
              <a:t>JavaScript will reach only</a:t>
            </a:r>
            <a:r>
              <a:rPr lang="en-US" sz="1200" baseline="0" dirty="0" smtClean="0">
                <a:solidFill>
                  <a:schemeClr val="bg1"/>
                </a:solidFill>
                <a:latin typeface="AvantGarde Bk BT"/>
              </a:rPr>
              <a:t> the 2</a:t>
            </a:r>
            <a:r>
              <a:rPr lang="en-US" sz="1200" baseline="30000" dirty="0" smtClean="0">
                <a:solidFill>
                  <a:schemeClr val="bg1"/>
                </a:solidFill>
                <a:latin typeface="AvantGarde Bk BT"/>
              </a:rPr>
              <a:t>nd</a:t>
            </a:r>
            <a:r>
              <a:rPr lang="en-US" sz="1200" baseline="0" dirty="0" smtClean="0">
                <a:solidFill>
                  <a:schemeClr val="bg1"/>
                </a:solidFill>
                <a:latin typeface="AvantGarde Bk BT"/>
              </a:rPr>
              <a:t> else-if block which as condition: true. ]</a:t>
            </a:r>
          </a:p>
          <a:p>
            <a:r>
              <a:rPr lang="en-US" sz="1200" baseline="0" dirty="0" smtClean="0">
                <a:solidFill>
                  <a:schemeClr val="bg1"/>
                </a:solidFill>
                <a:latin typeface="AvantGarde Bk BT"/>
              </a:rPr>
              <a:t>However, if you run this, it will generate an error: </a:t>
            </a:r>
            <a:r>
              <a:rPr lang="en-US" sz="1200" i="1" baseline="0" dirty="0" smtClean="0">
                <a:solidFill>
                  <a:schemeClr val="bg1"/>
                </a:solidFill>
                <a:latin typeface="AvantGarde Bk BT"/>
              </a:rPr>
              <a:t>SyntaxError: Invalid or unexpected token.</a:t>
            </a:r>
          </a:p>
          <a:p>
            <a:r>
              <a:rPr lang="en-US" sz="1200" i="0" baseline="0" dirty="0" smtClean="0">
                <a:solidFill>
                  <a:schemeClr val="bg1"/>
                </a:solidFill>
                <a:latin typeface="AvantGarde Bk BT"/>
              </a:rPr>
              <a:t>This is because JavaScript knows that there is unreachable code in your program.</a:t>
            </a:r>
            <a:endParaRPr lang="en-ZA" sz="1200" i="0" dirty="0" smtClean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17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sz="1200" i="0" dirty="0" smtClean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774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sz="1200" i="0" dirty="0" smtClean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966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sz="1200" i="0" dirty="0" smtClean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955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sz="1200" i="0" dirty="0" smtClean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919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49680" y="0"/>
            <a:ext cx="5615940" cy="6858000"/>
          </a:xfrm>
          <a:prstGeom prst="parallelogram">
            <a:avLst>
              <a:gd name="adj" fmla="val 30408"/>
            </a:avLst>
          </a:prstGeo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C0C6F394-CBBD-9A45-BD25-CAD22F5BA67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94718" y="761998"/>
            <a:ext cx="4675044" cy="1674710"/>
          </a:xfrm>
          <a:prstGeom prst="rect">
            <a:avLst/>
          </a:prstGeom>
          <a:noFill/>
        </p:spPr>
        <p:txBody>
          <a:bodyPr wrap="square" tIns="36000" bIns="36000" rtlCol="0" anchor="b" anchorCtr="0">
            <a:normAutofit lnSpcReduction="10000"/>
          </a:bodyPr>
          <a:lstStyle>
            <a:lvl1pPr algn="l">
              <a:buNone/>
              <a:defRPr lang="en-GB" sz="5400" spc="100" dirty="0">
                <a:latin typeface="Bebas Neue" panose="020B0606020202050201" pitchFamily="34" charset="77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lvl="0"/>
            <a:r>
              <a:rPr lang="en-GB" dirty="0"/>
              <a:t>The Main title for the day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67A2C9-49CF-4171-BE3E-8751CA757303}"/>
              </a:ext>
            </a:extLst>
          </p:cNvPr>
          <p:cNvSpPr txBox="1"/>
          <p:nvPr/>
        </p:nvSpPr>
        <p:spPr>
          <a:xfrm>
            <a:off x="6453669" y="2683436"/>
            <a:ext cx="2806709" cy="238732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Short subtitle with some info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7E6016-5236-416C-926B-2E5049C97F3C}"/>
              </a:ext>
            </a:extLst>
          </p:cNvPr>
          <p:cNvSpPr/>
          <p:nvPr/>
        </p:nvSpPr>
        <p:spPr>
          <a:xfrm>
            <a:off x="6557943" y="2444728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2D4F8-5AC6-3743-91A4-1CE52C4A0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B9E9B-BB19-3D44-9030-44F9D4025C2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8232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02D5173-4C77-6549-B919-C3BBC4319B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FB199BF4-9758-CE45-B351-EE708835AB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144000" y="0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8B2BCA01-7E25-C048-972B-8BDEABB8FE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3442252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AE2DDEA4-8829-3E49-B06A-7F8BF627AD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0" y="3442252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5268F6E4-138E-9341-99B2-51CFC262875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3442252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094541B1-4569-EE4B-87A6-847602EEBB0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8001" y="3442252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38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Top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767C2C9-9AE9-5440-A41A-450FA9BB6D0C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/>
            </a:lvl1pPr>
          </a:lstStyle>
          <a:p>
            <a:r>
              <a:rPr lang="en-GB" dirty="0"/>
              <a:t>Click the button to choose an image.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E8C2CD3-55D3-BF44-B914-532105E77B31}"/>
              </a:ext>
            </a:extLst>
          </p:cNvPr>
          <p:cNvSpPr txBox="1">
            <a:spLocks/>
          </p:cNvSpPr>
          <p:nvPr/>
        </p:nvSpPr>
        <p:spPr>
          <a:xfrm>
            <a:off x="828334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1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DE08A6F-CC5E-1645-ACB3-7EB0E8B6A5BD}"/>
              </a:ext>
            </a:extLst>
          </p:cNvPr>
          <p:cNvSpPr txBox="1">
            <a:spLocks/>
          </p:cNvSpPr>
          <p:nvPr/>
        </p:nvSpPr>
        <p:spPr>
          <a:xfrm>
            <a:off x="899574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1.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B4FB7349-E7BD-6346-B5D7-B205A2375A92}"/>
              </a:ext>
            </a:extLst>
          </p:cNvPr>
          <p:cNvSpPr txBox="1">
            <a:spLocks/>
          </p:cNvSpPr>
          <p:nvPr/>
        </p:nvSpPr>
        <p:spPr>
          <a:xfrm>
            <a:off x="4888277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2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4EEB916F-A84E-5A45-A583-903330C2B490}"/>
              </a:ext>
            </a:extLst>
          </p:cNvPr>
          <p:cNvSpPr txBox="1">
            <a:spLocks/>
          </p:cNvSpPr>
          <p:nvPr/>
        </p:nvSpPr>
        <p:spPr>
          <a:xfrm>
            <a:off x="4959517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2.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C16E7304-DD97-D24B-A311-E19B9E4866CD}"/>
              </a:ext>
            </a:extLst>
          </p:cNvPr>
          <p:cNvSpPr txBox="1">
            <a:spLocks/>
          </p:cNvSpPr>
          <p:nvPr/>
        </p:nvSpPr>
        <p:spPr>
          <a:xfrm>
            <a:off x="8948220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3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D51ECB9-E307-E548-8B79-AF0535956C45}"/>
              </a:ext>
            </a:extLst>
          </p:cNvPr>
          <p:cNvSpPr txBox="1">
            <a:spLocks/>
          </p:cNvSpPr>
          <p:nvPr/>
        </p:nvSpPr>
        <p:spPr>
          <a:xfrm>
            <a:off x="9019460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3.</a:t>
            </a:r>
          </a:p>
        </p:txBody>
      </p:sp>
    </p:spTree>
    <p:extLst>
      <p:ext uri="{BB962C8B-B14F-4D97-AF65-F5344CB8AC3E}">
        <p14:creationId xmlns:p14="http://schemas.microsoft.com/office/powerpoint/2010/main" val="3084722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6D464A3-D8B3-4412-8C60-C0D2AF368A47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3836988" y="0"/>
            <a:ext cx="8355012" cy="68707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78415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8AE70EA-39D3-4E42-9FDD-DB46936435C2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2132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DE11D24-1C97-3B4A-9643-23EF5F7A3CFA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12192000" cy="3995738"/>
          </a:xfrm>
          <a:prstGeom prst="rect">
            <a:avLst/>
          </a:prstGeom>
        </p:spPr>
        <p:txBody>
          <a:bodyPr/>
          <a:lstStyle>
            <a:lvl1pPr algn="ctr">
              <a:buNone/>
              <a:defRPr/>
            </a:lvl1pPr>
          </a:lstStyle>
          <a:p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4230995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8478341-F2C4-884B-AEA5-849EDAC543B5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722688" y="0"/>
            <a:ext cx="8469312" cy="4702175"/>
          </a:xfrm>
          <a:prstGeom prst="rect">
            <a:avLst/>
          </a:prstGeom>
        </p:spPr>
        <p:txBody>
          <a:bodyPr/>
          <a:lstStyle>
            <a:lvl1pPr algn="ctr">
              <a:buNone/>
              <a:defRPr/>
            </a:lvl1pPr>
          </a:lstStyle>
          <a:p>
            <a:r>
              <a:rPr lang="en-GB" dirty="0"/>
              <a:t>Click to insert an image</a:t>
            </a:r>
          </a:p>
        </p:txBody>
      </p:sp>
    </p:spTree>
    <p:extLst>
      <p:ext uri="{BB962C8B-B14F-4D97-AF65-F5344CB8AC3E}">
        <p14:creationId xmlns:p14="http://schemas.microsoft.com/office/powerpoint/2010/main" val="3463295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5D5D6CF-DCCB-B841-B171-311DBBB1D4E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66855" y="0"/>
            <a:ext cx="7907337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64BAD4A-7C60-B148-96C5-87129C9ED6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63680" y="3441700"/>
            <a:ext cx="7910512" cy="341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2722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7C26344-D291-BB42-9FFD-DB374125471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4050" y="2361067"/>
            <a:ext cx="3276600" cy="341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357FE136-89AC-9E4A-A51C-0CBE25506C4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19023" y="2361067"/>
            <a:ext cx="3276600" cy="341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7952FE96-0FB3-1B4C-98FA-ADEC8D16EF4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3996" y="2361067"/>
            <a:ext cx="3276600" cy="341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5234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0788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5217A94-716F-437A-A7D3-97C9D2CCFD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4050" y="2033837"/>
            <a:ext cx="3276600" cy="3025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ZA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91BD225-8DB3-46BD-9612-BD8A9189FAC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7700" y="2022724"/>
            <a:ext cx="3276600" cy="3025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ZA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88269DE-A9A6-4B59-A731-A5CA467841A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5150" y="2022724"/>
            <a:ext cx="3290888" cy="3025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91461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Imag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7119257" cy="6858000"/>
          </a:xfrm>
          <a:prstGeom prst="parallelogram">
            <a:avLst>
              <a:gd name="adj" fmla="val 30408"/>
            </a:avLst>
          </a:prstGeom>
          <a:noFill/>
          <a:effectLst>
            <a:outerShdw blurRad="254000" dist="101600" algn="l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 algn="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801888-6765-444C-9C94-1177B3E1CC2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2463" y="6260258"/>
            <a:ext cx="86218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698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688769" y="0"/>
            <a:ext cx="7808026" cy="6858000"/>
          </a:xfrm>
          <a:prstGeom prst="parallelogram">
            <a:avLst>
              <a:gd name="adj" fmla="val 30408"/>
            </a:avLst>
          </a:prstGeom>
          <a:noFill/>
        </p:spPr>
        <p:txBody>
          <a:bodyPr/>
          <a:lstStyle>
            <a:lvl1pPr algn="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801888-6765-444C-9C94-1177B3E1CC2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2463" y="6260258"/>
            <a:ext cx="86218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2589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-1" y="0"/>
            <a:ext cx="6096001" cy="6858000"/>
          </a:xfrm>
          <a:prstGeom prst="rect">
            <a:avLst/>
          </a:prstGeom>
          <a:noFill/>
          <a:effectLst>
            <a:outerShdw blurRad="254000" dist="101600" algn="l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 algn="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801888-6765-444C-9C94-1177B3E1CC2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2463" y="6260258"/>
            <a:ext cx="86218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5615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Slide Imag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7119257" cy="6858000"/>
          </a:xfrm>
          <a:prstGeom prst="parallelogram">
            <a:avLst>
              <a:gd name="adj" fmla="val 30408"/>
            </a:avLst>
          </a:prstGeom>
          <a:noFill/>
          <a:effectLst>
            <a:outerShdw blurRad="254000" dist="101600" algn="l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 algn="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801888-6765-444C-9C94-1177B3E1CC2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2463" y="6260258"/>
            <a:ext cx="86218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8095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Custom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88084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Image Top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767C2C9-9AE9-5440-A41A-450FA9BB6D0C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/>
            </a:lvl1pPr>
          </a:lstStyle>
          <a:p>
            <a:r>
              <a:rPr lang="en-GB" dirty="0"/>
              <a:t>Click the button to choose an image.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E8C2CD3-55D3-BF44-B914-532105E77B31}"/>
              </a:ext>
            </a:extLst>
          </p:cNvPr>
          <p:cNvSpPr txBox="1">
            <a:spLocks/>
          </p:cNvSpPr>
          <p:nvPr/>
        </p:nvSpPr>
        <p:spPr>
          <a:xfrm>
            <a:off x="828334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1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DE08A6F-CC5E-1645-ACB3-7EB0E8B6A5BD}"/>
              </a:ext>
            </a:extLst>
          </p:cNvPr>
          <p:cNvSpPr txBox="1">
            <a:spLocks/>
          </p:cNvSpPr>
          <p:nvPr/>
        </p:nvSpPr>
        <p:spPr>
          <a:xfrm>
            <a:off x="899574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1.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B4FB7349-E7BD-6346-B5D7-B205A2375A92}"/>
              </a:ext>
            </a:extLst>
          </p:cNvPr>
          <p:cNvSpPr txBox="1">
            <a:spLocks/>
          </p:cNvSpPr>
          <p:nvPr/>
        </p:nvSpPr>
        <p:spPr>
          <a:xfrm>
            <a:off x="4888277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2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4EEB916F-A84E-5A45-A583-903330C2B490}"/>
              </a:ext>
            </a:extLst>
          </p:cNvPr>
          <p:cNvSpPr txBox="1">
            <a:spLocks/>
          </p:cNvSpPr>
          <p:nvPr/>
        </p:nvSpPr>
        <p:spPr>
          <a:xfrm>
            <a:off x="4959517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2.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C16E7304-DD97-D24B-A311-E19B9E4866CD}"/>
              </a:ext>
            </a:extLst>
          </p:cNvPr>
          <p:cNvSpPr txBox="1">
            <a:spLocks/>
          </p:cNvSpPr>
          <p:nvPr/>
        </p:nvSpPr>
        <p:spPr>
          <a:xfrm>
            <a:off x="8948220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3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D51ECB9-E307-E548-8B79-AF0535956C45}"/>
              </a:ext>
            </a:extLst>
          </p:cNvPr>
          <p:cNvSpPr txBox="1">
            <a:spLocks/>
          </p:cNvSpPr>
          <p:nvPr/>
        </p:nvSpPr>
        <p:spPr>
          <a:xfrm>
            <a:off x="9019460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3.</a:t>
            </a:r>
          </a:p>
        </p:txBody>
      </p:sp>
    </p:spTree>
    <p:extLst>
      <p:ext uri="{BB962C8B-B14F-4D97-AF65-F5344CB8AC3E}">
        <p14:creationId xmlns:p14="http://schemas.microsoft.com/office/powerpoint/2010/main" val="30657310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Custom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77E783-8B68-B541-BCA1-4D3EDB941F6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0237" y="1377950"/>
            <a:ext cx="10931525" cy="4710113"/>
          </a:xfrm>
          <a:prstGeom prst="rect">
            <a:avLst/>
          </a:prstGeom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9296230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Custom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EC58BE02-770B-6F40-84E6-420BB4DC2F43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1762125" y="1258888"/>
            <a:ext cx="8667750" cy="4889500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media</a:t>
            </a:r>
          </a:p>
        </p:txBody>
      </p:sp>
    </p:spTree>
    <p:extLst>
      <p:ext uri="{BB962C8B-B14F-4D97-AF65-F5344CB8AC3E}">
        <p14:creationId xmlns:p14="http://schemas.microsoft.com/office/powerpoint/2010/main" val="7280666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5D5D6CF-DCCB-B841-B171-311DBBB1D4E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66855" y="0"/>
            <a:ext cx="7907337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64BAD4A-7C60-B148-96C5-87129C9ED6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63680" y="3441700"/>
            <a:ext cx="7910512" cy="341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3229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7C26344-D291-BB42-9FFD-DB374125471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4050" y="2129485"/>
            <a:ext cx="3276600" cy="341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357FE136-89AC-9E4A-A51C-0CBE25506C4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19023" y="2129485"/>
            <a:ext cx="3276600" cy="341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7952FE96-0FB3-1B4C-98FA-ADEC8D16EF4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3996" y="2129485"/>
            <a:ext cx="3276600" cy="341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9565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-1" y="0"/>
            <a:ext cx="6096001" cy="6858000"/>
          </a:xfrm>
          <a:prstGeom prst="rect">
            <a:avLst/>
          </a:prstGeom>
          <a:noFill/>
          <a:effectLst>
            <a:outerShdw blurRad="254000" dist="101600" algn="l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 algn="r">
              <a:buNone/>
              <a:defRPr/>
            </a:lvl1pPr>
          </a:lstStyle>
          <a:p>
            <a:endParaRPr lang="en-GB" dirty="0"/>
          </a:p>
          <a:p>
            <a:r>
              <a:rPr lang="en-GB" dirty="0"/>
              <a:t>Click the </a:t>
            </a:r>
          </a:p>
          <a:p>
            <a:r>
              <a:rPr lang="en-GB" dirty="0"/>
              <a:t>button to </a:t>
            </a:r>
          </a:p>
          <a:p>
            <a:r>
              <a:rPr lang="en-GB" dirty="0"/>
              <a:t>select an </a:t>
            </a:r>
          </a:p>
          <a:p>
            <a:r>
              <a:rPr lang="en-GB" dirty="0"/>
              <a:t>image.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801888-6765-444C-9C94-1177B3E1CC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2463" y="6260258"/>
            <a:ext cx="86218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494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BG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303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Imag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7119257" cy="6858000"/>
          </a:xfrm>
          <a:prstGeom prst="parallelogram">
            <a:avLst>
              <a:gd name="adj" fmla="val 30408"/>
            </a:avLst>
          </a:prstGeom>
          <a:noFill/>
          <a:effectLst>
            <a:outerShdw blurRad="254000" dist="101600" algn="l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 algn="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  <a:p>
            <a:r>
              <a:rPr lang="en-GB" dirty="0"/>
              <a:t>Click the </a:t>
            </a:r>
          </a:p>
          <a:p>
            <a:r>
              <a:rPr lang="en-GB" dirty="0"/>
              <a:t>button to </a:t>
            </a:r>
          </a:p>
          <a:p>
            <a:r>
              <a:rPr lang="en-GB" dirty="0"/>
              <a:t>select an </a:t>
            </a:r>
          </a:p>
          <a:p>
            <a:r>
              <a:rPr lang="en-GB" dirty="0"/>
              <a:t>image.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801888-6765-444C-9C94-1177B3E1CC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2463" y="6260258"/>
            <a:ext cx="86218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731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BG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84424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Whit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88985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Photograph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77E783-8B68-B541-BCA1-4D3EDB941F6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0237" y="1377950"/>
            <a:ext cx="10931525" cy="4710113"/>
          </a:xfrm>
          <a:prstGeom prst="rect">
            <a:avLst/>
          </a:prstGeom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18353407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EC58BE02-770B-6F40-84E6-420BB4DC2F43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1762125" y="1258888"/>
            <a:ext cx="8667750" cy="4889500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media</a:t>
            </a:r>
          </a:p>
        </p:txBody>
      </p:sp>
    </p:spTree>
    <p:extLst>
      <p:ext uri="{BB962C8B-B14F-4D97-AF65-F5344CB8AC3E}">
        <p14:creationId xmlns:p14="http://schemas.microsoft.com/office/powerpoint/2010/main" val="42430992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1249680" y="0"/>
            <a:ext cx="5615940" cy="6858000"/>
          </a:xfrm>
          <a:prstGeom prst="rect">
            <a:avLst/>
          </a:prstGeom>
          <a:noFill/>
        </p:spPr>
        <p:txBody>
          <a:bodyPr anchor="ctr" anchorCtr="0"/>
          <a:lstStyle>
            <a:lvl1pPr algn="ctr">
              <a:buNone/>
              <a:defRPr/>
            </a:lvl1pPr>
          </a:lstStyle>
          <a:p>
            <a:endParaRPr lang="en-GB" dirty="0"/>
          </a:p>
          <a:p>
            <a:r>
              <a:rPr lang="en-GB" dirty="0"/>
              <a:t>Click the button</a:t>
            </a:r>
          </a:p>
        </p:txBody>
      </p:sp>
    </p:spTree>
    <p:extLst>
      <p:ext uri="{BB962C8B-B14F-4D97-AF65-F5344CB8AC3E}">
        <p14:creationId xmlns:p14="http://schemas.microsoft.com/office/powerpoint/2010/main" val="162104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02D5173-4C77-6549-B919-C3BBC4319B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FB199BF4-9758-CE45-B351-EE708835AB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144000" y="0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8B2BCA01-7E25-C048-972B-8BDEABB8FE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3442252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AE2DDEA4-8829-3E49-B06A-7F8BF627AD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0" y="3442252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5268F6E4-138E-9341-99B2-51CFC262875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3442252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094541B1-4569-EE4B-87A6-847602EEBB0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8001" y="3442252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92435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02D5173-4C77-6549-B919-C3BBC4319B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FB199BF4-9758-CE45-B351-EE708835AB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144000" y="0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8B2BCA01-7E25-C048-972B-8BDEABB8FE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3442252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AE2DDEA4-8829-3E49-B06A-7F8BF627AD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0" y="3442252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5268F6E4-138E-9341-99B2-51CFC262875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3442252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094541B1-4569-EE4B-87A6-847602EEBB0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8001" y="3442252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4881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767C2C9-9AE9-5440-A41A-450FA9BB6D0C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/>
            </a:lvl1pPr>
          </a:lstStyle>
          <a:p>
            <a:r>
              <a:rPr lang="en-GB" dirty="0"/>
              <a:t>Click the button to choose an image.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E8C2CD3-55D3-BF44-B914-532105E77B31}"/>
              </a:ext>
            </a:extLst>
          </p:cNvPr>
          <p:cNvSpPr txBox="1">
            <a:spLocks/>
          </p:cNvSpPr>
          <p:nvPr userDrawn="1"/>
        </p:nvSpPr>
        <p:spPr>
          <a:xfrm>
            <a:off x="828334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1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DE08A6F-CC5E-1645-ACB3-7EB0E8B6A5BD}"/>
              </a:ext>
            </a:extLst>
          </p:cNvPr>
          <p:cNvSpPr txBox="1">
            <a:spLocks/>
          </p:cNvSpPr>
          <p:nvPr userDrawn="1"/>
        </p:nvSpPr>
        <p:spPr>
          <a:xfrm>
            <a:off x="899574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1.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B4FB7349-E7BD-6346-B5D7-B205A2375A92}"/>
              </a:ext>
            </a:extLst>
          </p:cNvPr>
          <p:cNvSpPr txBox="1">
            <a:spLocks/>
          </p:cNvSpPr>
          <p:nvPr userDrawn="1"/>
        </p:nvSpPr>
        <p:spPr>
          <a:xfrm>
            <a:off x="4888277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2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4EEB916F-A84E-5A45-A583-903330C2B490}"/>
              </a:ext>
            </a:extLst>
          </p:cNvPr>
          <p:cNvSpPr txBox="1">
            <a:spLocks/>
          </p:cNvSpPr>
          <p:nvPr userDrawn="1"/>
        </p:nvSpPr>
        <p:spPr>
          <a:xfrm>
            <a:off x="4959517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2.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C16E7304-DD97-D24B-A311-E19B9E4866CD}"/>
              </a:ext>
            </a:extLst>
          </p:cNvPr>
          <p:cNvSpPr txBox="1">
            <a:spLocks/>
          </p:cNvSpPr>
          <p:nvPr userDrawn="1"/>
        </p:nvSpPr>
        <p:spPr>
          <a:xfrm>
            <a:off x="8948220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3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D51ECB9-E307-E548-8B79-AF0535956C45}"/>
              </a:ext>
            </a:extLst>
          </p:cNvPr>
          <p:cNvSpPr txBox="1">
            <a:spLocks/>
          </p:cNvSpPr>
          <p:nvPr userDrawn="1"/>
        </p:nvSpPr>
        <p:spPr>
          <a:xfrm>
            <a:off x="9019460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3.</a:t>
            </a:r>
          </a:p>
        </p:txBody>
      </p:sp>
    </p:spTree>
    <p:extLst>
      <p:ext uri="{BB962C8B-B14F-4D97-AF65-F5344CB8AC3E}">
        <p14:creationId xmlns:p14="http://schemas.microsoft.com/office/powerpoint/2010/main" val="245584788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6D464A3-D8B3-4412-8C60-C0D2AF368A47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3836988" y="0"/>
            <a:ext cx="8355012" cy="6870700"/>
          </a:xfrm>
          <a:prstGeom prst="rect">
            <a:avLst/>
          </a:prstGeom>
        </p:spPr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29775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Whit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27419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8AE70EA-39D3-4E42-9FDD-DB46936435C2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231964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DE11D24-1C97-3B4A-9643-23EF5F7A3CFA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12192000" cy="3995738"/>
          </a:xfrm>
          <a:prstGeom prst="rect">
            <a:avLst/>
          </a:prstGeom>
        </p:spPr>
        <p:txBody>
          <a:bodyPr/>
          <a:lstStyle>
            <a:lvl1pPr algn="ctr">
              <a:buNone/>
              <a:defRPr/>
            </a:lvl1pPr>
          </a:lstStyle>
          <a:p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1921100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8478341-F2C4-884B-AEA5-849EDAC543B5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722688" y="0"/>
            <a:ext cx="8469312" cy="4702175"/>
          </a:xfrm>
          <a:prstGeom prst="rect">
            <a:avLst/>
          </a:prstGeom>
        </p:spPr>
        <p:txBody>
          <a:bodyPr/>
          <a:lstStyle>
            <a:lvl1pPr algn="ctr">
              <a:buNone/>
              <a:defRPr/>
            </a:lvl1pPr>
          </a:lstStyle>
          <a:p>
            <a:r>
              <a:rPr lang="en-GB" dirty="0"/>
              <a:t>Click to insert an image</a:t>
            </a:r>
          </a:p>
        </p:txBody>
      </p:sp>
    </p:spTree>
    <p:extLst>
      <p:ext uri="{BB962C8B-B14F-4D97-AF65-F5344CB8AC3E}">
        <p14:creationId xmlns:p14="http://schemas.microsoft.com/office/powerpoint/2010/main" val="120513665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5D5D6CF-DCCB-B841-B171-311DBBB1D4E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66855" y="0"/>
            <a:ext cx="7907337" cy="34290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64BAD4A-7C60-B148-96C5-87129C9ED6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63680" y="3441700"/>
            <a:ext cx="7910512" cy="34163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30856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7C26344-D291-BB42-9FFD-DB374125471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4050" y="2361067"/>
            <a:ext cx="3276600" cy="341630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357FE136-89AC-9E4A-A51C-0CBE25506C4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19023" y="2361067"/>
            <a:ext cx="3276600" cy="34163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7952FE96-0FB3-1B4C-98FA-ADEC8D16EF4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3996" y="2361067"/>
            <a:ext cx="3276600" cy="34163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80539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49680" y="0"/>
            <a:ext cx="5615940" cy="6858000"/>
          </a:xfrm>
          <a:prstGeom prst="parallelogram">
            <a:avLst>
              <a:gd name="adj" fmla="val 30408"/>
            </a:avLst>
          </a:prstGeo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C0C6F394-CBBD-9A45-BD25-CAD22F5BA67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94718" y="761998"/>
            <a:ext cx="4675044" cy="1674710"/>
          </a:xfrm>
          <a:prstGeom prst="rect">
            <a:avLst/>
          </a:prstGeom>
          <a:noFill/>
        </p:spPr>
        <p:txBody>
          <a:bodyPr wrap="square" tIns="36000" bIns="36000" rtlCol="0" anchor="b" anchorCtr="0">
            <a:normAutofit lnSpcReduction="10000"/>
          </a:bodyPr>
          <a:lstStyle>
            <a:lvl1pPr algn="l">
              <a:buNone/>
              <a:defRPr lang="en-GB" sz="5400" spc="100" dirty="0">
                <a:latin typeface="Bebas Neue" panose="020B0606020202050201" pitchFamily="34" charset="77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lvl="0"/>
            <a:r>
              <a:rPr lang="en-GB" dirty="0"/>
              <a:t>The Main title for the day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67A2C9-49CF-4171-BE3E-8751CA757303}"/>
              </a:ext>
            </a:extLst>
          </p:cNvPr>
          <p:cNvSpPr txBox="1"/>
          <p:nvPr/>
        </p:nvSpPr>
        <p:spPr>
          <a:xfrm>
            <a:off x="6453669" y="2683436"/>
            <a:ext cx="2806709" cy="238732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Short subtitle with some info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7E6016-5236-416C-926B-2E5049C97F3C}"/>
              </a:ext>
            </a:extLst>
          </p:cNvPr>
          <p:cNvSpPr/>
          <p:nvPr/>
        </p:nvSpPr>
        <p:spPr>
          <a:xfrm>
            <a:off x="6557943" y="2444728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4504170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29944-AEA7-7144-AF31-6ED74085F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EE927-2B8B-FA40-9B0B-CCA1A861EB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EE4212-8E43-4C42-AA4E-C293346A4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49C9F8-E193-8847-8A21-EB5DAE5E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2400" y="0"/>
            <a:ext cx="609599" cy="537874"/>
          </a:xfrm>
          <a:prstGeom prst="rect">
            <a:avLst/>
          </a:prstGeom>
        </p:spPr>
        <p:txBody>
          <a:bodyPr/>
          <a:lstStyle>
            <a:lvl1pPr algn="ctr">
              <a:defRPr sz="20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algn="ctr"/>
            <a:fld id="{6AA04A4D-33BF-734F-9F30-C0D0CFC4155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35696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722061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5217A94-716F-437A-A7D3-97C9D2CCFD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4050" y="2033837"/>
            <a:ext cx="3276600" cy="302577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91BD225-8DB3-46BD-9612-BD8A9189FAC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7700" y="2022724"/>
            <a:ext cx="3276600" cy="302577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88269DE-A9A6-4B59-A731-A5CA467841A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5150" y="2022724"/>
            <a:ext cx="3290888" cy="3025775"/>
          </a:xfrm>
          <a:prstGeom prst="rect">
            <a:avLst/>
          </a:prstGeom>
        </p:spPr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9136944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688769" y="0"/>
            <a:ext cx="7808026" cy="6858000"/>
          </a:xfrm>
          <a:prstGeom prst="parallelogram">
            <a:avLst>
              <a:gd name="adj" fmla="val 30408"/>
            </a:avLst>
          </a:prstGeom>
          <a:noFill/>
        </p:spPr>
        <p:txBody>
          <a:bodyPr/>
          <a:lstStyle>
            <a:lvl1pPr algn="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801888-6765-444C-9C94-1177B3E1CC2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2463" y="6260258"/>
            <a:ext cx="86218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2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-1" y="0"/>
            <a:ext cx="6096001" cy="6858000"/>
          </a:xfrm>
          <a:prstGeom prst="rect">
            <a:avLst/>
          </a:prstGeom>
          <a:noFill/>
          <a:effectLst>
            <a:outerShdw blurRad="254000" dist="101600" algn="l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 algn="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801888-6765-444C-9C94-1177B3E1CC2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2463" y="6260258"/>
            <a:ext cx="86218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94116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 Imag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7119257" cy="6858000"/>
          </a:xfrm>
          <a:prstGeom prst="parallelogram">
            <a:avLst>
              <a:gd name="adj" fmla="val 30408"/>
            </a:avLst>
          </a:prstGeom>
          <a:noFill/>
          <a:effectLst>
            <a:outerShdw blurRad="254000" dist="101600" algn="l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 algn="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  <a:p>
            <a:r>
              <a:rPr lang="en-GB" dirty="0"/>
              <a:t>Click the </a:t>
            </a:r>
          </a:p>
          <a:p>
            <a:r>
              <a:rPr lang="en-GB" dirty="0"/>
              <a:t>button to </a:t>
            </a:r>
          </a:p>
          <a:p>
            <a:r>
              <a:rPr lang="en-GB" dirty="0"/>
              <a:t>select an </a:t>
            </a:r>
          </a:p>
          <a:p>
            <a:r>
              <a:rPr lang="en-GB" dirty="0"/>
              <a:t>image.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801888-6765-444C-9C94-1177B3E1CC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2463" y="6260258"/>
            <a:ext cx="86218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01177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DE11D24-1C97-3B4A-9643-23EF5F7A3CFA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12192000" cy="3995738"/>
          </a:xfrm>
          <a:prstGeom prst="rect">
            <a:avLst/>
          </a:prstGeom>
        </p:spPr>
        <p:txBody>
          <a:bodyPr/>
          <a:lstStyle>
            <a:lvl1pPr algn="ctr">
              <a:buNone/>
              <a:defRPr/>
            </a:lvl1pPr>
          </a:lstStyle>
          <a:p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81393549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8AE70EA-39D3-4E42-9FDD-DB46936435C2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0669978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408926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Top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767C2C9-9AE9-5440-A41A-450FA9BB6D0C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/>
            </a:lvl1pPr>
          </a:lstStyle>
          <a:p>
            <a:r>
              <a:rPr lang="en-GB" dirty="0"/>
              <a:t>Click the button to choose an image.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E8C2CD3-55D3-BF44-B914-532105E77B31}"/>
              </a:ext>
            </a:extLst>
          </p:cNvPr>
          <p:cNvSpPr txBox="1">
            <a:spLocks/>
          </p:cNvSpPr>
          <p:nvPr userDrawn="1"/>
        </p:nvSpPr>
        <p:spPr>
          <a:xfrm>
            <a:off x="828334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1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DE08A6F-CC5E-1645-ACB3-7EB0E8B6A5BD}"/>
              </a:ext>
            </a:extLst>
          </p:cNvPr>
          <p:cNvSpPr txBox="1">
            <a:spLocks/>
          </p:cNvSpPr>
          <p:nvPr userDrawn="1"/>
        </p:nvSpPr>
        <p:spPr>
          <a:xfrm>
            <a:off x="899574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1.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B4FB7349-E7BD-6346-B5D7-B205A2375A92}"/>
              </a:ext>
            </a:extLst>
          </p:cNvPr>
          <p:cNvSpPr txBox="1">
            <a:spLocks/>
          </p:cNvSpPr>
          <p:nvPr userDrawn="1"/>
        </p:nvSpPr>
        <p:spPr>
          <a:xfrm>
            <a:off x="4888277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2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4EEB916F-A84E-5A45-A583-903330C2B490}"/>
              </a:ext>
            </a:extLst>
          </p:cNvPr>
          <p:cNvSpPr txBox="1">
            <a:spLocks/>
          </p:cNvSpPr>
          <p:nvPr userDrawn="1"/>
        </p:nvSpPr>
        <p:spPr>
          <a:xfrm>
            <a:off x="4959517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2.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C16E7304-DD97-D24B-A311-E19B9E4866CD}"/>
              </a:ext>
            </a:extLst>
          </p:cNvPr>
          <p:cNvSpPr txBox="1">
            <a:spLocks/>
          </p:cNvSpPr>
          <p:nvPr userDrawn="1"/>
        </p:nvSpPr>
        <p:spPr>
          <a:xfrm>
            <a:off x="8948220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3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D51ECB9-E307-E548-8B79-AF0535956C45}"/>
              </a:ext>
            </a:extLst>
          </p:cNvPr>
          <p:cNvSpPr txBox="1">
            <a:spLocks/>
          </p:cNvSpPr>
          <p:nvPr userDrawn="1"/>
        </p:nvSpPr>
        <p:spPr>
          <a:xfrm>
            <a:off x="9019460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3.</a:t>
            </a:r>
          </a:p>
        </p:txBody>
      </p:sp>
    </p:spTree>
    <p:extLst>
      <p:ext uri="{BB962C8B-B14F-4D97-AF65-F5344CB8AC3E}">
        <p14:creationId xmlns:p14="http://schemas.microsoft.com/office/powerpoint/2010/main" val="245785615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77E783-8B68-B541-BCA1-4D3EDB941F6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0237" y="1377950"/>
            <a:ext cx="10931525" cy="4710113"/>
          </a:xfrm>
          <a:prstGeom prst="rect">
            <a:avLst/>
          </a:prstGeom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75408604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EC58BE02-770B-6F40-84E6-420BB4DC2F43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1762125" y="1258888"/>
            <a:ext cx="8667750" cy="4889500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media</a:t>
            </a:r>
          </a:p>
        </p:txBody>
      </p:sp>
    </p:spTree>
    <p:extLst>
      <p:ext uri="{BB962C8B-B14F-4D97-AF65-F5344CB8AC3E}">
        <p14:creationId xmlns:p14="http://schemas.microsoft.com/office/powerpoint/2010/main" val="224219238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Right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6D464A3-D8B3-4412-8C60-C0D2AF368A47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3836988" y="0"/>
            <a:ext cx="8355012" cy="6870700"/>
          </a:xfrm>
          <a:prstGeom prst="rect">
            <a:avLst/>
          </a:prstGeom>
        </p:spPr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5141948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7C26344-D291-BB42-9FFD-DB374125471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4050" y="2129485"/>
            <a:ext cx="3276600" cy="341630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357FE136-89AC-9E4A-A51C-0CBE25506C4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19023" y="2129485"/>
            <a:ext cx="3276600" cy="34163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7952FE96-0FB3-1B4C-98FA-ADEC8D16EF4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3996" y="2129485"/>
            <a:ext cx="3276600" cy="34163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80422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D717-1854-4CE3-A28E-B0A1C498CD3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350" dirty="0"/>
              <a:t>www.belgiumcampus.ac.za</a:t>
            </a:r>
            <a:endParaRPr lang="en-GB" sz="1350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0" name="Isosceles Triangle 9"/>
          <p:cNvSpPr/>
          <p:nvPr userDrawn="1"/>
        </p:nvSpPr>
        <p:spPr>
          <a:xfrm>
            <a:off x="6102628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1" name="Rectangle 10"/>
          <p:cNvSpPr/>
          <p:nvPr userDrawn="1"/>
        </p:nvSpPr>
        <p:spPr>
          <a:xfrm>
            <a:off x="11463868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673052" y="6368239"/>
            <a:ext cx="430696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08D717-1854-4CE3-A28E-B0A1C498CD30}" type="slidenum">
              <a:rPr lang="en-GB" sz="900" smtClean="0">
                <a:solidFill>
                  <a:schemeClr val="bg1"/>
                </a:solidFill>
              </a:rPr>
              <a:pPr/>
              <a:t>‹#›</a:t>
            </a:fld>
            <a:endParaRPr lang="en-GB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505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Photograph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77E783-8B68-B541-BCA1-4D3EDB941F6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0237" y="1377950"/>
            <a:ext cx="10931525" cy="4710113"/>
          </a:xfrm>
          <a:prstGeom prst="rect">
            <a:avLst/>
          </a:prstGeom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2534158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a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EC58BE02-770B-6F40-84E6-420BB4DC2F43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1762125" y="1258888"/>
            <a:ext cx="8667750" cy="4889500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media</a:t>
            </a:r>
          </a:p>
        </p:txBody>
      </p:sp>
    </p:spTree>
    <p:extLst>
      <p:ext uri="{BB962C8B-B14F-4D97-AF65-F5344CB8AC3E}">
        <p14:creationId xmlns:p14="http://schemas.microsoft.com/office/powerpoint/2010/main" val="3209757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1249680" y="0"/>
            <a:ext cx="5615940" cy="6858000"/>
          </a:xfrm>
          <a:prstGeom prst="rect">
            <a:avLst/>
          </a:prstGeom>
          <a:noFill/>
        </p:spPr>
        <p:txBody>
          <a:bodyPr anchor="ctr" anchorCtr="0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1367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02D5173-4C77-6549-B919-C3BBC4319B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FB199BF4-9758-CE45-B351-EE708835AB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144000" y="0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8B2BCA01-7E25-C048-972B-8BDEABB8FE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3442252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AE2DDEA4-8829-3E49-B06A-7F8BF627AD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0" y="3442252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5268F6E4-138E-9341-99B2-51CFC262875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3442252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094541B1-4569-EE4B-87A6-847602EEBB0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8001" y="3442252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18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26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5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29" Type="http://schemas.openxmlformats.org/officeDocument/2006/relationships/slideLayout" Target="../slideLayouts/slideLayout57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24" Type="http://schemas.openxmlformats.org/officeDocument/2006/relationships/slideLayout" Target="../slideLayouts/slideLayout52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23" Type="http://schemas.openxmlformats.org/officeDocument/2006/relationships/slideLayout" Target="../slideLayouts/slideLayout51.xml"/><Relationship Id="rId28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31" Type="http://schemas.openxmlformats.org/officeDocument/2006/relationships/slideLayout" Target="../slideLayouts/slideLayout59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50.xml"/><Relationship Id="rId27" Type="http://schemas.openxmlformats.org/officeDocument/2006/relationships/slideLayout" Target="../slideLayouts/slideLayout55.xml"/><Relationship Id="rId30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87DC25-4E84-004F-AD65-CCB346BDC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34537" y="211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 b="0" i="0">
                <a:solidFill>
                  <a:schemeClr val="tx1"/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defRPr>
            </a:lvl1pPr>
          </a:lstStyle>
          <a:p>
            <a:fld id="{6FCB9E9B-BB19-3D44-9030-44F9D4025C2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51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41" r:id="rId2"/>
    <p:sldLayoutId id="2147483742" r:id="rId3"/>
    <p:sldLayoutId id="2147483746" r:id="rId4"/>
    <p:sldLayoutId id="2147483673" r:id="rId5"/>
    <p:sldLayoutId id="2147483744" r:id="rId6"/>
    <p:sldLayoutId id="2147483745" r:id="rId7"/>
    <p:sldLayoutId id="2147483675" r:id="rId8"/>
    <p:sldLayoutId id="2147483835" r:id="rId9"/>
    <p:sldLayoutId id="2147483836" r:id="rId10"/>
    <p:sldLayoutId id="2147483697" r:id="rId11"/>
    <p:sldLayoutId id="2147483737" r:id="rId12"/>
    <p:sldLayoutId id="2147483738" r:id="rId13"/>
    <p:sldLayoutId id="2147483739" r:id="rId14"/>
    <p:sldLayoutId id="2147483740" r:id="rId15"/>
    <p:sldLayoutId id="2147483743" r:id="rId16"/>
    <p:sldLayoutId id="2147483747" r:id="rId17"/>
    <p:sldLayoutId id="2147483834" r:id="rId18"/>
    <p:sldLayoutId id="2147483837" r:id="rId19"/>
    <p:sldLayoutId id="2147483752" r:id="rId20"/>
    <p:sldLayoutId id="2147483753" r:id="rId21"/>
    <p:sldLayoutId id="2147483754" r:id="rId22"/>
    <p:sldLayoutId id="2147483757" r:id="rId23"/>
    <p:sldLayoutId id="2147483758" r:id="rId24"/>
    <p:sldLayoutId id="2147483759" r:id="rId25"/>
    <p:sldLayoutId id="2147483760" r:id="rId26"/>
    <p:sldLayoutId id="2147483762" r:id="rId27"/>
    <p:sldLayoutId id="2147483763" r:id="rId2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-side Corner of Rectangle 1">
            <a:extLst>
              <a:ext uri="{FF2B5EF4-FFF2-40B4-BE49-F238E27FC236}">
                <a16:creationId xmlns:a16="http://schemas.microsoft.com/office/drawing/2014/main" id="{4DAB1C16-81CA-0647-8DE6-F2B658BDD12B}"/>
              </a:ext>
            </a:extLst>
          </p:cNvPr>
          <p:cNvSpPr/>
          <p:nvPr userDrawn="1"/>
        </p:nvSpPr>
        <p:spPr>
          <a:xfrm rot="16200000">
            <a:off x="11745073" y="119406"/>
            <a:ext cx="482930" cy="427512"/>
          </a:xfrm>
          <a:prstGeom prst="round2Same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3"/>
              </a:solidFill>
              <a:latin typeface="Source Sans Pro ExtraLight" panose="020B0303030403020204" pitchFamily="34" charset="0"/>
              <a:ea typeface="Source Sans Pro ExtraLight" panose="020B0303030403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BD0A43-62EF-4E40-AB73-B1FF5B0B872B}"/>
              </a:ext>
            </a:extLst>
          </p:cNvPr>
          <p:cNvSpPr/>
          <p:nvPr userDrawn="1"/>
        </p:nvSpPr>
        <p:spPr>
          <a:xfrm>
            <a:off x="11685408" y="91697"/>
            <a:ext cx="427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3004A23-CC94-0842-9C9F-A9D8C4725A2D}" type="slidenum">
              <a:rPr lang="en-GB" smtClean="0">
                <a:solidFill>
                  <a:schemeClr val="accent3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‹#›</a:t>
            </a:fld>
            <a:endParaRPr lang="en-GB" dirty="0">
              <a:solidFill>
                <a:schemeClr val="accent3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472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  <p:sldLayoutId id="2147483855" r:id="rId17"/>
    <p:sldLayoutId id="2147483856" r:id="rId18"/>
    <p:sldLayoutId id="2147483857" r:id="rId19"/>
    <p:sldLayoutId id="2147483858" r:id="rId20"/>
    <p:sldLayoutId id="2147483859" r:id="rId21"/>
    <p:sldLayoutId id="2147483861" r:id="rId22"/>
    <p:sldLayoutId id="2147483862" r:id="rId23"/>
    <p:sldLayoutId id="2147483863" r:id="rId24"/>
    <p:sldLayoutId id="2147483864" r:id="rId25"/>
    <p:sldLayoutId id="2147483865" r:id="rId26"/>
    <p:sldLayoutId id="2147483866" r:id="rId27"/>
    <p:sldLayoutId id="2147483867" r:id="rId28"/>
    <p:sldLayoutId id="2147483868" r:id="rId29"/>
    <p:sldLayoutId id="2147483870" r:id="rId30"/>
    <p:sldLayoutId id="2147483873" r:id="rId3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9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A picture containing bed, sitting, dark, view&#10;&#10;Description automatically generated">
            <a:extLst>
              <a:ext uri="{FF2B5EF4-FFF2-40B4-BE49-F238E27FC236}">
                <a16:creationId xmlns:a16="http://schemas.microsoft.com/office/drawing/2014/main" id="{C19E2780-DDA1-4FA1-A77D-C723CDA4B13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5" name="Parallelogram 24" descr="Shanghai skyline">
            <a:extLst>
              <a:ext uri="{FF2B5EF4-FFF2-40B4-BE49-F238E27FC236}">
                <a16:creationId xmlns:a16="http://schemas.microsoft.com/office/drawing/2014/main" id="{12365555-E4E3-4CA4-BEFA-EB7D42742866}"/>
              </a:ext>
            </a:extLst>
          </p:cNvPr>
          <p:cNvSpPr/>
          <p:nvPr/>
        </p:nvSpPr>
        <p:spPr>
          <a:xfrm>
            <a:off x="-537119" y="0"/>
            <a:ext cx="6652842" cy="5512904"/>
          </a:xfrm>
          <a:prstGeom prst="parallelogram">
            <a:avLst>
              <a:gd name="adj" fmla="val 30226"/>
            </a:avLst>
          </a:prstGeom>
          <a:gradFill>
            <a:gsLst>
              <a:gs pos="0">
                <a:schemeClr val="tx1"/>
              </a:gs>
              <a:gs pos="79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75E8053A-B927-4A30-9F9D-64A894D9A1EC}"/>
              </a:ext>
            </a:extLst>
          </p:cNvPr>
          <p:cNvSpPr/>
          <p:nvPr/>
        </p:nvSpPr>
        <p:spPr>
          <a:xfrm>
            <a:off x="-30480" y="0"/>
            <a:ext cx="2992930" cy="6858000"/>
          </a:xfrm>
          <a:custGeom>
            <a:avLst/>
            <a:gdLst>
              <a:gd name="connsiteX0" fmla="*/ 0 w 2992930"/>
              <a:gd name="connsiteY0" fmla="*/ 0 h 6858000"/>
              <a:gd name="connsiteX1" fmla="*/ 2992930 w 2992930"/>
              <a:gd name="connsiteY1" fmla="*/ 0 h 6858000"/>
              <a:gd name="connsiteX2" fmla="*/ 1289840 w 2992930"/>
              <a:gd name="connsiteY2" fmla="*/ 6858000 h 6858000"/>
              <a:gd name="connsiteX3" fmla="*/ 0 w 2992930"/>
              <a:gd name="connsiteY3" fmla="*/ 6858000 h 6858000"/>
              <a:gd name="connsiteX4" fmla="*/ 0 w 299293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2930" h="6858000">
                <a:moveTo>
                  <a:pt x="0" y="0"/>
                </a:moveTo>
                <a:lnTo>
                  <a:pt x="2992930" y="0"/>
                </a:lnTo>
                <a:lnTo>
                  <a:pt x="1289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90500" dist="190500" algn="l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94D1FC7B-6A5C-4201-ADF2-86BA1120DF8F}"/>
              </a:ext>
            </a:extLst>
          </p:cNvPr>
          <p:cNvSpPr/>
          <p:nvPr/>
        </p:nvSpPr>
        <p:spPr>
          <a:xfrm>
            <a:off x="10403144" y="1"/>
            <a:ext cx="178885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5594C7-6940-4B37-BCDA-16C38152355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07044" y="6218693"/>
            <a:ext cx="862185" cy="540000"/>
          </a:xfrm>
          <a:prstGeom prst="rect">
            <a:avLst/>
          </a:prstGeom>
        </p:spPr>
      </p:pic>
      <p:sp>
        <p:nvSpPr>
          <p:cNvPr id="52" name="Parallelogram 51" descr="Shanghai skyline">
            <a:extLst>
              <a:ext uri="{FF2B5EF4-FFF2-40B4-BE49-F238E27FC236}">
                <a16:creationId xmlns:a16="http://schemas.microsoft.com/office/drawing/2014/main" id="{9B5724F0-DE42-4B85-AD71-626A53664ECE}"/>
              </a:ext>
            </a:extLst>
          </p:cNvPr>
          <p:cNvSpPr/>
          <p:nvPr/>
        </p:nvSpPr>
        <p:spPr>
          <a:xfrm>
            <a:off x="6509649" y="-1"/>
            <a:ext cx="5682351" cy="6858000"/>
          </a:xfrm>
          <a:prstGeom prst="parallelogram">
            <a:avLst>
              <a:gd name="adj" fmla="val 30326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54000" dist="1778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5084D3-5944-4B81-A62B-DF235F6D831E}"/>
              </a:ext>
            </a:extLst>
          </p:cNvPr>
          <p:cNvSpPr txBox="1"/>
          <p:nvPr/>
        </p:nvSpPr>
        <p:spPr>
          <a:xfrm>
            <a:off x="3868695" y="2532513"/>
            <a:ext cx="6140523" cy="2883658"/>
          </a:xfrm>
          <a:prstGeom prst="rect">
            <a:avLst/>
          </a:prstGeom>
          <a:noFill/>
        </p:spPr>
        <p:txBody>
          <a:bodyPr wrap="square" tIns="36000" bIns="36000" rtlCol="0" anchor="t" anchorCtr="0">
            <a:noAutofit/>
          </a:bodyPr>
          <a:lstStyle/>
          <a:p>
            <a:r>
              <a:rPr lang="en-ZA" sz="5400" dirty="0" smtClean="0">
                <a:solidFill>
                  <a:schemeClr val="bg1"/>
                </a:solidFill>
              </a:rPr>
              <a:t>JavaScript </a:t>
            </a:r>
            <a:r>
              <a:rPr lang="en-ZA" sz="5400" dirty="0" smtClean="0">
                <a:solidFill>
                  <a:srgbClr val="FFC000"/>
                </a:solidFill>
              </a:rPr>
              <a:t>Decision </a:t>
            </a:r>
            <a:r>
              <a:rPr lang="en-ZA" sz="5400" dirty="0" smtClean="0">
                <a:solidFill>
                  <a:srgbClr val="FFC000"/>
                </a:solidFill>
              </a:rPr>
              <a:t>Constructs</a:t>
            </a:r>
            <a:endParaRPr lang="en-GB" sz="5400" dirty="0">
              <a:solidFill>
                <a:srgbClr val="FFC000"/>
              </a:solidFill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2C55953-C83E-4EA7-A691-C54358001C48}"/>
              </a:ext>
            </a:extLst>
          </p:cNvPr>
          <p:cNvSpPr/>
          <p:nvPr/>
        </p:nvSpPr>
        <p:spPr>
          <a:xfrm>
            <a:off x="-30480" y="-1"/>
            <a:ext cx="496894" cy="2000892"/>
          </a:xfrm>
          <a:custGeom>
            <a:avLst/>
            <a:gdLst>
              <a:gd name="connsiteX0" fmla="*/ 0 w 496894"/>
              <a:gd name="connsiteY0" fmla="*/ 0 h 2000892"/>
              <a:gd name="connsiteX1" fmla="*/ 496894 w 496894"/>
              <a:gd name="connsiteY1" fmla="*/ 0 h 2000892"/>
              <a:gd name="connsiteX2" fmla="*/ 0 w 496894"/>
              <a:gd name="connsiteY2" fmla="*/ 2000892 h 2000892"/>
              <a:gd name="connsiteX3" fmla="*/ 0 w 496894"/>
              <a:gd name="connsiteY3" fmla="*/ 0 h 200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894" h="2000892">
                <a:moveTo>
                  <a:pt x="0" y="0"/>
                </a:moveTo>
                <a:lnTo>
                  <a:pt x="496894" y="0"/>
                </a:lnTo>
                <a:lnTo>
                  <a:pt x="0" y="20008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254000" dist="508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43F6F47-584D-F645-9979-E2FAB8EFF0A8}"/>
              </a:ext>
            </a:extLst>
          </p:cNvPr>
          <p:cNvSpPr txBox="1">
            <a:spLocks/>
          </p:cNvSpPr>
          <p:nvPr/>
        </p:nvSpPr>
        <p:spPr>
          <a:xfrm>
            <a:off x="5181507" y="1097280"/>
            <a:ext cx="4218103" cy="903611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bg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Web Programming </a:t>
            </a:r>
            <a:r>
              <a:rPr lang="en-US" sz="2400" dirty="0" smtClean="0">
                <a:solidFill>
                  <a:schemeClr val="bg1"/>
                </a:solidFill>
              </a:rPr>
              <a:t>2X1</a:t>
            </a:r>
            <a:endParaRPr lang="en-ZA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78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1960826" y="1000946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428230" y="156275"/>
            <a:ext cx="3497193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 fontAlgn="base"/>
            <a:r>
              <a:rPr lang="en-ZA" sz="3200" b="1" dirty="0" smtClean="0">
                <a:solidFill>
                  <a:srgbClr val="FFC000"/>
                </a:solidFill>
              </a:rPr>
              <a:t>Decision Constructs</a:t>
            </a:r>
            <a:endParaRPr lang="en-ZA" sz="3200" b="1" dirty="0">
              <a:solidFill>
                <a:srgbClr val="FFC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0835" y="1786805"/>
            <a:ext cx="37192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dirty="0" smtClean="0">
                <a:solidFill>
                  <a:srgbClr val="FFC000"/>
                </a:solidFill>
                <a:latin typeface="AvantGarde Bk BT" panose="020B0402020202020204"/>
              </a:rPr>
              <a:t>Example switch</a:t>
            </a:r>
            <a:r>
              <a:rPr lang="en-ZA" dirty="0">
                <a:solidFill>
                  <a:srgbClr val="FFC000"/>
                </a:solidFill>
                <a:latin typeface="AvantGarde Bk BT" panose="020B0402020202020204"/>
              </a:rPr>
              <a:t> </a:t>
            </a:r>
            <a:r>
              <a:rPr lang="en-ZA" dirty="0" smtClean="0">
                <a:solidFill>
                  <a:srgbClr val="FFC000"/>
                </a:solidFill>
                <a:latin typeface="AvantGarde Bk BT" panose="020B0402020202020204"/>
              </a:rPr>
              <a:t>Statement:</a:t>
            </a:r>
            <a:endParaRPr lang="en-ZA" dirty="0">
              <a:solidFill>
                <a:srgbClr val="FFC000"/>
              </a:solidFill>
              <a:latin typeface="AvantGarde Bk BT" panose="020B040202020202020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8230" y="2578825"/>
            <a:ext cx="59477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Create a JavaScript application that use’s </a:t>
            </a:r>
            <a:r>
              <a:rPr lang="en-US" dirty="0">
                <a:solidFill>
                  <a:schemeClr val="bg1"/>
                </a:solidFill>
              </a:rPr>
              <a:t>today's weekday number to calculate the weekday name </a:t>
            </a:r>
            <a:r>
              <a:rPr lang="en-US" dirty="0" smtClean="0">
                <a:solidFill>
                  <a:schemeClr val="bg1"/>
                </a:solidFill>
              </a:rPr>
              <a:t>(Monday=1</a:t>
            </a:r>
            <a:r>
              <a:rPr lang="en-US" dirty="0">
                <a:solidFill>
                  <a:schemeClr val="bg1"/>
                </a:solidFill>
              </a:rPr>
              <a:t>, Tuesday=2, </a:t>
            </a:r>
            <a:r>
              <a:rPr lang="en-US" dirty="0" smtClean="0">
                <a:solidFill>
                  <a:schemeClr val="bg1"/>
                </a:solidFill>
              </a:rPr>
              <a:t>Wednesday=4, …). Only display the week days, Saturday and Sunday can be referred to as weekend.</a:t>
            </a: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</p:txBody>
      </p:sp>
      <p:sp>
        <p:nvSpPr>
          <p:cNvPr id="13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7207934" y="514832"/>
            <a:ext cx="4372595" cy="6043185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var day;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switch (new Date().getDay()) {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case 1: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day = "Monday";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break;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case 2: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day = "Tuesday";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break;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case 3: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day = "Wednesday";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break;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case 4: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day = "Thursday";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break;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case 5: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day = "Friday";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break;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default: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day = "Its a weekend";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}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console.log(day);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695541" y="588670"/>
            <a:ext cx="13165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AvantGarde Bk BT" panose="020B0402020202020204"/>
              </a:rPr>
              <a:t>Solution:</a:t>
            </a:r>
            <a:endParaRPr lang="en-US" dirty="0">
              <a:solidFill>
                <a:srgbClr val="FFC000"/>
              </a:solidFill>
              <a:latin typeface="AvantGarde Bk BT" panose="020B04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51097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3" grpId="0" animBg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5987999" y="1146229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2774353" y="352973"/>
            <a:ext cx="6643292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 fontAlgn="base"/>
            <a:r>
              <a:rPr lang="en-ZA" sz="3200" b="1" dirty="0" smtClean="0">
                <a:solidFill>
                  <a:srgbClr val="FFC000"/>
                </a:solidFill>
              </a:rPr>
              <a:t>Exercises</a:t>
            </a:r>
            <a:endParaRPr lang="en-ZA" sz="3200" b="1" dirty="0">
              <a:solidFill>
                <a:srgbClr val="FFC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33211" y="3072300"/>
            <a:ext cx="6325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Exercises on 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Decision Constructs on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 Moodle</a:t>
            </a:r>
            <a:endParaRPr lang="en-US" i="1" dirty="0" smtClean="0">
              <a:solidFill>
                <a:srgbClr val="FFC000"/>
              </a:solidFill>
              <a:latin typeface="AvantGarde Bk BT" panose="020B04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23861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>
          <a:xfrm>
            <a:off x="2292135" y="1700657"/>
            <a:ext cx="7886700" cy="994172"/>
          </a:xfrm>
          <a:noFill/>
        </p:spPr>
        <p:txBody>
          <a:bodyPr>
            <a:normAutofit/>
          </a:bodyPr>
          <a:lstStyle/>
          <a:p>
            <a:pPr algn="ctr"/>
            <a:r>
              <a:rPr lang="en-ZA" sz="3000" dirty="0"/>
              <a:t>Thank You!</a:t>
            </a:r>
            <a:endParaRPr lang="en-US" sz="3000" dirty="0"/>
          </a:p>
        </p:txBody>
      </p:sp>
      <p:sp>
        <p:nvSpPr>
          <p:cNvPr id="28" name="Rectangle 27"/>
          <p:cNvSpPr/>
          <p:nvPr/>
        </p:nvSpPr>
        <p:spPr>
          <a:xfrm>
            <a:off x="1524000" y="5153206"/>
            <a:ext cx="4929996" cy="634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29" name="Freeform 28"/>
          <p:cNvSpPr/>
          <p:nvPr/>
        </p:nvSpPr>
        <p:spPr>
          <a:xfrm>
            <a:off x="6453997" y="4570922"/>
            <a:ext cx="4231257" cy="1216325"/>
          </a:xfrm>
          <a:custGeom>
            <a:avLst/>
            <a:gdLst>
              <a:gd name="connsiteX0" fmla="*/ 0 w 5641676"/>
              <a:gd name="connsiteY0" fmla="*/ 776378 h 1656272"/>
              <a:gd name="connsiteX1" fmla="*/ 724619 w 5641676"/>
              <a:gd name="connsiteY1" fmla="*/ 0 h 1656272"/>
              <a:gd name="connsiteX2" fmla="*/ 5641676 w 5641676"/>
              <a:gd name="connsiteY2" fmla="*/ 0 h 1656272"/>
              <a:gd name="connsiteX3" fmla="*/ 5641676 w 5641676"/>
              <a:gd name="connsiteY3" fmla="*/ 1293963 h 1656272"/>
              <a:gd name="connsiteX4" fmla="*/ 4899804 w 5641676"/>
              <a:gd name="connsiteY4" fmla="*/ 1293963 h 1656272"/>
              <a:gd name="connsiteX5" fmla="*/ 0 w 5641676"/>
              <a:gd name="connsiteY5" fmla="*/ 1656272 h 1656272"/>
              <a:gd name="connsiteX6" fmla="*/ 0 w 5641676"/>
              <a:gd name="connsiteY6" fmla="*/ 776378 h 1656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41676" h="1656272">
                <a:moveTo>
                  <a:pt x="0" y="776378"/>
                </a:moveTo>
                <a:lnTo>
                  <a:pt x="724619" y="0"/>
                </a:lnTo>
                <a:lnTo>
                  <a:pt x="5641676" y="0"/>
                </a:lnTo>
                <a:lnTo>
                  <a:pt x="5641676" y="1293963"/>
                </a:lnTo>
                <a:lnTo>
                  <a:pt x="4899804" y="1293963"/>
                </a:lnTo>
                <a:lnTo>
                  <a:pt x="0" y="1656272"/>
                </a:lnTo>
                <a:lnTo>
                  <a:pt x="0" y="776378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727" y="4624520"/>
            <a:ext cx="303750" cy="30375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727" y="4979113"/>
            <a:ext cx="303750" cy="30375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7727" y="5326393"/>
            <a:ext cx="303750" cy="29531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8847" y="4686914"/>
            <a:ext cx="885938" cy="8775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152651" y="5358017"/>
            <a:ext cx="18453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050" dirty="0">
                <a:latin typeface="AvantGarde Bk BT" panose="020B0402020202020204" pitchFamily="34" charset="0"/>
              </a:rPr>
              <a:t>info@belgiumcampus.ac.za</a:t>
            </a:r>
            <a:endParaRPr lang="en-GB" sz="1050" dirty="0">
              <a:latin typeface="AvantGarde Bk BT" panose="020B0402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49229" y="5358017"/>
            <a:ext cx="12426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050" dirty="0">
                <a:latin typeface="AvantGarde Bk BT" panose="020B0402020202020204" pitchFamily="34" charset="0"/>
              </a:rPr>
              <a:t>+27 10 593 53 68</a:t>
            </a:r>
            <a:endParaRPr lang="en-GB" sz="1050" dirty="0">
              <a:latin typeface="AvantGarde Bk BT" panose="020B0402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506007" y="4624520"/>
            <a:ext cx="13484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050" dirty="0">
                <a:latin typeface="AvantGarde Bk BT" panose="020B0402020202020204" pitchFamily="34" charset="0"/>
              </a:rPr>
              <a:t>/</a:t>
            </a:r>
            <a:r>
              <a:rPr lang="en-ZA" sz="1050" dirty="0" err="1">
                <a:latin typeface="AvantGarde Bk BT" panose="020B0402020202020204" pitchFamily="34" charset="0"/>
              </a:rPr>
              <a:t>belgiumcampusSA</a:t>
            </a:r>
            <a:endParaRPr lang="en-GB" sz="1050" dirty="0">
              <a:latin typeface="AvantGarde Bk BT" panose="020B0402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506008" y="5015571"/>
            <a:ext cx="12891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050" dirty="0">
                <a:latin typeface="AvantGarde Bk BT" panose="020B0402020202020204" pitchFamily="34" charset="0"/>
              </a:rPr>
              <a:t>#Belgium Campus</a:t>
            </a:r>
            <a:endParaRPr lang="en-GB" sz="1050" dirty="0">
              <a:latin typeface="AvantGarde Bk BT" panose="020B0402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506007" y="5354808"/>
            <a:ext cx="11689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050" dirty="0">
                <a:latin typeface="AvantGarde Bk BT" panose="020B0402020202020204" pitchFamily="34" charset="0"/>
              </a:rPr>
              <a:t>/</a:t>
            </a:r>
            <a:r>
              <a:rPr lang="en-ZA" sz="1050" dirty="0" err="1">
                <a:latin typeface="AvantGarde Bk BT" panose="020B0402020202020204" pitchFamily="34" charset="0"/>
              </a:rPr>
              <a:t>belgiumcampus</a:t>
            </a:r>
            <a:endParaRPr lang="en-GB" sz="1050" dirty="0">
              <a:latin typeface="AvantGarde Bk BT" panose="020B0402020202020204" pitchFamily="34" charset="0"/>
            </a:endParaRPr>
          </a:p>
        </p:txBody>
      </p:sp>
      <p:sp>
        <p:nvSpPr>
          <p:cNvPr id="14" name="Titel 1"/>
          <p:cNvSpPr txBox="1">
            <a:spLocks/>
          </p:cNvSpPr>
          <p:nvPr/>
        </p:nvSpPr>
        <p:spPr>
          <a:xfrm>
            <a:off x="2328542" y="2929845"/>
            <a:ext cx="7886700" cy="994172"/>
          </a:xfrm>
          <a:prstGeom prst="rect">
            <a:avLst/>
          </a:prstGeom>
          <a:noFill/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Bebas Neue Bold" panose="020B0606020202050201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ZA" sz="4500" i="1" dirty="0"/>
              <a:t>The End</a:t>
            </a:r>
            <a:endParaRPr lang="en-US" sz="4500" i="1" dirty="0"/>
          </a:p>
        </p:txBody>
      </p:sp>
    </p:spTree>
    <p:extLst>
      <p:ext uri="{BB962C8B-B14F-4D97-AF65-F5344CB8AC3E}">
        <p14:creationId xmlns:p14="http://schemas.microsoft.com/office/powerpoint/2010/main" val="38170453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46760" y="531614"/>
            <a:ext cx="34540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3200" b="1" dirty="0">
                <a:solidFill>
                  <a:srgbClr val="FF0000"/>
                </a:solidFill>
                <a:latin typeface="Source Sans Pro"/>
              </a:rPr>
              <a:t>Outcomes</a:t>
            </a:r>
            <a:endParaRPr lang="en-ZA" sz="3200" dirty="0">
              <a:latin typeface="Source Sans Pr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6760" y="1582341"/>
            <a:ext cx="106527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vantGarde Bk BT"/>
              </a:rPr>
              <a:t>Students should understand the following outcomes, upon </a:t>
            </a:r>
            <a:r>
              <a:rPr lang="en-US" sz="2000" dirty="0">
                <a:solidFill>
                  <a:schemeClr val="bg1"/>
                </a:solidFill>
                <a:latin typeface="AvantGarde Bk BT"/>
              </a:rPr>
              <a:t>successful completion of this </a:t>
            </a:r>
            <a:r>
              <a:rPr lang="en-US" sz="2000" dirty="0" smtClean="0">
                <a:solidFill>
                  <a:schemeClr val="bg1"/>
                </a:solidFill>
                <a:latin typeface="AvantGarde Bk BT"/>
              </a:rPr>
              <a:t>module:</a:t>
            </a:r>
            <a:endParaRPr lang="en-US" sz="2000" dirty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73480" y="293918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355600">
              <a:buSzPts val="2000"/>
              <a:buChar char="-"/>
            </a:pPr>
            <a:r>
              <a:rPr lang="en-US" sz="2400" dirty="0" smtClean="0">
                <a:solidFill>
                  <a:srgbClr val="FFC000"/>
                </a:solidFill>
              </a:rPr>
              <a:t>Decision </a:t>
            </a:r>
            <a:r>
              <a:rPr lang="en-US" sz="2400" dirty="0" smtClean="0">
                <a:solidFill>
                  <a:srgbClr val="FFC000"/>
                </a:solidFill>
              </a:rPr>
              <a:t>Constructs</a:t>
            </a:r>
          </a:p>
          <a:p>
            <a:pPr marL="101600" lvl="0">
              <a:buSzPts val="2000"/>
            </a:pPr>
            <a:endParaRPr lang="en-ZA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83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5987999" y="1146229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4347402" y="274236"/>
            <a:ext cx="3497193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 fontAlgn="base"/>
            <a:r>
              <a:rPr lang="en-ZA" sz="3200" b="1" dirty="0" smtClean="0">
                <a:solidFill>
                  <a:srgbClr val="FFC000"/>
                </a:solidFill>
              </a:rPr>
              <a:t>Decision Constructs</a:t>
            </a:r>
            <a:endParaRPr lang="en-ZA" sz="3200" b="1" dirty="0">
              <a:solidFill>
                <a:srgbClr val="FFC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4438" y="1777549"/>
            <a:ext cx="1086311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Logic is used to make decisions in code; choosing to run one piece of code or another depending on the comparisons made. </a:t>
            </a:r>
            <a:endParaRPr lang="en-US" dirty="0" smtClean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This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requires use of something called a </a:t>
            </a:r>
            <a:r>
              <a:rPr lang="en-US" b="1" i="1" dirty="0">
                <a:solidFill>
                  <a:srgbClr val="FFC000"/>
                </a:solidFill>
                <a:latin typeface="AvantGarde Bk BT" panose="020B0402020202020204"/>
              </a:rPr>
              <a:t>conditional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. 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control </a:t>
            </a:r>
            <a:r>
              <a:rPr lang="en-US" dirty="0"/>
              <a:t>behavior in JavaScript and determine whether or not pieces of code can run.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There are multiple different types of conditionals in JavaScript including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pPr marL="857250" lvl="1" indent="-400050">
              <a:buFont typeface="+mj-lt"/>
              <a:buAutoNum type="romanLcPeriod"/>
            </a:pPr>
            <a:r>
              <a:rPr lang="en-US" dirty="0">
                <a:solidFill>
                  <a:srgbClr val="FFC000"/>
                </a:solidFill>
                <a:latin typeface="AvantGarde Bk BT" panose="020B0402020202020204"/>
              </a:rPr>
              <a:t>“If” statements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: where if a condition is true it is used to specify execution for a block of code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.</a:t>
            </a:r>
          </a:p>
          <a:p>
            <a:pPr marL="857250" lvl="1" indent="-400050">
              <a:buFont typeface="+mj-lt"/>
              <a:buAutoNum type="romanLcPeriod"/>
            </a:pP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pPr marL="857250" lvl="1" indent="-400050">
              <a:buFont typeface="+mj-lt"/>
              <a:buAutoNum type="romanLcPeriod"/>
            </a:pPr>
            <a:r>
              <a:rPr lang="en-US" dirty="0">
                <a:solidFill>
                  <a:srgbClr val="FFC000"/>
                </a:solidFill>
                <a:latin typeface="AvantGarde Bk BT" panose="020B0402020202020204"/>
              </a:rPr>
              <a:t>“Else” statements: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where if the same condition is false it specifies the execution for a block of code.</a:t>
            </a:r>
            <a:br>
              <a:rPr lang="en-US" dirty="0">
                <a:solidFill>
                  <a:schemeClr val="bg1"/>
                </a:solidFill>
                <a:latin typeface="AvantGarde Bk BT" panose="020B0402020202020204"/>
              </a:rPr>
            </a:b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pPr marL="857250" lvl="1" indent="-400050">
              <a:buFont typeface="+mj-lt"/>
              <a:buAutoNum type="romanLcPeriod"/>
            </a:pPr>
            <a:r>
              <a:rPr lang="en-US" dirty="0">
                <a:solidFill>
                  <a:srgbClr val="FFC000"/>
                </a:solidFill>
                <a:latin typeface="AvantGarde Bk BT" panose="020B0402020202020204"/>
              </a:rPr>
              <a:t>“Else if” statements: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this specifies a new test if the first condition is false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.</a:t>
            </a: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22128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5987999" y="1146229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4347402" y="274236"/>
            <a:ext cx="3497193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 fontAlgn="base"/>
            <a:r>
              <a:rPr lang="en-ZA" sz="3200" b="1" dirty="0" smtClean="0">
                <a:solidFill>
                  <a:srgbClr val="FFC000"/>
                </a:solidFill>
              </a:rPr>
              <a:t>Decision Constructs</a:t>
            </a:r>
            <a:endParaRPr lang="en-ZA" sz="3200" b="1" dirty="0">
              <a:solidFill>
                <a:srgbClr val="FFC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4178" y="1313011"/>
            <a:ext cx="2518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 smtClean="0">
                <a:solidFill>
                  <a:srgbClr val="FFC000"/>
                </a:solidFill>
                <a:latin typeface="AvantGarde Bk BT" panose="020B0402020202020204"/>
              </a:rPr>
              <a:t>If Statement Example: </a:t>
            </a:r>
            <a:endParaRPr lang="en-ZA" dirty="0">
              <a:solidFill>
                <a:srgbClr val="FFC000"/>
              </a:solidFill>
              <a:latin typeface="AvantGarde Bk BT" panose="020B0402020202020204"/>
            </a:endParaRPr>
          </a:p>
        </p:txBody>
      </p:sp>
      <p:sp>
        <p:nvSpPr>
          <p:cNvPr id="9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1258929" y="1878672"/>
            <a:ext cx="4610135" cy="1565568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if (10 &gt; 5) {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var outcome = "10 is greater than 5: True";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}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console.log(outcome); </a:t>
            </a:r>
          </a:p>
        </p:txBody>
      </p:sp>
      <p:sp>
        <p:nvSpPr>
          <p:cNvPr id="2" name="Rectangle 1"/>
          <p:cNvSpPr/>
          <p:nvPr/>
        </p:nvSpPr>
        <p:spPr>
          <a:xfrm>
            <a:off x="6147213" y="2199791"/>
            <a:ext cx="56859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The most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common type of conditional, the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if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 statement only runs if the condition enclosed in parentheses () is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truthy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.</a:t>
            </a:r>
            <a:endParaRPr lang="en-ZA" dirty="0">
              <a:solidFill>
                <a:schemeClr val="bg1"/>
              </a:solidFill>
              <a:latin typeface="AvantGarde Bk BT" panose="020B040202020202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4178" y="4176683"/>
            <a:ext cx="2775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>
                <a:solidFill>
                  <a:srgbClr val="FFC000"/>
                </a:solidFill>
                <a:latin typeface="gotham ssm a"/>
              </a:rPr>
              <a:t>Else Statement </a:t>
            </a:r>
            <a:r>
              <a:rPr lang="en-ZA" dirty="0" smtClean="0">
                <a:solidFill>
                  <a:srgbClr val="FFC000"/>
                </a:solidFill>
                <a:latin typeface="gotham ssm a"/>
              </a:rPr>
              <a:t>Example:</a:t>
            </a:r>
            <a:endParaRPr lang="en-ZA" b="0" i="0" dirty="0">
              <a:solidFill>
                <a:srgbClr val="FFC000"/>
              </a:solidFill>
              <a:effectLst/>
              <a:latin typeface="gotham ssm a"/>
            </a:endParaRPr>
          </a:p>
        </p:txBody>
      </p:sp>
      <p:sp>
        <p:nvSpPr>
          <p:cNvPr id="12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1258929" y="4819107"/>
            <a:ext cx="3785511" cy="1565568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if ("cat" === "dog") {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console.log('a cat is a dog');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} else {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console.log('a cat is not a dog');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495766" y="500172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DDDDDD"/>
                </a:solidFill>
                <a:latin typeface="gotham ssm a"/>
              </a:rPr>
              <a:t>Extend </a:t>
            </a:r>
            <a:r>
              <a:rPr lang="en-US" dirty="0">
                <a:solidFill>
                  <a:srgbClr val="DDDDDD"/>
                </a:solidFill>
                <a:latin typeface="gotham ssm a"/>
              </a:rPr>
              <a:t>an </a:t>
            </a:r>
            <a:r>
              <a:rPr lang="en-US" i="1" dirty="0">
                <a:solidFill>
                  <a:srgbClr val="FFC000"/>
                </a:solidFill>
                <a:latin typeface="gotham ssm a"/>
              </a:rPr>
              <a:t>if</a:t>
            </a:r>
            <a:r>
              <a:rPr lang="en-US" dirty="0">
                <a:solidFill>
                  <a:srgbClr val="DDDDDD"/>
                </a:solidFill>
                <a:latin typeface="gotham ssm a"/>
              </a:rPr>
              <a:t> statement with an </a:t>
            </a:r>
            <a:r>
              <a:rPr lang="en-US" i="1" dirty="0">
                <a:solidFill>
                  <a:srgbClr val="FFC000"/>
                </a:solidFill>
                <a:latin typeface="gotham ssm a"/>
              </a:rPr>
              <a:t>else</a:t>
            </a:r>
            <a:r>
              <a:rPr lang="en-US" dirty="0">
                <a:solidFill>
                  <a:srgbClr val="DDDDDD"/>
                </a:solidFill>
                <a:latin typeface="gotham ssm a"/>
              </a:rPr>
              <a:t> statement, which adds another block to run when the if conditional doesn’t pass</a:t>
            </a:r>
            <a:r>
              <a:rPr lang="en-US" dirty="0" smtClean="0">
                <a:solidFill>
                  <a:srgbClr val="DDDDDD"/>
                </a:solidFill>
                <a:latin typeface="gotham ssm a"/>
              </a:rPr>
              <a:t>.</a:t>
            </a:r>
          </a:p>
          <a:p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"cat" and "dog" are not equal, so the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else block 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runs.</a:t>
            </a:r>
            <a:endParaRPr lang="en-ZA" dirty="0">
              <a:solidFill>
                <a:schemeClr val="bg1"/>
              </a:solidFill>
              <a:latin typeface="AvantGarde Bk BT" panose="020B04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10713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animBg="1"/>
      <p:bldP spid="2" grpId="0"/>
      <p:bldP spid="5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5987999" y="1146229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4347402" y="274236"/>
            <a:ext cx="3497193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 fontAlgn="base"/>
            <a:r>
              <a:rPr lang="en-ZA" sz="3200" b="1" dirty="0" smtClean="0">
                <a:solidFill>
                  <a:srgbClr val="FFC000"/>
                </a:solidFill>
              </a:rPr>
              <a:t>Decision Constructs</a:t>
            </a:r>
            <a:endParaRPr lang="en-ZA" sz="3200" b="1" dirty="0">
              <a:solidFill>
                <a:srgbClr val="FFC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4178" y="1313011"/>
            <a:ext cx="3044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 smtClean="0">
                <a:solidFill>
                  <a:srgbClr val="FFC000"/>
                </a:solidFill>
                <a:latin typeface="AvantGarde Bk BT" panose="020B0402020202020204"/>
              </a:rPr>
              <a:t>Else-If Statement Example: </a:t>
            </a:r>
            <a:endParaRPr lang="en-ZA" dirty="0">
              <a:solidFill>
                <a:srgbClr val="FFC000"/>
              </a:solidFill>
              <a:latin typeface="AvantGarde Bk BT" panose="020B0402020202020204"/>
            </a:endParaRPr>
          </a:p>
        </p:txBody>
      </p:sp>
      <p:sp>
        <p:nvSpPr>
          <p:cNvPr id="9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1484367" y="2180334"/>
            <a:ext cx="5726069" cy="2495208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if (false) {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console.log("This block wont run");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} else if (true) {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console.log("if-else block run only if true");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} else {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console.log("runs if both options above are false");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7787808" y="3015674"/>
            <a:ext cx="39885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Also extends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an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if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 statement with an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else if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statement, which adds another conditional with its own block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.</a:t>
            </a:r>
          </a:p>
          <a:p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4178" y="5214108"/>
            <a:ext cx="104967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You can use multiple if else conditionals, but note that only the first else if block runs.</a:t>
            </a:r>
          </a:p>
          <a:p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JavaScript skips any remaining conditionals after it runs the first one that passes.</a:t>
            </a:r>
            <a:endParaRPr lang="en-ZA" dirty="0">
              <a:solidFill>
                <a:schemeClr val="bg1"/>
              </a:solidFill>
              <a:latin typeface="AvantGarde Bk BT" panose="020B04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94563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animBg="1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5987999" y="1146229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4347402" y="274236"/>
            <a:ext cx="3497193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 fontAlgn="base"/>
            <a:r>
              <a:rPr lang="en-ZA" sz="3200" b="1" dirty="0" smtClean="0">
                <a:solidFill>
                  <a:srgbClr val="FFC000"/>
                </a:solidFill>
              </a:rPr>
              <a:t>Decision Constructs</a:t>
            </a:r>
            <a:endParaRPr lang="en-ZA" sz="3200" b="1" dirty="0">
              <a:solidFill>
                <a:srgbClr val="FFC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4178" y="1313011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 smtClean="0">
                <a:solidFill>
                  <a:srgbClr val="FFC000"/>
                </a:solidFill>
                <a:latin typeface="AvantGarde Bk BT" panose="020B0402020202020204"/>
              </a:rPr>
              <a:t>Question:</a:t>
            </a:r>
            <a:endParaRPr lang="en-ZA" dirty="0">
              <a:solidFill>
                <a:srgbClr val="FFC000"/>
              </a:solidFill>
              <a:latin typeface="AvantGarde Bk BT" panose="020B0402020202020204"/>
            </a:endParaRPr>
          </a:p>
        </p:txBody>
      </p:sp>
      <p:sp>
        <p:nvSpPr>
          <p:cNvPr id="9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2175931" y="2092902"/>
            <a:ext cx="4422068" cy="4176580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if (false) {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console.log("if block runs");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} else if (false) {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console.log("1st if-else block runs");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} else if (true) {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console.log("2nd if-else block runs");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} else if (false) {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console.log("3rd if-else block runs");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} else if </a:t>
            </a:r>
            <a:r>
              <a:rPr lang="en-ZA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(true)</a:t>
            </a:r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{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console.log("4th if-else block runs");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} else {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console.log("else block runs");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1999443" y="1314400"/>
            <a:ext cx="39885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Say you had the following code:</a:t>
            </a:r>
          </a:p>
          <a:p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81147" y="4049021"/>
            <a:ext cx="39885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Which block of code will be run, and explain your reasoning?</a:t>
            </a:r>
          </a:p>
          <a:p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0015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animBg="1"/>
      <p:bldP spid="2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5987999" y="1146229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4347402" y="274236"/>
            <a:ext cx="3497193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 fontAlgn="base"/>
            <a:r>
              <a:rPr lang="en-ZA" sz="3200" b="1" dirty="0" smtClean="0">
                <a:solidFill>
                  <a:srgbClr val="FFC000"/>
                </a:solidFill>
              </a:rPr>
              <a:t>Decision Constructs</a:t>
            </a:r>
            <a:endParaRPr lang="en-ZA" sz="3200" b="1" dirty="0">
              <a:solidFill>
                <a:srgbClr val="FFC000"/>
              </a:solidFill>
            </a:endParaRPr>
          </a:p>
        </p:txBody>
      </p:sp>
      <p:sp>
        <p:nvSpPr>
          <p:cNvPr id="9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1708781" y="3026412"/>
            <a:ext cx="4160283" cy="1894989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dirty="0"/>
              <a:t>if (false) {</a:t>
            </a:r>
          </a:p>
          <a:p>
            <a:r>
              <a:rPr lang="en-ZA" dirty="0"/>
              <a:t>    console.log("if block runs");</a:t>
            </a:r>
          </a:p>
          <a:p>
            <a:r>
              <a:rPr lang="en-ZA" dirty="0"/>
              <a:t>}  else if (false) {</a:t>
            </a:r>
          </a:p>
          <a:p>
            <a:r>
              <a:rPr lang="en-ZA" dirty="0"/>
              <a:t>    console.log("1st if-else block runs");</a:t>
            </a:r>
          </a:p>
          <a:p>
            <a:r>
              <a:rPr lang="en-ZA" dirty="0"/>
              <a:t>} </a:t>
            </a:r>
          </a:p>
          <a:p>
            <a:endParaRPr lang="en-Z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62826" y="1505841"/>
            <a:ext cx="104663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An else if statement doesn’t need a following else statement to work. If none of the if or else if conditions pass, then JavaScript moves forward and doesn’t run any of the conditional blocks of code</a:t>
            </a:r>
            <a:r>
              <a:rPr lang="en-US" dirty="0"/>
              <a:t>.</a:t>
            </a: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75726" y="3645381"/>
            <a:ext cx="54006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Which block of code will be run, and explain your reasoning?</a:t>
            </a:r>
          </a:p>
          <a:p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26439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5987999" y="1146229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4347402" y="274236"/>
            <a:ext cx="3497193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 fontAlgn="base"/>
            <a:r>
              <a:rPr lang="en-ZA" sz="3200" b="1" dirty="0" smtClean="0">
                <a:solidFill>
                  <a:srgbClr val="FFC000"/>
                </a:solidFill>
              </a:rPr>
              <a:t>Decision Constructs</a:t>
            </a:r>
            <a:endParaRPr lang="en-ZA" sz="3200" b="1" dirty="0">
              <a:solidFill>
                <a:srgbClr val="FFC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03359" y="1314400"/>
            <a:ext cx="104663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AvantGarde Bk BT" panose="020B0402020202020204"/>
              </a:rPr>
              <a:t>Exercise:</a:t>
            </a:r>
            <a:endParaRPr lang="en-US" dirty="0">
              <a:solidFill>
                <a:srgbClr val="FFC000"/>
              </a:solidFill>
              <a:latin typeface="AvantGarde Bk BT" panose="020B040202020202020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26615" y="2100478"/>
            <a:ext cx="89865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Write a JavaScript program that fetches the current time. If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the time is less than 20:00, create a "Good day" greeting, otherwise "Good evening":</a:t>
            </a:r>
          </a:p>
        </p:txBody>
      </p:sp>
      <p:sp>
        <p:nvSpPr>
          <p:cNvPr id="13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2392112" y="3602812"/>
            <a:ext cx="3910579" cy="2449844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let time = new Date().getHours();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if (time &lt; 20) {</a:t>
            </a:r>
          </a:p>
          <a:p>
            <a:r>
              <a:rPr lang="en-US" dirty="0"/>
              <a:t>    console.log("Good day");</a:t>
            </a:r>
          </a:p>
          <a:p>
            <a:r>
              <a:rPr lang="en-US" dirty="0"/>
              <a:t>} else {</a:t>
            </a:r>
          </a:p>
          <a:p>
            <a:r>
              <a:rPr lang="en-US" dirty="0"/>
              <a:t>    console.log("Good evening");</a:t>
            </a:r>
          </a:p>
          <a:p>
            <a:r>
              <a:rPr lang="en-US" dirty="0"/>
              <a:t>}</a:t>
            </a:r>
          </a:p>
          <a:p>
            <a:endParaRPr lang="en-Z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62826" y="3940980"/>
            <a:ext cx="104663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AvantGarde Bk BT" panose="020B0402020202020204"/>
              </a:rPr>
              <a:t>Solution:</a:t>
            </a:r>
            <a:endParaRPr lang="en-US" dirty="0">
              <a:solidFill>
                <a:srgbClr val="FFC000"/>
              </a:solidFill>
              <a:latin typeface="AvantGarde Bk BT" panose="020B04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52460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3" grpId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5987999" y="1146229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4347402" y="274236"/>
            <a:ext cx="3497193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 fontAlgn="base"/>
            <a:r>
              <a:rPr lang="en-ZA" sz="3200" b="1" dirty="0" smtClean="0">
                <a:solidFill>
                  <a:srgbClr val="FFC000"/>
                </a:solidFill>
              </a:rPr>
              <a:t>Decision Constructs</a:t>
            </a:r>
            <a:endParaRPr lang="en-ZA" sz="3200" b="1" dirty="0">
              <a:solidFill>
                <a:srgbClr val="FFC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35892" y="1272435"/>
            <a:ext cx="104663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dirty="0" smtClean="0">
                <a:solidFill>
                  <a:srgbClr val="FFC000"/>
                </a:solidFill>
                <a:latin typeface="AvantGarde Bk BT" panose="020B0402020202020204"/>
              </a:rPr>
              <a:t>JavaScript</a:t>
            </a:r>
            <a:r>
              <a:rPr lang="en-ZA" dirty="0">
                <a:solidFill>
                  <a:srgbClr val="FFC000"/>
                </a:solidFill>
                <a:latin typeface="AvantGarde Bk BT" panose="020B0402020202020204"/>
              </a:rPr>
              <a:t> switch Statement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5892" y="1791964"/>
            <a:ext cx="111404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The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switch statement is a part of JavaScript's "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Conditional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" Statements, which are used to perform different actions based on different conditions. </a:t>
            </a:r>
            <a:endParaRPr lang="en-US" dirty="0" smtClean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The switch statement executes a block of code depending on different cases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Use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switch to select one of many blocks of code to be executed. This is the perfect solution for long, nested if/else statements.</a:t>
            </a:r>
          </a:p>
        </p:txBody>
      </p:sp>
      <p:sp>
        <p:nvSpPr>
          <p:cNvPr id="13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5218178" y="3823289"/>
            <a:ext cx="3910579" cy="2887764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s</a:t>
            </a:r>
            <a:r>
              <a:rPr lang="en-ZA" sz="17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witch (</a:t>
            </a:r>
            <a:r>
              <a:rPr lang="en-ZA" sz="17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expression</a:t>
            </a:r>
            <a:r>
              <a:rPr lang="en-ZA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) {</a:t>
            </a:r>
            <a:br>
              <a:rPr lang="en-ZA" sz="17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ZA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case </a:t>
            </a:r>
            <a:r>
              <a:rPr lang="en-ZA" sz="17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n</a:t>
            </a:r>
            <a:r>
              <a:rPr lang="en-ZA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br>
              <a:rPr lang="en-ZA" sz="17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ZA" sz="17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 </a:t>
            </a:r>
            <a:r>
              <a:rPr lang="en-ZA" sz="17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	code </a:t>
            </a:r>
            <a:r>
              <a:rPr lang="en-ZA" sz="17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block</a:t>
            </a:r>
            <a:br>
              <a:rPr lang="en-ZA" sz="1700" i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ZA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</a:t>
            </a:r>
            <a:r>
              <a:rPr lang="en-ZA" sz="17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break</a:t>
            </a:r>
            <a:r>
              <a:rPr lang="en-ZA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  <a:br>
              <a:rPr lang="en-ZA" sz="17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ZA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case </a:t>
            </a:r>
            <a:r>
              <a:rPr lang="en-ZA" sz="17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n</a:t>
            </a:r>
            <a:r>
              <a:rPr lang="en-ZA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br>
              <a:rPr lang="en-ZA" sz="17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ZA" sz="17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 </a:t>
            </a:r>
            <a:r>
              <a:rPr lang="en-ZA" sz="17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	code </a:t>
            </a:r>
            <a:r>
              <a:rPr lang="en-ZA" sz="17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block</a:t>
            </a:r>
            <a:br>
              <a:rPr lang="en-ZA" sz="1700" i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ZA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</a:t>
            </a:r>
            <a:r>
              <a:rPr lang="en-ZA" sz="17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break</a:t>
            </a:r>
            <a:r>
              <a:rPr lang="en-ZA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  <a:br>
              <a:rPr lang="en-ZA" sz="17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ZA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default:</a:t>
            </a:r>
            <a:br>
              <a:rPr lang="en-ZA" sz="17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ZA" sz="17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</a:t>
            </a:r>
            <a:r>
              <a:rPr lang="en-ZA" sz="17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	default</a:t>
            </a:r>
            <a:r>
              <a:rPr lang="en-ZA" sz="17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 code block</a:t>
            </a:r>
            <a:br>
              <a:rPr lang="en-ZA" sz="1700" i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ZA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95586" y="4169580"/>
            <a:ext cx="104663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AvantGarde Bk BT" panose="020B0402020202020204"/>
              </a:rPr>
              <a:t>Syntax:</a:t>
            </a:r>
            <a:endParaRPr lang="en-US" dirty="0">
              <a:solidFill>
                <a:srgbClr val="FFC000"/>
              </a:solidFill>
              <a:latin typeface="AvantGarde Bk BT" panose="020B04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14960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 animBg="1"/>
      <p:bldP spid="14" grpId="0"/>
    </p:bldLst>
  </p:timing>
</p:sld>
</file>

<file path=ppt/theme/theme1.xml><?xml version="1.0" encoding="utf-8"?>
<a:theme xmlns:a="http://schemas.openxmlformats.org/drawingml/2006/main" name="BelgiumCampusLectures">
  <a:themeElements>
    <a:clrScheme name="BC Colour Sc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52625"/>
      </a:accent1>
      <a:accent2>
        <a:srgbClr val="DA3236"/>
      </a:accent2>
      <a:accent3>
        <a:srgbClr val="F5D121"/>
      </a:accent3>
      <a:accent4>
        <a:srgbClr val="8DCA4E"/>
      </a:accent4>
      <a:accent5>
        <a:srgbClr val="2D95C1"/>
      </a:accent5>
      <a:accent6>
        <a:srgbClr val="A136B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lgiumCampusLectures" id="{79B71C2D-F713-4FD6-BC28-77E531480CDC}" vid="{75D0B447-5D2C-441F-8BFE-56A3D8CB91A1}"/>
    </a:ext>
  </a:extLst>
</a:theme>
</file>

<file path=ppt/theme/theme2.xml><?xml version="1.0" encoding="utf-8"?>
<a:theme xmlns:a="http://schemas.openxmlformats.org/drawingml/2006/main" name="Office Theme">
  <a:themeElements>
    <a:clrScheme name="BC Colours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52625"/>
      </a:accent1>
      <a:accent2>
        <a:srgbClr val="DA3236"/>
      </a:accent2>
      <a:accent3>
        <a:srgbClr val="F5D121"/>
      </a:accent3>
      <a:accent4>
        <a:srgbClr val="8DCA4E"/>
      </a:accent4>
      <a:accent5>
        <a:srgbClr val="2D95C1"/>
      </a:accent5>
      <a:accent6>
        <a:srgbClr val="A136B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8e1a60f-3350-4a05-95d7-b25b2a175643">
      <Terms xmlns="http://schemas.microsoft.com/office/infopath/2007/PartnerControls"/>
    </lcf76f155ced4ddcb4097134ff3c332f>
    <TaxCatchAll xmlns="52dda859-a9e4-42d9-868d-de8ee1d200c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B7728AE1D21D41AD9B35AAE0A4EC95" ma:contentTypeVersion="17" ma:contentTypeDescription="Create a new document." ma:contentTypeScope="" ma:versionID="88059b75877ba66a7e3004593427905c">
  <xsd:schema xmlns:xsd="http://www.w3.org/2001/XMLSchema" xmlns:xs="http://www.w3.org/2001/XMLSchema" xmlns:p="http://schemas.microsoft.com/office/2006/metadata/properties" xmlns:ns2="52dda859-a9e4-42d9-868d-de8ee1d200c2" xmlns:ns3="d8e1a60f-3350-4a05-95d7-b25b2a175643" targetNamespace="http://schemas.microsoft.com/office/2006/metadata/properties" ma:root="true" ma:fieldsID="edb3aaffc6e71aea68e7b93343d7dde8" ns2:_="" ns3:_="">
    <xsd:import namespace="52dda859-a9e4-42d9-868d-de8ee1d200c2"/>
    <xsd:import namespace="d8e1a60f-3350-4a05-95d7-b25b2a17564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dda859-a9e4-42d9-868d-de8ee1d200c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8deb48b-0a2b-4e23-9a68-642254c24ba9}" ma:internalName="TaxCatchAll" ma:showField="CatchAllData" ma:web="52dda859-a9e4-42d9-868d-de8ee1d200c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e1a60f-3350-4a05-95d7-b25b2a1756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fa02b4c3-ad89-44e0-9eed-c911eaa683c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7FBE57D-2B16-4334-9DA5-44BCD4FA9400}">
  <ds:schemaRefs>
    <ds:schemaRef ds:uri="http://schemas.microsoft.com/office/2006/metadata/properties"/>
    <ds:schemaRef ds:uri="http://schemas.microsoft.com/office/infopath/2007/PartnerControls"/>
    <ds:schemaRef ds:uri="4900d5ba-9796-42da-8ad1-b47e8faca156"/>
    <ds:schemaRef ds:uri="49283337-5960-4ff7-8228-fa26b266e73f"/>
  </ds:schemaRefs>
</ds:datastoreItem>
</file>

<file path=customXml/itemProps2.xml><?xml version="1.0" encoding="utf-8"?>
<ds:datastoreItem xmlns:ds="http://schemas.openxmlformats.org/officeDocument/2006/customXml" ds:itemID="{59AE2DB2-1712-40AD-881C-4F74D97F96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5E7FF7-389B-454F-8887-AAB6F35373D0}"/>
</file>

<file path=docProps/app.xml><?xml version="1.0" encoding="utf-8"?>
<Properties xmlns="http://schemas.openxmlformats.org/officeDocument/2006/extended-properties" xmlns:vt="http://schemas.openxmlformats.org/officeDocument/2006/docPropsVTypes">
  <Template>BelgiumCampusLectures</Template>
  <TotalTime>20700</TotalTime>
  <Words>1219</Words>
  <Application>Microsoft Office PowerPoint</Application>
  <PresentationFormat>Widescreen</PresentationFormat>
  <Paragraphs>137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7" baseType="lpstr">
      <vt:lpstr>Arial</vt:lpstr>
      <vt:lpstr>AvantGarde Bk BT</vt:lpstr>
      <vt:lpstr>Bebas Neue</vt:lpstr>
      <vt:lpstr>Bebas Neue Bold</vt:lpstr>
      <vt:lpstr>Calibri</vt:lpstr>
      <vt:lpstr>Calibri Light</vt:lpstr>
      <vt:lpstr>gotham ssm a</vt:lpstr>
      <vt:lpstr>Roboto Light</vt:lpstr>
      <vt:lpstr>Segoe UI Light</vt:lpstr>
      <vt:lpstr>Source Sans Pro</vt:lpstr>
      <vt:lpstr>Source Sans Pro ExtraLight</vt:lpstr>
      <vt:lpstr>Source Sans Pro Light</vt:lpstr>
      <vt:lpstr>Wingdings</vt:lpstr>
      <vt:lpstr>BelgiumCampusLectures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van Niekerk</dc:creator>
  <cp:lastModifiedBy>SimbaPC</cp:lastModifiedBy>
  <cp:revision>284</cp:revision>
  <dcterms:created xsi:type="dcterms:W3CDTF">2020-11-16T17:13:22Z</dcterms:created>
  <dcterms:modified xsi:type="dcterms:W3CDTF">2024-07-19T04:58:46Z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0x010100DBB7728AE1D21D41AD9B35AAE0A4EC95</vt:lpwstr>
  </property>
</Properties>
</file>