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838" r:id="rId5"/>
  </p:sldMasterIdLst>
  <p:notesMasterIdLst>
    <p:notesMasterId r:id="rId25"/>
  </p:notesMasterIdLst>
  <p:sldIdLst>
    <p:sldId id="325" r:id="rId6"/>
    <p:sldId id="493" r:id="rId7"/>
    <p:sldId id="510" r:id="rId8"/>
    <p:sldId id="511" r:id="rId9"/>
    <p:sldId id="517" r:id="rId10"/>
    <p:sldId id="518" r:id="rId11"/>
    <p:sldId id="519" r:id="rId12"/>
    <p:sldId id="520" r:id="rId13"/>
    <p:sldId id="521" r:id="rId14"/>
    <p:sldId id="522" r:id="rId15"/>
    <p:sldId id="523" r:id="rId16"/>
    <p:sldId id="524" r:id="rId17"/>
    <p:sldId id="526" r:id="rId18"/>
    <p:sldId id="525" r:id="rId19"/>
    <p:sldId id="527" r:id="rId20"/>
    <p:sldId id="528" r:id="rId21"/>
    <p:sldId id="529" r:id="rId22"/>
    <p:sldId id="530" r:id="rId23"/>
    <p:sldId id="49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67" autoAdjust="0"/>
    <p:restoredTop sz="86694"/>
  </p:normalViewPr>
  <p:slideViewPr>
    <p:cSldViewPr snapToGrid="0">
      <p:cViewPr varScale="1">
        <p:scale>
          <a:sx n="86" d="100"/>
          <a:sy n="86" d="100"/>
        </p:scale>
        <p:origin x="58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BC52C-6D78-4320-8094-630ED8A42949}" type="datetimeFigureOut">
              <a:rPr lang="en-ZA" smtClean="0"/>
              <a:t>2024/07/19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D7141-5475-4836-9C11-CF395581196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0600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068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sz="1200" dirty="0" smtClean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897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sz="1200" dirty="0" smtClean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474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sz="1200" dirty="0" smtClean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158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sz="1200" dirty="0" smtClean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153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sz="1200" dirty="0" smtClean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8156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sz="1200" dirty="0" smtClean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7623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sz="1200" dirty="0" smtClean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126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sz="1200" dirty="0" smtClean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4238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41988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A8DAA01-942B-4B1A-9350-A007BE66980F}" type="slidenum">
              <a:rPr lang="en-ZA" smtClean="0"/>
              <a:pPr eaLnBrk="1" hangingPunct="1"/>
              <a:t>19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65475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sz="1200" dirty="0" smtClean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562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sz="1200" dirty="0" smtClean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248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sz="1200" dirty="0" smtClean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224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sz="1200" dirty="0" smtClean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698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sz="1200" dirty="0" smtClean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234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sz="1200" dirty="0" smtClean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279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sz="1200" dirty="0" smtClean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648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sz="1200" dirty="0" smtClean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748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49680" y="0"/>
            <a:ext cx="5615940" cy="6858000"/>
          </a:xfrm>
          <a:prstGeom prst="parallelogram">
            <a:avLst>
              <a:gd name="adj" fmla="val 30408"/>
            </a:avLst>
          </a:prstGeo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0C6F394-CBBD-9A45-BD25-CAD22F5BA6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94718" y="761998"/>
            <a:ext cx="4675044" cy="1674710"/>
          </a:xfrm>
          <a:prstGeom prst="rect">
            <a:avLst/>
          </a:prstGeom>
          <a:noFill/>
        </p:spPr>
        <p:txBody>
          <a:bodyPr wrap="square" tIns="36000" bIns="36000" rtlCol="0" anchor="b" anchorCtr="0">
            <a:normAutofit lnSpcReduction="10000"/>
          </a:bodyPr>
          <a:lstStyle>
            <a:lvl1pPr algn="l">
              <a:buNone/>
              <a:defRPr lang="en-GB" sz="5400" spc="100" dirty="0">
                <a:latin typeface="Bebas Neue" panose="020B0606020202050201" pitchFamily="34" charset="77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lvl="0"/>
            <a:r>
              <a:rPr lang="en-GB" dirty="0"/>
              <a:t>The Main title for the day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67A2C9-49CF-4171-BE3E-8751CA757303}"/>
              </a:ext>
            </a:extLst>
          </p:cNvPr>
          <p:cNvSpPr txBox="1"/>
          <p:nvPr/>
        </p:nvSpPr>
        <p:spPr>
          <a:xfrm>
            <a:off x="6453669" y="2683436"/>
            <a:ext cx="2806709" cy="238732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Short subtitle with some info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7E6016-5236-416C-926B-2E5049C97F3C}"/>
              </a:ext>
            </a:extLst>
          </p:cNvPr>
          <p:cNvSpPr/>
          <p:nvPr/>
        </p:nvSpPr>
        <p:spPr>
          <a:xfrm>
            <a:off x="6557943" y="2444728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2D4F8-5AC6-3743-91A4-1CE52C4A0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B9E9B-BB19-3D44-9030-44F9D4025C2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823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02D5173-4C77-6549-B919-C3BBC4319B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FB199BF4-9758-CE45-B351-EE708835AB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44000" y="0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8B2BCA01-7E25-C048-972B-8BDEABB8FE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3442252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AE2DDEA4-8829-3E49-B06A-7F8BF627AD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0" y="3442252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5268F6E4-138E-9341-99B2-51CFC262875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3442252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094541B1-4569-EE4B-87A6-847602EEBB0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8001" y="3442252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38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Top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767C2C9-9AE9-5440-A41A-450FA9BB6D0C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/>
            </a:lvl1pPr>
          </a:lstStyle>
          <a:p>
            <a:r>
              <a:rPr lang="en-GB" dirty="0"/>
              <a:t>Click the button to choose an image.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E8C2CD3-55D3-BF44-B914-532105E77B31}"/>
              </a:ext>
            </a:extLst>
          </p:cNvPr>
          <p:cNvSpPr txBox="1">
            <a:spLocks/>
          </p:cNvSpPr>
          <p:nvPr/>
        </p:nvSpPr>
        <p:spPr>
          <a:xfrm>
            <a:off x="828334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1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DE08A6F-CC5E-1645-ACB3-7EB0E8B6A5BD}"/>
              </a:ext>
            </a:extLst>
          </p:cNvPr>
          <p:cNvSpPr txBox="1">
            <a:spLocks/>
          </p:cNvSpPr>
          <p:nvPr/>
        </p:nvSpPr>
        <p:spPr>
          <a:xfrm>
            <a:off x="899574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1.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B4FB7349-E7BD-6346-B5D7-B205A2375A92}"/>
              </a:ext>
            </a:extLst>
          </p:cNvPr>
          <p:cNvSpPr txBox="1">
            <a:spLocks/>
          </p:cNvSpPr>
          <p:nvPr/>
        </p:nvSpPr>
        <p:spPr>
          <a:xfrm>
            <a:off x="4888277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2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4EEB916F-A84E-5A45-A583-903330C2B490}"/>
              </a:ext>
            </a:extLst>
          </p:cNvPr>
          <p:cNvSpPr txBox="1">
            <a:spLocks/>
          </p:cNvSpPr>
          <p:nvPr/>
        </p:nvSpPr>
        <p:spPr>
          <a:xfrm>
            <a:off x="4959517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2.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C16E7304-DD97-D24B-A311-E19B9E4866CD}"/>
              </a:ext>
            </a:extLst>
          </p:cNvPr>
          <p:cNvSpPr txBox="1">
            <a:spLocks/>
          </p:cNvSpPr>
          <p:nvPr/>
        </p:nvSpPr>
        <p:spPr>
          <a:xfrm>
            <a:off x="8948220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3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D51ECB9-E307-E548-8B79-AF0535956C45}"/>
              </a:ext>
            </a:extLst>
          </p:cNvPr>
          <p:cNvSpPr txBox="1">
            <a:spLocks/>
          </p:cNvSpPr>
          <p:nvPr/>
        </p:nvSpPr>
        <p:spPr>
          <a:xfrm>
            <a:off x="9019460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3.</a:t>
            </a:r>
          </a:p>
        </p:txBody>
      </p:sp>
    </p:spTree>
    <p:extLst>
      <p:ext uri="{BB962C8B-B14F-4D97-AF65-F5344CB8AC3E}">
        <p14:creationId xmlns:p14="http://schemas.microsoft.com/office/powerpoint/2010/main" val="3084722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6D464A3-D8B3-4412-8C60-C0D2AF368A47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3836988" y="0"/>
            <a:ext cx="8355012" cy="68707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78415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8AE70EA-39D3-4E42-9FDD-DB46936435C2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2132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DE11D24-1C97-3B4A-9643-23EF5F7A3CFA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12192000" cy="3995738"/>
          </a:xfrm>
          <a:prstGeom prst="rect">
            <a:avLst/>
          </a:prstGeo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4230995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8478341-F2C4-884B-AEA5-849EDAC543B5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722688" y="0"/>
            <a:ext cx="8469312" cy="4702175"/>
          </a:xfrm>
          <a:prstGeom prst="rect">
            <a:avLst/>
          </a:prstGeo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GB" dirty="0"/>
              <a:t>Click to insert an image</a:t>
            </a:r>
          </a:p>
        </p:txBody>
      </p:sp>
    </p:spTree>
    <p:extLst>
      <p:ext uri="{BB962C8B-B14F-4D97-AF65-F5344CB8AC3E}">
        <p14:creationId xmlns:p14="http://schemas.microsoft.com/office/powerpoint/2010/main" val="3463295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5D5D6CF-DCCB-B841-B171-311DBBB1D4E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66855" y="0"/>
            <a:ext cx="7907337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64BAD4A-7C60-B148-96C5-87129C9ED6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63680" y="3441700"/>
            <a:ext cx="7910512" cy="341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2722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7C26344-D291-BB42-9FFD-DB374125471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4050" y="2361067"/>
            <a:ext cx="3276600" cy="341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357FE136-89AC-9E4A-A51C-0CBE25506C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19023" y="2361067"/>
            <a:ext cx="3276600" cy="341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7952FE96-0FB3-1B4C-98FA-ADEC8D16EF4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3996" y="2361067"/>
            <a:ext cx="3276600" cy="341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5234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0788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5217A94-716F-437A-A7D3-97C9D2CCFD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4050" y="2033837"/>
            <a:ext cx="3276600" cy="3025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ZA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91BD225-8DB3-46BD-9612-BD8A9189FAC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7700" y="2022724"/>
            <a:ext cx="3276600" cy="3025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ZA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88269DE-A9A6-4B59-A731-A5CA467841A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5150" y="2022724"/>
            <a:ext cx="3290888" cy="3025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91461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Imag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7119257" cy="6858000"/>
          </a:xfrm>
          <a:prstGeom prst="parallelogram">
            <a:avLst>
              <a:gd name="adj" fmla="val 30408"/>
            </a:avLst>
          </a:prstGeom>
          <a:noFill/>
          <a:effectLst>
            <a:outerShdw blurRad="254000" dist="101600" algn="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algn="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801888-6765-444C-9C94-1177B3E1CC2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2463" y="6260258"/>
            <a:ext cx="86218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698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688769" y="0"/>
            <a:ext cx="7808026" cy="6858000"/>
          </a:xfrm>
          <a:prstGeom prst="parallelogram">
            <a:avLst>
              <a:gd name="adj" fmla="val 30408"/>
            </a:avLst>
          </a:prstGeom>
          <a:noFill/>
        </p:spPr>
        <p:txBody>
          <a:bodyPr/>
          <a:lstStyle>
            <a:lvl1pPr algn="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801888-6765-444C-9C94-1177B3E1CC2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2463" y="6260258"/>
            <a:ext cx="86218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2589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-1" y="0"/>
            <a:ext cx="6096001" cy="6858000"/>
          </a:xfrm>
          <a:prstGeom prst="rect">
            <a:avLst/>
          </a:prstGeom>
          <a:noFill/>
          <a:effectLst>
            <a:outerShdw blurRad="254000" dist="101600" algn="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algn="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801888-6765-444C-9C94-1177B3E1CC2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2463" y="6260258"/>
            <a:ext cx="86218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5615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Slide Imag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7119257" cy="6858000"/>
          </a:xfrm>
          <a:prstGeom prst="parallelogram">
            <a:avLst>
              <a:gd name="adj" fmla="val 30408"/>
            </a:avLst>
          </a:prstGeom>
          <a:noFill/>
          <a:effectLst>
            <a:outerShdw blurRad="254000" dist="101600" algn="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algn="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801888-6765-444C-9C94-1177B3E1CC2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2463" y="6260258"/>
            <a:ext cx="86218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8095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Custom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88084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Image Top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767C2C9-9AE9-5440-A41A-450FA9BB6D0C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/>
            </a:lvl1pPr>
          </a:lstStyle>
          <a:p>
            <a:r>
              <a:rPr lang="en-GB" dirty="0"/>
              <a:t>Click the button to choose an image.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E8C2CD3-55D3-BF44-B914-532105E77B31}"/>
              </a:ext>
            </a:extLst>
          </p:cNvPr>
          <p:cNvSpPr txBox="1">
            <a:spLocks/>
          </p:cNvSpPr>
          <p:nvPr/>
        </p:nvSpPr>
        <p:spPr>
          <a:xfrm>
            <a:off x="828334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1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DE08A6F-CC5E-1645-ACB3-7EB0E8B6A5BD}"/>
              </a:ext>
            </a:extLst>
          </p:cNvPr>
          <p:cNvSpPr txBox="1">
            <a:spLocks/>
          </p:cNvSpPr>
          <p:nvPr/>
        </p:nvSpPr>
        <p:spPr>
          <a:xfrm>
            <a:off x="899574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1.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B4FB7349-E7BD-6346-B5D7-B205A2375A92}"/>
              </a:ext>
            </a:extLst>
          </p:cNvPr>
          <p:cNvSpPr txBox="1">
            <a:spLocks/>
          </p:cNvSpPr>
          <p:nvPr/>
        </p:nvSpPr>
        <p:spPr>
          <a:xfrm>
            <a:off x="4888277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2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4EEB916F-A84E-5A45-A583-903330C2B490}"/>
              </a:ext>
            </a:extLst>
          </p:cNvPr>
          <p:cNvSpPr txBox="1">
            <a:spLocks/>
          </p:cNvSpPr>
          <p:nvPr/>
        </p:nvSpPr>
        <p:spPr>
          <a:xfrm>
            <a:off x="4959517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2.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C16E7304-DD97-D24B-A311-E19B9E4866CD}"/>
              </a:ext>
            </a:extLst>
          </p:cNvPr>
          <p:cNvSpPr txBox="1">
            <a:spLocks/>
          </p:cNvSpPr>
          <p:nvPr/>
        </p:nvSpPr>
        <p:spPr>
          <a:xfrm>
            <a:off x="8948220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3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D51ECB9-E307-E548-8B79-AF0535956C45}"/>
              </a:ext>
            </a:extLst>
          </p:cNvPr>
          <p:cNvSpPr txBox="1">
            <a:spLocks/>
          </p:cNvSpPr>
          <p:nvPr/>
        </p:nvSpPr>
        <p:spPr>
          <a:xfrm>
            <a:off x="9019460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3.</a:t>
            </a:r>
          </a:p>
        </p:txBody>
      </p:sp>
    </p:spTree>
    <p:extLst>
      <p:ext uri="{BB962C8B-B14F-4D97-AF65-F5344CB8AC3E}">
        <p14:creationId xmlns:p14="http://schemas.microsoft.com/office/powerpoint/2010/main" val="30657310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Custom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77E783-8B68-B541-BCA1-4D3EDB941F6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0237" y="1377950"/>
            <a:ext cx="10931525" cy="4710113"/>
          </a:xfrm>
          <a:prstGeom prst="rect">
            <a:avLst/>
          </a:prstGeo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9296230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Custom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EC58BE02-770B-6F40-84E6-420BB4DC2F43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1762125" y="1258888"/>
            <a:ext cx="8667750" cy="4889500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media</a:t>
            </a:r>
          </a:p>
        </p:txBody>
      </p:sp>
    </p:spTree>
    <p:extLst>
      <p:ext uri="{BB962C8B-B14F-4D97-AF65-F5344CB8AC3E}">
        <p14:creationId xmlns:p14="http://schemas.microsoft.com/office/powerpoint/2010/main" val="7280666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5D5D6CF-DCCB-B841-B171-311DBBB1D4E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66855" y="0"/>
            <a:ext cx="7907337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64BAD4A-7C60-B148-96C5-87129C9ED6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63680" y="3441700"/>
            <a:ext cx="7910512" cy="341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3229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7C26344-D291-BB42-9FFD-DB374125471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4050" y="2129485"/>
            <a:ext cx="3276600" cy="341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357FE136-89AC-9E4A-A51C-0CBE25506C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19023" y="2129485"/>
            <a:ext cx="3276600" cy="341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7952FE96-0FB3-1B4C-98FA-ADEC8D16EF4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3996" y="2129485"/>
            <a:ext cx="3276600" cy="341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9565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-1" y="0"/>
            <a:ext cx="6096001" cy="6858000"/>
          </a:xfrm>
          <a:prstGeom prst="rect">
            <a:avLst/>
          </a:prstGeom>
          <a:noFill/>
          <a:effectLst>
            <a:outerShdw blurRad="254000" dist="101600" algn="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algn="r">
              <a:buNone/>
              <a:defRPr/>
            </a:lvl1pPr>
          </a:lstStyle>
          <a:p>
            <a:endParaRPr lang="en-GB" dirty="0"/>
          </a:p>
          <a:p>
            <a:r>
              <a:rPr lang="en-GB" dirty="0"/>
              <a:t>Click the </a:t>
            </a:r>
          </a:p>
          <a:p>
            <a:r>
              <a:rPr lang="en-GB" dirty="0"/>
              <a:t>button to </a:t>
            </a:r>
          </a:p>
          <a:p>
            <a:r>
              <a:rPr lang="en-GB" dirty="0"/>
              <a:t>select an </a:t>
            </a:r>
          </a:p>
          <a:p>
            <a:r>
              <a:rPr lang="en-GB" dirty="0"/>
              <a:t>image.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801888-6765-444C-9C94-1177B3E1CC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2463" y="6260258"/>
            <a:ext cx="86218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49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BG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303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Imag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7119257" cy="6858000"/>
          </a:xfrm>
          <a:prstGeom prst="parallelogram">
            <a:avLst>
              <a:gd name="adj" fmla="val 30408"/>
            </a:avLst>
          </a:prstGeom>
          <a:noFill/>
          <a:effectLst>
            <a:outerShdw blurRad="254000" dist="101600" algn="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algn="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  <a:p>
            <a:r>
              <a:rPr lang="en-GB" dirty="0"/>
              <a:t>Click the </a:t>
            </a:r>
          </a:p>
          <a:p>
            <a:r>
              <a:rPr lang="en-GB" dirty="0"/>
              <a:t>button to </a:t>
            </a:r>
          </a:p>
          <a:p>
            <a:r>
              <a:rPr lang="en-GB" dirty="0"/>
              <a:t>select an </a:t>
            </a:r>
          </a:p>
          <a:p>
            <a:r>
              <a:rPr lang="en-GB" dirty="0"/>
              <a:t>image.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801888-6765-444C-9C94-1177B3E1CC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2463" y="6260258"/>
            <a:ext cx="86218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731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BG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84424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Whit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88985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Photograph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77E783-8B68-B541-BCA1-4D3EDB941F6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0237" y="1377950"/>
            <a:ext cx="10931525" cy="4710113"/>
          </a:xfrm>
          <a:prstGeom prst="rect">
            <a:avLst/>
          </a:prstGeo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18353407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EC58BE02-770B-6F40-84E6-420BB4DC2F43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1762125" y="1258888"/>
            <a:ext cx="8667750" cy="4889500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media</a:t>
            </a:r>
          </a:p>
        </p:txBody>
      </p:sp>
    </p:spTree>
    <p:extLst>
      <p:ext uri="{BB962C8B-B14F-4D97-AF65-F5344CB8AC3E}">
        <p14:creationId xmlns:p14="http://schemas.microsoft.com/office/powerpoint/2010/main" val="42430992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1249680" y="0"/>
            <a:ext cx="5615940" cy="6858000"/>
          </a:xfrm>
          <a:prstGeom prst="rect">
            <a:avLst/>
          </a:prstGeom>
          <a:noFill/>
        </p:spPr>
        <p:txBody>
          <a:bodyPr anchor="ctr" anchorCtr="0"/>
          <a:lstStyle>
            <a:lvl1pPr algn="ctr">
              <a:buNone/>
              <a:defRPr/>
            </a:lvl1pPr>
          </a:lstStyle>
          <a:p>
            <a:endParaRPr lang="en-GB" dirty="0"/>
          </a:p>
          <a:p>
            <a:r>
              <a:rPr lang="en-GB" dirty="0"/>
              <a:t>Click the button</a:t>
            </a:r>
          </a:p>
        </p:txBody>
      </p:sp>
    </p:spTree>
    <p:extLst>
      <p:ext uri="{BB962C8B-B14F-4D97-AF65-F5344CB8AC3E}">
        <p14:creationId xmlns:p14="http://schemas.microsoft.com/office/powerpoint/2010/main" val="162104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02D5173-4C77-6549-B919-C3BBC4319B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FB199BF4-9758-CE45-B351-EE708835AB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44000" y="0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8B2BCA01-7E25-C048-972B-8BDEABB8FE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3442252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AE2DDEA4-8829-3E49-B06A-7F8BF627AD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0" y="3442252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5268F6E4-138E-9341-99B2-51CFC262875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3442252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094541B1-4569-EE4B-87A6-847602EEBB0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8001" y="3442252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9243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02D5173-4C77-6549-B919-C3BBC4319B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FB199BF4-9758-CE45-B351-EE708835AB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44000" y="0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8B2BCA01-7E25-C048-972B-8BDEABB8FE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3442252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AE2DDEA4-8829-3E49-B06A-7F8BF627AD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0" y="3442252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5268F6E4-138E-9341-99B2-51CFC262875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3442252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094541B1-4569-EE4B-87A6-847602EEBB0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8001" y="3442252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4881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767C2C9-9AE9-5440-A41A-450FA9BB6D0C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/>
            </a:lvl1pPr>
          </a:lstStyle>
          <a:p>
            <a:r>
              <a:rPr lang="en-GB" dirty="0"/>
              <a:t>Click the button to choose an image.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E8C2CD3-55D3-BF44-B914-532105E77B31}"/>
              </a:ext>
            </a:extLst>
          </p:cNvPr>
          <p:cNvSpPr txBox="1">
            <a:spLocks/>
          </p:cNvSpPr>
          <p:nvPr userDrawn="1"/>
        </p:nvSpPr>
        <p:spPr>
          <a:xfrm>
            <a:off x="828334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1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DE08A6F-CC5E-1645-ACB3-7EB0E8B6A5BD}"/>
              </a:ext>
            </a:extLst>
          </p:cNvPr>
          <p:cNvSpPr txBox="1">
            <a:spLocks/>
          </p:cNvSpPr>
          <p:nvPr userDrawn="1"/>
        </p:nvSpPr>
        <p:spPr>
          <a:xfrm>
            <a:off x="899574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1.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B4FB7349-E7BD-6346-B5D7-B205A2375A92}"/>
              </a:ext>
            </a:extLst>
          </p:cNvPr>
          <p:cNvSpPr txBox="1">
            <a:spLocks/>
          </p:cNvSpPr>
          <p:nvPr userDrawn="1"/>
        </p:nvSpPr>
        <p:spPr>
          <a:xfrm>
            <a:off x="4888277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2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4EEB916F-A84E-5A45-A583-903330C2B490}"/>
              </a:ext>
            </a:extLst>
          </p:cNvPr>
          <p:cNvSpPr txBox="1">
            <a:spLocks/>
          </p:cNvSpPr>
          <p:nvPr userDrawn="1"/>
        </p:nvSpPr>
        <p:spPr>
          <a:xfrm>
            <a:off x="4959517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2.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C16E7304-DD97-D24B-A311-E19B9E4866CD}"/>
              </a:ext>
            </a:extLst>
          </p:cNvPr>
          <p:cNvSpPr txBox="1">
            <a:spLocks/>
          </p:cNvSpPr>
          <p:nvPr userDrawn="1"/>
        </p:nvSpPr>
        <p:spPr>
          <a:xfrm>
            <a:off x="8948220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3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D51ECB9-E307-E548-8B79-AF0535956C45}"/>
              </a:ext>
            </a:extLst>
          </p:cNvPr>
          <p:cNvSpPr txBox="1">
            <a:spLocks/>
          </p:cNvSpPr>
          <p:nvPr userDrawn="1"/>
        </p:nvSpPr>
        <p:spPr>
          <a:xfrm>
            <a:off x="9019460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3.</a:t>
            </a:r>
          </a:p>
        </p:txBody>
      </p:sp>
    </p:spTree>
    <p:extLst>
      <p:ext uri="{BB962C8B-B14F-4D97-AF65-F5344CB8AC3E}">
        <p14:creationId xmlns:p14="http://schemas.microsoft.com/office/powerpoint/2010/main" val="24558478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6D464A3-D8B3-4412-8C60-C0D2AF368A47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3836988" y="0"/>
            <a:ext cx="8355012" cy="6870700"/>
          </a:xfrm>
          <a:prstGeom prst="rect">
            <a:avLst/>
          </a:prstGeom>
        </p:spPr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29775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Whit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27419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8AE70EA-39D3-4E42-9FDD-DB46936435C2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231964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DE11D24-1C97-3B4A-9643-23EF5F7A3CFA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12192000" cy="3995738"/>
          </a:xfrm>
          <a:prstGeom prst="rect">
            <a:avLst/>
          </a:prstGeo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1921100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8478341-F2C4-884B-AEA5-849EDAC543B5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722688" y="0"/>
            <a:ext cx="8469312" cy="4702175"/>
          </a:xfrm>
          <a:prstGeom prst="rect">
            <a:avLst/>
          </a:prstGeo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GB" dirty="0"/>
              <a:t>Click to insert an image</a:t>
            </a:r>
          </a:p>
        </p:txBody>
      </p:sp>
    </p:spTree>
    <p:extLst>
      <p:ext uri="{BB962C8B-B14F-4D97-AF65-F5344CB8AC3E}">
        <p14:creationId xmlns:p14="http://schemas.microsoft.com/office/powerpoint/2010/main" val="120513665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5D5D6CF-DCCB-B841-B171-311DBBB1D4E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66855" y="0"/>
            <a:ext cx="7907337" cy="34290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64BAD4A-7C60-B148-96C5-87129C9ED6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63680" y="3441700"/>
            <a:ext cx="7910512" cy="34163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3085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7C26344-D291-BB42-9FFD-DB374125471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4050" y="2361067"/>
            <a:ext cx="3276600" cy="341630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357FE136-89AC-9E4A-A51C-0CBE25506C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19023" y="2361067"/>
            <a:ext cx="3276600" cy="34163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7952FE96-0FB3-1B4C-98FA-ADEC8D16EF4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3996" y="2361067"/>
            <a:ext cx="3276600" cy="34163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80539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49680" y="0"/>
            <a:ext cx="5615940" cy="6858000"/>
          </a:xfrm>
          <a:prstGeom prst="parallelogram">
            <a:avLst>
              <a:gd name="adj" fmla="val 30408"/>
            </a:avLst>
          </a:prstGeo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0C6F394-CBBD-9A45-BD25-CAD22F5BA6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94718" y="761998"/>
            <a:ext cx="4675044" cy="1674710"/>
          </a:xfrm>
          <a:prstGeom prst="rect">
            <a:avLst/>
          </a:prstGeom>
          <a:noFill/>
        </p:spPr>
        <p:txBody>
          <a:bodyPr wrap="square" tIns="36000" bIns="36000" rtlCol="0" anchor="b" anchorCtr="0">
            <a:normAutofit lnSpcReduction="10000"/>
          </a:bodyPr>
          <a:lstStyle>
            <a:lvl1pPr algn="l">
              <a:buNone/>
              <a:defRPr lang="en-GB" sz="5400" spc="100" dirty="0">
                <a:latin typeface="Bebas Neue" panose="020B0606020202050201" pitchFamily="34" charset="77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lvl="0"/>
            <a:r>
              <a:rPr lang="en-GB" dirty="0"/>
              <a:t>The Main title for the day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67A2C9-49CF-4171-BE3E-8751CA757303}"/>
              </a:ext>
            </a:extLst>
          </p:cNvPr>
          <p:cNvSpPr txBox="1"/>
          <p:nvPr/>
        </p:nvSpPr>
        <p:spPr>
          <a:xfrm>
            <a:off x="6453669" y="2683436"/>
            <a:ext cx="2806709" cy="238732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Short subtitle with some info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7E6016-5236-416C-926B-2E5049C97F3C}"/>
              </a:ext>
            </a:extLst>
          </p:cNvPr>
          <p:cNvSpPr/>
          <p:nvPr/>
        </p:nvSpPr>
        <p:spPr>
          <a:xfrm>
            <a:off x="6557943" y="2444728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4504170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29944-AEA7-7144-AF31-6ED74085F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EE927-2B8B-FA40-9B0B-CCA1A861EB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EE4212-8E43-4C42-AA4E-C293346A4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9C9F8-E193-8847-8A21-EB5DAE5E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2400" y="0"/>
            <a:ext cx="609599" cy="537874"/>
          </a:xfrm>
          <a:prstGeom prst="rect">
            <a:avLst/>
          </a:prstGeom>
        </p:spPr>
        <p:txBody>
          <a:bodyPr/>
          <a:lstStyle>
            <a:lvl1pPr algn="ctr">
              <a:defRPr sz="20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algn="ctr"/>
            <a:fld id="{6AA04A4D-33BF-734F-9F30-C0D0CFC4155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35696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722061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5217A94-716F-437A-A7D3-97C9D2CCFD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4050" y="2033837"/>
            <a:ext cx="3276600" cy="302577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91BD225-8DB3-46BD-9612-BD8A9189FAC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7700" y="2022724"/>
            <a:ext cx="3276600" cy="302577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88269DE-A9A6-4B59-A731-A5CA467841A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5150" y="2022724"/>
            <a:ext cx="3290888" cy="3025775"/>
          </a:xfrm>
          <a:prstGeom prst="rect">
            <a:avLst/>
          </a:prstGeom>
        </p:spPr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9136944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688769" y="0"/>
            <a:ext cx="7808026" cy="6858000"/>
          </a:xfrm>
          <a:prstGeom prst="parallelogram">
            <a:avLst>
              <a:gd name="adj" fmla="val 30408"/>
            </a:avLst>
          </a:prstGeom>
          <a:noFill/>
        </p:spPr>
        <p:txBody>
          <a:bodyPr/>
          <a:lstStyle>
            <a:lvl1pPr algn="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801888-6765-444C-9C94-1177B3E1CC2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2463" y="6260258"/>
            <a:ext cx="86218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2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-1" y="0"/>
            <a:ext cx="6096001" cy="6858000"/>
          </a:xfrm>
          <a:prstGeom prst="rect">
            <a:avLst/>
          </a:prstGeom>
          <a:noFill/>
          <a:effectLst>
            <a:outerShdw blurRad="254000" dist="101600" algn="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algn="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801888-6765-444C-9C94-1177B3E1CC2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2463" y="6260258"/>
            <a:ext cx="86218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94116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 Imag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7119257" cy="6858000"/>
          </a:xfrm>
          <a:prstGeom prst="parallelogram">
            <a:avLst>
              <a:gd name="adj" fmla="val 30408"/>
            </a:avLst>
          </a:prstGeom>
          <a:noFill/>
          <a:effectLst>
            <a:outerShdw blurRad="254000" dist="101600" algn="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algn="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  <a:p>
            <a:r>
              <a:rPr lang="en-GB" dirty="0"/>
              <a:t>Click the </a:t>
            </a:r>
          </a:p>
          <a:p>
            <a:r>
              <a:rPr lang="en-GB" dirty="0"/>
              <a:t>button to </a:t>
            </a:r>
          </a:p>
          <a:p>
            <a:r>
              <a:rPr lang="en-GB" dirty="0"/>
              <a:t>select an </a:t>
            </a:r>
          </a:p>
          <a:p>
            <a:r>
              <a:rPr lang="en-GB" dirty="0"/>
              <a:t>image.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801888-6765-444C-9C94-1177B3E1CC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2463" y="6260258"/>
            <a:ext cx="86218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1177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DE11D24-1C97-3B4A-9643-23EF5F7A3CFA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12192000" cy="3995738"/>
          </a:xfrm>
          <a:prstGeom prst="rect">
            <a:avLst/>
          </a:prstGeo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81393549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8AE70EA-39D3-4E42-9FDD-DB46936435C2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0669978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408926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Top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767C2C9-9AE9-5440-A41A-450FA9BB6D0C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/>
            </a:lvl1pPr>
          </a:lstStyle>
          <a:p>
            <a:r>
              <a:rPr lang="en-GB" dirty="0"/>
              <a:t>Click the button to choose an image.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E8C2CD3-55D3-BF44-B914-532105E77B31}"/>
              </a:ext>
            </a:extLst>
          </p:cNvPr>
          <p:cNvSpPr txBox="1">
            <a:spLocks/>
          </p:cNvSpPr>
          <p:nvPr userDrawn="1"/>
        </p:nvSpPr>
        <p:spPr>
          <a:xfrm>
            <a:off x="828334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1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DE08A6F-CC5E-1645-ACB3-7EB0E8B6A5BD}"/>
              </a:ext>
            </a:extLst>
          </p:cNvPr>
          <p:cNvSpPr txBox="1">
            <a:spLocks/>
          </p:cNvSpPr>
          <p:nvPr userDrawn="1"/>
        </p:nvSpPr>
        <p:spPr>
          <a:xfrm>
            <a:off x="899574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1.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B4FB7349-E7BD-6346-B5D7-B205A2375A92}"/>
              </a:ext>
            </a:extLst>
          </p:cNvPr>
          <p:cNvSpPr txBox="1">
            <a:spLocks/>
          </p:cNvSpPr>
          <p:nvPr userDrawn="1"/>
        </p:nvSpPr>
        <p:spPr>
          <a:xfrm>
            <a:off x="4888277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2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4EEB916F-A84E-5A45-A583-903330C2B490}"/>
              </a:ext>
            </a:extLst>
          </p:cNvPr>
          <p:cNvSpPr txBox="1">
            <a:spLocks/>
          </p:cNvSpPr>
          <p:nvPr userDrawn="1"/>
        </p:nvSpPr>
        <p:spPr>
          <a:xfrm>
            <a:off x="4959517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2.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C16E7304-DD97-D24B-A311-E19B9E4866CD}"/>
              </a:ext>
            </a:extLst>
          </p:cNvPr>
          <p:cNvSpPr txBox="1">
            <a:spLocks/>
          </p:cNvSpPr>
          <p:nvPr userDrawn="1"/>
        </p:nvSpPr>
        <p:spPr>
          <a:xfrm>
            <a:off x="8948220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3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D51ECB9-E307-E548-8B79-AF0535956C45}"/>
              </a:ext>
            </a:extLst>
          </p:cNvPr>
          <p:cNvSpPr txBox="1">
            <a:spLocks/>
          </p:cNvSpPr>
          <p:nvPr userDrawn="1"/>
        </p:nvSpPr>
        <p:spPr>
          <a:xfrm>
            <a:off x="9019460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3.</a:t>
            </a:r>
          </a:p>
        </p:txBody>
      </p:sp>
    </p:spTree>
    <p:extLst>
      <p:ext uri="{BB962C8B-B14F-4D97-AF65-F5344CB8AC3E}">
        <p14:creationId xmlns:p14="http://schemas.microsoft.com/office/powerpoint/2010/main" val="245785615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77E783-8B68-B541-BCA1-4D3EDB941F6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0237" y="1377950"/>
            <a:ext cx="10931525" cy="4710113"/>
          </a:xfrm>
          <a:prstGeom prst="rect">
            <a:avLst/>
          </a:prstGeo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75408604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EC58BE02-770B-6F40-84E6-420BB4DC2F43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1762125" y="1258888"/>
            <a:ext cx="8667750" cy="4889500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media</a:t>
            </a:r>
          </a:p>
        </p:txBody>
      </p:sp>
    </p:spTree>
    <p:extLst>
      <p:ext uri="{BB962C8B-B14F-4D97-AF65-F5344CB8AC3E}">
        <p14:creationId xmlns:p14="http://schemas.microsoft.com/office/powerpoint/2010/main" val="224219238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Right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6D464A3-D8B3-4412-8C60-C0D2AF368A47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3836988" y="0"/>
            <a:ext cx="8355012" cy="6870700"/>
          </a:xfrm>
          <a:prstGeom prst="rect">
            <a:avLst/>
          </a:prstGeom>
        </p:spPr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5141948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7C26344-D291-BB42-9FFD-DB374125471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4050" y="2129485"/>
            <a:ext cx="3276600" cy="341630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357FE136-89AC-9E4A-A51C-0CBE25506C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19023" y="2129485"/>
            <a:ext cx="3276600" cy="34163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7952FE96-0FB3-1B4C-98FA-ADEC8D16EF4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3996" y="2129485"/>
            <a:ext cx="3276600" cy="34163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80422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350" dirty="0"/>
              <a:t>www.belgiumcampus.ac.za</a:t>
            </a:r>
            <a:endParaRPr lang="en-GB" sz="1350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0" name="Isosceles Triangle 9"/>
          <p:cNvSpPr/>
          <p:nvPr userDrawn="1"/>
        </p:nvSpPr>
        <p:spPr>
          <a:xfrm>
            <a:off x="6102628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1" name="Rectangle 10"/>
          <p:cNvSpPr/>
          <p:nvPr userDrawn="1"/>
        </p:nvSpPr>
        <p:spPr>
          <a:xfrm>
            <a:off x="11463868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673052" y="6368239"/>
            <a:ext cx="430696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08D717-1854-4CE3-A28E-B0A1C498CD30}" type="slidenum">
              <a:rPr lang="en-GB" sz="900" smtClean="0">
                <a:solidFill>
                  <a:schemeClr val="bg1"/>
                </a:solidFill>
              </a:rPr>
              <a:pPr/>
              <a:t>‹#›</a:t>
            </a:fld>
            <a:endParaRPr lang="en-GB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505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Photograph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77E783-8B68-B541-BCA1-4D3EDB941F6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0237" y="1377950"/>
            <a:ext cx="10931525" cy="4710113"/>
          </a:xfrm>
          <a:prstGeom prst="rect">
            <a:avLst/>
          </a:prstGeo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2534158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a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EC58BE02-770B-6F40-84E6-420BB4DC2F43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1762125" y="1258888"/>
            <a:ext cx="8667750" cy="4889500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media</a:t>
            </a:r>
          </a:p>
        </p:txBody>
      </p:sp>
    </p:spTree>
    <p:extLst>
      <p:ext uri="{BB962C8B-B14F-4D97-AF65-F5344CB8AC3E}">
        <p14:creationId xmlns:p14="http://schemas.microsoft.com/office/powerpoint/2010/main" val="3209757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1249680" y="0"/>
            <a:ext cx="5615940" cy="6858000"/>
          </a:xfrm>
          <a:prstGeom prst="rect">
            <a:avLst/>
          </a:prstGeom>
          <a:noFill/>
        </p:spPr>
        <p:txBody>
          <a:bodyPr anchor="ctr" anchorCtr="0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136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02D5173-4C77-6549-B919-C3BBC4319B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FB199BF4-9758-CE45-B351-EE708835AB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44000" y="0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8B2BCA01-7E25-C048-972B-8BDEABB8FE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3442252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AE2DDEA4-8829-3E49-B06A-7F8BF627AD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0" y="3442252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5268F6E4-138E-9341-99B2-51CFC262875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3442252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094541B1-4569-EE4B-87A6-847602EEBB0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8001" y="3442252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18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26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5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29" Type="http://schemas.openxmlformats.org/officeDocument/2006/relationships/slideLayout" Target="../slideLayouts/slideLayout57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24" Type="http://schemas.openxmlformats.org/officeDocument/2006/relationships/slideLayout" Target="../slideLayouts/slideLayout52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23" Type="http://schemas.openxmlformats.org/officeDocument/2006/relationships/slideLayout" Target="../slideLayouts/slideLayout51.xml"/><Relationship Id="rId28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31" Type="http://schemas.openxmlformats.org/officeDocument/2006/relationships/slideLayout" Target="../slideLayouts/slideLayout59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50.xml"/><Relationship Id="rId27" Type="http://schemas.openxmlformats.org/officeDocument/2006/relationships/slideLayout" Target="../slideLayouts/slideLayout55.xml"/><Relationship Id="rId30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87DC25-4E84-004F-AD65-CCB346BDC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34537" y="211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 b="0" i="0">
                <a:solidFill>
                  <a:schemeClr val="tx1"/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defRPr>
            </a:lvl1pPr>
          </a:lstStyle>
          <a:p>
            <a:fld id="{6FCB9E9B-BB19-3D44-9030-44F9D4025C2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51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41" r:id="rId2"/>
    <p:sldLayoutId id="2147483742" r:id="rId3"/>
    <p:sldLayoutId id="2147483746" r:id="rId4"/>
    <p:sldLayoutId id="2147483673" r:id="rId5"/>
    <p:sldLayoutId id="2147483744" r:id="rId6"/>
    <p:sldLayoutId id="2147483745" r:id="rId7"/>
    <p:sldLayoutId id="2147483675" r:id="rId8"/>
    <p:sldLayoutId id="2147483835" r:id="rId9"/>
    <p:sldLayoutId id="2147483836" r:id="rId10"/>
    <p:sldLayoutId id="2147483697" r:id="rId11"/>
    <p:sldLayoutId id="2147483737" r:id="rId12"/>
    <p:sldLayoutId id="2147483738" r:id="rId13"/>
    <p:sldLayoutId id="2147483739" r:id="rId14"/>
    <p:sldLayoutId id="2147483740" r:id="rId15"/>
    <p:sldLayoutId id="2147483743" r:id="rId16"/>
    <p:sldLayoutId id="2147483747" r:id="rId17"/>
    <p:sldLayoutId id="2147483834" r:id="rId18"/>
    <p:sldLayoutId id="2147483837" r:id="rId19"/>
    <p:sldLayoutId id="2147483752" r:id="rId20"/>
    <p:sldLayoutId id="2147483753" r:id="rId21"/>
    <p:sldLayoutId id="2147483754" r:id="rId22"/>
    <p:sldLayoutId id="2147483757" r:id="rId23"/>
    <p:sldLayoutId id="2147483758" r:id="rId24"/>
    <p:sldLayoutId id="2147483759" r:id="rId25"/>
    <p:sldLayoutId id="2147483760" r:id="rId26"/>
    <p:sldLayoutId id="2147483762" r:id="rId27"/>
    <p:sldLayoutId id="2147483763" r:id="rId2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-side Corner of Rectangle 1">
            <a:extLst>
              <a:ext uri="{FF2B5EF4-FFF2-40B4-BE49-F238E27FC236}">
                <a16:creationId xmlns:a16="http://schemas.microsoft.com/office/drawing/2014/main" id="{4DAB1C16-81CA-0647-8DE6-F2B658BDD12B}"/>
              </a:ext>
            </a:extLst>
          </p:cNvPr>
          <p:cNvSpPr/>
          <p:nvPr userDrawn="1"/>
        </p:nvSpPr>
        <p:spPr>
          <a:xfrm rot="16200000">
            <a:off x="11745073" y="119406"/>
            <a:ext cx="482930" cy="427512"/>
          </a:xfrm>
          <a:prstGeom prst="round2Same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3"/>
              </a:solidFill>
              <a:latin typeface="Source Sans Pro ExtraLight" panose="020B0303030403020204" pitchFamily="34" charset="0"/>
              <a:ea typeface="Source Sans Pro ExtraLight" panose="020B0303030403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BD0A43-62EF-4E40-AB73-B1FF5B0B872B}"/>
              </a:ext>
            </a:extLst>
          </p:cNvPr>
          <p:cNvSpPr/>
          <p:nvPr userDrawn="1"/>
        </p:nvSpPr>
        <p:spPr>
          <a:xfrm>
            <a:off x="11685408" y="91697"/>
            <a:ext cx="427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3004A23-CC94-0842-9C9F-A9D8C4725A2D}" type="slidenum">
              <a:rPr lang="en-GB" smtClean="0">
                <a:solidFill>
                  <a:schemeClr val="accent3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‹#›</a:t>
            </a:fld>
            <a:endParaRPr lang="en-GB" dirty="0">
              <a:solidFill>
                <a:schemeClr val="accent3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472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  <p:sldLayoutId id="2147483855" r:id="rId17"/>
    <p:sldLayoutId id="2147483856" r:id="rId18"/>
    <p:sldLayoutId id="2147483857" r:id="rId19"/>
    <p:sldLayoutId id="2147483858" r:id="rId20"/>
    <p:sldLayoutId id="2147483859" r:id="rId21"/>
    <p:sldLayoutId id="2147483861" r:id="rId22"/>
    <p:sldLayoutId id="2147483862" r:id="rId23"/>
    <p:sldLayoutId id="2147483863" r:id="rId24"/>
    <p:sldLayoutId id="2147483864" r:id="rId25"/>
    <p:sldLayoutId id="2147483865" r:id="rId26"/>
    <p:sldLayoutId id="2147483866" r:id="rId27"/>
    <p:sldLayoutId id="2147483867" r:id="rId28"/>
    <p:sldLayoutId id="2147483868" r:id="rId29"/>
    <p:sldLayoutId id="2147483870" r:id="rId30"/>
    <p:sldLayoutId id="2147483873" r:id="rId3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9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 picture containing bed, sitting, dark, view&#10;&#10;Description automatically generated">
            <a:extLst>
              <a:ext uri="{FF2B5EF4-FFF2-40B4-BE49-F238E27FC236}">
                <a16:creationId xmlns:a16="http://schemas.microsoft.com/office/drawing/2014/main" id="{C19E2780-DDA1-4FA1-A77D-C723CDA4B13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5" name="Parallelogram 24" descr="Shanghai skyline">
            <a:extLst>
              <a:ext uri="{FF2B5EF4-FFF2-40B4-BE49-F238E27FC236}">
                <a16:creationId xmlns:a16="http://schemas.microsoft.com/office/drawing/2014/main" id="{12365555-E4E3-4CA4-BEFA-EB7D42742866}"/>
              </a:ext>
            </a:extLst>
          </p:cNvPr>
          <p:cNvSpPr/>
          <p:nvPr/>
        </p:nvSpPr>
        <p:spPr>
          <a:xfrm>
            <a:off x="-537119" y="0"/>
            <a:ext cx="6652842" cy="5512904"/>
          </a:xfrm>
          <a:prstGeom prst="parallelogram">
            <a:avLst>
              <a:gd name="adj" fmla="val 30226"/>
            </a:avLst>
          </a:prstGeom>
          <a:gradFill>
            <a:gsLst>
              <a:gs pos="0">
                <a:schemeClr val="tx1"/>
              </a:gs>
              <a:gs pos="79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5E8053A-B927-4A30-9F9D-64A894D9A1EC}"/>
              </a:ext>
            </a:extLst>
          </p:cNvPr>
          <p:cNvSpPr/>
          <p:nvPr/>
        </p:nvSpPr>
        <p:spPr>
          <a:xfrm>
            <a:off x="-30480" y="0"/>
            <a:ext cx="2992930" cy="6858000"/>
          </a:xfrm>
          <a:custGeom>
            <a:avLst/>
            <a:gdLst>
              <a:gd name="connsiteX0" fmla="*/ 0 w 2992930"/>
              <a:gd name="connsiteY0" fmla="*/ 0 h 6858000"/>
              <a:gd name="connsiteX1" fmla="*/ 2992930 w 2992930"/>
              <a:gd name="connsiteY1" fmla="*/ 0 h 6858000"/>
              <a:gd name="connsiteX2" fmla="*/ 1289840 w 2992930"/>
              <a:gd name="connsiteY2" fmla="*/ 6858000 h 6858000"/>
              <a:gd name="connsiteX3" fmla="*/ 0 w 2992930"/>
              <a:gd name="connsiteY3" fmla="*/ 6858000 h 6858000"/>
              <a:gd name="connsiteX4" fmla="*/ 0 w 299293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2930" h="6858000">
                <a:moveTo>
                  <a:pt x="0" y="0"/>
                </a:moveTo>
                <a:lnTo>
                  <a:pt x="2992930" y="0"/>
                </a:lnTo>
                <a:lnTo>
                  <a:pt x="1289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90500" dist="190500" algn="l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94D1FC7B-6A5C-4201-ADF2-86BA1120DF8F}"/>
              </a:ext>
            </a:extLst>
          </p:cNvPr>
          <p:cNvSpPr/>
          <p:nvPr/>
        </p:nvSpPr>
        <p:spPr>
          <a:xfrm>
            <a:off x="10403144" y="1"/>
            <a:ext cx="178885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5594C7-6940-4B37-BCDA-16C38152355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07044" y="6218693"/>
            <a:ext cx="862185" cy="540000"/>
          </a:xfrm>
          <a:prstGeom prst="rect">
            <a:avLst/>
          </a:prstGeom>
        </p:spPr>
      </p:pic>
      <p:sp>
        <p:nvSpPr>
          <p:cNvPr id="52" name="Parallelogram 51" descr="Shanghai skyline">
            <a:extLst>
              <a:ext uri="{FF2B5EF4-FFF2-40B4-BE49-F238E27FC236}">
                <a16:creationId xmlns:a16="http://schemas.microsoft.com/office/drawing/2014/main" id="{9B5724F0-DE42-4B85-AD71-626A53664ECE}"/>
              </a:ext>
            </a:extLst>
          </p:cNvPr>
          <p:cNvSpPr/>
          <p:nvPr/>
        </p:nvSpPr>
        <p:spPr>
          <a:xfrm>
            <a:off x="6509649" y="-1"/>
            <a:ext cx="5682351" cy="6858000"/>
          </a:xfrm>
          <a:prstGeom prst="parallelogram">
            <a:avLst>
              <a:gd name="adj" fmla="val 30326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54000" dist="177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5084D3-5944-4B81-A62B-DF235F6D831E}"/>
              </a:ext>
            </a:extLst>
          </p:cNvPr>
          <p:cNvSpPr txBox="1"/>
          <p:nvPr/>
        </p:nvSpPr>
        <p:spPr>
          <a:xfrm>
            <a:off x="5166521" y="2592280"/>
            <a:ext cx="4660768" cy="1420427"/>
          </a:xfrm>
          <a:prstGeom prst="rect">
            <a:avLst/>
          </a:prstGeom>
          <a:noFill/>
        </p:spPr>
        <p:txBody>
          <a:bodyPr wrap="square" tIns="36000" bIns="36000" rtlCol="0" anchor="t" anchorCtr="0">
            <a:noAutofit/>
          </a:bodyPr>
          <a:lstStyle/>
          <a:p>
            <a:r>
              <a:rPr lang="en-ZA" sz="6000" dirty="0" smtClean="0">
                <a:solidFill>
                  <a:srgbClr val="FFC000"/>
                </a:solidFill>
              </a:rPr>
              <a:t>Arrays</a:t>
            </a:r>
            <a:endParaRPr lang="en-GB" sz="6000" dirty="0">
              <a:solidFill>
                <a:srgbClr val="FFC000"/>
              </a:solidFill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2C55953-C83E-4EA7-A691-C54358001C48}"/>
              </a:ext>
            </a:extLst>
          </p:cNvPr>
          <p:cNvSpPr/>
          <p:nvPr/>
        </p:nvSpPr>
        <p:spPr>
          <a:xfrm>
            <a:off x="-30480" y="-1"/>
            <a:ext cx="496894" cy="2000892"/>
          </a:xfrm>
          <a:custGeom>
            <a:avLst/>
            <a:gdLst>
              <a:gd name="connsiteX0" fmla="*/ 0 w 496894"/>
              <a:gd name="connsiteY0" fmla="*/ 0 h 2000892"/>
              <a:gd name="connsiteX1" fmla="*/ 496894 w 496894"/>
              <a:gd name="connsiteY1" fmla="*/ 0 h 2000892"/>
              <a:gd name="connsiteX2" fmla="*/ 0 w 496894"/>
              <a:gd name="connsiteY2" fmla="*/ 2000892 h 2000892"/>
              <a:gd name="connsiteX3" fmla="*/ 0 w 496894"/>
              <a:gd name="connsiteY3" fmla="*/ 0 h 200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894" h="2000892">
                <a:moveTo>
                  <a:pt x="0" y="0"/>
                </a:moveTo>
                <a:lnTo>
                  <a:pt x="496894" y="0"/>
                </a:lnTo>
                <a:lnTo>
                  <a:pt x="0" y="20008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254000" dist="508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43F6F47-584D-F645-9979-E2FAB8EFF0A8}"/>
              </a:ext>
            </a:extLst>
          </p:cNvPr>
          <p:cNvSpPr txBox="1">
            <a:spLocks/>
          </p:cNvSpPr>
          <p:nvPr/>
        </p:nvSpPr>
        <p:spPr>
          <a:xfrm>
            <a:off x="5181508" y="1688667"/>
            <a:ext cx="4218103" cy="903611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bg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Web Programming </a:t>
            </a:r>
            <a:r>
              <a:rPr lang="en-US" sz="2400" dirty="0" smtClean="0">
                <a:solidFill>
                  <a:schemeClr val="bg1"/>
                </a:solidFill>
              </a:rPr>
              <a:t>2X1</a:t>
            </a:r>
            <a:endParaRPr lang="en-ZA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78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5987999" y="1146229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2900648" y="300707"/>
            <a:ext cx="6321188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/>
            <a:r>
              <a:rPr lang="en-ZA" sz="3200" dirty="0">
                <a:solidFill>
                  <a:srgbClr val="FFC000"/>
                </a:solidFill>
              </a:rPr>
              <a:t>Array Properties and Methods</a:t>
            </a:r>
          </a:p>
        </p:txBody>
      </p:sp>
      <p:sp>
        <p:nvSpPr>
          <p:cNvPr id="5" name="Rectangle 4"/>
          <p:cNvSpPr/>
          <p:nvPr/>
        </p:nvSpPr>
        <p:spPr>
          <a:xfrm>
            <a:off x="524147" y="1611762"/>
            <a:ext cx="3827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dirty="0" smtClean="0">
                <a:solidFill>
                  <a:srgbClr val="FFC000"/>
                </a:solidFill>
                <a:latin typeface="AvantGarde Bk BT" panose="020B0402020202020204"/>
              </a:rPr>
              <a:t>The unshift() method</a:t>
            </a:r>
            <a:r>
              <a:rPr lang="en-ZA" dirty="0" smtClean="0">
                <a:solidFill>
                  <a:srgbClr val="FFC000"/>
                </a:solidFill>
                <a:latin typeface="AvantGarde Bk BT" panose="020B0402020202020204"/>
                <a:cs typeface="Segoe UI Light" panose="020B0502040204020203" pitchFamily="34" charset="0"/>
              </a:rPr>
              <a:t>:</a:t>
            </a:r>
            <a:endParaRPr lang="en-ZA" dirty="0">
              <a:solidFill>
                <a:srgbClr val="FFC000"/>
              </a:solidFill>
              <a:latin typeface="AvantGarde Bk BT" panose="020B0402020202020204"/>
              <a:cs typeface="Segoe UI Light" panose="020B0502040204020203" pitchFamily="34" charset="0"/>
            </a:endParaRPr>
          </a:p>
        </p:txBody>
      </p:sp>
      <p:sp>
        <p:nvSpPr>
          <p:cNvPr id="19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1719184" y="2630732"/>
            <a:ext cx="3729742" cy="1046218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var cars = ["Saab", "Volvo", "BMW"];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cars.unshift("VW"); 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console.log(cars);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724969" y="4919625"/>
            <a:ext cx="56407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The unshift() method returns the new array length.</a:t>
            </a:r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sp>
        <p:nvSpPr>
          <p:cNvPr id="18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1719184" y="4556963"/>
            <a:ext cx="3729742" cy="1371656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var cars = ["Saab", "Volvo", "BMW"];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var x = </a:t>
            </a:r>
            <a:r>
              <a:rPr lang="en-ZA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cars.unshift(“VW”);</a:t>
            </a: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console.log(cars);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console.log(x);</a:t>
            </a:r>
          </a:p>
        </p:txBody>
      </p:sp>
      <p:sp>
        <p:nvSpPr>
          <p:cNvPr id="3" name="Rectangle 2"/>
          <p:cNvSpPr/>
          <p:nvPr/>
        </p:nvSpPr>
        <p:spPr>
          <a:xfrm>
            <a:off x="5697472" y="2630966"/>
            <a:ext cx="62592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The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unshift()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method adds a new element to an array (at the beginning), and "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unshifts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" older elements:</a:t>
            </a:r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028794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 animBg="1"/>
      <p:bldP spid="15" grpId="0"/>
      <p:bldP spid="18" grpId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5987999" y="1146229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2900648" y="300707"/>
            <a:ext cx="6321188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/>
            <a:r>
              <a:rPr lang="en-ZA" sz="3200" dirty="0">
                <a:solidFill>
                  <a:srgbClr val="FFC000"/>
                </a:solidFill>
              </a:rPr>
              <a:t>Array Properties and Methods</a:t>
            </a:r>
          </a:p>
        </p:txBody>
      </p:sp>
      <p:sp>
        <p:nvSpPr>
          <p:cNvPr id="5" name="Rectangle 4"/>
          <p:cNvSpPr/>
          <p:nvPr/>
        </p:nvSpPr>
        <p:spPr>
          <a:xfrm>
            <a:off x="754178" y="1510231"/>
            <a:ext cx="3827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dirty="0">
                <a:solidFill>
                  <a:srgbClr val="FFC000"/>
                </a:solidFill>
                <a:latin typeface="AvantGarde Bk BT" panose="020B0402020202020204"/>
              </a:rPr>
              <a:t>Changing </a:t>
            </a:r>
            <a:r>
              <a:rPr lang="en-ZA" dirty="0" smtClean="0">
                <a:solidFill>
                  <a:srgbClr val="FFC000"/>
                </a:solidFill>
                <a:latin typeface="AvantGarde Bk BT" panose="020B0402020202020204"/>
              </a:rPr>
              <a:t>Elements:</a:t>
            </a:r>
            <a:endParaRPr lang="en-ZA" dirty="0">
              <a:solidFill>
                <a:srgbClr val="FFC000"/>
              </a:solidFill>
              <a:latin typeface="AvantGarde Bk BT" panose="020B0402020202020204"/>
            </a:endParaRPr>
          </a:p>
        </p:txBody>
      </p:sp>
      <p:sp>
        <p:nvSpPr>
          <p:cNvPr id="19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3104209" y="3215520"/>
            <a:ext cx="3729742" cy="1046218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var cars = ["Saab", "Volvo", "BMW"];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cars[0] = "VW";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console.log(cars);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24883" y="5048818"/>
            <a:ext cx="56407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The length property provides an easy way to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append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 a new element to an 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array (add new element at the end of array)</a:t>
            </a:r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sp>
        <p:nvSpPr>
          <p:cNvPr id="18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6833951" y="5048818"/>
            <a:ext cx="3729742" cy="952134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var cars = ["Saab", "Volvo", "BMW"];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cars[cars.length] = "VW";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console.log(cars);</a:t>
            </a:r>
          </a:p>
        </p:txBody>
      </p:sp>
      <p:sp>
        <p:nvSpPr>
          <p:cNvPr id="3" name="Rectangle 2"/>
          <p:cNvSpPr/>
          <p:nvPr/>
        </p:nvSpPr>
        <p:spPr>
          <a:xfrm>
            <a:off x="754178" y="2080726"/>
            <a:ext cx="112244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Array elements are accessed using their index 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number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. Array indexes start with 0. [0] is the first array element, [1] is the second, [2] is the third ...</a:t>
            </a:r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65224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 animBg="1"/>
      <p:bldP spid="15" grpId="0"/>
      <p:bldP spid="18" grpId="0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5987999" y="1146229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2900648" y="300707"/>
            <a:ext cx="6321188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/>
            <a:r>
              <a:rPr lang="en-ZA" sz="3200" dirty="0">
                <a:solidFill>
                  <a:srgbClr val="FFC000"/>
                </a:solidFill>
              </a:rPr>
              <a:t>Array Properties and Methods</a:t>
            </a:r>
          </a:p>
        </p:txBody>
      </p:sp>
      <p:sp>
        <p:nvSpPr>
          <p:cNvPr id="5" name="Rectangle 4"/>
          <p:cNvSpPr/>
          <p:nvPr/>
        </p:nvSpPr>
        <p:spPr>
          <a:xfrm>
            <a:off x="763067" y="1589625"/>
            <a:ext cx="3827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dirty="0" smtClean="0">
                <a:solidFill>
                  <a:srgbClr val="FFC000"/>
                </a:solidFill>
                <a:latin typeface="AvantGarde Bk BT" panose="020B0402020202020204"/>
              </a:rPr>
              <a:t>Deleting Elements:</a:t>
            </a:r>
            <a:endParaRPr lang="en-ZA" dirty="0">
              <a:solidFill>
                <a:srgbClr val="FFC000"/>
              </a:solidFill>
              <a:latin typeface="AvantGarde Bk BT" panose="020B0402020202020204"/>
            </a:endParaRPr>
          </a:p>
        </p:txBody>
      </p:sp>
      <p:sp>
        <p:nvSpPr>
          <p:cNvPr id="19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2725612" y="3293214"/>
            <a:ext cx="3729742" cy="1046218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var cars = ["Saab", "Volvo", "BMW"];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delete cars[1];  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console.log(cars);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3067" y="5249556"/>
            <a:ext cx="112155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Using </a:t>
            </a:r>
            <a:r>
              <a:rPr lang="en-US" b="1" dirty="0">
                <a:solidFill>
                  <a:srgbClr val="FFC000"/>
                </a:solidFill>
                <a:latin typeface="AvantGarde Bk BT" panose="020B0402020202020204"/>
              </a:rPr>
              <a:t>delete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 may leave undefined holes in the array. Use pop() or shift() instead.</a:t>
            </a:r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4178" y="2446428"/>
            <a:ext cx="11224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Since JavaScript arrays are objects, elements can be deleted by using the JavaScript operator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delete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:</a:t>
            </a:r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65305" y="3421830"/>
            <a:ext cx="43130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Changes the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second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element in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cars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to 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undefined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45248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 animBg="1"/>
      <p:bldP spid="15" grpId="0"/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5987999" y="1146229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2900648" y="300707"/>
            <a:ext cx="6321188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/>
            <a:r>
              <a:rPr lang="en-ZA" sz="3200" dirty="0">
                <a:solidFill>
                  <a:srgbClr val="FFC000"/>
                </a:solidFill>
              </a:rPr>
              <a:t>Array Properties and Methods</a:t>
            </a:r>
          </a:p>
        </p:txBody>
      </p:sp>
      <p:sp>
        <p:nvSpPr>
          <p:cNvPr id="5" name="Rectangle 4"/>
          <p:cNvSpPr/>
          <p:nvPr/>
        </p:nvSpPr>
        <p:spPr>
          <a:xfrm>
            <a:off x="606119" y="1383204"/>
            <a:ext cx="3827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dirty="0">
                <a:solidFill>
                  <a:srgbClr val="FFC000"/>
                </a:solidFill>
                <a:latin typeface="AvantGarde Bk BT" panose="020B0402020202020204"/>
              </a:rPr>
              <a:t>Splicing an </a:t>
            </a:r>
            <a:r>
              <a:rPr lang="en-ZA" dirty="0" smtClean="0">
                <a:solidFill>
                  <a:srgbClr val="FFC000"/>
                </a:solidFill>
                <a:latin typeface="AvantGarde Bk BT" panose="020B0402020202020204"/>
              </a:rPr>
              <a:t>Array:</a:t>
            </a:r>
            <a:endParaRPr lang="en-ZA" dirty="0">
              <a:solidFill>
                <a:srgbClr val="FFC000"/>
              </a:solidFill>
              <a:latin typeface="AvantGarde Bk BT" panose="020B0402020202020204"/>
            </a:endParaRPr>
          </a:p>
        </p:txBody>
      </p:sp>
      <p:sp>
        <p:nvSpPr>
          <p:cNvPr id="19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692837" y="2875417"/>
            <a:ext cx="3729742" cy="1046218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var cars = ["VW", "Saab", "BMW"];</a:t>
            </a:r>
          </a:p>
          <a:p>
            <a:r>
              <a:rPr lang="en-ZA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cars.splice(2</a:t>
            </a: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, 0, "Tesla", "Benz");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console.log(cars);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18717" y="2693759"/>
            <a:ext cx="69381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The first parameter (2) defines the position where new elements should be added (spliced in).</a:t>
            </a:r>
          </a:p>
          <a:p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The second parameter (0) defines how many elements should be removed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.</a:t>
            </a: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6119" y="1963040"/>
            <a:ext cx="11224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The splice() method can be used to add new items to an array:</a:t>
            </a:r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6120" y="4931671"/>
            <a:ext cx="107127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The rest of the parameters </a:t>
            </a:r>
            <a:r>
              <a:rPr lang="en-US" i="1" dirty="0" smtClean="0">
                <a:solidFill>
                  <a:srgbClr val="FFC000"/>
                </a:solidFill>
                <a:latin typeface="AvantGarde Bk BT" panose="020B0402020202020204"/>
              </a:rPr>
              <a:t>(“Tesla"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, </a:t>
            </a:r>
            <a:r>
              <a:rPr lang="en-US" i="1" dirty="0" smtClean="0">
                <a:solidFill>
                  <a:srgbClr val="FFC000"/>
                </a:solidFill>
                <a:latin typeface="AvantGarde Bk BT" panose="020B0402020202020204"/>
              </a:rPr>
              <a:t>“Benz")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define the new elements to be added.</a:t>
            </a:r>
          </a:p>
          <a:p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The splice() method returns an array with the deleted 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items. </a:t>
            </a:r>
          </a:p>
          <a:p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Try changing the values of the fist and second parameters.</a:t>
            </a:r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80821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 animBg="1"/>
      <p:bldP spid="15" grpId="0"/>
      <p:bldP spid="3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5987999" y="1146229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2900648" y="300707"/>
            <a:ext cx="6321188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/>
            <a:r>
              <a:rPr lang="en-ZA" sz="3200" dirty="0">
                <a:solidFill>
                  <a:srgbClr val="FFC000"/>
                </a:solidFill>
              </a:rPr>
              <a:t>Array Properties and Methods</a:t>
            </a:r>
          </a:p>
        </p:txBody>
      </p:sp>
      <p:sp>
        <p:nvSpPr>
          <p:cNvPr id="5" name="Rectangle 4"/>
          <p:cNvSpPr/>
          <p:nvPr/>
        </p:nvSpPr>
        <p:spPr>
          <a:xfrm>
            <a:off x="618263" y="1492117"/>
            <a:ext cx="6587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AvantGarde Bk BT" panose="020B0402020202020204"/>
              </a:rPr>
              <a:t>Using splice() to Remove </a:t>
            </a:r>
            <a:r>
              <a:rPr lang="en-US" dirty="0" smtClean="0">
                <a:solidFill>
                  <a:srgbClr val="FFC000"/>
                </a:solidFill>
                <a:latin typeface="AvantGarde Bk BT" panose="020B0402020202020204"/>
              </a:rPr>
              <a:t>Elements:</a:t>
            </a:r>
            <a:endParaRPr lang="en-US" dirty="0">
              <a:solidFill>
                <a:srgbClr val="FFC000"/>
              </a:solidFill>
              <a:latin typeface="AvantGarde Bk BT" panose="020B0402020202020204"/>
            </a:endParaRPr>
          </a:p>
        </p:txBody>
      </p:sp>
      <p:sp>
        <p:nvSpPr>
          <p:cNvPr id="19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1025750" y="2912957"/>
            <a:ext cx="3729742" cy="1273800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var cars = ["VW", "Saab", "BMW"];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cars.splice(0, 1);        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console.log(cars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953150" y="3394031"/>
            <a:ext cx="59430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// Removes the first element of cars</a:t>
            </a:r>
          </a:p>
        </p:txBody>
      </p:sp>
      <p:sp>
        <p:nvSpPr>
          <p:cNvPr id="3" name="Rectangle 2"/>
          <p:cNvSpPr/>
          <p:nvPr/>
        </p:nvSpPr>
        <p:spPr>
          <a:xfrm>
            <a:off x="618263" y="2202537"/>
            <a:ext cx="9783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The splice() method can be used to 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remove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new items to an array:</a:t>
            </a:r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8263" y="4868613"/>
            <a:ext cx="107806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The first parameter (0) defines the position where new elements should be added (spliced in).</a:t>
            </a:r>
          </a:p>
          <a:p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The second parameter (1) defines how many elements should be removed.</a:t>
            </a:r>
          </a:p>
          <a:p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The rest of the parameters are omitted. No new elements will be added.</a:t>
            </a:r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66069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 animBg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5987999" y="1146229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2900648" y="300707"/>
            <a:ext cx="6321188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/>
            <a:r>
              <a:rPr lang="en-ZA" sz="3200" dirty="0">
                <a:solidFill>
                  <a:srgbClr val="FFC000"/>
                </a:solidFill>
              </a:rPr>
              <a:t>Array Properties and Methods</a:t>
            </a:r>
          </a:p>
        </p:txBody>
      </p:sp>
      <p:sp>
        <p:nvSpPr>
          <p:cNvPr id="5" name="Rectangle 4"/>
          <p:cNvSpPr/>
          <p:nvPr/>
        </p:nvSpPr>
        <p:spPr>
          <a:xfrm>
            <a:off x="580780" y="1356828"/>
            <a:ext cx="62587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dirty="0">
                <a:solidFill>
                  <a:srgbClr val="FFC000"/>
                </a:solidFill>
                <a:latin typeface="AvantGarde Bk BT" panose="020B0402020202020204"/>
              </a:rPr>
              <a:t>Merging (Concatenating) </a:t>
            </a:r>
            <a:r>
              <a:rPr lang="en-ZA" dirty="0" smtClean="0">
                <a:solidFill>
                  <a:srgbClr val="FFC000"/>
                </a:solidFill>
                <a:latin typeface="AvantGarde Bk BT" panose="020B0402020202020204"/>
              </a:rPr>
              <a:t>Arrays:</a:t>
            </a:r>
            <a:endParaRPr lang="en-ZA" dirty="0">
              <a:solidFill>
                <a:srgbClr val="FFC000"/>
              </a:solidFill>
              <a:latin typeface="AvantGarde Bk BT" panose="020B0402020202020204"/>
            </a:endParaRPr>
          </a:p>
        </p:txBody>
      </p:sp>
      <p:sp>
        <p:nvSpPr>
          <p:cNvPr id="19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2241573" y="3519962"/>
            <a:ext cx="5919874" cy="1455198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var cars = ["VW Polo", "Nissan Qashqai", "BMW 1 Series"];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var vans = ["VW Bakkie", "Mercedes Vito", "Toyota Proace"];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var vehicles = cars.concat(vans);   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console.log(vehicles)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73905" y="5532212"/>
            <a:ext cx="9654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The concat() method does not change the existing arrays. It always returns a new array.</a:t>
            </a:r>
          </a:p>
        </p:txBody>
      </p:sp>
      <p:sp>
        <p:nvSpPr>
          <p:cNvPr id="3" name="Rectangle 2"/>
          <p:cNvSpPr/>
          <p:nvPr/>
        </p:nvSpPr>
        <p:spPr>
          <a:xfrm>
            <a:off x="580780" y="2063212"/>
            <a:ext cx="11224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The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concat()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method creates a new array by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merging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 (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concatenating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) existing 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arrays:</a:t>
            </a:r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3905" y="2791587"/>
            <a:ext cx="3335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>
                <a:solidFill>
                  <a:srgbClr val="FFC000"/>
                </a:solidFill>
                <a:latin typeface="AvantGarde Bk BT" panose="020B0402020202020204"/>
              </a:rPr>
              <a:t>Example (Merging Two Arrays)</a:t>
            </a:r>
          </a:p>
        </p:txBody>
      </p:sp>
    </p:spTree>
    <p:extLst>
      <p:ext uri="{BB962C8B-B14F-4D97-AF65-F5344CB8AC3E}">
        <p14:creationId xmlns:p14="http://schemas.microsoft.com/office/powerpoint/2010/main" val="340790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 animBg="1"/>
      <p:bldP spid="15" grpId="0"/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5987999" y="1146229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2900648" y="300707"/>
            <a:ext cx="6321188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/>
            <a:r>
              <a:rPr lang="en-ZA" sz="3200" dirty="0">
                <a:solidFill>
                  <a:srgbClr val="FFC000"/>
                </a:solidFill>
              </a:rPr>
              <a:t>Array Properties and Methods</a:t>
            </a:r>
          </a:p>
        </p:txBody>
      </p:sp>
      <p:sp>
        <p:nvSpPr>
          <p:cNvPr id="5" name="Rectangle 4"/>
          <p:cNvSpPr/>
          <p:nvPr/>
        </p:nvSpPr>
        <p:spPr>
          <a:xfrm>
            <a:off x="483768" y="1475582"/>
            <a:ext cx="729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dirty="0">
                <a:solidFill>
                  <a:srgbClr val="FFC000"/>
                </a:solidFill>
                <a:latin typeface="AvantGarde Bk BT" panose="020B0402020202020204"/>
              </a:rPr>
              <a:t>Merging (Concatenating) </a:t>
            </a:r>
            <a:r>
              <a:rPr lang="en-ZA" dirty="0" smtClean="0">
                <a:solidFill>
                  <a:srgbClr val="FFC000"/>
                </a:solidFill>
                <a:latin typeface="AvantGarde Bk BT" panose="020B0402020202020204"/>
              </a:rPr>
              <a:t>Arrays:</a:t>
            </a:r>
            <a:endParaRPr lang="en-ZA" dirty="0">
              <a:solidFill>
                <a:srgbClr val="FFC000"/>
              </a:solidFill>
              <a:latin typeface="AvantGarde Bk BT" panose="020B0402020202020204"/>
            </a:endParaRPr>
          </a:p>
        </p:txBody>
      </p:sp>
      <p:sp>
        <p:nvSpPr>
          <p:cNvPr id="19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4686842" y="2332462"/>
            <a:ext cx="5919874" cy="1707694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var cars = ["VW Polo", "Nissan Qashqai", "BMW 1 Series"];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var vans = ["VW Bakkie", "Mercedes Vito", "Toyota Proace"];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var bus = ["School bus", "Shuttle bus", "Minibus"];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var vehicles = cars.concat(vans, bus);   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console.log(vehicles)</a:t>
            </a:r>
          </a:p>
        </p:txBody>
      </p:sp>
      <p:sp>
        <p:nvSpPr>
          <p:cNvPr id="3" name="Rectangle 2"/>
          <p:cNvSpPr/>
          <p:nvPr/>
        </p:nvSpPr>
        <p:spPr>
          <a:xfrm>
            <a:off x="483768" y="4691259"/>
            <a:ext cx="11224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The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concat()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method can also take strings as arguments:</a:t>
            </a:r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3768" y="2305090"/>
            <a:ext cx="4550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dirty="0">
                <a:solidFill>
                  <a:srgbClr val="FFC000"/>
                </a:solidFill>
                <a:latin typeface="AvantGarde Bk BT" panose="020B0402020202020204"/>
              </a:rPr>
              <a:t>Example (Merging </a:t>
            </a:r>
            <a:r>
              <a:rPr lang="en-ZA" dirty="0" smtClean="0">
                <a:solidFill>
                  <a:srgbClr val="FFC000"/>
                </a:solidFill>
                <a:latin typeface="AvantGarde Bk BT" panose="020B0402020202020204"/>
              </a:rPr>
              <a:t>Three </a:t>
            </a:r>
            <a:r>
              <a:rPr lang="en-ZA" dirty="0">
                <a:solidFill>
                  <a:srgbClr val="FFC000"/>
                </a:solidFill>
                <a:latin typeface="AvantGarde Bk BT" panose="020B0402020202020204"/>
              </a:rPr>
              <a:t>Arrays)</a:t>
            </a:r>
          </a:p>
        </p:txBody>
      </p:sp>
      <p:sp>
        <p:nvSpPr>
          <p:cNvPr id="6" name="Rectangle 5"/>
          <p:cNvSpPr/>
          <p:nvPr/>
        </p:nvSpPr>
        <p:spPr>
          <a:xfrm>
            <a:off x="483768" y="5473624"/>
            <a:ext cx="62286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AvantGarde Bk BT" panose="020B0402020202020204"/>
              </a:rPr>
              <a:t>Example (Merging an Array with </a:t>
            </a:r>
            <a:r>
              <a:rPr lang="en-US" dirty="0" smtClean="0">
                <a:solidFill>
                  <a:srgbClr val="FFC000"/>
                </a:solidFill>
                <a:latin typeface="AvantGarde Bk BT" panose="020B0402020202020204"/>
              </a:rPr>
              <a:t>Values: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>)</a:t>
            </a:r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sp>
        <p:nvSpPr>
          <p:cNvPr id="14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5448521" y="5433474"/>
            <a:ext cx="5660163" cy="714740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var vehicles = cars.concat(vans, bus,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"Marco polo"); </a:t>
            </a:r>
            <a:r>
              <a:rPr lang="en-ZA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console.log(vehicles</a:t>
            </a: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1369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 animBg="1"/>
      <p:bldP spid="3" grpId="0"/>
      <p:bldP spid="4" grpId="0"/>
      <p:bldP spid="6" grpId="0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5987999" y="1146229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2900648" y="300707"/>
            <a:ext cx="6321188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/>
            <a:r>
              <a:rPr lang="en-ZA" sz="3200" dirty="0">
                <a:solidFill>
                  <a:srgbClr val="FFC000"/>
                </a:solidFill>
              </a:rPr>
              <a:t>Array Properties and Methods</a:t>
            </a:r>
          </a:p>
        </p:txBody>
      </p:sp>
      <p:sp>
        <p:nvSpPr>
          <p:cNvPr id="5" name="Rectangle 4"/>
          <p:cNvSpPr/>
          <p:nvPr/>
        </p:nvSpPr>
        <p:spPr>
          <a:xfrm>
            <a:off x="675634" y="1461583"/>
            <a:ext cx="3827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dirty="0">
                <a:solidFill>
                  <a:srgbClr val="FFC000"/>
                </a:solidFill>
                <a:latin typeface="AvantGarde Bk BT" panose="020B0402020202020204"/>
              </a:rPr>
              <a:t>Slicing an Array</a:t>
            </a:r>
          </a:p>
        </p:txBody>
      </p:sp>
      <p:sp>
        <p:nvSpPr>
          <p:cNvPr id="19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2044531" y="2993538"/>
            <a:ext cx="5919874" cy="1288902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var</a:t>
            </a: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vans = ["VW Bakkie", "Mercedes Vito", "Toyota Proace"];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var newVans = </a:t>
            </a:r>
            <a:r>
              <a:rPr lang="en-ZA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vans.slice(1</a:t>
            </a: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);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console.log(vans);    </a:t>
            </a:r>
          </a:p>
          <a:p>
            <a:r>
              <a:rPr lang="en-ZA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console.log(newVans</a:t>
            </a: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);</a:t>
            </a:r>
          </a:p>
        </p:txBody>
      </p:sp>
      <p:sp>
        <p:nvSpPr>
          <p:cNvPr id="3" name="Rectangle 2"/>
          <p:cNvSpPr/>
          <p:nvPr/>
        </p:nvSpPr>
        <p:spPr>
          <a:xfrm>
            <a:off x="653040" y="2150657"/>
            <a:ext cx="11224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T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he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slice()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method slices out a piece of an array into a new array. </a:t>
            </a:r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3040" y="5020217"/>
            <a:ext cx="105613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The slice() method creates a new array. It does not remove any elements from the source array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.</a:t>
            </a:r>
          </a:p>
          <a:p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Change the value of parameter to: </a:t>
            </a:r>
            <a:r>
              <a:rPr lang="en-US" i="1" dirty="0" smtClean="0">
                <a:solidFill>
                  <a:srgbClr val="FFC000"/>
                </a:solidFill>
                <a:latin typeface="AvantGarde Bk BT" panose="020B0402020202020204"/>
              </a:rPr>
              <a:t>slice(2). 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What’s the change?</a:t>
            </a:r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156239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 animBg="1"/>
      <p:bldP spid="3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5987999" y="1146229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2900648" y="300707"/>
            <a:ext cx="6321188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/>
            <a:r>
              <a:rPr lang="en-ZA" sz="3200" dirty="0">
                <a:solidFill>
                  <a:srgbClr val="FFC000"/>
                </a:solidFill>
              </a:rPr>
              <a:t>Array Properties and Methods</a:t>
            </a:r>
          </a:p>
        </p:txBody>
      </p:sp>
      <p:sp>
        <p:nvSpPr>
          <p:cNvPr id="5" name="Rectangle 4"/>
          <p:cNvSpPr/>
          <p:nvPr/>
        </p:nvSpPr>
        <p:spPr>
          <a:xfrm>
            <a:off x="666756" y="1405367"/>
            <a:ext cx="3827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dirty="0">
                <a:solidFill>
                  <a:srgbClr val="FFC000"/>
                </a:solidFill>
                <a:latin typeface="AvantGarde Bk BT" panose="020B0402020202020204"/>
              </a:rPr>
              <a:t>Slicing an Array</a:t>
            </a:r>
          </a:p>
        </p:txBody>
      </p:sp>
      <p:sp>
        <p:nvSpPr>
          <p:cNvPr id="19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1272946" y="3061276"/>
            <a:ext cx="9646106" cy="1359507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var vans = ["VW Bakkie", "Mercedes Vito", "Toyota Proace", "Ford </a:t>
            </a:r>
            <a:r>
              <a:rPr lang="en-ZA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Bantum</a:t>
            </a: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", "Honda Crib"];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var newVans = vans.slice(1, 3);  </a:t>
            </a:r>
            <a:r>
              <a:rPr lang="en-ZA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  </a:t>
            </a: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 </a:t>
            </a:r>
            <a:r>
              <a:rPr lang="en-ZA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//get </a:t>
            </a:r>
            <a:r>
              <a:rPr lang="en-ZA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1st</a:t>
            </a:r>
            <a:r>
              <a:rPr lang="en-ZA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 element up to (but not including) </a:t>
            </a:r>
            <a:r>
              <a:rPr lang="en-ZA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3rd</a:t>
            </a:r>
            <a:r>
              <a:rPr lang="en-ZA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 element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console.log(vans);    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console.log(newVans);</a:t>
            </a:r>
          </a:p>
        </p:txBody>
      </p:sp>
      <p:sp>
        <p:nvSpPr>
          <p:cNvPr id="3" name="Rectangle 2"/>
          <p:cNvSpPr/>
          <p:nvPr/>
        </p:nvSpPr>
        <p:spPr>
          <a:xfrm>
            <a:off x="653040" y="2094440"/>
            <a:ext cx="11224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The slice() method can take two arguments like slice(1, 3).</a:t>
            </a:r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3040" y="5022573"/>
            <a:ext cx="10561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If the end argument is omitted, like in the first examples, the slice() method slices out the rest of the array.</a:t>
            </a:r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55625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 animBg="1"/>
      <p:bldP spid="3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>
          <a:xfrm>
            <a:off x="2292135" y="1700657"/>
            <a:ext cx="7886700" cy="994172"/>
          </a:xfrm>
          <a:noFill/>
        </p:spPr>
        <p:txBody>
          <a:bodyPr>
            <a:normAutofit/>
          </a:bodyPr>
          <a:lstStyle/>
          <a:p>
            <a:pPr algn="ctr"/>
            <a:r>
              <a:rPr lang="en-ZA" sz="3000" dirty="0"/>
              <a:t>Thank You!</a:t>
            </a:r>
            <a:endParaRPr lang="en-US" sz="3000" dirty="0"/>
          </a:p>
        </p:txBody>
      </p:sp>
      <p:sp>
        <p:nvSpPr>
          <p:cNvPr id="28" name="Rectangle 27"/>
          <p:cNvSpPr/>
          <p:nvPr/>
        </p:nvSpPr>
        <p:spPr>
          <a:xfrm>
            <a:off x="1524000" y="5153206"/>
            <a:ext cx="4929996" cy="634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29" name="Freeform 28"/>
          <p:cNvSpPr/>
          <p:nvPr/>
        </p:nvSpPr>
        <p:spPr>
          <a:xfrm>
            <a:off x="6453997" y="4570922"/>
            <a:ext cx="4231257" cy="1216325"/>
          </a:xfrm>
          <a:custGeom>
            <a:avLst/>
            <a:gdLst>
              <a:gd name="connsiteX0" fmla="*/ 0 w 5641676"/>
              <a:gd name="connsiteY0" fmla="*/ 776378 h 1656272"/>
              <a:gd name="connsiteX1" fmla="*/ 724619 w 5641676"/>
              <a:gd name="connsiteY1" fmla="*/ 0 h 1656272"/>
              <a:gd name="connsiteX2" fmla="*/ 5641676 w 5641676"/>
              <a:gd name="connsiteY2" fmla="*/ 0 h 1656272"/>
              <a:gd name="connsiteX3" fmla="*/ 5641676 w 5641676"/>
              <a:gd name="connsiteY3" fmla="*/ 1293963 h 1656272"/>
              <a:gd name="connsiteX4" fmla="*/ 4899804 w 5641676"/>
              <a:gd name="connsiteY4" fmla="*/ 1293963 h 1656272"/>
              <a:gd name="connsiteX5" fmla="*/ 0 w 5641676"/>
              <a:gd name="connsiteY5" fmla="*/ 1656272 h 1656272"/>
              <a:gd name="connsiteX6" fmla="*/ 0 w 5641676"/>
              <a:gd name="connsiteY6" fmla="*/ 776378 h 1656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41676" h="1656272">
                <a:moveTo>
                  <a:pt x="0" y="776378"/>
                </a:moveTo>
                <a:lnTo>
                  <a:pt x="724619" y="0"/>
                </a:lnTo>
                <a:lnTo>
                  <a:pt x="5641676" y="0"/>
                </a:lnTo>
                <a:lnTo>
                  <a:pt x="5641676" y="1293963"/>
                </a:lnTo>
                <a:lnTo>
                  <a:pt x="4899804" y="1293963"/>
                </a:lnTo>
                <a:lnTo>
                  <a:pt x="0" y="1656272"/>
                </a:lnTo>
                <a:lnTo>
                  <a:pt x="0" y="77637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727" y="4624520"/>
            <a:ext cx="303750" cy="30375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727" y="4979113"/>
            <a:ext cx="303750" cy="30375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7727" y="5326393"/>
            <a:ext cx="303750" cy="29531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8847" y="4686914"/>
            <a:ext cx="885938" cy="8775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152651" y="5358017"/>
            <a:ext cx="18453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050" dirty="0">
                <a:latin typeface="AvantGarde Bk BT" panose="020B0402020202020204" pitchFamily="34" charset="0"/>
              </a:rPr>
              <a:t>info@belgiumcampus.ac.za</a:t>
            </a:r>
            <a:endParaRPr lang="en-GB" sz="1050" dirty="0">
              <a:latin typeface="AvantGarde Bk BT" panose="020B0402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49229" y="5358017"/>
            <a:ext cx="12426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050" dirty="0">
                <a:latin typeface="AvantGarde Bk BT" panose="020B0402020202020204" pitchFamily="34" charset="0"/>
              </a:rPr>
              <a:t>+27 10 593 53 68</a:t>
            </a:r>
            <a:endParaRPr lang="en-GB" sz="1050" dirty="0">
              <a:latin typeface="AvantGarde Bk BT" panose="020B0402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506007" y="4624520"/>
            <a:ext cx="13484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050" dirty="0">
                <a:latin typeface="AvantGarde Bk BT" panose="020B0402020202020204" pitchFamily="34" charset="0"/>
              </a:rPr>
              <a:t>/</a:t>
            </a:r>
            <a:r>
              <a:rPr lang="en-ZA" sz="1050" dirty="0" err="1">
                <a:latin typeface="AvantGarde Bk BT" panose="020B0402020202020204" pitchFamily="34" charset="0"/>
              </a:rPr>
              <a:t>belgiumcampusSA</a:t>
            </a:r>
            <a:endParaRPr lang="en-GB" sz="1050" dirty="0">
              <a:latin typeface="AvantGarde Bk BT" panose="020B0402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506008" y="5015571"/>
            <a:ext cx="12891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050" dirty="0">
                <a:latin typeface="AvantGarde Bk BT" panose="020B0402020202020204" pitchFamily="34" charset="0"/>
              </a:rPr>
              <a:t>#Belgium Campus</a:t>
            </a:r>
            <a:endParaRPr lang="en-GB" sz="1050" dirty="0">
              <a:latin typeface="AvantGarde Bk BT" panose="020B0402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506007" y="5354808"/>
            <a:ext cx="11689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050" dirty="0">
                <a:latin typeface="AvantGarde Bk BT" panose="020B0402020202020204" pitchFamily="34" charset="0"/>
              </a:rPr>
              <a:t>/</a:t>
            </a:r>
            <a:r>
              <a:rPr lang="en-ZA" sz="1050" dirty="0" err="1">
                <a:latin typeface="AvantGarde Bk BT" panose="020B0402020202020204" pitchFamily="34" charset="0"/>
              </a:rPr>
              <a:t>belgiumcampus</a:t>
            </a:r>
            <a:endParaRPr lang="en-GB" sz="1050" dirty="0">
              <a:latin typeface="AvantGarde Bk BT" panose="020B0402020202020204" pitchFamily="34" charset="0"/>
            </a:endParaRPr>
          </a:p>
        </p:txBody>
      </p:sp>
      <p:sp>
        <p:nvSpPr>
          <p:cNvPr id="14" name="Titel 1"/>
          <p:cNvSpPr txBox="1">
            <a:spLocks/>
          </p:cNvSpPr>
          <p:nvPr/>
        </p:nvSpPr>
        <p:spPr>
          <a:xfrm>
            <a:off x="2328542" y="2929845"/>
            <a:ext cx="7886700" cy="994172"/>
          </a:xfrm>
          <a:prstGeom prst="rect">
            <a:avLst/>
          </a:prstGeom>
          <a:noFill/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Bebas Neue Bold" panose="020B0606020202050201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ZA" sz="4500" i="1" dirty="0"/>
              <a:t>The End</a:t>
            </a:r>
            <a:endParaRPr lang="en-US" sz="4500" i="1" dirty="0"/>
          </a:p>
        </p:txBody>
      </p:sp>
    </p:spTree>
    <p:extLst>
      <p:ext uri="{BB962C8B-B14F-4D97-AF65-F5344CB8AC3E}">
        <p14:creationId xmlns:p14="http://schemas.microsoft.com/office/powerpoint/2010/main" val="38170453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46760" y="531614"/>
            <a:ext cx="34540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3200" b="1" dirty="0">
                <a:solidFill>
                  <a:srgbClr val="FF0000"/>
                </a:solidFill>
                <a:latin typeface="Source Sans Pro"/>
              </a:rPr>
              <a:t>Outcomes</a:t>
            </a:r>
            <a:endParaRPr lang="en-ZA" sz="3200" dirty="0">
              <a:latin typeface="Source Sans Pr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6760" y="1582341"/>
            <a:ext cx="106527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vantGarde Bk BT"/>
              </a:rPr>
              <a:t>Students should understand the following outcomes, upon </a:t>
            </a:r>
            <a:r>
              <a:rPr lang="en-US" sz="2000" dirty="0">
                <a:solidFill>
                  <a:schemeClr val="bg1"/>
                </a:solidFill>
                <a:latin typeface="AvantGarde Bk BT"/>
              </a:rPr>
              <a:t>successful completion of this </a:t>
            </a:r>
            <a:r>
              <a:rPr lang="en-US" sz="2000" dirty="0" smtClean="0">
                <a:solidFill>
                  <a:schemeClr val="bg1"/>
                </a:solidFill>
                <a:latin typeface="AvantGarde Bk BT"/>
              </a:rPr>
              <a:t>module:</a:t>
            </a:r>
            <a:endParaRPr lang="en-US" sz="2000" dirty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3480" y="293918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355600">
              <a:buSzPts val="2000"/>
              <a:buChar char="-"/>
            </a:pPr>
            <a:r>
              <a:rPr lang="en-US" sz="2400" dirty="0" smtClean="0">
                <a:solidFill>
                  <a:srgbClr val="FFC000"/>
                </a:solidFill>
              </a:rPr>
              <a:t>Declaring arrays</a:t>
            </a:r>
          </a:p>
          <a:p>
            <a:pPr marL="457200" lvl="0" indent="-355600">
              <a:buSzPts val="2000"/>
              <a:buChar char="-"/>
            </a:pPr>
            <a:r>
              <a:rPr lang="en-US" sz="2400" dirty="0" smtClean="0">
                <a:solidFill>
                  <a:srgbClr val="FFC000"/>
                </a:solidFill>
              </a:rPr>
              <a:t>Accessing array elements</a:t>
            </a:r>
          </a:p>
          <a:p>
            <a:pPr marL="457200" lvl="0" indent="-355600">
              <a:buSzPts val="2000"/>
              <a:buChar char="-"/>
            </a:pPr>
            <a:r>
              <a:rPr lang="en-US" sz="2400" dirty="0" smtClean="0">
                <a:solidFill>
                  <a:srgbClr val="FFC000"/>
                </a:solidFill>
              </a:rPr>
              <a:t>Array properties</a:t>
            </a:r>
          </a:p>
          <a:p>
            <a:pPr marL="457200" lvl="0" indent="-355600">
              <a:buSzPts val="2000"/>
              <a:buChar char="-"/>
            </a:pPr>
            <a:r>
              <a:rPr lang="en-US" sz="2400" dirty="0" smtClean="0">
                <a:solidFill>
                  <a:srgbClr val="FFC000"/>
                </a:solidFill>
              </a:rPr>
              <a:t>Array methods</a:t>
            </a:r>
          </a:p>
          <a:p>
            <a:pPr marL="457200" lvl="0" indent="-355600">
              <a:buSzPts val="2000"/>
              <a:buChar char="-"/>
            </a:pPr>
            <a:endParaRPr lang="en-ZA" sz="2400" dirty="0" smtClean="0">
              <a:solidFill>
                <a:srgbClr val="FFC000"/>
              </a:solidFill>
            </a:endParaRPr>
          </a:p>
          <a:p>
            <a:pPr marL="457200" lvl="0" indent="-355600">
              <a:buSzPts val="2000"/>
              <a:buChar char="-"/>
            </a:pPr>
            <a:endParaRPr lang="en-ZA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83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5987999" y="1146229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3539092" y="356779"/>
            <a:ext cx="5113813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rmAutofit/>
          </a:bodyPr>
          <a:lstStyle/>
          <a:p>
            <a:pPr algn="ctr"/>
            <a:r>
              <a:rPr lang="en-ZA" sz="3200" dirty="0">
                <a:solidFill>
                  <a:schemeClr val="bg1"/>
                </a:solidFill>
              </a:rPr>
              <a:t>JavaScript Arrays</a:t>
            </a:r>
          </a:p>
        </p:txBody>
      </p:sp>
      <p:sp>
        <p:nvSpPr>
          <p:cNvPr id="9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3539092" y="3075401"/>
            <a:ext cx="4266554" cy="990335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var cars = ["Saab", "Volvo", "BMW"];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console.log(cars);</a:t>
            </a:r>
          </a:p>
        </p:txBody>
      </p:sp>
      <p:sp>
        <p:nvSpPr>
          <p:cNvPr id="2" name="Rectangle 1"/>
          <p:cNvSpPr/>
          <p:nvPr/>
        </p:nvSpPr>
        <p:spPr>
          <a:xfrm>
            <a:off x="754178" y="1305254"/>
            <a:ext cx="105647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JavaScript arrays are written with square brackets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.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A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rrays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are used to store multiple values in a single 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variable.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Array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items are separated by commas.</a:t>
            </a:r>
            <a:endParaRPr lang="en-ZA" i="1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54646" y="3385903"/>
            <a:ext cx="46255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Example:</a:t>
            </a:r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4177" y="5216712"/>
            <a:ext cx="105647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Array indexes are zero-based, which means the first item is [0], second is [1], and so on.</a:t>
            </a:r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62160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5987999" y="1146229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2935405" y="335877"/>
            <a:ext cx="6321188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Accessing Array Elements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3248720" y="2489733"/>
            <a:ext cx="3746422" cy="1534558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var cars = ["Saab", "Volvo", "BMW"];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var name = cars[0];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console.log(name);</a:t>
            </a:r>
          </a:p>
        </p:txBody>
      </p:sp>
      <p:sp>
        <p:nvSpPr>
          <p:cNvPr id="2" name="Rectangle 1"/>
          <p:cNvSpPr/>
          <p:nvPr/>
        </p:nvSpPr>
        <p:spPr>
          <a:xfrm>
            <a:off x="754178" y="1305254"/>
            <a:ext cx="105647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You access an array element by referring to the index number.</a:t>
            </a:r>
          </a:p>
          <a:p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This statement accesses the value of the first element in cars:</a:t>
            </a:r>
            <a:endParaRPr lang="en-ZA" i="1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12121" y="2895957"/>
            <a:ext cx="46255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Example:</a:t>
            </a:r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4177" y="4462110"/>
            <a:ext cx="105647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Array indexes start with 0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[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0] is the first element. [1] is the second 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element:</a:t>
            </a: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sp>
        <p:nvSpPr>
          <p:cNvPr id="12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6995142" y="4923775"/>
            <a:ext cx="3746422" cy="1534558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var cars = ["Saab", "Volvo", "BMW"];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var 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x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 = 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cars[0];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var 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y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 = 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cars[1];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var 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z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 = 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cars[2];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console.log(x + ", " + y + ", " + z);</a:t>
            </a:r>
          </a:p>
        </p:txBody>
      </p:sp>
    </p:spTree>
    <p:extLst>
      <p:ext uri="{BB962C8B-B14F-4D97-AF65-F5344CB8AC3E}">
        <p14:creationId xmlns:p14="http://schemas.microsoft.com/office/powerpoint/2010/main" val="23552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  <p:bldP spid="4" grpId="0"/>
      <p:bldP spid="6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5987999" y="1146229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2900648" y="300707"/>
            <a:ext cx="6321188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/>
            <a:r>
              <a:rPr lang="en-ZA" sz="3200" dirty="0">
                <a:solidFill>
                  <a:srgbClr val="FFC000"/>
                </a:solidFill>
              </a:rPr>
              <a:t>Array Properties and Methods</a:t>
            </a:r>
          </a:p>
        </p:txBody>
      </p:sp>
      <p:sp>
        <p:nvSpPr>
          <p:cNvPr id="2" name="Rectangle 1"/>
          <p:cNvSpPr/>
          <p:nvPr/>
        </p:nvSpPr>
        <p:spPr>
          <a:xfrm>
            <a:off x="409304" y="1391853"/>
            <a:ext cx="109095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JavaScript arrays 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have built-in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array properties and 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methods that lets us manipulate them.</a:t>
            </a:r>
          </a:p>
        </p:txBody>
      </p:sp>
      <p:sp>
        <p:nvSpPr>
          <p:cNvPr id="5" name="Rectangle 4"/>
          <p:cNvSpPr/>
          <p:nvPr/>
        </p:nvSpPr>
        <p:spPr>
          <a:xfrm>
            <a:off x="409304" y="2133942"/>
            <a:ext cx="2165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 smtClean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en-ZA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length </a:t>
            </a:r>
            <a:r>
              <a:rPr lang="en-ZA" dirty="0" smtClean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Property:</a:t>
            </a:r>
            <a:endParaRPr lang="en-ZA" dirty="0">
              <a:solidFill>
                <a:srgbClr val="FFC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1719183" y="2733303"/>
            <a:ext cx="3729742" cy="986686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var cars = ["Saab", "Volvo", "BMW"];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var x = cars.length;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console.log(x);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367" y="4504466"/>
            <a:ext cx="105460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sort() method:</a:t>
            </a:r>
            <a:endParaRPr lang="en-ZA" dirty="0">
              <a:solidFill>
                <a:srgbClr val="FFC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35288" y="4919611"/>
            <a:ext cx="56407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The </a:t>
            </a:r>
            <a:r>
              <a:rPr lang="en-US" dirty="0">
                <a:solidFill>
                  <a:srgbClr val="FFC000"/>
                </a:solidFill>
                <a:latin typeface="AvantGarde Bk BT" panose="020B0402020202020204"/>
              </a:rPr>
              <a:t>sort()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method sorts 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arrays.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The sort order 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can either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alphabetic or numeric, and either ascending (up) or descending (down). By default, the sort() method sorts the values as strings in alphabetical and ascending order.</a:t>
            </a:r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sp>
        <p:nvSpPr>
          <p:cNvPr id="18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1719183" y="5068078"/>
            <a:ext cx="3961181" cy="1043162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var cars = ["Saab", "Volvo", "BMW"];</a:t>
            </a:r>
          </a:p>
          <a:p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cars.sort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();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console.log(cars);</a:t>
            </a:r>
          </a:p>
        </p:txBody>
      </p:sp>
      <p:sp>
        <p:nvSpPr>
          <p:cNvPr id="3" name="Rectangle 2"/>
          <p:cNvSpPr/>
          <p:nvPr/>
        </p:nvSpPr>
        <p:spPr>
          <a:xfrm>
            <a:off x="5680364" y="2949872"/>
            <a:ext cx="58410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The length property returns the number of 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elements in the array.</a:t>
            </a:r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11289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9" grpId="0" animBg="1"/>
      <p:bldP spid="6" grpId="0"/>
      <p:bldP spid="15" grpId="0"/>
      <p:bldP spid="18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5987999" y="1146229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2900648" y="300707"/>
            <a:ext cx="6321188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/>
            <a:r>
              <a:rPr lang="en-ZA" sz="3200" dirty="0">
                <a:solidFill>
                  <a:srgbClr val="FFC000"/>
                </a:solidFill>
              </a:rPr>
              <a:t>Array Properties and Methods</a:t>
            </a:r>
          </a:p>
        </p:txBody>
      </p:sp>
      <p:sp>
        <p:nvSpPr>
          <p:cNvPr id="5" name="Rectangle 4"/>
          <p:cNvSpPr/>
          <p:nvPr/>
        </p:nvSpPr>
        <p:spPr>
          <a:xfrm>
            <a:off x="443149" y="1335092"/>
            <a:ext cx="3827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dirty="0">
                <a:solidFill>
                  <a:srgbClr val="FFC000"/>
                </a:solidFill>
                <a:latin typeface="AvantGarde Bk BT" panose="020B0402020202020204"/>
              </a:rPr>
              <a:t>Converting Arrays to </a:t>
            </a:r>
            <a:r>
              <a:rPr lang="en-ZA" dirty="0" smtClean="0">
                <a:solidFill>
                  <a:srgbClr val="FFC000"/>
                </a:solidFill>
                <a:latin typeface="AvantGarde Bk BT" panose="020B0402020202020204"/>
              </a:rPr>
              <a:t>Strings</a:t>
            </a:r>
            <a:r>
              <a:rPr lang="en-ZA" dirty="0" smtClean="0">
                <a:solidFill>
                  <a:srgbClr val="FFC000"/>
                </a:solidFill>
                <a:latin typeface="AvantGarde Bk BT" panose="020B0402020202020204"/>
                <a:cs typeface="Segoe UI Light" panose="020B0502040204020203" pitchFamily="34" charset="0"/>
              </a:rPr>
              <a:t>:</a:t>
            </a:r>
            <a:endParaRPr lang="en-ZA" dirty="0">
              <a:solidFill>
                <a:srgbClr val="FFC000"/>
              </a:solidFill>
              <a:latin typeface="AvantGarde Bk BT" panose="020B0402020202020204"/>
              <a:cs typeface="Segoe UI Light" panose="020B0502040204020203" pitchFamily="34" charset="0"/>
            </a:endParaRPr>
          </a:p>
        </p:txBody>
      </p:sp>
      <p:sp>
        <p:nvSpPr>
          <p:cNvPr id="19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1719183" y="2117759"/>
            <a:ext cx="3729742" cy="986686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var cars = ["Saab", "Volvo", "BMW"];</a:t>
            </a:r>
          </a:p>
          <a:p>
            <a:r>
              <a:rPr lang="en-ZA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console.log(cars.toString</a:t>
            </a: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());</a:t>
            </a:r>
          </a:p>
        </p:txBody>
      </p:sp>
      <p:sp>
        <p:nvSpPr>
          <p:cNvPr id="6" name="Rectangle 5"/>
          <p:cNvSpPr/>
          <p:nvPr/>
        </p:nvSpPr>
        <p:spPr>
          <a:xfrm>
            <a:off x="407324" y="4006163"/>
            <a:ext cx="105460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join() method:</a:t>
            </a:r>
            <a:endParaRPr lang="en-ZA" dirty="0">
              <a:solidFill>
                <a:srgbClr val="FFC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885403" y="4905071"/>
            <a:ext cx="56407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The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join()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method also joins all array elements into a 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string. It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behaves just like toString(), but in addition you can specify the separator:</a:t>
            </a:r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sp>
        <p:nvSpPr>
          <p:cNvPr id="18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1742668" y="4845155"/>
            <a:ext cx="3961181" cy="1043162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var cars = ["Saab", "Volvo", "BMW"];</a:t>
            </a:r>
          </a:p>
          <a:p>
            <a:r>
              <a:rPr lang="en-ZA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console.log(cars.join</a:t>
            </a: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(" * "));</a:t>
            </a:r>
          </a:p>
          <a:p>
            <a:r>
              <a:rPr lang="en-ZA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console.log(cars.join</a:t>
            </a:r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(" - </a:t>
            </a:r>
            <a:r>
              <a:rPr lang="en-ZA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"));</a:t>
            </a:r>
            <a:endParaRPr lang="en-Z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03849" y="2259084"/>
            <a:ext cx="58410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The JavaScript method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toString()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converts an array to a string of (comma separated) array values.</a:t>
            </a:r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74368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 animBg="1"/>
      <p:bldP spid="6" grpId="0"/>
      <p:bldP spid="15" grpId="0"/>
      <p:bldP spid="18" grpId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5987999" y="1146229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2900648" y="300707"/>
            <a:ext cx="6321188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/>
            <a:r>
              <a:rPr lang="en-ZA" sz="3200" dirty="0">
                <a:solidFill>
                  <a:srgbClr val="FFC000"/>
                </a:solidFill>
              </a:rPr>
              <a:t>Array Properties and Methods</a:t>
            </a:r>
          </a:p>
        </p:txBody>
      </p:sp>
      <p:sp>
        <p:nvSpPr>
          <p:cNvPr id="5" name="Rectangle 4"/>
          <p:cNvSpPr/>
          <p:nvPr/>
        </p:nvSpPr>
        <p:spPr>
          <a:xfrm>
            <a:off x="819489" y="1570331"/>
            <a:ext cx="3827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dirty="0" smtClean="0">
                <a:solidFill>
                  <a:srgbClr val="FFC000"/>
                </a:solidFill>
                <a:latin typeface="AvantGarde Bk BT" panose="020B0402020202020204"/>
              </a:rPr>
              <a:t>Popping</a:t>
            </a:r>
            <a:r>
              <a:rPr lang="en-ZA" dirty="0" smtClean="0">
                <a:solidFill>
                  <a:srgbClr val="FFC000"/>
                </a:solidFill>
                <a:latin typeface="AvantGarde Bk BT" panose="020B0402020202020204"/>
                <a:cs typeface="Segoe UI Light" panose="020B0502040204020203" pitchFamily="34" charset="0"/>
              </a:rPr>
              <a:t>:</a:t>
            </a:r>
            <a:endParaRPr lang="en-ZA" dirty="0">
              <a:solidFill>
                <a:srgbClr val="FFC000"/>
              </a:solidFill>
              <a:latin typeface="AvantGarde Bk BT" panose="020B0402020202020204"/>
              <a:cs typeface="Segoe UI Light" panose="020B0502040204020203" pitchFamily="34" charset="0"/>
            </a:endParaRPr>
          </a:p>
        </p:txBody>
      </p:sp>
      <p:sp>
        <p:nvSpPr>
          <p:cNvPr id="19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1600248" y="2521960"/>
            <a:ext cx="3729742" cy="986686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var cars = ["Saab", "Volvo", "BMW"];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cars.pop();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console.log(cars</a:t>
            </a:r>
            <a:r>
              <a:rPr lang="en-ZA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);</a:t>
            </a:r>
            <a:endParaRPr lang="en-Z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869064" y="4901293"/>
            <a:ext cx="56407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The pop() method returns the value that was "popped out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"</a:t>
            </a:r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sp>
        <p:nvSpPr>
          <p:cNvPr id="18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1600248" y="4579510"/>
            <a:ext cx="3961181" cy="1289899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var cars = ["Saab", "Volvo", "BMW"];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var x = cars.pop();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console.log(cars);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console.log(x);</a:t>
            </a:r>
          </a:p>
        </p:txBody>
      </p:sp>
      <p:sp>
        <p:nvSpPr>
          <p:cNvPr id="3" name="Rectangle 2"/>
          <p:cNvSpPr/>
          <p:nvPr/>
        </p:nvSpPr>
        <p:spPr>
          <a:xfrm>
            <a:off x="5710166" y="2692137"/>
            <a:ext cx="58410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The pop() method removes the last element from an array:</a:t>
            </a:r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86097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 animBg="1"/>
      <p:bldP spid="15" grpId="0"/>
      <p:bldP spid="18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5987999" y="1146229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2900648" y="300707"/>
            <a:ext cx="6321188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/>
            <a:r>
              <a:rPr lang="en-ZA" sz="3200" dirty="0">
                <a:solidFill>
                  <a:srgbClr val="FFC000"/>
                </a:solidFill>
              </a:rPr>
              <a:t>Array Properties and Methods</a:t>
            </a:r>
          </a:p>
        </p:txBody>
      </p:sp>
      <p:sp>
        <p:nvSpPr>
          <p:cNvPr id="5" name="Rectangle 4"/>
          <p:cNvSpPr/>
          <p:nvPr/>
        </p:nvSpPr>
        <p:spPr>
          <a:xfrm>
            <a:off x="528138" y="1352142"/>
            <a:ext cx="3827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dirty="0" smtClean="0">
                <a:solidFill>
                  <a:srgbClr val="FFC000"/>
                </a:solidFill>
                <a:latin typeface="AvantGarde Bk BT" panose="020B0402020202020204"/>
              </a:rPr>
              <a:t>Pushing</a:t>
            </a:r>
            <a:r>
              <a:rPr lang="en-ZA" dirty="0" smtClean="0">
                <a:solidFill>
                  <a:srgbClr val="FFC000"/>
                </a:solidFill>
                <a:latin typeface="AvantGarde Bk BT" panose="020B0402020202020204"/>
                <a:cs typeface="Segoe UI Light" panose="020B0502040204020203" pitchFamily="34" charset="0"/>
              </a:rPr>
              <a:t>:</a:t>
            </a:r>
            <a:endParaRPr lang="en-ZA" dirty="0">
              <a:solidFill>
                <a:srgbClr val="FFC000"/>
              </a:solidFill>
              <a:latin typeface="AvantGarde Bk BT" panose="020B0402020202020204"/>
              <a:cs typeface="Segoe UI Light" panose="020B0502040204020203" pitchFamily="34" charset="0"/>
            </a:endParaRPr>
          </a:p>
        </p:txBody>
      </p:sp>
      <p:sp>
        <p:nvSpPr>
          <p:cNvPr id="19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1719183" y="2457652"/>
            <a:ext cx="3729742" cy="1046218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var cars = ["Saab", "Volvo", "BMW"];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cars.push("VW");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console.log(cars);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703848" y="4956002"/>
            <a:ext cx="56407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The push() method returns the new array length:</a:t>
            </a:r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sp>
        <p:nvSpPr>
          <p:cNvPr id="18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1719183" y="4454840"/>
            <a:ext cx="3729742" cy="1371656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var cars = ["Saab", "Volvo", "BMW"];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var x = cars.push("VW");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console.log(cars);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console.log(x);</a:t>
            </a:r>
          </a:p>
        </p:txBody>
      </p:sp>
      <p:sp>
        <p:nvSpPr>
          <p:cNvPr id="3" name="Rectangle 2"/>
          <p:cNvSpPr/>
          <p:nvPr/>
        </p:nvSpPr>
        <p:spPr>
          <a:xfrm>
            <a:off x="5703849" y="2624832"/>
            <a:ext cx="58410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The push() method adds a new element to an array (at the end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)</a:t>
            </a:r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4368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 animBg="1"/>
      <p:bldP spid="15" grpId="0"/>
      <p:bldP spid="18" grpId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5987999" y="1146229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2900648" y="300707"/>
            <a:ext cx="6321188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/>
            <a:r>
              <a:rPr lang="en-ZA" sz="3200" dirty="0">
                <a:solidFill>
                  <a:srgbClr val="FFC000"/>
                </a:solidFill>
              </a:rPr>
              <a:t>Array Properties and Methods</a:t>
            </a:r>
          </a:p>
        </p:txBody>
      </p:sp>
      <p:sp>
        <p:nvSpPr>
          <p:cNvPr id="5" name="Rectangle 4"/>
          <p:cNvSpPr/>
          <p:nvPr/>
        </p:nvSpPr>
        <p:spPr>
          <a:xfrm>
            <a:off x="524147" y="1498188"/>
            <a:ext cx="3827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dirty="0">
                <a:solidFill>
                  <a:srgbClr val="FFC000"/>
                </a:solidFill>
                <a:latin typeface="AvantGarde Bk BT" panose="020B0402020202020204"/>
              </a:rPr>
              <a:t>Shifting </a:t>
            </a:r>
            <a:r>
              <a:rPr lang="en-ZA" dirty="0" smtClean="0">
                <a:solidFill>
                  <a:srgbClr val="FFC000"/>
                </a:solidFill>
                <a:latin typeface="AvantGarde Bk BT" panose="020B0402020202020204"/>
              </a:rPr>
              <a:t>Elements</a:t>
            </a:r>
            <a:r>
              <a:rPr lang="en-ZA" dirty="0" smtClean="0">
                <a:solidFill>
                  <a:srgbClr val="FFC000"/>
                </a:solidFill>
                <a:latin typeface="AvantGarde Bk BT" panose="020B0402020202020204"/>
                <a:cs typeface="Segoe UI Light" panose="020B0502040204020203" pitchFamily="34" charset="0"/>
              </a:rPr>
              <a:t>:</a:t>
            </a:r>
            <a:endParaRPr lang="en-ZA" dirty="0">
              <a:solidFill>
                <a:srgbClr val="FFC000"/>
              </a:solidFill>
              <a:latin typeface="AvantGarde Bk BT" panose="020B0402020202020204"/>
              <a:cs typeface="Segoe UI Light" panose="020B0502040204020203" pitchFamily="34" charset="0"/>
            </a:endParaRPr>
          </a:p>
        </p:txBody>
      </p:sp>
      <p:sp>
        <p:nvSpPr>
          <p:cNvPr id="19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1719183" y="2457652"/>
            <a:ext cx="3729742" cy="1046218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var cars = ["Saab", "Volvo", "BMW"];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cars.shift(); 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console.log(cars);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724969" y="4901151"/>
            <a:ext cx="56407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The shift() method returns the string that was "shifted out":</a:t>
            </a:r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sp>
        <p:nvSpPr>
          <p:cNvPr id="18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1719184" y="4538489"/>
            <a:ext cx="3729742" cy="1371656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var cars = ["Saab", "Volvo", "BMW"];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var x = cars.shift(); 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console.log(cars);</a:t>
            </a:r>
          </a:p>
          <a:p>
            <a:r>
              <a:rPr lang="en-ZA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console.log(x);</a:t>
            </a:r>
          </a:p>
        </p:txBody>
      </p:sp>
      <p:sp>
        <p:nvSpPr>
          <p:cNvPr id="3" name="Rectangle 2"/>
          <p:cNvSpPr/>
          <p:nvPr/>
        </p:nvSpPr>
        <p:spPr>
          <a:xfrm>
            <a:off x="5724969" y="2377674"/>
            <a:ext cx="62592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Shifting is equivalent to popping, working on the first element instead of the 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last. The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shift() method removes the first array element and "shifts" all other elements to a lower index.</a:t>
            </a:r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39133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 animBg="1"/>
      <p:bldP spid="15" grpId="0"/>
      <p:bldP spid="18" grpId="0" animBg="1"/>
      <p:bldP spid="3" grpId="0"/>
    </p:bldLst>
  </p:timing>
</p:sld>
</file>

<file path=ppt/theme/theme1.xml><?xml version="1.0" encoding="utf-8"?>
<a:theme xmlns:a="http://schemas.openxmlformats.org/drawingml/2006/main" name="BelgiumCampusLectures">
  <a:themeElements>
    <a:clrScheme name="BC Colour Sc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52625"/>
      </a:accent1>
      <a:accent2>
        <a:srgbClr val="DA3236"/>
      </a:accent2>
      <a:accent3>
        <a:srgbClr val="F5D121"/>
      </a:accent3>
      <a:accent4>
        <a:srgbClr val="8DCA4E"/>
      </a:accent4>
      <a:accent5>
        <a:srgbClr val="2D95C1"/>
      </a:accent5>
      <a:accent6>
        <a:srgbClr val="A136B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lgiumCampusLectures" id="{79B71C2D-F713-4FD6-BC28-77E531480CDC}" vid="{75D0B447-5D2C-441F-8BFE-56A3D8CB91A1}"/>
    </a:ext>
  </a:extLst>
</a:theme>
</file>

<file path=ppt/theme/theme2.xml><?xml version="1.0" encoding="utf-8"?>
<a:theme xmlns:a="http://schemas.openxmlformats.org/drawingml/2006/main" name="Office Theme">
  <a:themeElements>
    <a:clrScheme name="BC Colours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52625"/>
      </a:accent1>
      <a:accent2>
        <a:srgbClr val="DA3236"/>
      </a:accent2>
      <a:accent3>
        <a:srgbClr val="F5D121"/>
      </a:accent3>
      <a:accent4>
        <a:srgbClr val="8DCA4E"/>
      </a:accent4>
      <a:accent5>
        <a:srgbClr val="2D95C1"/>
      </a:accent5>
      <a:accent6>
        <a:srgbClr val="A136B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8e1a60f-3350-4a05-95d7-b25b2a175643">
      <Terms xmlns="http://schemas.microsoft.com/office/infopath/2007/PartnerControls"/>
    </lcf76f155ced4ddcb4097134ff3c332f>
    <TaxCatchAll xmlns="52dda859-a9e4-42d9-868d-de8ee1d200c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B7728AE1D21D41AD9B35AAE0A4EC95" ma:contentTypeVersion="17" ma:contentTypeDescription="Create a new document." ma:contentTypeScope="" ma:versionID="88059b75877ba66a7e3004593427905c">
  <xsd:schema xmlns:xsd="http://www.w3.org/2001/XMLSchema" xmlns:xs="http://www.w3.org/2001/XMLSchema" xmlns:p="http://schemas.microsoft.com/office/2006/metadata/properties" xmlns:ns2="52dda859-a9e4-42d9-868d-de8ee1d200c2" xmlns:ns3="d8e1a60f-3350-4a05-95d7-b25b2a175643" targetNamespace="http://schemas.microsoft.com/office/2006/metadata/properties" ma:root="true" ma:fieldsID="edb3aaffc6e71aea68e7b93343d7dde8" ns2:_="" ns3:_="">
    <xsd:import namespace="52dda859-a9e4-42d9-868d-de8ee1d200c2"/>
    <xsd:import namespace="d8e1a60f-3350-4a05-95d7-b25b2a17564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dda859-a9e4-42d9-868d-de8ee1d200c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8deb48b-0a2b-4e23-9a68-642254c24ba9}" ma:internalName="TaxCatchAll" ma:showField="CatchAllData" ma:web="52dda859-a9e4-42d9-868d-de8ee1d200c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e1a60f-3350-4a05-95d7-b25b2a1756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fa02b4c3-ad89-44e0-9eed-c911eaa683c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4A1F9C-B9DB-4B90-B594-E87D60309EE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483A2C-AC38-424C-AE02-9789BC382B27}">
  <ds:schemaRefs>
    <ds:schemaRef ds:uri="http://schemas.microsoft.com/office/2006/metadata/properties"/>
    <ds:schemaRef ds:uri="http://schemas.microsoft.com/office/infopath/2007/PartnerControls"/>
    <ds:schemaRef ds:uri="4900d5ba-9796-42da-8ad1-b47e8faca156"/>
    <ds:schemaRef ds:uri="49283337-5960-4ff7-8228-fa26b266e73f"/>
  </ds:schemaRefs>
</ds:datastoreItem>
</file>

<file path=customXml/itemProps3.xml><?xml version="1.0" encoding="utf-8"?>
<ds:datastoreItem xmlns:ds="http://schemas.openxmlformats.org/officeDocument/2006/customXml" ds:itemID="{F708F4F6-947E-48C7-A913-8A45F1B9F780}"/>
</file>

<file path=docProps/app.xml><?xml version="1.0" encoding="utf-8"?>
<Properties xmlns="http://schemas.openxmlformats.org/officeDocument/2006/extended-properties" xmlns:vt="http://schemas.openxmlformats.org/officeDocument/2006/docPropsVTypes">
  <Template>BelgiumCampusLectures</Template>
  <TotalTime>20498</TotalTime>
  <Words>1815</Words>
  <Application>Microsoft Office PowerPoint</Application>
  <PresentationFormat>Widescreen</PresentationFormat>
  <Paragraphs>205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5" baseType="lpstr">
      <vt:lpstr>Arial</vt:lpstr>
      <vt:lpstr>AvantGarde Bk BT</vt:lpstr>
      <vt:lpstr>Bebas Neue</vt:lpstr>
      <vt:lpstr>Bebas Neue Bold</vt:lpstr>
      <vt:lpstr>Calibri</vt:lpstr>
      <vt:lpstr>Calibri Light</vt:lpstr>
      <vt:lpstr>Consolas</vt:lpstr>
      <vt:lpstr>Roboto Light</vt:lpstr>
      <vt:lpstr>Segoe UI</vt:lpstr>
      <vt:lpstr>Segoe UI Light</vt:lpstr>
      <vt:lpstr>Source Sans Pro</vt:lpstr>
      <vt:lpstr>Source Sans Pro ExtraLight</vt:lpstr>
      <vt:lpstr>Source Sans Pro Light</vt:lpstr>
      <vt:lpstr>Wingdings</vt:lpstr>
      <vt:lpstr>BelgiumCampusLectures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van Niekerk</dc:creator>
  <cp:lastModifiedBy>SimbaPC</cp:lastModifiedBy>
  <cp:revision>250</cp:revision>
  <dcterms:created xsi:type="dcterms:W3CDTF">2020-11-16T17:13:22Z</dcterms:created>
  <dcterms:modified xsi:type="dcterms:W3CDTF">2024-07-19T04:48:21Z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0x010100DBB7728AE1D21D41AD9B35AAE0A4EC95</vt:lpwstr>
  </property>
</Properties>
</file>