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838" r:id="rId5"/>
  </p:sldMasterIdLst>
  <p:notesMasterIdLst>
    <p:notesMasterId r:id="rId40"/>
  </p:notesMasterIdLst>
  <p:sldIdLst>
    <p:sldId id="325" r:id="rId6"/>
    <p:sldId id="493" r:id="rId7"/>
    <p:sldId id="498" r:id="rId8"/>
    <p:sldId id="500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1" r:id="rId19"/>
    <p:sldId id="512" r:id="rId20"/>
    <p:sldId id="513" r:id="rId21"/>
    <p:sldId id="514" r:id="rId22"/>
    <p:sldId id="517" r:id="rId23"/>
    <p:sldId id="516" r:id="rId24"/>
    <p:sldId id="518" r:id="rId25"/>
    <p:sldId id="519" r:id="rId26"/>
    <p:sldId id="520" r:id="rId27"/>
    <p:sldId id="521" r:id="rId28"/>
    <p:sldId id="522" r:id="rId29"/>
    <p:sldId id="525" r:id="rId30"/>
    <p:sldId id="523" r:id="rId31"/>
    <p:sldId id="528" r:id="rId32"/>
    <p:sldId id="529" r:id="rId33"/>
    <p:sldId id="530" r:id="rId34"/>
    <p:sldId id="524" r:id="rId35"/>
    <p:sldId id="531" r:id="rId36"/>
    <p:sldId id="532" r:id="rId37"/>
    <p:sldId id="491" r:id="rId38"/>
    <p:sldId id="50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86694"/>
  </p:normalViewPr>
  <p:slideViewPr>
    <p:cSldViewPr snapToGrid="0">
      <p:cViewPr varScale="1">
        <p:scale>
          <a:sx n="86" d="100"/>
          <a:sy n="86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BC52C-6D78-4320-8094-630ED8A42949}" type="datetimeFigureOut">
              <a:rPr lang="en-ZA" smtClean="0"/>
              <a:t>2024/07/25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7141-5475-4836-9C11-CF39558119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0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30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944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560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694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[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  { name: 'Los Angeles', population: 3792621 },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  { name: 'New York', population: 8175133 }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80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[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  { name: 'Los Angeles', population: 3792621 },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  { name: 'New York', population: 8175133 }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787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[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  { name: 'Los Angeles', population: 3792621 },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  { name: 'New York', population: 8175133 }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44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59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[ 5, 7, 6 ]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124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[ 2,</a:t>
            </a:r>
            <a:r>
              <a:rPr lang="en-US" sz="1200" b="0" baseline="0" dirty="0" smtClean="0">
                <a:solidFill>
                  <a:schemeClr val="bg1"/>
                </a:solidFill>
                <a:latin typeface="AvantGarde Bk BT"/>
              </a:rPr>
              <a:t> 4</a:t>
            </a:r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, 6, 8, 10 ]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7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614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969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[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  { id: 1, name: 'Burger', price: 30 },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  { id: 2, name: 'Fries', price: 18 },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  { id: 3, name: 'Popcorn', price: 23 },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  { id: 4, name: 'Juice', price: 15 }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008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[ 5, 4, 3, 2, 1 ]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14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A message to Bilbo.  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A message to Gandalf.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A message to Nazgul</a:t>
            </a:r>
            <a:r>
              <a:rPr lang="en-US" sz="1200" b="1" dirty="0" smtClean="0">
                <a:solidFill>
                  <a:schemeClr val="bg1"/>
                </a:solidFill>
                <a:latin typeface="AvantGarde Bk BT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860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A message to Bilbo.  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A message to Gandalf.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019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0636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  <a:p>
            <a:endParaRPr lang="en-US" sz="1200" b="1" dirty="0" smtClean="0">
              <a:solidFill>
                <a:schemeClr val="bg1"/>
              </a:solidFill>
              <a:latin typeface="AvantGarde Bk BT"/>
            </a:endParaRP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502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734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2171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91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836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18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499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1988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8DAA01-942B-4B1A-9350-A007BE66980F}" type="slidenum">
              <a:rPr lang="en-ZA" smtClean="0"/>
              <a:pPr eaLnBrk="1" hangingPunct="1"/>
              <a:t>33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65475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05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017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AvantGarde Bk BT"/>
              </a:rPr>
              <a:t>The value is: C#       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AvantGarde Bk BT"/>
              </a:rPr>
              <a:t>The value is: Java     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AvantGarde Bk BT"/>
              </a:rPr>
              <a:t>The value is: JavaScript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AvantGarde Bk BT"/>
              </a:rPr>
              <a:t>The value is: SQL</a:t>
            </a:r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653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The key and value: 0,C#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The key and value: 1,Java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The key and value: 2,JavaScript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The key and value: 3,SQL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22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[ 'C#', 'Java', 'JavaScript', 'SQL' ]</a:t>
            </a:r>
          </a:p>
          <a:p>
            <a:endParaRPr lang="en-US" sz="1200" b="0" dirty="0" smtClean="0">
              <a:solidFill>
                <a:schemeClr val="bg1"/>
              </a:solidFill>
              <a:latin typeface="AvantGarde Bk BT"/>
            </a:endParaRP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[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  'B', 'e', 'l', 'g', 'i', 'u', 'm', ' ',</a:t>
            </a:r>
            <a:r>
              <a:rPr lang="en-US" sz="1200" b="0" baseline="0" dirty="0" smtClean="0">
                <a:solidFill>
                  <a:schemeClr val="bg1"/>
                </a:solidFill>
                <a:latin typeface="AvantGarde Bk BT"/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'C', 'a', 'm', 'p',</a:t>
            </a:r>
            <a:r>
              <a:rPr lang="en-US" sz="1200" b="0" baseline="0" dirty="0" smtClean="0">
                <a:solidFill>
                  <a:schemeClr val="bg1"/>
                </a:solidFill>
                <a:latin typeface="AvantGarde Bk BT"/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'u', 's'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]</a:t>
            </a:r>
          </a:p>
          <a:p>
            <a:endParaRPr lang="en-US" sz="1200" b="0" dirty="0" smtClean="0">
              <a:solidFill>
                <a:schemeClr val="bg1"/>
              </a:solidFill>
              <a:latin typeface="AvantGarde Bk BT"/>
            </a:endParaRP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[ 2, 4, 8, 12, 20, 110 ]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091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bg1"/>
                </a:solidFill>
                <a:latin typeface="AvantGarde Bk BT"/>
              </a:rPr>
              <a:t>Output: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3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1</a:t>
            </a:r>
          </a:p>
          <a:p>
            <a:r>
              <a:rPr lang="en-US" sz="1200" b="0" dirty="0" smtClean="0">
                <a:solidFill>
                  <a:schemeClr val="bg1"/>
                </a:solidFill>
                <a:latin typeface="AvantGarde Bk BT"/>
              </a:rPr>
              <a:t>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11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0C6F394-CBBD-9A45-BD25-CAD22F5BA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4718" y="761998"/>
            <a:ext cx="4675044" cy="1674710"/>
          </a:xfrm>
          <a:prstGeom prst="rect">
            <a:avLst/>
          </a:prstGeom>
          <a:noFill/>
        </p:spPr>
        <p:txBody>
          <a:bodyPr wrap="square" tIns="36000" bIns="36000" rtlCol="0" anchor="b" anchorCtr="0">
            <a:normAutofit lnSpcReduction="10000"/>
          </a:bodyPr>
          <a:lstStyle>
            <a:lvl1pPr algn="l">
              <a:buNone/>
              <a:defRPr lang="en-GB" sz="5400" spc="100" dirty="0">
                <a:latin typeface="Bebas Neue" panose="020B0606020202050201" pitchFamily="34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/>
            <a:r>
              <a:rPr lang="en-GB" dirty="0"/>
              <a:t>The Main title for the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7A2C9-49CF-4171-BE3E-8751CA757303}"/>
              </a:ext>
            </a:extLst>
          </p:cNvPr>
          <p:cNvSpPr txBox="1"/>
          <p:nvPr/>
        </p:nvSpPr>
        <p:spPr>
          <a:xfrm>
            <a:off x="6453669" y="2683436"/>
            <a:ext cx="2806709" cy="238732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Short subtitle with some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7E6016-5236-416C-926B-2E5049C97F3C}"/>
              </a:ext>
            </a:extLst>
          </p:cNvPr>
          <p:cNvSpPr/>
          <p:nvPr/>
        </p:nvSpPr>
        <p:spPr>
          <a:xfrm>
            <a:off x="6557943" y="2444728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2D4F8-5AC6-3743-91A4-1CE52C4A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9E9B-BB19-3D44-9030-44F9D4025C2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23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38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308472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8415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132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30995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478341-F2C4-884B-AEA5-849EDAC543B5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722688" y="0"/>
            <a:ext cx="8469312" cy="4702175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3463295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72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523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07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217A94-716F-437A-A7D3-97C9D2CCF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033837"/>
            <a:ext cx="3276600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1BD225-8DB3-46BD-9612-BD8A9189FA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7700" y="2022724"/>
            <a:ext cx="3276600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8269DE-A9A6-4B59-A731-A5CA467841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5150" y="2022724"/>
            <a:ext cx="3290888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146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9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88769" y="0"/>
            <a:ext cx="7808026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89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61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09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808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3065731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929623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728066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22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956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BG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0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731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BG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4424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8985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Photograph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835340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4243099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buNone/>
              <a:defRPr/>
            </a:lvl1pPr>
          </a:lstStyle>
          <a:p>
            <a:endParaRPr lang="en-GB" dirty="0"/>
          </a:p>
          <a:p>
            <a:r>
              <a:rPr lang="en-GB" dirty="0"/>
              <a:t>Click the button</a:t>
            </a:r>
          </a:p>
        </p:txBody>
      </p:sp>
    </p:spTree>
    <p:extLst>
      <p:ext uri="{BB962C8B-B14F-4D97-AF65-F5344CB8AC3E}">
        <p14:creationId xmlns:p14="http://schemas.microsoft.com/office/powerpoint/2010/main" val="162104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243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4881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 userDrawn="1"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 userDrawn="1"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 userDrawn="1"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 userDrawn="1"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 userDrawn="1"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 userDrawn="1"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24558478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2977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741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196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921100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478341-F2C4-884B-AEA5-849EDAC543B5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722688" y="0"/>
            <a:ext cx="8469312" cy="4702175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12051366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3085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053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0C6F394-CBBD-9A45-BD25-CAD22F5BA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4718" y="761998"/>
            <a:ext cx="4675044" cy="1674710"/>
          </a:xfrm>
          <a:prstGeom prst="rect">
            <a:avLst/>
          </a:prstGeom>
          <a:noFill/>
        </p:spPr>
        <p:txBody>
          <a:bodyPr wrap="square" tIns="36000" bIns="36000" rtlCol="0" anchor="b" anchorCtr="0">
            <a:normAutofit lnSpcReduction="10000"/>
          </a:bodyPr>
          <a:lstStyle>
            <a:lvl1pPr algn="l">
              <a:buNone/>
              <a:defRPr lang="en-GB" sz="5400" spc="100" dirty="0">
                <a:latin typeface="Bebas Neue" panose="020B0606020202050201" pitchFamily="34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/>
            <a:r>
              <a:rPr lang="en-GB" dirty="0"/>
              <a:t>The Main title for the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7A2C9-49CF-4171-BE3E-8751CA757303}"/>
              </a:ext>
            </a:extLst>
          </p:cNvPr>
          <p:cNvSpPr txBox="1"/>
          <p:nvPr/>
        </p:nvSpPr>
        <p:spPr>
          <a:xfrm>
            <a:off x="6453669" y="2683436"/>
            <a:ext cx="2806709" cy="238732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Short subtitle with some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7E6016-5236-416C-926B-2E5049C97F3C}"/>
              </a:ext>
            </a:extLst>
          </p:cNvPr>
          <p:cNvSpPr/>
          <p:nvPr/>
        </p:nvSpPr>
        <p:spPr>
          <a:xfrm>
            <a:off x="6557943" y="2444728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5041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9944-AEA7-7144-AF31-6ED74085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EE927-2B8B-FA40-9B0B-CCA1A861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E4212-8E43-4C42-AA4E-C293346A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9C9F8-E193-8847-8A21-EB5DAE5E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0"/>
            <a:ext cx="609599" cy="537874"/>
          </a:xfrm>
          <a:prstGeom prst="rect">
            <a:avLst/>
          </a:prstGeom>
        </p:spPr>
        <p:txBody>
          <a:bodyPr/>
          <a:lstStyle>
            <a:lvl1pPr algn="ctr">
              <a:defRPr sz="20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fld id="{6AA04A4D-33BF-734F-9F30-C0D0CFC4155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569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2206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217A94-716F-437A-A7D3-97C9D2CCF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033837"/>
            <a:ext cx="3276600" cy="302577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1BD225-8DB3-46BD-9612-BD8A9189FA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7700" y="2022724"/>
            <a:ext cx="3276600" cy="302577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8269DE-A9A6-4B59-A731-A5CA467841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5150" y="2022724"/>
            <a:ext cx="3290888" cy="302577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913694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88769" y="0"/>
            <a:ext cx="7808026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411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117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8139354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6997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0892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 userDrawn="1"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 userDrawn="1"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 userDrawn="1"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 userDrawn="1"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 userDrawn="1"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 userDrawn="1"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24578561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7540860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22421923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14194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8042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50" dirty="0"/>
              <a:t>www.belgiumcampus.ac.za</a:t>
            </a:r>
            <a:endParaRPr lang="en-GB" sz="135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8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11463868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9"/>
            <a:ext cx="430696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z="900" smtClean="0">
                <a:solidFill>
                  <a:schemeClr val="bg1"/>
                </a:solidFill>
              </a:rPr>
              <a:pPr/>
              <a:t>‹#›</a:t>
            </a:fld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0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Photograph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53415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320975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36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18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59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7DC25-4E84-004F-AD65-CCB346BDC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4537" y="211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 b="0" i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fld id="{6FCB9E9B-BB19-3D44-9030-44F9D4025C2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1" r:id="rId2"/>
    <p:sldLayoutId id="2147483742" r:id="rId3"/>
    <p:sldLayoutId id="2147483746" r:id="rId4"/>
    <p:sldLayoutId id="2147483673" r:id="rId5"/>
    <p:sldLayoutId id="2147483744" r:id="rId6"/>
    <p:sldLayoutId id="2147483745" r:id="rId7"/>
    <p:sldLayoutId id="2147483675" r:id="rId8"/>
    <p:sldLayoutId id="2147483835" r:id="rId9"/>
    <p:sldLayoutId id="2147483836" r:id="rId10"/>
    <p:sldLayoutId id="2147483697" r:id="rId11"/>
    <p:sldLayoutId id="2147483737" r:id="rId12"/>
    <p:sldLayoutId id="2147483738" r:id="rId13"/>
    <p:sldLayoutId id="2147483739" r:id="rId14"/>
    <p:sldLayoutId id="2147483740" r:id="rId15"/>
    <p:sldLayoutId id="2147483743" r:id="rId16"/>
    <p:sldLayoutId id="2147483747" r:id="rId17"/>
    <p:sldLayoutId id="2147483834" r:id="rId18"/>
    <p:sldLayoutId id="2147483837" r:id="rId19"/>
    <p:sldLayoutId id="2147483752" r:id="rId20"/>
    <p:sldLayoutId id="2147483753" r:id="rId21"/>
    <p:sldLayoutId id="2147483754" r:id="rId22"/>
    <p:sldLayoutId id="2147483757" r:id="rId23"/>
    <p:sldLayoutId id="2147483758" r:id="rId24"/>
    <p:sldLayoutId id="2147483759" r:id="rId25"/>
    <p:sldLayoutId id="2147483760" r:id="rId26"/>
    <p:sldLayoutId id="2147483762" r:id="rId27"/>
    <p:sldLayoutId id="2147483763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-side Corner of Rectangle 1">
            <a:extLst>
              <a:ext uri="{FF2B5EF4-FFF2-40B4-BE49-F238E27FC236}">
                <a16:creationId xmlns:a16="http://schemas.microsoft.com/office/drawing/2014/main" id="{4DAB1C16-81CA-0647-8DE6-F2B658BDD12B}"/>
              </a:ext>
            </a:extLst>
          </p:cNvPr>
          <p:cNvSpPr/>
          <p:nvPr userDrawn="1"/>
        </p:nvSpPr>
        <p:spPr>
          <a:xfrm rot="16200000">
            <a:off x="11745073" y="119406"/>
            <a:ext cx="482930" cy="427512"/>
          </a:xfrm>
          <a:prstGeom prst="round2Same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/>
              </a:solidFill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BD0A43-62EF-4E40-AB73-B1FF5B0B872B}"/>
              </a:ext>
            </a:extLst>
          </p:cNvPr>
          <p:cNvSpPr/>
          <p:nvPr userDrawn="1"/>
        </p:nvSpPr>
        <p:spPr>
          <a:xfrm>
            <a:off x="11685408" y="91697"/>
            <a:ext cx="427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004A23-CC94-0842-9C9F-A9D8C4725A2D}" type="slidenum">
              <a:rPr lang="en-GB" smtClean="0">
                <a:solidFill>
                  <a:schemeClr val="accent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‹#›</a:t>
            </a:fld>
            <a:endParaRPr lang="en-GB" dirty="0">
              <a:solidFill>
                <a:schemeClr val="accent3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7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58" r:id="rId20"/>
    <p:sldLayoutId id="2147483859" r:id="rId21"/>
    <p:sldLayoutId id="2147483861" r:id="rId22"/>
    <p:sldLayoutId id="2147483862" r:id="rId23"/>
    <p:sldLayoutId id="2147483863" r:id="rId24"/>
    <p:sldLayoutId id="2147483864" r:id="rId25"/>
    <p:sldLayoutId id="2147483865" r:id="rId26"/>
    <p:sldLayoutId id="2147483866" r:id="rId27"/>
    <p:sldLayoutId id="2147483867" r:id="rId28"/>
    <p:sldLayoutId id="2147483868" r:id="rId29"/>
    <p:sldLayoutId id="2147483870" r:id="rId30"/>
    <p:sldLayoutId id="2147483873" r:id="rId3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bed, sitting, dark, view&#10;&#10;Description automatically generated">
            <a:extLst>
              <a:ext uri="{FF2B5EF4-FFF2-40B4-BE49-F238E27FC236}">
                <a16:creationId xmlns:a16="http://schemas.microsoft.com/office/drawing/2014/main" id="{C19E2780-DDA1-4FA1-A77D-C723CDA4B1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Parallelogram 24" descr="Shanghai skyline">
            <a:extLst>
              <a:ext uri="{FF2B5EF4-FFF2-40B4-BE49-F238E27FC236}">
                <a16:creationId xmlns:a16="http://schemas.microsoft.com/office/drawing/2014/main" id="{12365555-E4E3-4CA4-BEFA-EB7D42742866}"/>
              </a:ext>
            </a:extLst>
          </p:cNvPr>
          <p:cNvSpPr/>
          <p:nvPr/>
        </p:nvSpPr>
        <p:spPr>
          <a:xfrm>
            <a:off x="-526597" y="-99307"/>
            <a:ext cx="6652842" cy="5512904"/>
          </a:xfrm>
          <a:prstGeom prst="parallelogram">
            <a:avLst>
              <a:gd name="adj" fmla="val 30226"/>
            </a:avLst>
          </a:prstGeom>
          <a:gradFill>
            <a:gsLst>
              <a:gs pos="0">
                <a:schemeClr val="tx1"/>
              </a:gs>
              <a:gs pos="79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5E8053A-B927-4A30-9F9D-64A894D9A1EC}"/>
              </a:ext>
            </a:extLst>
          </p:cNvPr>
          <p:cNvSpPr/>
          <p:nvPr/>
        </p:nvSpPr>
        <p:spPr>
          <a:xfrm>
            <a:off x="-30480" y="0"/>
            <a:ext cx="2992930" cy="6858000"/>
          </a:xfrm>
          <a:custGeom>
            <a:avLst/>
            <a:gdLst>
              <a:gd name="connsiteX0" fmla="*/ 0 w 2992930"/>
              <a:gd name="connsiteY0" fmla="*/ 0 h 6858000"/>
              <a:gd name="connsiteX1" fmla="*/ 2992930 w 2992930"/>
              <a:gd name="connsiteY1" fmla="*/ 0 h 6858000"/>
              <a:gd name="connsiteX2" fmla="*/ 1289840 w 2992930"/>
              <a:gd name="connsiteY2" fmla="*/ 6858000 h 6858000"/>
              <a:gd name="connsiteX3" fmla="*/ 0 w 2992930"/>
              <a:gd name="connsiteY3" fmla="*/ 6858000 h 6858000"/>
              <a:gd name="connsiteX4" fmla="*/ 0 w 299293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930" h="6858000">
                <a:moveTo>
                  <a:pt x="0" y="0"/>
                </a:moveTo>
                <a:lnTo>
                  <a:pt x="2992930" y="0"/>
                </a:lnTo>
                <a:lnTo>
                  <a:pt x="1289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90500" dist="1905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4D1FC7B-6A5C-4201-ADF2-86BA1120DF8F}"/>
              </a:ext>
            </a:extLst>
          </p:cNvPr>
          <p:cNvSpPr/>
          <p:nvPr/>
        </p:nvSpPr>
        <p:spPr>
          <a:xfrm>
            <a:off x="10403144" y="1"/>
            <a:ext cx="178885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594C7-6940-4B37-BCDA-16C3815235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7044" y="6218693"/>
            <a:ext cx="862185" cy="540000"/>
          </a:xfrm>
          <a:prstGeom prst="rect">
            <a:avLst/>
          </a:prstGeom>
        </p:spPr>
      </p:pic>
      <p:sp>
        <p:nvSpPr>
          <p:cNvPr id="52" name="Parallelogram 51" descr="Shanghai skyline">
            <a:extLst>
              <a:ext uri="{FF2B5EF4-FFF2-40B4-BE49-F238E27FC236}">
                <a16:creationId xmlns:a16="http://schemas.microsoft.com/office/drawing/2014/main" id="{9B5724F0-DE42-4B85-AD71-626A53664ECE}"/>
              </a:ext>
            </a:extLst>
          </p:cNvPr>
          <p:cNvSpPr/>
          <p:nvPr/>
        </p:nvSpPr>
        <p:spPr>
          <a:xfrm>
            <a:off x="6486878" y="-99307"/>
            <a:ext cx="5682351" cy="6858000"/>
          </a:xfrm>
          <a:prstGeom prst="parallelogram">
            <a:avLst>
              <a:gd name="adj" fmla="val 3032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77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84D3-5944-4B81-A62B-DF235F6D831E}"/>
              </a:ext>
            </a:extLst>
          </p:cNvPr>
          <p:cNvSpPr txBox="1"/>
          <p:nvPr/>
        </p:nvSpPr>
        <p:spPr>
          <a:xfrm>
            <a:off x="3785683" y="1859965"/>
            <a:ext cx="6140523" cy="2883658"/>
          </a:xfrm>
          <a:prstGeom prst="rect">
            <a:avLst/>
          </a:prstGeom>
          <a:noFill/>
        </p:spPr>
        <p:txBody>
          <a:bodyPr wrap="square" tIns="36000" bIns="36000" rtlCol="0" anchor="t" anchorCtr="0">
            <a:noAutofit/>
          </a:bodyPr>
          <a:lstStyle/>
          <a:p>
            <a:r>
              <a:rPr lang="en-ZA" sz="5400" dirty="0" smtClean="0">
                <a:solidFill>
                  <a:schemeClr val="bg1"/>
                </a:solidFill>
              </a:rPr>
              <a:t>JavaScript </a:t>
            </a:r>
            <a:r>
              <a:rPr lang="en-ZA" sz="5400" dirty="0" smtClean="0">
                <a:solidFill>
                  <a:srgbClr val="FFC000"/>
                </a:solidFill>
              </a:rPr>
              <a:t>Built-in Array Methods</a:t>
            </a:r>
            <a:endParaRPr lang="en-GB" sz="5400" dirty="0">
              <a:solidFill>
                <a:srgbClr val="FFC000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2C55953-C83E-4EA7-A691-C54358001C48}"/>
              </a:ext>
            </a:extLst>
          </p:cNvPr>
          <p:cNvSpPr/>
          <p:nvPr/>
        </p:nvSpPr>
        <p:spPr>
          <a:xfrm>
            <a:off x="-30480" y="-1"/>
            <a:ext cx="496894" cy="2000892"/>
          </a:xfrm>
          <a:custGeom>
            <a:avLst/>
            <a:gdLst>
              <a:gd name="connsiteX0" fmla="*/ 0 w 496894"/>
              <a:gd name="connsiteY0" fmla="*/ 0 h 2000892"/>
              <a:gd name="connsiteX1" fmla="*/ 496894 w 496894"/>
              <a:gd name="connsiteY1" fmla="*/ 0 h 2000892"/>
              <a:gd name="connsiteX2" fmla="*/ 0 w 496894"/>
              <a:gd name="connsiteY2" fmla="*/ 2000892 h 2000892"/>
              <a:gd name="connsiteX3" fmla="*/ 0 w 496894"/>
              <a:gd name="connsiteY3" fmla="*/ 0 h 20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4" h="2000892">
                <a:moveTo>
                  <a:pt x="0" y="0"/>
                </a:moveTo>
                <a:lnTo>
                  <a:pt x="496894" y="0"/>
                </a:lnTo>
                <a:lnTo>
                  <a:pt x="0" y="20008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508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43F6F47-584D-F645-9979-E2FAB8EFF0A8}"/>
              </a:ext>
            </a:extLst>
          </p:cNvPr>
          <p:cNvSpPr txBox="1">
            <a:spLocks/>
          </p:cNvSpPr>
          <p:nvPr/>
        </p:nvSpPr>
        <p:spPr>
          <a:xfrm>
            <a:off x="5181507" y="1097280"/>
            <a:ext cx="4218103" cy="90361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Web Programming 2X1</a:t>
            </a:r>
            <a:endParaRPr lang="en-Z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8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Searching Array </a:t>
            </a:r>
            <a:r>
              <a:rPr lang="en-US" sz="3200" dirty="0">
                <a:solidFill>
                  <a:srgbClr val="FFC000"/>
                </a:solidFill>
              </a:rPr>
              <a:t>E</a:t>
            </a:r>
            <a:r>
              <a:rPr lang="en-US" sz="3200" dirty="0" smtClean="0">
                <a:solidFill>
                  <a:srgbClr val="FFC000"/>
                </a:solidFill>
              </a:rPr>
              <a:t>lements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6110" y="1310359"/>
            <a:ext cx="11007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lastIndexOf</a:t>
            </a:r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() </a:t>
            </a: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-</a:t>
            </a:r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Returns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last index at which a given element can be found in the array, or -1 if it is not present. </a:t>
            </a: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fontAlgn="base"/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The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array is searched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backwards:</a:t>
            </a: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3712164" y="3010816"/>
            <a:ext cx="5471004" cy="279834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animals = ['Dodo', 'Tiger', 'Penguin', 'Dodo'];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console.log(animals.lastIndexOf (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'Dodo'));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console.log(animals.lastIndexOf (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'Tiger'));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console.log(animals.lastIndexOf (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'Elephant')</a:t>
            </a:r>
          </a:p>
        </p:txBody>
      </p:sp>
    </p:spTree>
    <p:extLst>
      <p:ext uri="{BB962C8B-B14F-4D97-AF65-F5344CB8AC3E}">
        <p14:creationId xmlns:p14="http://schemas.microsoft.com/office/powerpoint/2010/main" val="167525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Searching Array </a:t>
            </a:r>
            <a:r>
              <a:rPr lang="en-US" sz="3200" dirty="0">
                <a:solidFill>
                  <a:srgbClr val="FFC000"/>
                </a:solidFill>
              </a:rPr>
              <a:t>E</a:t>
            </a:r>
            <a:r>
              <a:rPr lang="en-US" sz="3200" dirty="0" smtClean="0">
                <a:solidFill>
                  <a:srgbClr val="FFC000"/>
                </a:solidFill>
              </a:rPr>
              <a:t>lements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6110" y="1218302"/>
            <a:ext cx="110071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filter()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method creates an array filled with all array elements that pass a test (provided as a function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Note</a:t>
            </a:r>
            <a:r>
              <a:rPr lang="en-US" b="1" dirty="0">
                <a:solidFill>
                  <a:schemeClr val="bg1"/>
                </a:solidFill>
                <a:latin typeface="AvantGarde Bk BT" panose="020B0402020202020204"/>
              </a:rPr>
              <a:t>: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 filter() does not execute the function for array elements without values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Note</a:t>
            </a:r>
            <a:r>
              <a:rPr lang="en-US" b="1" dirty="0">
                <a:solidFill>
                  <a:schemeClr val="bg1"/>
                </a:solidFill>
                <a:latin typeface="AvantGarde Bk BT" panose="020B0402020202020204"/>
              </a:rPr>
              <a:t>: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 filter() does not change the original array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Example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: We can have an array which contains the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values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of ages of people, see below: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3982537" y="4660335"/>
            <a:ext cx="4049320" cy="1016380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ages = [32, 33, 16, 40, 17, 22, 15];</a:t>
            </a:r>
          </a:p>
        </p:txBody>
      </p:sp>
    </p:spTree>
    <p:extLst>
      <p:ext uri="{BB962C8B-B14F-4D97-AF65-F5344CB8AC3E}">
        <p14:creationId xmlns:p14="http://schemas.microsoft.com/office/powerpoint/2010/main" val="228811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Searching Array </a:t>
            </a:r>
            <a:r>
              <a:rPr lang="en-US" sz="3200" dirty="0">
                <a:solidFill>
                  <a:srgbClr val="FFC000"/>
                </a:solidFill>
              </a:rPr>
              <a:t>E</a:t>
            </a:r>
            <a:r>
              <a:rPr lang="en-US" sz="3200" dirty="0" smtClean="0">
                <a:solidFill>
                  <a:srgbClr val="FFC000"/>
                </a:solidFill>
              </a:rPr>
              <a:t>lements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6110" y="1414238"/>
            <a:ext cx="11007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In this case, we might first create a </a:t>
            </a: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, </a:t>
            </a: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checkAge(age)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 that we pass an </a:t>
            </a: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age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 of a person and it checks if the age is </a:t>
            </a: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greater than 30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168649" y="2591932"/>
            <a:ext cx="4354120" cy="366153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ages = [32, 33, 16, 40, 17, 22, 15];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checkAdult(age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)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return age &gt;= 30;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 myFunction()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console.log(ages.filter(checkAdult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));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myFunction();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862418" y="2718968"/>
            <a:ext cx="5620437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 smtClean="0">
                <a:solidFill>
                  <a:schemeClr val="bg1"/>
                </a:solidFill>
                <a:latin typeface="AvantGarde Bk BT" panose="020B0402020202020204"/>
              </a:rPr>
              <a:t>We then create a second function; </a:t>
            </a:r>
            <a:r>
              <a:rPr lang="en-US" sz="1700" i="1" dirty="0" smtClean="0">
                <a:solidFill>
                  <a:srgbClr val="FFC000"/>
                </a:solidFill>
                <a:latin typeface="AvantGarde Bk BT" panose="020B0402020202020204"/>
              </a:rPr>
              <a:t>myFunction() </a:t>
            </a:r>
            <a:r>
              <a:rPr lang="en-US" sz="1700" dirty="0" smtClean="0">
                <a:solidFill>
                  <a:schemeClr val="bg1"/>
                </a:solidFill>
                <a:latin typeface="AvantGarde Bk BT" panose="020B0402020202020204"/>
              </a:rPr>
              <a:t>that will invoke the </a:t>
            </a:r>
            <a:r>
              <a:rPr lang="en-US" sz="1700" i="1" dirty="0" smtClean="0">
                <a:solidFill>
                  <a:srgbClr val="FFC000"/>
                </a:solidFill>
                <a:latin typeface="AvantGarde Bk BT" panose="020B0402020202020204"/>
              </a:rPr>
              <a:t>checkAdult() </a:t>
            </a:r>
            <a:r>
              <a:rPr lang="en-US" sz="1700" dirty="0" smtClean="0">
                <a:solidFill>
                  <a:schemeClr val="bg1"/>
                </a:solidFill>
                <a:latin typeface="AvantGarde Bk BT" panose="020B0402020202020204"/>
              </a:rPr>
              <a:t>function by passing it the values from the </a:t>
            </a:r>
            <a:r>
              <a:rPr lang="en-US" sz="1700" i="1" dirty="0" smtClean="0">
                <a:solidFill>
                  <a:srgbClr val="FFC000"/>
                </a:solidFill>
                <a:latin typeface="AvantGarde Bk BT" panose="020B0402020202020204"/>
              </a:rPr>
              <a:t>ages</a:t>
            </a:r>
            <a:r>
              <a:rPr lang="en-US" sz="1700" dirty="0" smtClean="0">
                <a:solidFill>
                  <a:schemeClr val="bg1"/>
                </a:solidFill>
                <a:latin typeface="AvantGarde Bk BT" panose="020B0402020202020204"/>
              </a:rPr>
              <a:t> array.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700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 smtClean="0">
                <a:solidFill>
                  <a:schemeClr val="bg1"/>
                </a:solidFill>
                <a:latin typeface="AvantGarde Bk BT" panose="020B0402020202020204"/>
              </a:rPr>
              <a:t>We can utilize the </a:t>
            </a:r>
            <a:r>
              <a:rPr lang="en-US" sz="1700" i="1" dirty="0" smtClean="0">
                <a:solidFill>
                  <a:srgbClr val="FFC000"/>
                </a:solidFill>
                <a:latin typeface="AvantGarde Bk BT" panose="020B0402020202020204"/>
              </a:rPr>
              <a:t>filter()</a:t>
            </a:r>
            <a:r>
              <a:rPr lang="en-US" sz="1700" dirty="0" smtClean="0">
                <a:solidFill>
                  <a:schemeClr val="bg1"/>
                </a:solidFill>
                <a:latin typeface="AvantGarde Bk BT" panose="020B0402020202020204"/>
              </a:rPr>
              <a:t> method to achieve this.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700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 smtClean="0">
                <a:solidFill>
                  <a:schemeClr val="bg1"/>
                </a:solidFill>
                <a:latin typeface="AvantGarde Bk BT" panose="020B0402020202020204"/>
              </a:rPr>
              <a:t>The </a:t>
            </a:r>
            <a:r>
              <a:rPr lang="en-US" sz="1700" i="1" dirty="0" smtClean="0">
                <a:solidFill>
                  <a:srgbClr val="FFC000"/>
                </a:solidFill>
                <a:latin typeface="AvantGarde Bk BT" panose="020B0402020202020204"/>
              </a:rPr>
              <a:t>filter</a:t>
            </a:r>
            <a:r>
              <a:rPr lang="en-US" sz="1700" dirty="0" smtClean="0">
                <a:solidFill>
                  <a:schemeClr val="bg1"/>
                </a:solidFill>
                <a:latin typeface="AvantGarde Bk BT" panose="020B0402020202020204"/>
              </a:rPr>
              <a:t> method will get each </a:t>
            </a:r>
            <a:r>
              <a:rPr lang="en-US" sz="1700" i="1" dirty="0" smtClean="0">
                <a:solidFill>
                  <a:srgbClr val="FFC000"/>
                </a:solidFill>
                <a:latin typeface="AvantGarde Bk BT" panose="020B0402020202020204"/>
              </a:rPr>
              <a:t>age</a:t>
            </a:r>
            <a:r>
              <a:rPr lang="en-US" sz="1700" dirty="0" smtClean="0">
                <a:solidFill>
                  <a:schemeClr val="bg1"/>
                </a:solidFill>
                <a:latin typeface="AvantGarde Bk BT" panose="020B0402020202020204"/>
              </a:rPr>
              <a:t>, one by one, from the </a:t>
            </a:r>
            <a:r>
              <a:rPr lang="en-US" sz="1700" i="1" dirty="0" smtClean="0">
                <a:solidFill>
                  <a:srgbClr val="FFC000"/>
                </a:solidFill>
                <a:latin typeface="AvantGarde Bk BT" panose="020B0402020202020204"/>
              </a:rPr>
              <a:t>ages</a:t>
            </a:r>
            <a:r>
              <a:rPr lang="en-US" sz="1700" dirty="0" smtClean="0">
                <a:solidFill>
                  <a:schemeClr val="bg1"/>
                </a:solidFill>
                <a:latin typeface="AvantGarde Bk BT" panose="020B0402020202020204"/>
              </a:rPr>
              <a:t> array, and pass it to the </a:t>
            </a:r>
            <a:r>
              <a:rPr lang="en-US" sz="1700" i="1" dirty="0" smtClean="0">
                <a:solidFill>
                  <a:srgbClr val="FFC000"/>
                </a:solidFill>
                <a:latin typeface="AvantGarde Bk BT" panose="020B0402020202020204"/>
              </a:rPr>
              <a:t>checkAdult</a:t>
            </a:r>
            <a:r>
              <a:rPr lang="en-US" sz="1700" dirty="0" smtClean="0">
                <a:solidFill>
                  <a:schemeClr val="bg1"/>
                </a:solidFill>
                <a:latin typeface="AvantGarde Bk BT" panose="020B0402020202020204"/>
              </a:rPr>
              <a:t> function.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700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 smtClean="0">
                <a:solidFill>
                  <a:schemeClr val="bg1"/>
                </a:solidFill>
                <a:latin typeface="AvantGarde Bk BT" panose="020B0402020202020204"/>
              </a:rPr>
              <a:t>The </a:t>
            </a:r>
            <a:r>
              <a:rPr lang="en-US" sz="1700" i="1" dirty="0" smtClean="0">
                <a:solidFill>
                  <a:srgbClr val="FFC000"/>
                </a:solidFill>
                <a:latin typeface="AvantGarde Bk BT" panose="020B0402020202020204"/>
              </a:rPr>
              <a:t>checkAdult</a:t>
            </a:r>
            <a:r>
              <a:rPr lang="en-US" sz="1700" dirty="0" smtClean="0">
                <a:solidFill>
                  <a:schemeClr val="bg1"/>
                </a:solidFill>
                <a:latin typeface="AvantGarde Bk BT" panose="020B0402020202020204"/>
              </a:rPr>
              <a:t> function then compares each age, and all ages greater than 30 are logged in console.</a:t>
            </a:r>
          </a:p>
        </p:txBody>
      </p:sp>
    </p:spTree>
    <p:extLst>
      <p:ext uri="{BB962C8B-B14F-4D97-AF65-F5344CB8AC3E}">
        <p14:creationId xmlns:p14="http://schemas.microsoft.com/office/powerpoint/2010/main" val="241937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Searching Array </a:t>
            </a:r>
            <a:r>
              <a:rPr lang="en-US" sz="3200" dirty="0">
                <a:solidFill>
                  <a:srgbClr val="FFC000"/>
                </a:solidFill>
              </a:rPr>
              <a:t>E</a:t>
            </a:r>
            <a:r>
              <a:rPr lang="en-US" sz="3200" dirty="0" smtClean="0">
                <a:solidFill>
                  <a:srgbClr val="FFC000"/>
                </a:solidFill>
              </a:rPr>
              <a:t>lements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3305" y="1386977"/>
            <a:ext cx="10783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A simpler way to use the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filter()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method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allows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us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to do this task in a shorter and cleaner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way.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We can therefore achieve the same output by: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3015572" y="2996362"/>
            <a:ext cx="4595254" cy="2666999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ages = [32, 33, 16, 40, 17, 22, 15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];</a:t>
            </a:r>
          </a:p>
          <a:p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seniors = ages.filter(function (e)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return e &gt; 30;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console.log(seniors);</a:t>
            </a:r>
          </a:p>
        </p:txBody>
      </p:sp>
    </p:spTree>
    <p:extLst>
      <p:ext uri="{BB962C8B-B14F-4D97-AF65-F5344CB8AC3E}">
        <p14:creationId xmlns:p14="http://schemas.microsoft.com/office/powerpoint/2010/main" val="129891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Searching Array </a:t>
            </a:r>
            <a:r>
              <a:rPr lang="en-US" sz="3200" dirty="0">
                <a:solidFill>
                  <a:srgbClr val="FFC000"/>
                </a:solidFill>
              </a:rPr>
              <a:t>E</a:t>
            </a:r>
            <a:r>
              <a:rPr lang="en-US" sz="3200" dirty="0" smtClean="0">
                <a:solidFill>
                  <a:srgbClr val="FFC000"/>
                </a:solidFill>
              </a:rPr>
              <a:t>lements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5541" y="1901882"/>
            <a:ext cx="10783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Say we have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an array of city objects where each object contains two properties: name and population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5541" y="1423945"/>
            <a:ext cx="2271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Example 2</a:t>
            </a:r>
            <a:endParaRPr lang="en-ZA" dirty="0">
              <a:solidFill>
                <a:srgbClr val="FFC000"/>
              </a:solidFill>
              <a:latin typeface="AvantGarde Bk BT" panose="020B0402020202020204"/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689465" y="2918262"/>
            <a:ext cx="6115011" cy="2666999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let cities = [ </a:t>
            </a:r>
            <a:endParaRPr lang="en-ZA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{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name: 'Los Angeles', population: 3792621}, 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{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name: 'New York', population: 8175133}, </a:t>
            </a:r>
            <a:endParaRPr lang="en-ZA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{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name: 'Chicago', population: 2695598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},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{name: 'Houston', population: 2099451}, </a:t>
            </a:r>
            <a:endParaRPr lang="en-ZA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{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name: 'Philadelphia', population: 1526006} </a:t>
            </a:r>
            <a:endParaRPr lang="en-ZA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];</a:t>
            </a:r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Searching Array </a:t>
            </a:r>
            <a:r>
              <a:rPr lang="en-US" sz="3200" dirty="0">
                <a:solidFill>
                  <a:srgbClr val="FFC000"/>
                </a:solidFill>
              </a:rPr>
              <a:t>E</a:t>
            </a:r>
            <a:r>
              <a:rPr lang="en-US" sz="3200" dirty="0" smtClean="0">
                <a:solidFill>
                  <a:srgbClr val="FFC000"/>
                </a:solidFill>
              </a:rPr>
              <a:t>lements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3742" y="1583672"/>
            <a:ext cx="107830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To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find the city whose population is greater than 3 million, you typically loop over the array elements using a for loop and test if the value of the population property satisfies the condition, like this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: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5541" y="1053391"/>
            <a:ext cx="4749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Example 2 – Solution A</a:t>
            </a:r>
            <a:endParaRPr lang="en-ZA" dirty="0">
              <a:solidFill>
                <a:srgbClr val="FFC000"/>
              </a:solidFill>
              <a:latin typeface="AvantGarde Bk BT" panose="020B0402020202020204"/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689465" y="2918262"/>
            <a:ext cx="6115011" cy="2666999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bigCities = [];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for (let i = 0; i &lt; cities.length; i++)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if (cities[i].population &gt; 3000000)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bigCities.push(cities[i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]);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}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  <a:p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console.log(bigCities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7135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Searching Array </a:t>
            </a:r>
            <a:r>
              <a:rPr lang="en-US" sz="3200" dirty="0">
                <a:solidFill>
                  <a:srgbClr val="FFC000"/>
                </a:solidFill>
              </a:rPr>
              <a:t>E</a:t>
            </a:r>
            <a:r>
              <a:rPr lang="en-US" sz="3200" dirty="0" smtClean="0">
                <a:solidFill>
                  <a:srgbClr val="FFC000"/>
                </a:solidFill>
              </a:rPr>
              <a:t>lements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3742" y="1583672"/>
            <a:ext cx="10783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JavaScript Array provides the filter() method that allows you to do this task in a shorter and cleaner way.</a:t>
            </a:r>
          </a:p>
        </p:txBody>
      </p:sp>
      <p:sp>
        <p:nvSpPr>
          <p:cNvPr id="2" name="Rectangle 1"/>
          <p:cNvSpPr/>
          <p:nvPr/>
        </p:nvSpPr>
        <p:spPr>
          <a:xfrm>
            <a:off x="875541" y="1053391"/>
            <a:ext cx="4749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Example 2 – Solution B</a:t>
            </a:r>
            <a:endParaRPr lang="en-ZA" dirty="0">
              <a:solidFill>
                <a:srgbClr val="FFC000"/>
              </a:solidFill>
              <a:latin typeface="AvantGarde Bk BT" panose="020B0402020202020204"/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921523" y="2759779"/>
            <a:ext cx="4183877" cy="166897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bigCities =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cities.filter(function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(e)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return e.population &gt; 3000000;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console.log(bigCities);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6571" y="2572325"/>
            <a:ext cx="57686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In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this example, we called the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filter()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method of the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cities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array object and passed into a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that tests each element.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Inside the function, we checked if the population of the each city in the array is greater than 3 million.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If it is the case, the function returns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true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; Otherwise, it returns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false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 </a:t>
            </a: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7420" y="5595091"/>
            <a:ext cx="10915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filter() method includes only the element in the result array if the element satisfies the test in the function that we pass into.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0975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Searching Array </a:t>
            </a:r>
            <a:r>
              <a:rPr lang="en-US" sz="3200" dirty="0">
                <a:solidFill>
                  <a:srgbClr val="FFC000"/>
                </a:solidFill>
              </a:rPr>
              <a:t>E</a:t>
            </a:r>
            <a:r>
              <a:rPr lang="en-US" sz="3200" dirty="0" smtClean="0">
                <a:solidFill>
                  <a:srgbClr val="FFC000"/>
                </a:solidFill>
              </a:rPr>
              <a:t>lements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0136" y="2091454"/>
            <a:ext cx="10783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In ES6, it is even cleaner when you use the arrow function (=&gt;).</a:t>
            </a:r>
          </a:p>
        </p:txBody>
      </p:sp>
      <p:sp>
        <p:nvSpPr>
          <p:cNvPr id="2" name="Rectangle 1"/>
          <p:cNvSpPr/>
          <p:nvPr/>
        </p:nvSpPr>
        <p:spPr>
          <a:xfrm>
            <a:off x="840136" y="1332843"/>
            <a:ext cx="4749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Example 2 – Solution B</a:t>
            </a:r>
            <a:endParaRPr lang="en-ZA" dirty="0">
              <a:solidFill>
                <a:srgbClr val="FFC000"/>
              </a:solidFill>
              <a:latin typeface="AvantGarde Bk BT" panose="020B0402020202020204"/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540397" y="3339197"/>
            <a:ext cx="6469877" cy="1294061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bigCities = cities.filter(city =&gt; city.population &gt; 3000000);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console.log(bigCities);</a:t>
            </a:r>
          </a:p>
        </p:txBody>
      </p:sp>
    </p:spTree>
    <p:extLst>
      <p:ext uri="{BB962C8B-B14F-4D97-AF65-F5344CB8AC3E}">
        <p14:creationId xmlns:p14="http://schemas.microsoft.com/office/powerpoint/2010/main" val="301168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Transforming an Array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3450" y="1253458"/>
            <a:ext cx="10783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Let’s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look at methods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that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transform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and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reorder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an array</a:t>
            </a: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5994542" y="3799224"/>
            <a:ext cx="5781822" cy="1992974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returnValue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=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arr.map (function (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item, index, array) { 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returns the new value instead of item </a:t>
            </a:r>
            <a:endParaRPr lang="en-US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450" y="2245785"/>
            <a:ext cx="2239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Map()</a:t>
            </a:r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6231666" y="3297550"/>
            <a:ext cx="2521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The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syntax is: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3450" y="2916886"/>
            <a:ext cx="5157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 Map is a method that allows us to loop over our array, and access each individual item, and return new values or new types of values for each item in our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array.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Any item that we do return will then give us a brand new array. </a:t>
            </a: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You can think of a Map as saying, I want a new array containing new copies, or changes of each array element.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112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Transforming an Array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735848" y="2421309"/>
            <a:ext cx="4456772" cy="2031132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actors = ["Bilbo", "Gandalf", "Nazgul"];</a:t>
            </a:r>
          </a:p>
          <a:p>
            <a:endParaRPr lang="en-ZA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let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lengths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=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actors.map (function (item) {</a:t>
            </a:r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return item.length</a:t>
            </a:r>
          </a:p>
          <a:p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lengths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848" y="1497304"/>
            <a:ext cx="10749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Example 1: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 here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we transform each element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into an array of its elements’s lengths: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5848" y="5316293"/>
            <a:ext cx="10330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arr.map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method calls the function for each element of the array and returns the array of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results (lengths of each element).</a:t>
            </a:r>
          </a:p>
        </p:txBody>
      </p:sp>
      <p:sp>
        <p:nvSpPr>
          <p:cNvPr id="8" name="Rectangle 7"/>
          <p:cNvSpPr/>
          <p:nvPr/>
        </p:nvSpPr>
        <p:spPr>
          <a:xfrm>
            <a:off x="5631770" y="324433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OR…</a:t>
            </a:r>
            <a:endParaRPr lang="en-ZA" dirty="0"/>
          </a:p>
        </p:txBody>
      </p:sp>
      <p:sp>
        <p:nvSpPr>
          <p:cNvPr id="18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6684714" y="2522572"/>
            <a:ext cx="4844327" cy="1812856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actors = ["Bilbo", "Gandalf", "Nazgul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"];</a:t>
            </a:r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lengths = actors.map(item =&gt; item.length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</a:p>
          <a:p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console.log(lengths); </a:t>
            </a:r>
          </a:p>
        </p:txBody>
      </p:sp>
    </p:spTree>
    <p:extLst>
      <p:ext uri="{BB962C8B-B14F-4D97-AF65-F5344CB8AC3E}">
        <p14:creationId xmlns:p14="http://schemas.microsoft.com/office/powerpoint/2010/main" val="161040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7" grpId="0"/>
      <p:bldP spid="8" grpId="0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6760" y="531614"/>
            <a:ext cx="3454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3200" b="1" dirty="0">
                <a:solidFill>
                  <a:srgbClr val="FF0000"/>
                </a:solidFill>
                <a:latin typeface="Source Sans Pro"/>
              </a:rPr>
              <a:t>Outcomes</a:t>
            </a:r>
            <a:endParaRPr lang="en-ZA" sz="3200" dirty="0">
              <a:latin typeface="Source Sans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760" y="1582341"/>
            <a:ext cx="10652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vantGarde Bk BT"/>
              </a:rPr>
              <a:t>Students should understand the following outcomes, upon </a:t>
            </a:r>
            <a:r>
              <a:rPr lang="en-US" sz="2000" dirty="0">
                <a:solidFill>
                  <a:schemeClr val="bg1"/>
                </a:solidFill>
                <a:latin typeface="AvantGarde Bk BT"/>
              </a:rPr>
              <a:t>successful completion of this </a:t>
            </a:r>
            <a:r>
              <a:rPr lang="en-US" sz="2000" dirty="0" smtClean="0">
                <a:solidFill>
                  <a:schemeClr val="bg1"/>
                </a:solidFill>
                <a:latin typeface="AvantGarde Bk BT"/>
              </a:rPr>
              <a:t>module:</a:t>
            </a:r>
            <a:endParaRPr lang="en-US" sz="20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3661" y="2512339"/>
            <a:ext cx="94389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55600">
              <a:buSzPts val="2000"/>
              <a:buChar char="-"/>
            </a:pPr>
            <a:r>
              <a:rPr lang="en-US" sz="2400" dirty="0" smtClean="0">
                <a:solidFill>
                  <a:srgbClr val="FFC000"/>
                </a:solidFill>
              </a:rPr>
              <a:t>Array Methods Overview</a:t>
            </a:r>
          </a:p>
          <a:p>
            <a:pPr marL="457200" lvl="0" indent="-355600">
              <a:buSzPts val="2000"/>
              <a:buChar char="-"/>
            </a:pPr>
            <a:r>
              <a:rPr lang="en-US" sz="2400" dirty="0">
                <a:solidFill>
                  <a:srgbClr val="FFC000"/>
                </a:solidFill>
              </a:rPr>
              <a:t>Adding or removing </a:t>
            </a:r>
            <a:r>
              <a:rPr lang="en-US" sz="2400" dirty="0" smtClean="0">
                <a:solidFill>
                  <a:srgbClr val="FFC000"/>
                </a:solidFill>
              </a:rPr>
              <a:t>elements</a:t>
            </a:r>
            <a:endParaRPr lang="en-US" sz="2400" dirty="0">
              <a:solidFill>
                <a:srgbClr val="FFC000"/>
              </a:solidFill>
            </a:endParaRPr>
          </a:p>
          <a:p>
            <a:pPr marL="457200" lvl="0" indent="-355600">
              <a:buSzPts val="2000"/>
              <a:buChar char="-"/>
            </a:pPr>
            <a:r>
              <a:rPr lang="en-US" sz="2400" dirty="0" smtClean="0">
                <a:solidFill>
                  <a:srgbClr val="FFC000"/>
                </a:solidFill>
              </a:rPr>
              <a:t>Iteration</a:t>
            </a:r>
            <a:endParaRPr lang="en-US" sz="2400" dirty="0">
              <a:solidFill>
                <a:srgbClr val="FFC000"/>
              </a:solidFill>
            </a:endParaRPr>
          </a:p>
          <a:p>
            <a:pPr marL="457200" lvl="0" indent="-355600">
              <a:buSzPts val="2000"/>
              <a:buChar char="-"/>
            </a:pPr>
            <a:r>
              <a:rPr lang="en-US" sz="2400" dirty="0" smtClean="0">
                <a:solidFill>
                  <a:srgbClr val="FFC000"/>
                </a:solidFill>
              </a:rPr>
              <a:t>Searching</a:t>
            </a:r>
            <a:endParaRPr lang="en-US" sz="2400" dirty="0">
              <a:solidFill>
                <a:srgbClr val="FFC000"/>
              </a:solidFill>
            </a:endParaRPr>
          </a:p>
          <a:p>
            <a:pPr marL="457200" lvl="0" indent="-355600">
              <a:buSzPts val="2000"/>
              <a:buChar char="-"/>
            </a:pPr>
            <a:r>
              <a:rPr lang="en-US" sz="2400" dirty="0" smtClean="0">
                <a:solidFill>
                  <a:srgbClr val="FFC000"/>
                </a:solidFill>
              </a:rPr>
              <a:t>Transforming </a:t>
            </a:r>
            <a:r>
              <a:rPr lang="en-US" sz="2400" dirty="0">
                <a:solidFill>
                  <a:srgbClr val="FFC000"/>
                </a:solidFill>
              </a:rPr>
              <a:t>an </a:t>
            </a:r>
            <a:r>
              <a:rPr lang="en-US" sz="2400" dirty="0" smtClean="0">
                <a:solidFill>
                  <a:srgbClr val="FFC000"/>
                </a:solidFill>
              </a:rPr>
              <a:t>array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3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Transforming an Array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371015" y="2946311"/>
            <a:ext cx="5584518" cy="1722257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numbers = [1, 2, 3, 4, 5];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doubled = 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numbers.map(item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=&gt; item * 2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console.log(doubled); </a:t>
            </a:r>
          </a:p>
        </p:txBody>
      </p:sp>
      <p:sp>
        <p:nvSpPr>
          <p:cNvPr id="5" name="Rectangle 4"/>
          <p:cNvSpPr/>
          <p:nvPr/>
        </p:nvSpPr>
        <p:spPr>
          <a:xfrm>
            <a:off x="857006" y="1295294"/>
            <a:ext cx="10749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Example 2: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 Given an array of numbers, transform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each element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such that each one is doubled in value: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3194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Transforming an Array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3334578" y="2311608"/>
            <a:ext cx="4086216" cy="2479944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checkout = [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{id: 1, name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"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Burger", price: 60},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{id: 2, name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"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Fries", price: 36},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{id: 3, name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"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Popcorn", price: 46},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{id: 4, 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name :"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Juice", price: 30}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965006" y="1347590"/>
            <a:ext cx="10749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Example 3: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 Given is an array which contains items purchased at Ster Kinekor movie house, 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5006" y="5357097"/>
            <a:ext cx="10811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This lucky customer has won a discount of half price for each item. Show how you can transform the array, such that each purchase gets half the price.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5730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Transforming an Array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3608184" y="2186282"/>
            <a:ext cx="5246964" cy="3397880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discounted =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checkout.map (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item =&gt;{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if(item.id !== null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 {</a:t>
            </a:r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return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...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item,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price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: item.price /2,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}</a:t>
            </a:r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}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return item;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console.log(discounted);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90612" y="1532865"/>
            <a:ext cx="10749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Solution Example 3: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5365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Transforming an Array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4018751" y="2567941"/>
            <a:ext cx="2604914" cy="1722120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arr = [1, 2, 3, 4, 5];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arr.reverse();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 arr );</a:t>
            </a:r>
          </a:p>
        </p:txBody>
      </p:sp>
      <p:sp>
        <p:nvSpPr>
          <p:cNvPr id="2" name="Rectangle 1"/>
          <p:cNvSpPr/>
          <p:nvPr/>
        </p:nvSpPr>
        <p:spPr>
          <a:xfrm>
            <a:off x="982202" y="1699936"/>
            <a:ext cx="9617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Reverse</a:t>
            </a:r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()</a:t>
            </a: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- The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method </a:t>
            </a: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arr.reverse()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reverses the order of elements in arr.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2202" y="4879968"/>
            <a:ext cx="10203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The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arrays last element becomes first and the first element becomes the last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This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method also made the changes in the original array.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2810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Transforming an Array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4172637" y="3150952"/>
            <a:ext cx="4334058" cy="2476803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names = 'Bilbo, Gandalf, Nazgul';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arr = names.split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(“, ”);</a:t>
            </a:r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for (let name of arr)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console.log(`A message to ${name}.`);</a:t>
            </a:r>
          </a:p>
          <a:p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9816" y="1363760"/>
            <a:ext cx="10420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str.split(delim)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method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splits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string into an array by the given delimiter delim.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In the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example,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we split by a comma followed by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space</a:t>
            </a:r>
            <a:r>
              <a:rPr lang="en-US" dirty="0" smtClean="0"/>
              <a:t>: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2205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Transforming an Array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3540922" y="2973399"/>
            <a:ext cx="5597488" cy="2476803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arr = 'Bilbo, Gandalf, Nazgul, Saruman'.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split(',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', 2);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for (let name of arr)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console.log(`A message to ${name}.`);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58561" y="1346922"/>
            <a:ext cx="10885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</a:t>
            </a: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Split(</a:t>
            </a:r>
            <a:r>
              <a:rPr lang="en-US" dirty="0" err="1">
                <a:solidFill>
                  <a:srgbClr val="FFC000"/>
                </a:solidFill>
                <a:latin typeface="AvantGarde Bk BT" panose="020B0402020202020204"/>
              </a:rPr>
              <a:t>arg</a:t>
            </a:r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)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method has an optional second numeric argument – a limit on the array length. </a:t>
            </a: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If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it is provided, then the extra elements are ignored. In practice it is rarely used though:</a:t>
            </a:r>
          </a:p>
        </p:txBody>
      </p:sp>
    </p:spTree>
    <p:extLst>
      <p:ext uri="{BB962C8B-B14F-4D97-AF65-F5344CB8AC3E}">
        <p14:creationId xmlns:p14="http://schemas.microsoft.com/office/powerpoint/2010/main" val="240266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Transforming an Array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649245" y="2527575"/>
            <a:ext cx="6774573" cy="1450697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 value = arr.reduce(function(accumulator, item, index, array) {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}, [initial]);</a:t>
            </a:r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5005" y="1327246"/>
            <a:ext cx="10749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reduce</a:t>
            </a:r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()</a:t>
            </a: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- they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are used to calculate a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single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value based on the array.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syntax is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5005" y="4614888"/>
            <a:ext cx="105049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accumulator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– is the result of the previous function call, equals initial the first time (if initial is provided).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item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– is the current array item.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index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– is its position.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array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– is the array.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3991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Transforming an Array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9566" y="1387239"/>
            <a:ext cx="10749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reduce</a:t>
            </a: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() - Example</a:t>
            </a:r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:</a:t>
            </a:r>
            <a:endParaRPr lang="en-ZA" dirty="0">
              <a:solidFill>
                <a:srgbClr val="FFC000"/>
              </a:solidFill>
              <a:latin typeface="AvantGarde Bk BT" panose="020B0402020202020204"/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409304" y="2730084"/>
            <a:ext cx="4577957" cy="228504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arr = [1, 2, 3, 4, 5];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result = arr.reduce(function(sum, current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  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{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return sum + current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},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0);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console.log(result);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99866" y="3503276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OR…</a:t>
            </a:r>
            <a:endParaRPr lang="en-ZA" dirty="0"/>
          </a:p>
        </p:txBody>
      </p:sp>
      <p:sp>
        <p:nvSpPr>
          <p:cNvPr id="13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5865104" y="2730084"/>
            <a:ext cx="6037336" cy="228504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arr = [1, 2, 3, 4, 5];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result = arr.reduce((sum, current) =&gt; sum + current, 0);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console.log(result);</a:t>
            </a:r>
          </a:p>
        </p:txBody>
      </p:sp>
    </p:spTree>
    <p:extLst>
      <p:ext uri="{BB962C8B-B14F-4D97-AF65-F5344CB8AC3E}">
        <p14:creationId xmlns:p14="http://schemas.microsoft.com/office/powerpoint/2010/main" val="242238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Transforming an Array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000233" y="2910940"/>
            <a:ext cx="4577957" cy="228504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arr = [1, 2, 3, 4, 5];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result = arr.reduce(function(sum, current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  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{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return sum + current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},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console.log(result);</a:t>
            </a:r>
          </a:p>
        </p:txBody>
      </p:sp>
      <p:sp>
        <p:nvSpPr>
          <p:cNvPr id="2" name="Rectangle 1"/>
          <p:cNvSpPr/>
          <p:nvPr/>
        </p:nvSpPr>
        <p:spPr>
          <a:xfrm>
            <a:off x="688505" y="1540656"/>
            <a:ext cx="6104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We can change the initial value to start at 10: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14472" y="3314800"/>
            <a:ext cx="56793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Since we set initial value to start at 10, the sum will first contain this initial value, 10.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We then start adding the first element in our array to 10, and the next element to the sum returned.</a:t>
            </a:r>
          </a:p>
        </p:txBody>
      </p:sp>
    </p:spTree>
    <p:extLst>
      <p:ext uri="{BB962C8B-B14F-4D97-AF65-F5344CB8AC3E}">
        <p14:creationId xmlns:p14="http://schemas.microsoft.com/office/powerpoint/2010/main" val="14918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Transforming an Array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1872" y="1137704"/>
            <a:ext cx="10749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reduce() and map()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1872" y="1767535"/>
            <a:ext cx="106127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We can utilize both map and reduce to manipulate our array.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Say we had our Ster Kinekor object: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4296558" y="3183405"/>
            <a:ext cx="4086216" cy="2479944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checkout = [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{id: 1, name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"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Burger", price: 60},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{id: 2, name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"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Fries", price: 36},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{id: 3, name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"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Popcorn", price: 46},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{id: 4, 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name :"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Juice", price: 30}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9337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580961" y="323329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Overview of Array Methods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4178" y="1297498"/>
            <a:ext cx="11168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Array object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has access to multiple methods that help us manipulate its elements: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742421" y="2090824"/>
            <a:ext cx="2407920" cy="8839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Adding or removing elements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3325" y="2314951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pop(), push(), shift(), unshift()</a:t>
            </a:r>
            <a:endParaRPr lang="en-ZA" dirty="0"/>
          </a:p>
        </p:txBody>
      </p:sp>
      <p:sp>
        <p:nvSpPr>
          <p:cNvPr id="13" name="Rounded Rectangle 12"/>
          <p:cNvSpPr/>
          <p:nvPr/>
        </p:nvSpPr>
        <p:spPr>
          <a:xfrm>
            <a:off x="1737376" y="3333701"/>
            <a:ext cx="2407920" cy="8839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lvl="0" algn="ctr">
              <a:buSzPts val="2000"/>
            </a:pPr>
            <a:r>
              <a:rPr lang="en-US" dirty="0">
                <a:solidFill>
                  <a:schemeClr val="tx1"/>
                </a:solidFill>
              </a:rPr>
              <a:t>Iteration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63657" y="3617456"/>
            <a:ext cx="2676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for</a:t>
            </a:r>
            <a:r>
              <a:rPr lang="en-US" dirty="0">
                <a:solidFill>
                  <a:srgbClr val="FFC000"/>
                </a:solidFill>
              </a:rPr>
              <a:t>, forEach, for…of, for…in</a:t>
            </a:r>
            <a:endParaRPr lang="en-ZA" dirty="0"/>
          </a:p>
        </p:txBody>
      </p:sp>
      <p:sp>
        <p:nvSpPr>
          <p:cNvPr id="15" name="Rounded Rectangle 14"/>
          <p:cNvSpPr/>
          <p:nvPr/>
        </p:nvSpPr>
        <p:spPr>
          <a:xfrm>
            <a:off x="1735331" y="4510178"/>
            <a:ext cx="2407920" cy="8839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Searching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63657" y="4756884"/>
            <a:ext cx="5845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indexOf(), lastIndexOf(), includes(), find(), findIndex(), filter()</a:t>
            </a:r>
            <a:endParaRPr lang="en-ZA" dirty="0"/>
          </a:p>
        </p:txBody>
      </p:sp>
      <p:sp>
        <p:nvSpPr>
          <p:cNvPr id="19" name="Rounded Rectangle 18"/>
          <p:cNvSpPr/>
          <p:nvPr/>
        </p:nvSpPr>
        <p:spPr>
          <a:xfrm>
            <a:off x="1742421" y="5753055"/>
            <a:ext cx="2407920" cy="8839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600" lvl="0" algn="ctr">
              <a:buSzPts val="2000"/>
            </a:pPr>
            <a:r>
              <a:rPr lang="en-US" dirty="0">
                <a:solidFill>
                  <a:schemeClr val="tx1"/>
                </a:solidFill>
              </a:rPr>
              <a:t>Transforming an array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53325" y="5909984"/>
            <a:ext cx="597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map(), Sort(), Reverse(), Split(), Join(), Reduce(), reduceRight()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2318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3" grpId="0" animBg="1"/>
      <p:bldP spid="14" grpId="0"/>
      <p:bldP spid="15" grpId="0" animBg="1"/>
      <p:bldP spid="18" grpId="0"/>
      <p:bldP spid="19" grpId="0" animBg="1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Transforming an Array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852" y="1368303"/>
            <a:ext cx="10919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/>
              </a:rPr>
              <a:t>We can use map() to get all prices into an array, then utilize reduce() to get the sum of all the prices:</a:t>
            </a: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540397" y="2606040"/>
            <a:ext cx="4708272" cy="299933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result = checkout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.map(function(item){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return item.price;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})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.reduce(function(sum, next){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return sum + next;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}, 0);   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console.log(`Total purchase = R${result}`);</a:t>
            </a:r>
          </a:p>
        </p:txBody>
      </p:sp>
    </p:spTree>
    <p:extLst>
      <p:ext uri="{BB962C8B-B14F-4D97-AF65-F5344CB8AC3E}">
        <p14:creationId xmlns:p14="http://schemas.microsoft.com/office/powerpoint/2010/main" val="202572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Transforming an Array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178" y="1740750"/>
            <a:ext cx="10749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/>
              </a:rPr>
              <a:t>Same result using arrow functions:</a:t>
            </a: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540396" y="2606040"/>
            <a:ext cx="4774803" cy="2331720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result = checkout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.map((item)=&gt; item.price)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.reduce((sum, next)=&gt; sum + next, 0);   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console.log(`Total purchase = R${result}`);</a:t>
            </a:r>
          </a:p>
        </p:txBody>
      </p:sp>
    </p:spTree>
    <p:extLst>
      <p:ext uri="{BB962C8B-B14F-4D97-AF65-F5344CB8AC3E}">
        <p14:creationId xmlns:p14="http://schemas.microsoft.com/office/powerpoint/2010/main" val="15490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Questions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1871" y="1769038"/>
            <a:ext cx="44288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/>
              </a:rPr>
              <a:t>Q1:</a:t>
            </a:r>
          </a:p>
          <a:p>
            <a:endParaRPr lang="en-US" dirty="0">
              <a:solidFill>
                <a:schemeClr val="bg1"/>
              </a:solidFill>
              <a:latin typeface="AvantGarde Bk BT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vantGarde Bk BT"/>
              </a:rPr>
              <a:t>Using </a:t>
            </a:r>
            <a:r>
              <a:rPr lang="en-US" dirty="0">
                <a:solidFill>
                  <a:schemeClr val="bg1"/>
                </a:solidFill>
                <a:latin typeface="AvantGarde Bk BT"/>
              </a:rPr>
              <a:t>array object provided below, find the total price of all items. Display in the browser.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698" y="3604537"/>
            <a:ext cx="4244249" cy="23952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630862" y="1769038"/>
            <a:ext cx="4145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/>
              </a:rPr>
              <a:t>Q2:</a:t>
            </a:r>
          </a:p>
          <a:p>
            <a:endParaRPr lang="en-US" dirty="0">
              <a:solidFill>
                <a:schemeClr val="bg1"/>
              </a:solidFill>
              <a:latin typeface="AvantGarde Bk BT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vantGarde Bk BT"/>
              </a:rPr>
              <a:t>Display </a:t>
            </a:r>
            <a:r>
              <a:rPr lang="en-US" dirty="0">
                <a:solidFill>
                  <a:schemeClr val="bg1"/>
                </a:solidFill>
                <a:latin typeface="AvantGarde Bk BT"/>
              </a:rPr>
              <a:t>total price for all items except bike, fone and album. Display in web browser. </a:t>
            </a:r>
          </a:p>
        </p:txBody>
      </p:sp>
    </p:spTree>
    <p:extLst>
      <p:ext uri="{BB962C8B-B14F-4D97-AF65-F5344CB8AC3E}">
        <p14:creationId xmlns:p14="http://schemas.microsoft.com/office/powerpoint/2010/main" val="330197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>
          <a:xfrm>
            <a:off x="2292135" y="1700657"/>
            <a:ext cx="7886700" cy="994172"/>
          </a:xfrm>
          <a:noFill/>
        </p:spPr>
        <p:txBody>
          <a:bodyPr>
            <a:normAutofit/>
          </a:bodyPr>
          <a:lstStyle/>
          <a:p>
            <a:pPr algn="ctr"/>
            <a:r>
              <a:rPr lang="en-ZA" sz="3000" dirty="0"/>
              <a:t>Thank You!</a:t>
            </a:r>
            <a:endParaRPr lang="en-US" sz="3000" dirty="0"/>
          </a:p>
        </p:txBody>
      </p:sp>
      <p:sp>
        <p:nvSpPr>
          <p:cNvPr id="28" name="Rectangle 27"/>
          <p:cNvSpPr/>
          <p:nvPr/>
        </p:nvSpPr>
        <p:spPr>
          <a:xfrm>
            <a:off x="1524000" y="5153206"/>
            <a:ext cx="4929996" cy="634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9" name="Freeform 28"/>
          <p:cNvSpPr/>
          <p:nvPr/>
        </p:nvSpPr>
        <p:spPr>
          <a:xfrm>
            <a:off x="6453997" y="4570922"/>
            <a:ext cx="4231257" cy="1216325"/>
          </a:xfrm>
          <a:custGeom>
            <a:avLst/>
            <a:gdLst>
              <a:gd name="connsiteX0" fmla="*/ 0 w 5641676"/>
              <a:gd name="connsiteY0" fmla="*/ 776378 h 1656272"/>
              <a:gd name="connsiteX1" fmla="*/ 724619 w 5641676"/>
              <a:gd name="connsiteY1" fmla="*/ 0 h 1656272"/>
              <a:gd name="connsiteX2" fmla="*/ 5641676 w 5641676"/>
              <a:gd name="connsiteY2" fmla="*/ 0 h 1656272"/>
              <a:gd name="connsiteX3" fmla="*/ 5641676 w 5641676"/>
              <a:gd name="connsiteY3" fmla="*/ 1293963 h 1656272"/>
              <a:gd name="connsiteX4" fmla="*/ 4899804 w 5641676"/>
              <a:gd name="connsiteY4" fmla="*/ 1293963 h 1656272"/>
              <a:gd name="connsiteX5" fmla="*/ 0 w 5641676"/>
              <a:gd name="connsiteY5" fmla="*/ 1656272 h 1656272"/>
              <a:gd name="connsiteX6" fmla="*/ 0 w 5641676"/>
              <a:gd name="connsiteY6" fmla="*/ 776378 h 165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41676" h="1656272">
                <a:moveTo>
                  <a:pt x="0" y="776378"/>
                </a:moveTo>
                <a:lnTo>
                  <a:pt x="724619" y="0"/>
                </a:lnTo>
                <a:lnTo>
                  <a:pt x="5641676" y="0"/>
                </a:lnTo>
                <a:lnTo>
                  <a:pt x="5641676" y="1293963"/>
                </a:lnTo>
                <a:lnTo>
                  <a:pt x="4899804" y="1293963"/>
                </a:lnTo>
                <a:lnTo>
                  <a:pt x="0" y="1656272"/>
                </a:lnTo>
                <a:lnTo>
                  <a:pt x="0" y="7763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727" y="4624520"/>
            <a:ext cx="303750" cy="3037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727" y="4979113"/>
            <a:ext cx="303750" cy="3037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727" y="5326393"/>
            <a:ext cx="303750" cy="2953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847" y="4686914"/>
            <a:ext cx="885938" cy="8775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152651" y="5358017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info@belgiumcampus.ac.za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49229" y="5358017"/>
            <a:ext cx="12426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+27 10 593 53 68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06007" y="4624520"/>
            <a:ext cx="13484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/</a:t>
            </a:r>
            <a:r>
              <a:rPr lang="en-ZA" sz="1050" dirty="0" err="1">
                <a:latin typeface="AvantGarde Bk BT" panose="020B0402020202020204" pitchFamily="34" charset="0"/>
              </a:rPr>
              <a:t>belgiumcampusSA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06008" y="501557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#Belgium Campus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06007" y="5354808"/>
            <a:ext cx="1168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/</a:t>
            </a:r>
            <a:r>
              <a:rPr lang="en-ZA" sz="1050" dirty="0" err="1">
                <a:latin typeface="AvantGarde Bk BT" panose="020B0402020202020204" pitchFamily="34" charset="0"/>
              </a:rPr>
              <a:t>belgiumcampus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2328542" y="2929845"/>
            <a:ext cx="7886700" cy="994172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ZA" sz="4500" i="1" dirty="0"/>
              <a:t>The End</a:t>
            </a:r>
            <a:endParaRPr lang="en-US" sz="4500" i="1" dirty="0"/>
          </a:p>
        </p:txBody>
      </p:sp>
    </p:spTree>
    <p:extLst>
      <p:ext uri="{BB962C8B-B14F-4D97-AF65-F5344CB8AC3E}">
        <p14:creationId xmlns:p14="http://schemas.microsoft.com/office/powerpoint/2010/main" val="3817045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References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8220" y="2734672"/>
            <a:ext cx="3680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https://javascript.info/array-methods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8220" y="3960614"/>
            <a:ext cx="5712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https://www.tutorialrepublic.com/javascript-examples.php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8220" y="1432619"/>
            <a:ext cx="10479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FFC000"/>
                </a:solidFill>
              </a:rPr>
              <a:t>https://www.freecodecamp.org/news/here-are-the-new-built-in-methods-and-functions-in-javascript-8f4d2fd794fa/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8220" y="5001890"/>
            <a:ext cx="5612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https://ultimatecourses.com/blog/array-reduce-javascript</a:t>
            </a:r>
          </a:p>
        </p:txBody>
      </p:sp>
    </p:spTree>
    <p:extLst>
      <p:ext uri="{BB962C8B-B14F-4D97-AF65-F5344CB8AC3E}">
        <p14:creationId xmlns:p14="http://schemas.microsoft.com/office/powerpoint/2010/main" val="173235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Searching Array </a:t>
            </a:r>
            <a:r>
              <a:rPr lang="en-US" sz="3200" dirty="0">
                <a:solidFill>
                  <a:srgbClr val="FFC000"/>
                </a:solidFill>
              </a:rPr>
              <a:t>E</a:t>
            </a:r>
            <a:r>
              <a:rPr lang="en-US" sz="3200" dirty="0" smtClean="0">
                <a:solidFill>
                  <a:srgbClr val="FFC000"/>
                </a:solidFill>
              </a:rPr>
              <a:t>lements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8698" y="1490662"/>
            <a:ext cx="10619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ZA" dirty="0" err="1">
                <a:solidFill>
                  <a:srgbClr val="FFC000"/>
                </a:solidFill>
                <a:latin typeface="AvantGarde Bk BT" panose="020B0402020202020204"/>
              </a:rPr>
              <a:t>Array.includes</a:t>
            </a:r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():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allows us to check if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a property exists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in an array. </a:t>
            </a: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540397" y="2808399"/>
            <a:ext cx="4628639" cy="1793076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arr = ["C#", "Java", "JavaScript", "SQL"];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console.log(arr.includes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("Java"));</a:t>
            </a:r>
          </a:p>
          <a:p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console.log(arr.includes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("F#"));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68698" y="5549881"/>
            <a:ext cx="8854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rgbClr val="D4D4D4"/>
                </a:solidFill>
                <a:effectLst/>
                <a:latin typeface="AvantGarde Bk BT" panose="020B0402020202020204"/>
              </a:rPr>
              <a:t>Returns true is property exist, or false if it does not exist</a:t>
            </a:r>
            <a:endParaRPr lang="en-ZA" b="0" dirty="0">
              <a:solidFill>
                <a:srgbClr val="D4D4D4"/>
              </a:solidFill>
              <a:effectLst/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5383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Searching Array </a:t>
            </a:r>
            <a:r>
              <a:rPr lang="en-US" sz="3200" dirty="0">
                <a:solidFill>
                  <a:srgbClr val="FFC000"/>
                </a:solidFill>
              </a:rPr>
              <a:t>E</a:t>
            </a:r>
            <a:r>
              <a:rPr lang="en-US" sz="3200" dirty="0" smtClean="0">
                <a:solidFill>
                  <a:srgbClr val="FFC000"/>
                </a:solidFill>
              </a:rPr>
              <a:t>lements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6936" y="1463063"/>
            <a:ext cx="10869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Array.find() </a:t>
            </a: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-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helps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us to find an element in an Array. It takes a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callback function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as an </a:t>
            </a:r>
            <a:r>
              <a:rPr lang="en-US" i="1" dirty="0">
                <a:solidFill>
                  <a:schemeClr val="bg1"/>
                </a:solidFill>
                <a:latin typeface="AvantGarde Bk BT" panose="020B0402020202020204"/>
              </a:rPr>
              <a:t>argument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 The callback function provides more options to find and extract complex data.</a:t>
            </a: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540397" y="2794600"/>
            <a:ext cx="5201523" cy="2440124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arr = ["C#", "Java", "JavaScript", "SQL"];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value =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arr.find(x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=&gt; x=== "SQL");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value2 =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arr.find(z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=&gt; z=== "HTML");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console.log(`The value is: ${value}`);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console.log(`The value is: ${value2}`);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75541" y="5919930"/>
            <a:ext cx="10443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If the property we are looking for exists, it returns the found value. Otherwise, it returns undefined.</a:t>
            </a:r>
            <a:endParaRPr lang="en-ZA" b="0" dirty="0">
              <a:solidFill>
                <a:schemeClr val="bg1"/>
              </a:solidFill>
              <a:effectLst/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6771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2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Searching Array </a:t>
            </a:r>
            <a:r>
              <a:rPr lang="en-US" sz="3200" dirty="0">
                <a:solidFill>
                  <a:srgbClr val="FFC000"/>
                </a:solidFill>
              </a:rPr>
              <a:t>E</a:t>
            </a:r>
            <a:r>
              <a:rPr lang="en-US" sz="3200" dirty="0" smtClean="0">
                <a:solidFill>
                  <a:srgbClr val="FFC000"/>
                </a:solidFill>
              </a:rPr>
              <a:t>lements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4860" y="1475820"/>
            <a:ext cx="10630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Array.findIndex() </a:t>
            </a:r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-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returns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index of the found element instead of the value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540397" y="2913408"/>
            <a:ext cx="5201523" cy="2440124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arr = ["C#", "Java", "JavaScript", "SQL"];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index =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arr.findIndex(x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=&gt; x=="SQL");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index1 =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arr.findIndex(z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=&gt; z=="HTML");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console.log(`The index value is: ${index}`);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console.log(`The index value is: ${index1}`);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14860" y="5804231"/>
            <a:ext cx="10900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If the property we are looking for exists, it returns the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index that the </a:t>
            </a: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value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is on.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Otherwise, it returns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-1.</a:t>
            </a:r>
            <a:endParaRPr lang="en-ZA" b="0" dirty="0">
              <a:solidFill>
                <a:schemeClr val="bg1"/>
              </a:solidFill>
              <a:effectLst/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52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2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Searching Array </a:t>
            </a:r>
            <a:r>
              <a:rPr lang="en-US" sz="3200" dirty="0">
                <a:solidFill>
                  <a:srgbClr val="FFC000"/>
                </a:solidFill>
              </a:rPr>
              <a:t>E</a:t>
            </a:r>
            <a:r>
              <a:rPr lang="en-US" sz="3200" dirty="0" smtClean="0">
                <a:solidFill>
                  <a:srgbClr val="FFC000"/>
                </a:solidFill>
              </a:rPr>
              <a:t>lements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1154" y="1381701"/>
            <a:ext cx="10945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Array.values</a:t>
            </a:r>
            <a:r>
              <a:rPr lang="en-ZA" b="1" dirty="0" smtClean="0">
                <a:solidFill>
                  <a:srgbClr val="FFC000"/>
                </a:solidFill>
                <a:latin typeface="AvantGarde Bk BT" panose="020B0402020202020204"/>
              </a:rPr>
              <a:t>() </a:t>
            </a: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-</a:t>
            </a:r>
            <a:r>
              <a:rPr lang="en-ZA" b="1" dirty="0" smtClean="0">
                <a:solidFill>
                  <a:srgbClr val="FFC000"/>
                </a:solidFill>
                <a:latin typeface="AvantGarde Bk BT" panose="020B0402020202020204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  <a:ea typeface="Arial Unicode MS" panose="020B0604020202020204" pitchFamily="34" charset="-128"/>
                <a:cs typeface="Arial Unicode MS" panose="020B0604020202020204" pitchFamily="34" charset="-128"/>
              </a:rPr>
              <a:t>This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  <a:ea typeface="Arial Unicode MS" panose="020B0604020202020204" pitchFamily="34" charset="-128"/>
                <a:cs typeface="Arial Unicode MS" panose="020B0604020202020204" pitchFamily="34" charset="-128"/>
              </a:rPr>
              <a:t>new method returns an Array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  <a:ea typeface="Arial Unicode MS" panose="020B0604020202020204" pitchFamily="34" charset="-128"/>
                <a:cs typeface="Arial Unicode MS" panose="020B0604020202020204" pitchFamily="34" charset="-128"/>
              </a:rPr>
              <a:t>iterator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  <a:ea typeface="Arial Unicode MS" panose="020B0604020202020204" pitchFamily="34" charset="-128"/>
                <a:cs typeface="Arial Unicode MS" panose="020B0604020202020204" pitchFamily="34" charset="-128"/>
              </a:rPr>
              <a:t> of the values so we can run a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  <a:ea typeface="Arial Unicode MS" panose="020B0604020202020204" pitchFamily="34" charset="-128"/>
                <a:cs typeface="Arial Unicode MS" panose="020B0604020202020204" pitchFamily="34" charset="-128"/>
              </a:rPr>
              <a:t>for loop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  <a:ea typeface="Arial Unicode MS" panose="020B0604020202020204" pitchFamily="34" charset="-128"/>
                <a:cs typeface="Arial Unicode MS" panose="020B0604020202020204" pitchFamily="34" charset="-128"/>
              </a:rPr>
              <a:t>to extract each value of the Array.</a:t>
            </a: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611418" y="2861917"/>
            <a:ext cx="4866243" cy="2440124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arr = ["C#", "Java", "JavaScript", "SQL"];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iterator =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arr.values();</a:t>
            </a:r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for(const val of iterator){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console.log(`The value is: ${val}`);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320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Searching Array </a:t>
            </a:r>
            <a:r>
              <a:rPr lang="en-US" sz="3200" dirty="0">
                <a:solidFill>
                  <a:srgbClr val="FFC000"/>
                </a:solidFill>
              </a:rPr>
              <a:t>E</a:t>
            </a:r>
            <a:r>
              <a:rPr lang="en-US" sz="3200" dirty="0" smtClean="0">
                <a:solidFill>
                  <a:srgbClr val="FFC000"/>
                </a:solidFill>
              </a:rPr>
              <a:t>lements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1202" y="1490662"/>
            <a:ext cx="10630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Array.entries()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returns both the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key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and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value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and in an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Array </a:t>
            </a: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format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, comma separated.</a:t>
            </a:r>
            <a:endParaRPr lang="en-US" dirty="0">
              <a:solidFill>
                <a:schemeClr val="bg1"/>
              </a:solidFill>
              <a:latin typeface="AvantGarde Bk BT" panose="020B0402020202020204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540397" y="2781283"/>
            <a:ext cx="5216763" cy="2440124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arr = ["C#", "Java", "JavaScript", "SQL"];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iterator =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arr.entries();</a:t>
            </a:r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for(const val of iterator){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console.log(`The key and value: ${val}`);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9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Searching Array </a:t>
            </a:r>
            <a:r>
              <a:rPr lang="en-US" sz="3200" dirty="0">
                <a:solidFill>
                  <a:srgbClr val="FFC000"/>
                </a:solidFill>
              </a:rPr>
              <a:t>E</a:t>
            </a:r>
            <a:r>
              <a:rPr lang="en-US" sz="3200" dirty="0" smtClean="0">
                <a:solidFill>
                  <a:srgbClr val="FFC000"/>
                </a:solidFill>
              </a:rPr>
              <a:t>lements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4978" y="2057241"/>
            <a:ext cx="49004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Array.from()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was introduced in the ES6 release. It can do multiple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things:</a:t>
            </a:r>
          </a:p>
          <a:p>
            <a:pPr fontAlgn="base"/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fontAlgn="base"/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342900" indent="-342900" fontAlgn="base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Creates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 a new Array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from the data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pPr marL="342900" indent="-342900" fontAlgn="base">
              <a:buFont typeface="+mj-lt"/>
              <a:buAutoNum type="alphaLcParenR"/>
            </a:pPr>
            <a:endParaRPr lang="en-US" dirty="0">
              <a:solidFill>
                <a:schemeClr val="bg1"/>
              </a:solidFill>
              <a:latin typeface="AvantGarde Bk BT" panose="020B0402020202020204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fontAlgn="base">
              <a:buFont typeface="+mj-lt"/>
              <a:buAutoNum type="alphaLcParenR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342900" indent="-342900" fontAlgn="base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It can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convert a String to an </a:t>
            </a: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Array.</a:t>
            </a: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342900" indent="-342900" fontAlgn="base">
              <a:buFont typeface="+mj-lt"/>
              <a:buAutoNum type="alphaLcParenR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342900" indent="-342900" fontAlgn="base">
              <a:buFont typeface="+mj-lt"/>
              <a:buAutoNum type="alphaLcParenR"/>
            </a:pP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342900" indent="-342900" fontAlgn="base">
              <a:buFont typeface="+mj-lt"/>
              <a:buAutoNum type="alphaLcParenR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Running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map() function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on the data. </a:t>
            </a: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342900" indent="-342900" fontAlgn="base">
              <a:buFont typeface="+mj-lt"/>
              <a:buAutoNum type="alphaLcParenR"/>
            </a:pP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6053676" y="1793341"/>
            <a:ext cx="5471004" cy="3680220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//Copying an array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arr = ["C#", "Java", "JavaScript", "SQL"];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console.log(Array.from(arr));   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//return an array from a string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myString = "Belgium Campus";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console.log(Array.from(myString));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//execute map() function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nums = [1, 2, 4, 6, 10, 55];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nums2 =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Array.from(nums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, item =&gt; item * 2);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console.log(nums2);</a:t>
            </a:r>
          </a:p>
        </p:txBody>
      </p:sp>
    </p:spTree>
    <p:extLst>
      <p:ext uri="{BB962C8B-B14F-4D97-AF65-F5344CB8AC3E}">
        <p14:creationId xmlns:p14="http://schemas.microsoft.com/office/powerpoint/2010/main" val="424105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BelgiumCampusLectures">
  <a:themeElements>
    <a:clrScheme name="BC Colour Sc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2625"/>
      </a:accent1>
      <a:accent2>
        <a:srgbClr val="DA3236"/>
      </a:accent2>
      <a:accent3>
        <a:srgbClr val="F5D121"/>
      </a:accent3>
      <a:accent4>
        <a:srgbClr val="8DCA4E"/>
      </a:accent4>
      <a:accent5>
        <a:srgbClr val="2D95C1"/>
      </a:accent5>
      <a:accent6>
        <a:srgbClr val="A136B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lgiumCampusLectures" id="{79B71C2D-F713-4FD6-BC28-77E531480CDC}" vid="{75D0B447-5D2C-441F-8BFE-56A3D8CB91A1}"/>
    </a:ext>
  </a:extLst>
</a:theme>
</file>

<file path=ppt/theme/theme2.xml><?xml version="1.0" encoding="utf-8"?>
<a:theme xmlns:a="http://schemas.openxmlformats.org/drawingml/2006/main" name="Office Theme">
  <a:themeElements>
    <a:clrScheme name="BC Colou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2625"/>
      </a:accent1>
      <a:accent2>
        <a:srgbClr val="DA3236"/>
      </a:accent2>
      <a:accent3>
        <a:srgbClr val="F5D121"/>
      </a:accent3>
      <a:accent4>
        <a:srgbClr val="8DCA4E"/>
      </a:accent4>
      <a:accent5>
        <a:srgbClr val="2D95C1"/>
      </a:accent5>
      <a:accent6>
        <a:srgbClr val="A136B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e1a60f-3350-4a05-95d7-b25b2a175643">
      <Terms xmlns="http://schemas.microsoft.com/office/infopath/2007/PartnerControls"/>
    </lcf76f155ced4ddcb4097134ff3c332f>
    <TaxCatchAll xmlns="52dda859-a9e4-42d9-868d-de8ee1d200c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B7728AE1D21D41AD9B35AAE0A4EC95" ma:contentTypeVersion="17" ma:contentTypeDescription="Create a new document." ma:contentTypeScope="" ma:versionID="88059b75877ba66a7e3004593427905c">
  <xsd:schema xmlns:xsd="http://www.w3.org/2001/XMLSchema" xmlns:xs="http://www.w3.org/2001/XMLSchema" xmlns:p="http://schemas.microsoft.com/office/2006/metadata/properties" xmlns:ns2="52dda859-a9e4-42d9-868d-de8ee1d200c2" xmlns:ns3="d8e1a60f-3350-4a05-95d7-b25b2a175643" targetNamespace="http://schemas.microsoft.com/office/2006/metadata/properties" ma:root="true" ma:fieldsID="edb3aaffc6e71aea68e7b93343d7dde8" ns2:_="" ns3:_="">
    <xsd:import namespace="52dda859-a9e4-42d9-868d-de8ee1d200c2"/>
    <xsd:import namespace="d8e1a60f-3350-4a05-95d7-b25b2a17564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da859-a9e4-42d9-868d-de8ee1d200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8deb48b-0a2b-4e23-9a68-642254c24ba9}" ma:internalName="TaxCatchAll" ma:showField="CatchAllData" ma:web="52dda859-a9e4-42d9-868d-de8ee1d200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1a60f-3350-4a05-95d7-b25b2a1756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02b4c3-ad89-44e0-9eed-c911eaa683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6E2AFF-635D-486A-9F2F-6ACB6ABA9839}">
  <ds:schemaRefs>
    <ds:schemaRef ds:uri="http://schemas.microsoft.com/office/2006/metadata/properties"/>
    <ds:schemaRef ds:uri="http://schemas.microsoft.com/office/infopath/2007/PartnerControls"/>
    <ds:schemaRef ds:uri="4900d5ba-9796-42da-8ad1-b47e8faca156"/>
    <ds:schemaRef ds:uri="49283337-5960-4ff7-8228-fa26b266e73f"/>
  </ds:schemaRefs>
</ds:datastoreItem>
</file>

<file path=customXml/itemProps2.xml><?xml version="1.0" encoding="utf-8"?>
<ds:datastoreItem xmlns:ds="http://schemas.openxmlformats.org/officeDocument/2006/customXml" ds:itemID="{0C064E14-45D8-45D0-A4AB-6515A09645CC}"/>
</file>

<file path=customXml/itemProps3.xml><?xml version="1.0" encoding="utf-8"?>
<ds:datastoreItem xmlns:ds="http://schemas.openxmlformats.org/officeDocument/2006/customXml" ds:itemID="{D09A9D50-17AC-4509-BD5F-8C94A9D346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BelgiumCampusLectures</Template>
  <TotalTime>23871</TotalTime>
  <Words>3402</Words>
  <Application>Microsoft Office PowerPoint</Application>
  <PresentationFormat>Widescreen</PresentationFormat>
  <Paragraphs>420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Arial</vt:lpstr>
      <vt:lpstr>Arial Unicode MS</vt:lpstr>
      <vt:lpstr>AvantGarde Bk BT</vt:lpstr>
      <vt:lpstr>Bebas Neue</vt:lpstr>
      <vt:lpstr>Bebas Neue Bold</vt:lpstr>
      <vt:lpstr>Calibri</vt:lpstr>
      <vt:lpstr>Calibri Light</vt:lpstr>
      <vt:lpstr>Roboto Light</vt:lpstr>
      <vt:lpstr>Segoe UI Light</vt:lpstr>
      <vt:lpstr>Source Sans Pro</vt:lpstr>
      <vt:lpstr>Source Sans Pro ExtraLight</vt:lpstr>
      <vt:lpstr>Source Sans Pro Light</vt:lpstr>
      <vt:lpstr>Wingdings</vt:lpstr>
      <vt:lpstr>BelgiumCampusLectures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van Niekerk</dc:creator>
  <cp:lastModifiedBy>SimbaPC</cp:lastModifiedBy>
  <cp:revision>559</cp:revision>
  <dcterms:created xsi:type="dcterms:W3CDTF">2020-11-16T17:13:22Z</dcterms:created>
  <dcterms:modified xsi:type="dcterms:W3CDTF">2024-07-25T14:26:14Z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0x010100DBB7728AE1D21D41AD9B35AAE0A4EC95</vt:lpwstr>
  </property>
</Properties>
</file>