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39"/>
  </p:notesMasterIdLst>
  <p:sldIdLst>
    <p:sldId id="325" r:id="rId6"/>
    <p:sldId id="493" r:id="rId7"/>
    <p:sldId id="498" r:id="rId8"/>
    <p:sldId id="501" r:id="rId9"/>
    <p:sldId id="504" r:id="rId10"/>
    <p:sldId id="505" r:id="rId11"/>
    <p:sldId id="507" r:id="rId12"/>
    <p:sldId id="506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8" r:id="rId23"/>
    <p:sldId id="517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9" r:id="rId32"/>
    <p:sldId id="530" r:id="rId33"/>
    <p:sldId id="533" r:id="rId34"/>
    <p:sldId id="534" r:id="rId35"/>
    <p:sldId id="527" r:id="rId36"/>
    <p:sldId id="535" r:id="rId37"/>
    <p:sldId id="4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6694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67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5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9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84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5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89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3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8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4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14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65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89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0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53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59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11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83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50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57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6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85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5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00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33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1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  <a:latin typeface="AvantGarde Bk BT"/>
              </a:rPr>
              <a:t>We will deal with this keyword</a:t>
            </a:r>
            <a:r>
              <a:rPr lang="en-US" sz="1200" baseline="0" dirty="0" smtClean="0">
                <a:solidFill>
                  <a:schemeClr val="bg1"/>
                </a:solidFill>
                <a:latin typeface="AvantGarde Bk BT"/>
              </a:rPr>
              <a:t> later</a:t>
            </a:r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8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1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37119" y="-1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486878" y="-99307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785683" y="1859965"/>
            <a:ext cx="6140523" cy="2883658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5400" dirty="0" smtClean="0">
                <a:solidFill>
                  <a:schemeClr val="bg1"/>
                </a:solidFill>
              </a:rPr>
              <a:t>JavaScript </a:t>
            </a:r>
            <a:r>
              <a:rPr lang="en-ZA" sz="5400" dirty="0" smtClean="0">
                <a:solidFill>
                  <a:srgbClr val="FFC000"/>
                </a:solidFill>
              </a:rPr>
              <a:t>Objects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Web Programming 281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using the Object.create() method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706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97520" y="1637857"/>
            <a:ext cx="4599519" cy="280940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 smtClean="0">
              <a:latin typeface="AvantGarde Bk BT" panose="020B0402020202020204"/>
            </a:endParaRPr>
          </a:p>
          <a:p>
            <a:endParaRPr lang="en-ZA" dirty="0" smtClean="0"/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student2 = Object.create(student1);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student2.name = 'Ryan';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student2.surname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‘Giggs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';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student2.age = 12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console.log(student2.getDetails());</a:t>
            </a:r>
          </a:p>
          <a:p>
            <a:r>
              <a:rPr lang="en-ZA" dirty="0"/>
              <a:t/>
            </a:r>
            <a:br>
              <a:rPr lang="en-ZA" dirty="0"/>
            </a:b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179" y="5394517"/>
            <a:ext cx="1070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The objects you create with the 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Object.create()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 method are also object literals and they are instances of JavaScript’s built-in 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Object()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 object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2922" y="2795301"/>
            <a:ext cx="4607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new </a:t>
            </a:r>
            <a:r>
              <a:rPr lang="en-ZA" i="1" dirty="0" smtClean="0">
                <a:solidFill>
                  <a:srgbClr val="FFC000"/>
                </a:solidFill>
                <a:latin typeface="AvantGarde Bk BT" panose="020B0402020202020204"/>
              </a:rPr>
              <a:t>student2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 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object will be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populated with the new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values.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264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Adding New Properties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83" y="1453191"/>
            <a:ext cx="1070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You can add new properties to an existing object by simply giving it a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value.</a:t>
            </a:r>
          </a:p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Using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ZA" i="1" dirty="0" smtClean="0">
                <a:solidFill>
                  <a:srgbClr val="FFC000"/>
                </a:solidFill>
                <a:latin typeface="AvantGarde Bk BT" panose="020B0402020202020204"/>
              </a:rPr>
              <a:t>student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object - you can then add to it a new property called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nationality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723666" y="2803625"/>
            <a:ext cx="8298254" cy="359875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age: 25,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getDetails: function()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return `Students details are: ${this.name} ${this.surname} aged ${this.age}`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student.nationality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'South African';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console.log(`${</a:t>
            </a:r>
            <a:r>
              <a:rPr lang="en-ZA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student.getDetails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()} is ${</a:t>
            </a:r>
            <a:r>
              <a:rPr lang="en-ZA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student.nationality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}`);</a:t>
            </a:r>
            <a:r>
              <a:rPr lang="en-ZA" dirty="0"/>
              <a:t/>
            </a:r>
            <a:br>
              <a:rPr lang="en-ZA" dirty="0"/>
            </a:b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178" y="2803625"/>
            <a:ext cx="10706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518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Deleting Properties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706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delete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keyword deletes a property from an object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10306" y="2335586"/>
            <a:ext cx="8371054" cy="359875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age: 25,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getDetails: function()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return `Students details are: ${this.name} ${this.surname} aged ${this.age}`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delete student.age 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console.log(student);</a:t>
            </a:r>
          </a:p>
          <a:p>
            <a:r>
              <a:rPr lang="en-ZA" dirty="0"/>
              <a:t/>
            </a:r>
            <a:br>
              <a:rPr lang="en-ZA" dirty="0"/>
            </a:b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0062" y="2400447"/>
            <a:ext cx="10706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51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Getters and Setters 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70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Getters and setters allow you to define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Object Accessors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(Computed Properties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).</a:t>
            </a:r>
          </a:p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getter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is a method that gets the value of a specific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property.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901111" y="2399065"/>
            <a:ext cx="2464562" cy="152486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nl-NL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name: 'Simba',</a:t>
            </a:r>
          </a:p>
          <a:p>
            <a:r>
              <a:rPr lang="nl-NL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surname: </a:t>
            </a:r>
            <a:r>
              <a:rPr lang="nl-NL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'Zengeni‘,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ZA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language</a:t>
            </a: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 'English'</a:t>
            </a:r>
            <a:endParaRPr lang="nl-NL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nl-NL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22810" y="4947238"/>
            <a:ext cx="6387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We can then add a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getter method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to access the value of any property within the </a:t>
            </a:r>
            <a:r>
              <a:rPr lang="en-ZA" i="1" dirty="0" smtClean="0">
                <a:solidFill>
                  <a:srgbClr val="FFC000"/>
                </a:solidFill>
                <a:latin typeface="AvantGarde Bk BT" panose="020B0402020202020204"/>
              </a:rPr>
              <a:t>student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object: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353527" y="4067049"/>
            <a:ext cx="3491281" cy="265190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name: 'Simba',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surname: 'Zengeni',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language: 'English',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get lang </a:t>
            </a:r>
            <a:r>
              <a:rPr lang="en-ZA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 ) {</a:t>
            </a:r>
            <a:endParaRPr lang="en-ZA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    return this.language;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}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</a:t>
            </a:r>
            <a:r>
              <a:rPr lang="en-ZA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ZA" dirty="0"/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</a:t>
            </a:r>
            <a:r>
              <a:rPr lang="en-ZA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student.lang</a:t>
            </a: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734" y="2675000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Say we have an Object called student: </a:t>
            </a:r>
          </a:p>
        </p:txBody>
      </p:sp>
    </p:spTree>
    <p:extLst>
      <p:ext uri="{BB962C8B-B14F-4D97-AF65-F5344CB8AC3E}">
        <p14:creationId xmlns:p14="http://schemas.microsoft.com/office/powerpoint/2010/main" val="37991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Getters and Setters 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70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setter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is a method that sets the value of a specific property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In this case, we can create a language property, but not define it: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892188" y="2928977"/>
            <a:ext cx="4464977" cy="342900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language: '',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set lang (myLang){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this.language = myLang;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student.lang = 'English';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console.log(student.language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57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Function vs. Getter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241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Using function 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54178" y="2131910"/>
            <a:ext cx="4930342" cy="342900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fullname: function(){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return this.name + ' ' + this.surname;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console.log(student.fullname());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3908" y="1453191"/>
            <a:ext cx="241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Using </a:t>
            </a:r>
            <a:r>
              <a:rPr lang="en-US" dirty="0" smtClean="0">
                <a:solidFill>
                  <a:schemeClr val="bg1"/>
                </a:solidFill>
                <a:latin typeface="AvantGarde Bk BT"/>
              </a:rPr>
              <a:t>get() </a:t>
            </a:r>
            <a:endParaRPr lang="en-US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853908" y="2078717"/>
            <a:ext cx="4922456" cy="342900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get fullname(){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return this.name + ' ' + this.surname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console.log(student.fullname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818130" y="5792914"/>
            <a:ext cx="5050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Accesses </a:t>
            </a:r>
            <a:r>
              <a:rPr lang="en-ZA" dirty="0">
                <a:solidFill>
                  <a:schemeClr val="bg1"/>
                </a:solidFill>
              </a:rPr>
              <a:t>fullName as a function: </a:t>
            </a:r>
            <a:r>
              <a:rPr lang="en-ZA" i="1" dirty="0">
                <a:solidFill>
                  <a:srgbClr val="FFC000"/>
                </a:solidFill>
              </a:rPr>
              <a:t>person.fullName().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2281" y="5763911"/>
            <a:ext cx="48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Accesses </a:t>
            </a:r>
            <a:r>
              <a:rPr lang="en-ZA" dirty="0">
                <a:solidFill>
                  <a:schemeClr val="bg1"/>
                </a:solidFill>
              </a:rPr>
              <a:t>fullName as a property: </a:t>
            </a:r>
            <a:r>
              <a:rPr lang="en-ZA" i="1" dirty="0">
                <a:solidFill>
                  <a:srgbClr val="FFC000"/>
                </a:solidFill>
              </a:rPr>
              <a:t>person.fullName</a:t>
            </a:r>
          </a:p>
        </p:txBody>
      </p:sp>
    </p:spTree>
    <p:extLst>
      <p:ext uri="{BB962C8B-B14F-4D97-AF65-F5344CB8AC3E}">
        <p14:creationId xmlns:p14="http://schemas.microsoft.com/office/powerpoint/2010/main" val="9437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Why Getters </a:t>
            </a:r>
            <a:r>
              <a:rPr lang="en-US" sz="3200" dirty="0">
                <a:solidFill>
                  <a:srgbClr val="FFC000"/>
                </a:solidFill>
              </a:rPr>
              <a:t>and </a:t>
            </a:r>
            <a:r>
              <a:rPr lang="en-US" sz="3200" dirty="0" smtClean="0">
                <a:solidFill>
                  <a:srgbClr val="FFC000"/>
                </a:solidFill>
              </a:rPr>
              <a:t>Setters? 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1713" y="2538190"/>
            <a:ext cx="8557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/>
              </a:rPr>
              <a:t>It gives simpler </a:t>
            </a:r>
            <a:r>
              <a:rPr lang="en-ZA" dirty="0" smtClean="0">
                <a:solidFill>
                  <a:schemeClr val="bg1"/>
                </a:solidFill>
                <a:latin typeface="AvantGarde Bk BT"/>
              </a:rPr>
              <a:t>syntax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/>
              </a:rPr>
              <a:t>It allows equal syntax for properties and </a:t>
            </a:r>
            <a:r>
              <a:rPr lang="en-ZA" dirty="0" smtClean="0">
                <a:solidFill>
                  <a:schemeClr val="bg1"/>
                </a:solidFill>
                <a:latin typeface="AvantGarde Bk BT"/>
              </a:rPr>
              <a:t>methods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/>
              </a:rPr>
              <a:t>It can secure better data </a:t>
            </a:r>
            <a:r>
              <a:rPr lang="en-ZA" dirty="0" smtClean="0">
                <a:solidFill>
                  <a:schemeClr val="bg1"/>
                </a:solidFill>
                <a:latin typeface="AvantGarde Bk BT"/>
              </a:rPr>
              <a:t>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/>
              </a:rPr>
              <a:t>It is useful for doing things </a:t>
            </a:r>
            <a:r>
              <a:rPr lang="en-ZA" dirty="0" smtClean="0">
                <a:solidFill>
                  <a:schemeClr val="bg1"/>
                </a:solidFill>
                <a:latin typeface="AvantGarde Bk BT"/>
              </a:rPr>
              <a:t>behind-the-scenes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</p:spTree>
    <p:extLst>
      <p:ext uri="{BB962C8B-B14F-4D97-AF65-F5344CB8AC3E}">
        <p14:creationId xmlns:p14="http://schemas.microsoft.com/office/powerpoint/2010/main" val="3054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011" y="1244628"/>
            <a:ext cx="1501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/>
                <a:cs typeface="Segoe UI Light" panose="020B0502040204020203" pitchFamily="34" charset="0"/>
              </a:rPr>
              <a:t>for...in Loop</a:t>
            </a:r>
            <a:endParaRPr lang="en-ZA" dirty="0">
              <a:solidFill>
                <a:srgbClr val="FFC000"/>
              </a:solidFill>
              <a:latin typeface="AvantGarde Bk BT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1941" y="580156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iterates over an object by property names.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169426" y="1750150"/>
            <a:ext cx="3436973" cy="354585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{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name: 'Simba',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surname: 'Zengeni',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age: 25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text = '';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for(let details in student){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text += student[details] + ' ';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console.log(`${text}years old`);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5108" y="210502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Example 1:</a:t>
            </a:r>
            <a:endParaRPr lang="en-ZA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011" y="1244628"/>
            <a:ext cx="1501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/>
                <a:cs typeface="Segoe UI Light" panose="020B0502040204020203" pitchFamily="34" charset="0"/>
              </a:rPr>
              <a:t>for...in Loop</a:t>
            </a:r>
            <a:endParaRPr lang="en-ZA" dirty="0">
              <a:solidFill>
                <a:srgbClr val="FFC000"/>
              </a:solidFill>
              <a:latin typeface="AvantGarde Bk BT"/>
              <a:cs typeface="Segoe UI Light" panose="020B0502040204020203" pitchFamily="34" charset="0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869185" y="2248994"/>
            <a:ext cx="8398291" cy="377455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grocery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eggs: {price: 3.77, quantity: 30},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milk: {price: 2.22, quantity: 23},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beef: {price: 6.18, quantity: 34},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chicken: {price: 5.44, quantity: 34}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};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for(let item in grocery){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console.log(`${grocery[item].quantity} ${item} each cost ${grocery[item].price}`);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6173" y="17468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/>
              </a:rPr>
              <a:t>Example 2:</a:t>
            </a:r>
            <a:endParaRPr lang="en-ZA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7" y="1802221"/>
            <a:ext cx="107059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There is a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better way to loop through objects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when you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first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convert the object into an array.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you loop through the array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can convert an object into an array with three methods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Object.keys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Object.values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Object.entries</a:t>
            </a: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586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Students should understand the following outcomes, upon </a:t>
            </a:r>
            <a:r>
              <a:rPr lang="en-US" sz="2000" dirty="0">
                <a:solidFill>
                  <a:schemeClr val="bg1"/>
                </a:solidFill>
                <a:latin typeface="AvantGarde Bk BT"/>
              </a:rPr>
              <a:t>successful completion of this </a:t>
            </a:r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module:</a:t>
            </a:r>
            <a:endParaRPr lang="en-US" sz="20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2843" y="275617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Defining JavaScript Objects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Describing objects as mutable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Manipulating properties of objects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Getters and Setters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Iterating objects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Iterating arrays</a:t>
            </a:r>
          </a:p>
          <a:p>
            <a:pPr marL="457200" lvl="0" indent="-355600">
              <a:buSzPts val="2000"/>
              <a:buChar char="-"/>
            </a:pPr>
            <a:endParaRPr lang="en-ZA" sz="2400" dirty="0" smtClean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2432" y="1751597"/>
            <a:ext cx="957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Object.keys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creates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array that contains the properties of an object.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992366" y="2949547"/>
            <a:ext cx="3423826" cy="263232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keys = Object.keys(fruits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console.log(keys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7385" y="1517587"/>
            <a:ext cx="957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Object.values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creates an array that contains the values of every property in an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object.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841444" y="3083238"/>
            <a:ext cx="4047035" cy="263232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values = Object.values(fruits);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console.log(values);</a:t>
            </a:r>
          </a:p>
        </p:txBody>
      </p:sp>
    </p:spTree>
    <p:extLst>
      <p:ext uri="{BB962C8B-B14F-4D97-AF65-F5344CB8AC3E}">
        <p14:creationId xmlns:p14="http://schemas.microsoft.com/office/powerpoint/2010/main" val="52361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Loops that iterate </a:t>
            </a:r>
            <a:r>
              <a:rPr lang="en-ZA" sz="3200" dirty="0" smtClean="0">
                <a:solidFill>
                  <a:srgbClr val="FFC000"/>
                </a:solidFill>
              </a:rPr>
              <a:t>objects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8507" y="1605938"/>
            <a:ext cx="957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Object.entries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creates an array of arrays. Each inner array has two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items.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first item is the property; the second item is the value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085284" y="3229977"/>
            <a:ext cx="4047035" cy="263232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entries = Object.entries(fruits);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console.log(entries);</a:t>
            </a:r>
          </a:p>
        </p:txBody>
      </p:sp>
    </p:spTree>
    <p:extLst>
      <p:ext uri="{BB962C8B-B14F-4D97-AF65-F5344CB8AC3E}">
        <p14:creationId xmlns:p14="http://schemas.microsoft.com/office/powerpoint/2010/main" val="30121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 smtClean="0">
                <a:solidFill>
                  <a:srgbClr val="FFC000"/>
                </a:solidFill>
              </a:rPr>
              <a:t>Looping the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178" y="1590957"/>
            <a:ext cx="10858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Once you’ve converted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object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into 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array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with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Object.keys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Object.values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or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Object.entries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you can loop through it as if it was a normal array.</a:t>
            </a:r>
          </a:p>
          <a:p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31655" y="2687632"/>
            <a:ext cx="3499715" cy="34888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keys = Object.keys(fruits);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(const key of keys) 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console.log(key);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8755" y="4996984"/>
            <a:ext cx="475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Looping through arrays created from </a:t>
            </a:r>
            <a:r>
              <a:rPr lang="en-US" i="1" dirty="0">
                <a:solidFill>
                  <a:srgbClr val="FFC000"/>
                </a:solidFill>
              </a:rPr>
              <a:t>Object.keys</a:t>
            </a:r>
            <a:endParaRPr lang="en-ZA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 smtClean="0">
                <a:solidFill>
                  <a:srgbClr val="FFC000"/>
                </a:solidFill>
              </a:rPr>
              <a:t>Looping the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584159" y="2346530"/>
            <a:ext cx="3787644" cy="34888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values = Object.values(fruits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(const value of values)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console.log(value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178" y="1426232"/>
            <a:ext cx="5212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Looping through arrays created from </a:t>
            </a:r>
            <a:r>
              <a:rPr lang="en-US" i="1" dirty="0" smtClean="0">
                <a:solidFill>
                  <a:srgbClr val="FFC000"/>
                </a:solidFill>
              </a:rPr>
              <a:t>Object.values</a:t>
            </a:r>
            <a:endParaRPr lang="en-ZA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 smtClean="0">
                <a:solidFill>
                  <a:srgbClr val="FFC000"/>
                </a:solidFill>
              </a:rPr>
              <a:t>Looping the array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52491" y="2374643"/>
            <a:ext cx="5189724" cy="34888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fruits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apple: 28,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orange: 17,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pear: 54,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 entries = Object.entries(fruits);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for (const [fruit, count] of entries)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console.log(`There are ${count} ${fruit}s`);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049" y="1457590"/>
            <a:ext cx="526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Looping through arrays created from </a:t>
            </a:r>
            <a:r>
              <a:rPr lang="en-US" i="1" dirty="0" smtClean="0">
                <a:solidFill>
                  <a:srgbClr val="FFC000"/>
                </a:solidFill>
              </a:rPr>
              <a:t>Object.entries</a:t>
            </a:r>
            <a:endParaRPr lang="en-ZA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3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656" y="1345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While Loop</a:t>
            </a:r>
            <a:endParaRPr lang="en-ZA" b="0" i="0" dirty="0">
              <a:solidFill>
                <a:srgbClr val="FFC000"/>
              </a:solidFill>
              <a:effectLst/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4643" y="2184351"/>
            <a:ext cx="1006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Create a JavaScript program that prints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out a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list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cities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stored in an array.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Show how you can use a while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loop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to achieve this.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329322" y="3406058"/>
            <a:ext cx="7079484" cy="255381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cities = ["Port Elizabeth", "East London", "Cape Town", "Durban"];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index = 0;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while(index &lt; cities.length){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console.log(cities[index]);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index += 1;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78" y="134514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for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Loop</a:t>
            </a:r>
            <a:endParaRPr lang="en-ZA" b="0" i="0" dirty="0">
              <a:solidFill>
                <a:srgbClr val="FFC000"/>
              </a:solidFill>
              <a:effectLst/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939760"/>
            <a:ext cx="1006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Create a JavaScript program that prints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out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list of cities stored in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array.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Show how you can use a for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loop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to achieve this.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67637" y="3457300"/>
            <a:ext cx="7856724" cy="202946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AvantGarde Bk BT" panose="020B0402020202020204"/>
              </a:rPr>
              <a:t>let cities = ["Port Elizabeth", "East London", "Cape Town", "Durban"];</a:t>
            </a:r>
          </a:p>
          <a:p>
            <a:r>
              <a:rPr lang="en-ZA" dirty="0">
                <a:latin typeface="AvantGarde Bk BT" panose="020B0402020202020204"/>
              </a:rPr>
              <a:t/>
            </a:r>
            <a:br>
              <a:rPr lang="en-ZA" dirty="0">
                <a:latin typeface="AvantGarde Bk BT" panose="020B0402020202020204"/>
              </a:rPr>
            </a:br>
            <a:r>
              <a:rPr lang="en-ZA" dirty="0">
                <a:latin typeface="AvantGarde Bk BT" panose="020B0402020202020204"/>
              </a:rPr>
              <a:t>for(let i = 0;i &lt; cities.length; i</a:t>
            </a:r>
            <a:r>
              <a:rPr lang="en-ZA" dirty="0" smtClean="0">
                <a:latin typeface="AvantGarde Bk BT" panose="020B0402020202020204"/>
              </a:rPr>
              <a:t>++) {</a:t>
            </a:r>
            <a:endParaRPr lang="en-ZA" dirty="0">
              <a:latin typeface="AvantGarde Bk BT" panose="020B0402020202020204"/>
            </a:endParaRPr>
          </a:p>
          <a:p>
            <a:r>
              <a:rPr lang="en-ZA" dirty="0">
                <a:latin typeface="AvantGarde Bk BT" panose="020B0402020202020204"/>
              </a:rPr>
              <a:t>      console.log(cities[i]);</a:t>
            </a:r>
          </a:p>
          <a:p>
            <a:r>
              <a:rPr lang="en-ZA" dirty="0">
                <a:latin typeface="AvantGarde Bk BT" panose="020B040202020202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0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78" y="13451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f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or…of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Loop</a:t>
            </a:r>
            <a:endParaRPr lang="en-ZA" b="0" i="0" dirty="0">
              <a:solidFill>
                <a:srgbClr val="FFC000"/>
              </a:solidFill>
              <a:effectLst/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905851"/>
            <a:ext cx="1076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 a JavaScript program that prints out a list of cities stored in an array. Show how you can use a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for…of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loop to achieve this.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76397" y="3344657"/>
            <a:ext cx="6839203" cy="202946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cities = ["Port Elizabeth", "East London", "Cape Town", "Durban"];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for(let city of cities){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console.log(city);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30561" y="1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560" y="1534339"/>
            <a:ext cx="11056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forEach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is a built-in method in JavaScript that allows us to iterate over an array with no additional information.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basic syntax for the method is as follows: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015943" y="3247003"/>
            <a:ext cx="5944112" cy="70447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.forEach(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currentValue,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index,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), </a:t>
            </a:r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thisArg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2487" y="4463812"/>
            <a:ext cx="8359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callback: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callback function that operates on each element in the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currentValue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current element in the array the callback operates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upon.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array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actual array that forEach is looping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over.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thisArg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: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user is giving the option of specifying a ‘this’ argument.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014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Introduction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166" y="1507135"/>
            <a:ext cx="11479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here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are eight data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types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in JavaScript.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Seven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of them are called “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primitive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”, because their values contain only a single thing (be it a string or a number or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boolean etc.).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8</a:t>
            </a:r>
            <a:r>
              <a:rPr lang="en-US" baseline="30000" dirty="0" smtClean="0">
                <a:solidFill>
                  <a:schemeClr val="bg1"/>
                </a:solidFill>
                <a:latin typeface="AvantGarde Bk BT" panose="020B0402020202020204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is an object, and is used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to store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keyed collections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of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various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object is a collection of named value pairs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28" y="4198584"/>
            <a:ext cx="8606139" cy="177626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31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549649"/>
            <a:ext cx="1006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Create a JavaScript program that prints out a list of cities stored in an array. Show how you can use a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forEach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loop to achieve this.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676397" y="2664503"/>
            <a:ext cx="6839203" cy="168351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cities = ["Port Elizabeth", "East London", "Cape Town", "Durban"];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cities.forEach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function(city){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console.log(city);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072" y="4687772"/>
            <a:ext cx="10634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…or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with an anonymous function…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50977" y="5322458"/>
            <a:ext cx="6839203" cy="125151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cities = ["Port Elizabeth", "East London", "Cape Town", "Durban"];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cities.forEach(city =&gt; console.log(city));</a:t>
            </a:r>
          </a:p>
        </p:txBody>
      </p:sp>
    </p:spTree>
    <p:extLst>
      <p:ext uri="{BB962C8B-B14F-4D97-AF65-F5344CB8AC3E}">
        <p14:creationId xmlns:p14="http://schemas.microsoft.com/office/powerpoint/2010/main" val="17451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178" y="1406291"/>
            <a:ext cx="159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Exercise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662" y="1937315"/>
            <a:ext cx="10858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Create a JavaScript application that contains an object which will store details of items in a shopping list, as shown below: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17473"/>
              </p:ext>
            </p:extLst>
          </p:nvPr>
        </p:nvGraphicFramePr>
        <p:xfrm>
          <a:off x="1091659" y="2771400"/>
          <a:ext cx="43078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38773758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5040275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4272499137"/>
                    </a:ext>
                  </a:extLst>
                </a:gridCol>
              </a:tblGrid>
              <a:tr h="180806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7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6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Carrots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beef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9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chicken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3597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69064" y="3459010"/>
            <a:ext cx="6076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Use a loop that will iterate and display the items in the object, as shown below: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976" y="4321645"/>
            <a:ext cx="3516909" cy="1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Looping over </a:t>
            </a:r>
            <a:r>
              <a:rPr lang="en-ZA" sz="3200" dirty="0" smtClean="0">
                <a:solidFill>
                  <a:srgbClr val="FFC000"/>
                </a:solidFill>
              </a:rPr>
              <a:t>Arrays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4178" y="1406291"/>
            <a:ext cx="159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Solution: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57528" y="1713253"/>
            <a:ext cx="7876942" cy="4185593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storeItems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eggs: {price: 3.77, quantity: 30},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milk: {price: 2.22, quantity: 23},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butter: {price: 2.00, quantity: 22},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carrots: {price: 3.00, quantity: 11},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beef: {price: 6.18, quantity: 34},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chicken: {price: 5.44, quantity: 34}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};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Object.entries(storeItems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).forEach(item=&gt;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console.log(`${item[1].quantity} ${item[0]}s each cost ${item[1].price}`)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);</a:t>
            </a:r>
          </a:p>
        </p:txBody>
      </p:sp>
    </p:spTree>
    <p:extLst>
      <p:ext uri="{BB962C8B-B14F-4D97-AF65-F5344CB8AC3E}">
        <p14:creationId xmlns:p14="http://schemas.microsoft.com/office/powerpoint/2010/main" val="35528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Creating an Object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261" y="1472749"/>
            <a:ext cx="1037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 empty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object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can be created using one of two syntaxes: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126007" y="2341090"/>
            <a:ext cx="5939983" cy="128889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user = new Object();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"object constructor" syntax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=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{…};                        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"object literal" syntax</a:t>
            </a:r>
            <a:endParaRPr lang="en-ZA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9920" y="4128993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 smtClean="0">
                <a:solidFill>
                  <a:srgbClr val="FFC000"/>
                </a:solidFill>
                <a:latin typeface="AvantGarde Bk BT" panose="020B0402020202020204"/>
              </a:rPr>
              <a:t>Example:</a:t>
            </a:r>
            <a:endParaRPr lang="en-ZA" sz="2000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4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481812" y="4775769"/>
            <a:ext cx="6508370" cy="14646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user = {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an object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"John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",          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by key "name" </a:t>
            </a:r>
            <a:r>
              <a:rPr lang="en-US" dirty="0" smtClean="0">
                <a:solidFill>
                  <a:schemeClr val="tx1"/>
                </a:solidFill>
              </a:rPr>
              <a:t>stores </a:t>
            </a:r>
            <a:r>
              <a:rPr lang="en-US" dirty="0">
                <a:solidFill>
                  <a:schemeClr val="tx1"/>
                </a:solidFill>
              </a:rPr>
              <a:t>value "John"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30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by key "age" </a:t>
            </a:r>
            <a:r>
              <a:rPr lang="en-US" dirty="0" smtClean="0">
                <a:solidFill>
                  <a:schemeClr val="tx1"/>
                </a:solidFill>
              </a:rPr>
              <a:t>stores </a:t>
            </a:r>
            <a:r>
              <a:rPr lang="en-US" dirty="0">
                <a:solidFill>
                  <a:schemeClr val="tx1"/>
                </a:solidFill>
              </a:rPr>
              <a:t>value </a:t>
            </a:r>
            <a:r>
              <a:rPr lang="en-US" dirty="0" smtClean="0">
                <a:solidFill>
                  <a:schemeClr val="tx1"/>
                </a:solidFill>
              </a:rPr>
              <a:t>30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  <a:endParaRPr lang="en-ZA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Creating an Object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932768"/>
            <a:ext cx="10377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Spaces and line breaks are not important.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object definition can span multiple lines: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00458" y="3905285"/>
            <a:ext cx="3307970" cy="62348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user =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{name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"John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", age:};</a:t>
            </a:r>
            <a:endParaRPr lang="en-ZA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9064" y="403236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Or…</a:t>
            </a:r>
            <a:endParaRPr lang="en-ZA" dirty="0"/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239574" y="3634921"/>
            <a:ext cx="1997330" cy="14646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 user = {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"John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",      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30 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  <a:endParaRPr lang="en-ZA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88699" y="281169"/>
            <a:ext cx="66145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JavaScript Objects are </a:t>
            </a:r>
            <a:r>
              <a:rPr lang="en-US" sz="3200" i="1" dirty="0">
                <a:solidFill>
                  <a:srgbClr val="FFC000"/>
                </a:solidFill>
              </a:rPr>
              <a:t>Mutable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10221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In JavaScript, only objects and arrays are 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mutable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not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primitive values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mutable object is an object whose state can be modified after it is created. 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Immutables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are the objects whose state cannot be changed once the object is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created (Strings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and Numbers are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Immutable).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5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423734" y="3530306"/>
            <a:ext cx="2574986" cy="294669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person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age: 25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};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x = person;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1067" y="4032477"/>
            <a:ext cx="55505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The object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x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 is 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not a copy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 of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person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  <a:endParaRPr lang="en-ZA" i="1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ZA" i="1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ZA" i="1" dirty="0" smtClean="0">
                <a:solidFill>
                  <a:schemeClr val="bg1"/>
                </a:solidFill>
                <a:latin typeface="AvantGarde Bk BT" panose="020B0402020202020204"/>
              </a:rPr>
              <a:t>It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 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is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 person. </a:t>
            </a:r>
            <a:endParaRPr lang="en-ZA" i="1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ZA" i="1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ZA" i="1" dirty="0" smtClean="0">
                <a:solidFill>
                  <a:schemeClr val="bg1"/>
                </a:solidFill>
                <a:latin typeface="AvantGarde Bk BT" panose="020B0402020202020204"/>
              </a:rPr>
              <a:t>Both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x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 and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person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 are the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same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5647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788699" y="281169"/>
            <a:ext cx="66145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JavaScript Objects are Mutable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377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Any changes to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x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will also change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person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, because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x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and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person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are the same object.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5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178490" y="2463684"/>
            <a:ext cx="3001706" cy="159033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 smtClean="0">
              <a:latin typeface="AvantGarde Bk BT" panose="020B0402020202020204"/>
            </a:endParaRPr>
          </a:p>
          <a:p>
            <a:r>
              <a:rPr lang="en-ZA" dirty="0">
                <a:latin typeface="AvantGarde Bk BT" panose="020B0402020202020204"/>
              </a:rPr>
              <a:t>x</a:t>
            </a:r>
            <a:r>
              <a:rPr lang="en-ZA" dirty="0" smtClean="0">
                <a:latin typeface="AvantGarde Bk BT" panose="020B0402020202020204"/>
              </a:rPr>
              <a:t>.name</a:t>
            </a:r>
            <a:r>
              <a:rPr lang="en-ZA" dirty="0">
                <a:latin typeface="AvantGarde Bk BT" panose="020B0402020202020204"/>
              </a:rPr>
              <a:t> = </a:t>
            </a:r>
            <a:r>
              <a:rPr lang="en-ZA" dirty="0" smtClean="0">
                <a:latin typeface="AvantGarde Bk BT" panose="020B0402020202020204"/>
              </a:rPr>
              <a:t>‘Simbah</a:t>
            </a:r>
            <a:r>
              <a:rPr lang="en-ZA" dirty="0">
                <a:latin typeface="AvantGarde Bk BT" panose="020B0402020202020204"/>
              </a:rPr>
              <a:t>';</a:t>
            </a:r>
          </a:p>
          <a:p>
            <a:r>
              <a:rPr lang="en-ZA" dirty="0">
                <a:latin typeface="AvantGarde Bk BT" panose="020B0402020202020204"/>
              </a:rPr>
              <a:t/>
            </a:r>
            <a:br>
              <a:rPr lang="en-ZA" dirty="0">
                <a:latin typeface="AvantGarde Bk BT" panose="020B0402020202020204"/>
              </a:rPr>
            </a:br>
            <a:r>
              <a:rPr lang="en-ZA" dirty="0">
                <a:latin typeface="AvantGarde Bk BT" panose="020B0402020202020204"/>
              </a:rPr>
              <a:t>console.log(person</a:t>
            </a:r>
            <a:r>
              <a:rPr lang="en-ZA" dirty="0" smtClean="0">
                <a:latin typeface="AvantGarde Bk BT" panose="020B0402020202020204"/>
              </a:rPr>
              <a:t>);</a:t>
            </a:r>
          </a:p>
          <a:p>
            <a:endParaRPr lang="en-ZA" dirty="0">
              <a:latin typeface="AvantGarde Bk BT" panose="020B0402020202020204"/>
            </a:endParaRPr>
          </a:p>
          <a:p>
            <a:r>
              <a:rPr lang="en-ZA" dirty="0">
                <a:latin typeface="AvantGarde Bk BT" panose="020B0402020202020204"/>
              </a:rPr>
              <a:t>console.log(x);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90" y="5310187"/>
            <a:ext cx="5416306" cy="587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3973" y="45092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Output: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Creating </a:t>
            </a:r>
            <a:r>
              <a:rPr lang="en-US" sz="3200" dirty="0">
                <a:solidFill>
                  <a:srgbClr val="FFC000"/>
                </a:solidFill>
              </a:rPr>
              <a:t>Objects </a:t>
            </a:r>
            <a:r>
              <a:rPr lang="en-US" sz="3200" dirty="0" smtClean="0">
                <a:solidFill>
                  <a:srgbClr val="FFC000"/>
                </a:solidFill>
              </a:rPr>
              <a:t>using Constructor Function 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37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We can create a JavaScript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object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by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using a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constructor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function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  <a:endParaRPr lang="en-ZA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As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opposed to 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object literals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, here, you define an object type without any specific values. </a:t>
            </a:r>
            <a:endParaRPr lang="en-ZA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Then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, you create new object instances and populate each of them with different 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values.</a:t>
            </a:r>
            <a:endParaRPr lang="en-US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483290" y="3330912"/>
            <a:ext cx="5136710" cy="322228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 smtClean="0">
              <a:latin typeface="AvantGarde Bk BT" panose="020B0402020202020204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 person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(fname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, lname, age)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this.FirstName = fname;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this.Surname = lname;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this.Age = age;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let student = new person('Simba', 'Zengeni', 25);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console.log(student);</a:t>
            </a:r>
          </a:p>
          <a:p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22007" y="4598081"/>
            <a:ext cx="3854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function definition, </a:t>
            </a:r>
            <a:r>
              <a:rPr lang="en-US" b="1" i="1" dirty="0">
                <a:solidFill>
                  <a:srgbClr val="FFC000"/>
                </a:solidFill>
              </a:rPr>
              <a:t>this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ZA" dirty="0">
                <a:solidFill>
                  <a:schemeClr val="bg1"/>
                </a:solidFill>
              </a:rPr>
              <a:t>refers to the "</a:t>
            </a:r>
            <a:r>
              <a:rPr lang="en-ZA" dirty="0">
                <a:solidFill>
                  <a:srgbClr val="FFC000"/>
                </a:solidFill>
              </a:rPr>
              <a:t>owner</a:t>
            </a:r>
            <a:r>
              <a:rPr lang="en-ZA" dirty="0">
                <a:solidFill>
                  <a:schemeClr val="bg1"/>
                </a:solidFill>
              </a:rPr>
              <a:t>"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1070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924522" y="187940"/>
            <a:ext cx="8342954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using the Object.create() method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178" y="1453191"/>
            <a:ext cx="107063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The </a:t>
            </a:r>
            <a:r>
              <a:rPr lang="en-ZA" i="1" dirty="0">
                <a:solidFill>
                  <a:srgbClr val="FFC000"/>
                </a:solidFill>
                <a:latin typeface="AvantGarde Bk BT" panose="020B0402020202020204"/>
              </a:rPr>
              <a:t>Object.create()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 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method allows you to use an existing object literal as the prototype of a new object you create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Say, you want to create a </a:t>
            </a:r>
            <a:r>
              <a:rPr lang="en-ZA" i="1" dirty="0" smtClean="0">
                <a:solidFill>
                  <a:srgbClr val="FFC000"/>
                </a:solidFill>
                <a:latin typeface="AvantGarde Bk BT" panose="020B0402020202020204"/>
              </a:rPr>
              <a:t>student1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 object that has the same properties and methods as </a:t>
            </a:r>
            <a:r>
              <a:rPr lang="en-ZA" i="1" dirty="0" smtClean="0">
                <a:solidFill>
                  <a:srgbClr val="FFC000"/>
                </a:solidFill>
                <a:latin typeface="AvantGarde Bk BT" panose="020B0402020202020204"/>
              </a:rPr>
              <a:t>student2</a:t>
            </a:r>
            <a:r>
              <a:rPr lang="en-ZA" dirty="0" smtClean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just with different values</a:t>
            </a:r>
            <a:r>
              <a:rPr lang="en-ZA" i="1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 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381722" y="3136801"/>
            <a:ext cx="8652038" cy="343717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dirty="0" smtClean="0">
              <a:latin typeface="AvantGarde Bk BT" panose="020B0402020202020204"/>
            </a:endParaRPr>
          </a:p>
          <a:p>
            <a:endParaRPr lang="en-ZA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student1 =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name: 'Simba',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surname: 'Zengeni',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age: 25,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getDetails: function() {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return `Students details are: ${this.name} ${this.surname} aged ${this.age}`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        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console.log(student1.getDetails());</a:t>
            </a:r>
          </a:p>
          <a:p>
            <a:r>
              <a:rPr lang="en-ZA" dirty="0"/>
              <a:t/>
            </a:r>
            <a:br>
              <a:rPr lang="en-ZA" dirty="0"/>
            </a:b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06CDF8-C043-4F87-A53F-1C3E02D8466B}">
  <ds:schemaRefs>
    <ds:schemaRef ds:uri="http://schemas.microsoft.com/office/2006/metadata/properties"/>
    <ds:schemaRef ds:uri="http://schemas.microsoft.com/office/infopath/2007/PartnerControls"/>
    <ds:schemaRef ds:uri="d8e1a60f-3350-4a05-95d7-b25b2a175643"/>
    <ds:schemaRef ds:uri="52dda859-a9e4-42d9-868d-de8ee1d200c2"/>
  </ds:schemaRefs>
</ds:datastoreItem>
</file>

<file path=customXml/itemProps2.xml><?xml version="1.0" encoding="utf-8"?>
<ds:datastoreItem xmlns:ds="http://schemas.openxmlformats.org/officeDocument/2006/customXml" ds:itemID="{5A75790C-FD83-41A0-A270-0BFA0D0C5A6A}"/>
</file>

<file path=customXml/itemProps3.xml><?xml version="1.0" encoding="utf-8"?>
<ds:datastoreItem xmlns:ds="http://schemas.openxmlformats.org/officeDocument/2006/customXml" ds:itemID="{F50A967B-B3A7-4EB8-B9FE-C96720BF0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22348</TotalTime>
  <Words>3256</Words>
  <Application>Microsoft Office PowerPoint</Application>
  <PresentationFormat>Widescreen</PresentationFormat>
  <Paragraphs>446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AvantGarde Bk BT</vt:lpstr>
      <vt:lpstr>Bebas Neue</vt:lpstr>
      <vt:lpstr>Bebas Neue Bold</vt:lpstr>
      <vt:lpstr>Calibri</vt:lpstr>
      <vt:lpstr>Calibri Light</vt:lpstr>
      <vt:lpstr>Roboto Light</vt:lpstr>
      <vt:lpstr>Segoe UI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434</cp:revision>
  <dcterms:created xsi:type="dcterms:W3CDTF">2020-11-16T17:13:22Z</dcterms:created>
  <dcterms:modified xsi:type="dcterms:W3CDTF">2024-07-29T09:34:15Z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