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3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3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24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2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838" r:id="rId2"/>
  </p:sldMasterIdLst>
  <p:notesMasterIdLst>
    <p:notesMasterId r:id="rId38"/>
  </p:notesMasterIdLst>
  <p:sldIdLst>
    <p:sldId id="325" r:id="rId3"/>
    <p:sldId id="493" r:id="rId4"/>
    <p:sldId id="523" r:id="rId5"/>
    <p:sldId id="499" r:id="rId6"/>
    <p:sldId id="500" r:id="rId7"/>
    <p:sldId id="503" r:id="rId8"/>
    <p:sldId id="504" r:id="rId9"/>
    <p:sldId id="522" r:id="rId10"/>
    <p:sldId id="502" r:id="rId11"/>
    <p:sldId id="507" r:id="rId12"/>
    <p:sldId id="506" r:id="rId13"/>
    <p:sldId id="514" r:id="rId14"/>
    <p:sldId id="525" r:id="rId15"/>
    <p:sldId id="526" r:id="rId16"/>
    <p:sldId id="527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40" r:id="rId29"/>
    <p:sldId id="541" r:id="rId30"/>
    <p:sldId id="542" r:id="rId31"/>
    <p:sldId id="543" r:id="rId32"/>
    <p:sldId id="544" r:id="rId33"/>
    <p:sldId id="545" r:id="rId34"/>
    <p:sldId id="546" r:id="rId35"/>
    <p:sldId id="547" r:id="rId36"/>
    <p:sldId id="4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86694"/>
  </p:normalViewPr>
  <p:slideViewPr>
    <p:cSldViewPr snapToGrid="0">
      <p:cViewPr varScale="1">
        <p:scale>
          <a:sx n="86" d="100"/>
          <a:sy n="86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ustomXml" Target="../customXml/item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BC52C-6D78-4320-8094-630ED8A42949}" type="datetimeFigureOut">
              <a:rPr lang="en-ZA" smtClean="0"/>
              <a:t>2024/07/29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7141-5475-4836-9C11-CF395581196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0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449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1988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8DAA01-942B-4B1A-9350-A007BE66980F}" type="slidenum">
              <a:rPr lang="en-ZA" smtClean="0"/>
              <a:pPr eaLnBrk="1" hangingPunct="1"/>
              <a:t>35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6547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14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83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72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344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641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08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7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sz="1200" dirty="0">
              <a:solidFill>
                <a:schemeClr val="bg1"/>
              </a:solidFill>
              <a:latin typeface="AvantGarde Bk B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D8243-46D4-4C4E-9723-CC1931A8E9A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62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0C6F394-CBBD-9A45-BD25-CAD22F5BA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4718" y="761998"/>
            <a:ext cx="4675044" cy="1674710"/>
          </a:xfrm>
          <a:prstGeom prst="rect">
            <a:avLst/>
          </a:prstGeom>
          <a:noFill/>
        </p:spPr>
        <p:txBody>
          <a:bodyPr wrap="square" tIns="36000" bIns="36000" rtlCol="0" anchor="b" anchorCtr="0">
            <a:normAutofit lnSpcReduction="10000"/>
          </a:bodyPr>
          <a:lstStyle>
            <a:lvl1pPr algn="l">
              <a:buNone/>
              <a:defRPr lang="en-GB" sz="5400" spc="100" dirty="0">
                <a:latin typeface="Bebas Neue" panose="020B0606020202050201" pitchFamily="34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/>
            <a:r>
              <a:rPr lang="en-GB" dirty="0"/>
              <a:t>The Main title for the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7A2C9-49CF-4171-BE3E-8751CA757303}"/>
              </a:ext>
            </a:extLst>
          </p:cNvPr>
          <p:cNvSpPr txBox="1"/>
          <p:nvPr/>
        </p:nvSpPr>
        <p:spPr>
          <a:xfrm>
            <a:off x="6453669" y="2683436"/>
            <a:ext cx="2806709" cy="23873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Short subtitle with some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E6016-5236-416C-926B-2E5049C97F3C}"/>
              </a:ext>
            </a:extLst>
          </p:cNvPr>
          <p:cNvSpPr/>
          <p:nvPr/>
        </p:nvSpPr>
        <p:spPr>
          <a:xfrm>
            <a:off x="6557943" y="2444728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2D4F8-5AC6-3743-91A4-1CE52C4A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9E9B-BB19-3D44-9030-44F9D4025C2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23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38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308472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841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132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30995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478341-F2C4-884B-AEA5-849EDAC543B5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722688" y="0"/>
            <a:ext cx="8469312" cy="4702175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3463295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72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361067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23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07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217A94-716F-437A-A7D3-97C9D2CCF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033837"/>
            <a:ext cx="3276600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1BD225-8DB3-46BD-9612-BD8A9189FA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7700" y="2022724"/>
            <a:ext cx="3276600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8269DE-A9A6-4B59-A731-A5CA467841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5150" y="2022724"/>
            <a:ext cx="3290888" cy="3025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146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9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88769" y="0"/>
            <a:ext cx="7808026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8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61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9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808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3065731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929623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728066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22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129485"/>
            <a:ext cx="3276600" cy="341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956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1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BG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0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97180" cy="6299200"/>
          </a:xfrm>
          <a:custGeom>
            <a:avLst/>
            <a:gdLst/>
            <a:ahLst/>
            <a:cxnLst/>
            <a:rect l="l" t="t" r="r" b="b"/>
            <a:pathLst>
              <a:path w="297180" h="6299200">
                <a:moveTo>
                  <a:pt x="297179" y="0"/>
                </a:moveTo>
                <a:lnTo>
                  <a:pt x="0" y="0"/>
                </a:lnTo>
                <a:lnTo>
                  <a:pt x="0" y="6298884"/>
                </a:lnTo>
                <a:lnTo>
                  <a:pt x="297179" y="0"/>
                </a:lnTo>
                <a:close/>
              </a:path>
            </a:pathLst>
          </a:custGeom>
          <a:solidFill>
            <a:srgbClr val="F5D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776652" y="12191"/>
            <a:ext cx="415925" cy="6845934"/>
          </a:xfrm>
          <a:custGeom>
            <a:avLst/>
            <a:gdLst/>
            <a:ahLst/>
            <a:cxnLst/>
            <a:rect l="l" t="t" r="r" b="b"/>
            <a:pathLst>
              <a:path w="415925" h="6845934">
                <a:moveTo>
                  <a:pt x="415347" y="0"/>
                </a:moveTo>
                <a:lnTo>
                  <a:pt x="395408" y="0"/>
                </a:lnTo>
                <a:lnTo>
                  <a:pt x="0" y="6845805"/>
                </a:lnTo>
                <a:lnTo>
                  <a:pt x="415347" y="6845805"/>
                </a:lnTo>
                <a:lnTo>
                  <a:pt x="415347" y="0"/>
                </a:lnTo>
                <a:close/>
              </a:path>
            </a:pathLst>
          </a:custGeom>
          <a:solidFill>
            <a:srgbClr val="F5D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87796" y="1146047"/>
            <a:ext cx="216535" cy="36830"/>
          </a:xfrm>
          <a:custGeom>
            <a:avLst/>
            <a:gdLst/>
            <a:ahLst/>
            <a:cxnLst/>
            <a:rect l="l" t="t" r="r" b="b"/>
            <a:pathLst>
              <a:path w="216535" h="36830">
                <a:moveTo>
                  <a:pt x="216408" y="0"/>
                </a:moveTo>
                <a:lnTo>
                  <a:pt x="0" y="0"/>
                </a:lnTo>
                <a:lnTo>
                  <a:pt x="0" y="36575"/>
                </a:lnTo>
                <a:lnTo>
                  <a:pt x="216408" y="36575"/>
                </a:lnTo>
                <a:lnTo>
                  <a:pt x="216408" y="0"/>
                </a:lnTo>
                <a:close/>
              </a:path>
            </a:pathLst>
          </a:custGeom>
          <a:solidFill>
            <a:srgbClr val="F5D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7" y="6358128"/>
            <a:ext cx="690372" cy="4312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44347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40098" y="161289"/>
            <a:ext cx="351180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57204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48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731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BG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4424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8985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Photograph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8353407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4243099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buNone/>
              <a:defRPr/>
            </a:lvl1pPr>
          </a:lstStyle>
          <a:p>
            <a:endParaRPr lang="en-GB" dirty="0"/>
          </a:p>
          <a:p>
            <a:r>
              <a:rPr lang="en-GB" dirty="0"/>
              <a:t>Click the button</a:t>
            </a:r>
          </a:p>
        </p:txBody>
      </p:sp>
    </p:spTree>
    <p:extLst>
      <p:ext uri="{BB962C8B-B14F-4D97-AF65-F5344CB8AC3E}">
        <p14:creationId xmlns:p14="http://schemas.microsoft.com/office/powerpoint/2010/main" val="162104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2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741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4881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 userDrawn="1"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 userDrawn="1"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 userDrawn="1"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 userDrawn="1"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 userDrawn="1"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 userDrawn="1"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24558478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29775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196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921100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478341-F2C4-884B-AEA5-849EDAC543B5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722688" y="0"/>
            <a:ext cx="8469312" cy="4702175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12051366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D5D6CF-DCCB-B841-B171-311DBBB1D4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6855" y="0"/>
            <a:ext cx="7907337" cy="3429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4BAD4A-7C60-B148-96C5-87129C9ED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3680" y="3441700"/>
            <a:ext cx="7910512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085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361067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053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0C6F394-CBBD-9A45-BD25-CAD22F5BA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4718" y="761998"/>
            <a:ext cx="4675044" cy="1674710"/>
          </a:xfrm>
          <a:prstGeom prst="rect">
            <a:avLst/>
          </a:prstGeom>
          <a:noFill/>
        </p:spPr>
        <p:txBody>
          <a:bodyPr wrap="square" tIns="36000" bIns="36000" rtlCol="0" anchor="b" anchorCtr="0">
            <a:normAutofit lnSpcReduction="10000"/>
          </a:bodyPr>
          <a:lstStyle>
            <a:lvl1pPr algn="l">
              <a:buNone/>
              <a:defRPr lang="en-GB" sz="5400" spc="100" dirty="0">
                <a:latin typeface="Bebas Neue" panose="020B0606020202050201" pitchFamily="34" charset="77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/>
            <a:r>
              <a:rPr lang="en-GB" dirty="0"/>
              <a:t>The Main title for the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7A2C9-49CF-4171-BE3E-8751CA757303}"/>
              </a:ext>
            </a:extLst>
          </p:cNvPr>
          <p:cNvSpPr txBox="1"/>
          <p:nvPr/>
        </p:nvSpPr>
        <p:spPr>
          <a:xfrm>
            <a:off x="6453669" y="2683436"/>
            <a:ext cx="2806709" cy="23873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Short subtitle with some info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E6016-5236-416C-926B-2E5049C97F3C}"/>
              </a:ext>
            </a:extLst>
          </p:cNvPr>
          <p:cNvSpPr/>
          <p:nvPr/>
        </p:nvSpPr>
        <p:spPr>
          <a:xfrm>
            <a:off x="6557943" y="2444728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50417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9944-AEA7-7144-AF31-6ED74085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EE927-2B8B-FA40-9B0B-CCA1A861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E4212-8E43-4C42-AA4E-C293346A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9C9F8-E193-8847-8A21-EB5DAE5E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0"/>
            <a:ext cx="609599" cy="537874"/>
          </a:xfrm>
          <a:prstGeom prst="rect">
            <a:avLst/>
          </a:prstGeom>
        </p:spPr>
        <p:txBody>
          <a:bodyPr/>
          <a:lstStyle>
            <a:lvl1pPr algn="ctr">
              <a:defRPr sz="20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fld id="{6AA04A4D-33BF-734F-9F30-C0D0CFC415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5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rstGeom prst="rect">
            <a:avLst/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411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2206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217A94-716F-437A-A7D3-97C9D2CCF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033837"/>
            <a:ext cx="3276600" cy="302577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1BD225-8DB3-46BD-9612-BD8A9189FA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7700" y="2022724"/>
            <a:ext cx="3276600" cy="302577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8269DE-A9A6-4B59-A731-A5CA467841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5150" y="2022724"/>
            <a:ext cx="3290888" cy="302577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13694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88769" y="0"/>
            <a:ext cx="7808026" cy="6858000"/>
          </a:xfrm>
          <a:prstGeom prst="parallelogram">
            <a:avLst>
              <a:gd name="adj" fmla="val 30408"/>
            </a:avLst>
          </a:prstGeom>
          <a:noFill/>
        </p:spPr>
        <p:txBody>
          <a:bodyPr/>
          <a:lstStyle>
            <a:lvl1pPr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240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Im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19257" cy="6858000"/>
          </a:xfrm>
          <a:prstGeom prst="parallelogram">
            <a:avLst>
              <a:gd name="adj" fmla="val 30408"/>
            </a:avLst>
          </a:prstGeom>
          <a:noFill/>
          <a:effectLst>
            <a:outerShdw blurRad="254000" dist="101600" algn="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  <a:p>
            <a:r>
              <a:rPr lang="en-GB" dirty="0"/>
              <a:t>Click the </a:t>
            </a:r>
          </a:p>
          <a:p>
            <a:r>
              <a:rPr lang="en-GB" dirty="0"/>
              <a:t>button to </a:t>
            </a:r>
          </a:p>
          <a:p>
            <a:r>
              <a:rPr lang="en-GB" dirty="0"/>
              <a:t>select an </a:t>
            </a:r>
          </a:p>
          <a:p>
            <a:r>
              <a:rPr lang="en-GB" dirty="0"/>
              <a:t>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01888-6765-444C-9C94-1177B3E1C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2463" y="6260258"/>
            <a:ext cx="8621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117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E11D24-1C97-3B4A-9643-23EF5F7A3C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995738"/>
          </a:xfrm>
          <a:prstGeom prst="rect">
            <a:avLst/>
          </a:prstGeo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8139354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E70EA-39D3-4E42-9FDD-DB46936435C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6997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0892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Top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67C2C9-9AE9-5440-A41A-450FA9BB6D0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/>
            </a:lvl1pPr>
          </a:lstStyle>
          <a:p>
            <a:r>
              <a:rPr lang="en-GB" dirty="0"/>
              <a:t>Click the button to choose an image.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E8C2CD3-55D3-BF44-B914-532105E77B31}"/>
              </a:ext>
            </a:extLst>
          </p:cNvPr>
          <p:cNvSpPr txBox="1">
            <a:spLocks/>
          </p:cNvSpPr>
          <p:nvPr userDrawn="1"/>
        </p:nvSpPr>
        <p:spPr>
          <a:xfrm>
            <a:off x="828334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E08A6F-CC5E-1645-ACB3-7EB0E8B6A5BD}"/>
              </a:ext>
            </a:extLst>
          </p:cNvPr>
          <p:cNvSpPr txBox="1">
            <a:spLocks/>
          </p:cNvSpPr>
          <p:nvPr userDrawn="1"/>
        </p:nvSpPr>
        <p:spPr>
          <a:xfrm>
            <a:off x="899574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1.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4FB7349-E7BD-6346-B5D7-B205A2375A92}"/>
              </a:ext>
            </a:extLst>
          </p:cNvPr>
          <p:cNvSpPr txBox="1">
            <a:spLocks/>
          </p:cNvSpPr>
          <p:nvPr userDrawn="1"/>
        </p:nvSpPr>
        <p:spPr>
          <a:xfrm>
            <a:off x="4888277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2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EB916F-A84E-5A45-A583-903330C2B490}"/>
              </a:ext>
            </a:extLst>
          </p:cNvPr>
          <p:cNvSpPr txBox="1">
            <a:spLocks/>
          </p:cNvSpPr>
          <p:nvPr userDrawn="1"/>
        </p:nvSpPr>
        <p:spPr>
          <a:xfrm>
            <a:off x="4959517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2.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16E7304-DD97-D24B-A311-E19B9E4866CD}"/>
              </a:ext>
            </a:extLst>
          </p:cNvPr>
          <p:cNvSpPr txBox="1">
            <a:spLocks/>
          </p:cNvSpPr>
          <p:nvPr userDrawn="1"/>
        </p:nvSpPr>
        <p:spPr>
          <a:xfrm>
            <a:off x="8948220" y="4524818"/>
            <a:ext cx="2422088" cy="665831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400" kern="12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</a:pPr>
            <a:r>
              <a:rPr lang="en-ZA" dirty="0">
                <a:solidFill>
                  <a:schemeClr val="bg1"/>
                </a:solidFill>
              </a:rPr>
              <a:t>Main Point 3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D51ECB9-E307-E548-8B79-AF0535956C45}"/>
              </a:ext>
            </a:extLst>
          </p:cNvPr>
          <p:cNvSpPr txBox="1">
            <a:spLocks/>
          </p:cNvSpPr>
          <p:nvPr userDrawn="1"/>
        </p:nvSpPr>
        <p:spPr>
          <a:xfrm>
            <a:off x="9019460" y="5275191"/>
            <a:ext cx="2279609" cy="103595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kern="12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ZA" b="0" i="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Details about main point 3.</a:t>
            </a:r>
          </a:p>
        </p:txBody>
      </p:sp>
    </p:spTree>
    <p:extLst>
      <p:ext uri="{BB962C8B-B14F-4D97-AF65-F5344CB8AC3E}">
        <p14:creationId xmlns:p14="http://schemas.microsoft.com/office/powerpoint/2010/main" val="24578561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7540860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224219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Photograph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77E783-8B68-B541-BCA1-4D3EDB941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237" y="1377950"/>
            <a:ext cx="10931525" cy="4710113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5341584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igh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D464A3-D8B3-4412-8C60-C0D2AF368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6988" y="0"/>
            <a:ext cx="8355012" cy="687070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14194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C26344-D291-BB42-9FFD-DB3741254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050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357FE136-89AC-9E4A-A51C-0CBE25506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9023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7952FE96-0FB3-1B4C-98FA-ADEC8D16EF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3996" y="2129485"/>
            <a:ext cx="3276600" cy="34163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042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50" dirty="0"/>
              <a:t>www.belgiumcampus.ac.za</a:t>
            </a:r>
            <a:endParaRPr lang="en-GB" sz="13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8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1463868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9"/>
            <a:ext cx="430696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z="900" smtClean="0">
                <a:solidFill>
                  <a:schemeClr val="bg1"/>
                </a:solidFill>
              </a:rPr>
              <a:pPr/>
              <a:t>‹#›</a:t>
            </a:fld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0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EC58BE02-770B-6F40-84E6-420BB4DC2F4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762125" y="1258888"/>
            <a:ext cx="8667750" cy="48895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media</a:t>
            </a:r>
          </a:p>
        </p:txBody>
      </p:sp>
    </p:spTree>
    <p:extLst>
      <p:ext uri="{BB962C8B-B14F-4D97-AF65-F5344CB8AC3E}">
        <p14:creationId xmlns:p14="http://schemas.microsoft.com/office/powerpoint/2010/main" val="320975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198DFD-CC64-FE44-83BB-764E9FA136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49680" y="0"/>
            <a:ext cx="561594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36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2D5173-4C77-6549-B919-C3BBC4319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199BF4-9758-CE45-B351-EE708835A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0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B2BCA01-7E25-C048-972B-8BDEABB8FE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E2DDEA4-8829-3E49-B06A-7F8BF627AD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268F6E4-138E-9341-99B2-51CFC26287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94541B1-4569-EE4B-87A6-847602EEB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42252"/>
            <a:ext cx="3048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18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7DC25-4E84-004F-AD65-CCB346BDC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4537" y="211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 b="0" i="0">
                <a:solidFill>
                  <a:schemeClr val="tx1"/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fld id="{6FCB9E9B-BB19-3D44-9030-44F9D4025C2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1" r:id="rId2"/>
    <p:sldLayoutId id="2147483742" r:id="rId3"/>
    <p:sldLayoutId id="2147483746" r:id="rId4"/>
    <p:sldLayoutId id="2147483673" r:id="rId5"/>
    <p:sldLayoutId id="2147483744" r:id="rId6"/>
    <p:sldLayoutId id="2147483745" r:id="rId7"/>
    <p:sldLayoutId id="2147483675" r:id="rId8"/>
    <p:sldLayoutId id="2147483835" r:id="rId9"/>
    <p:sldLayoutId id="2147483836" r:id="rId10"/>
    <p:sldLayoutId id="2147483697" r:id="rId11"/>
    <p:sldLayoutId id="2147483737" r:id="rId12"/>
    <p:sldLayoutId id="2147483738" r:id="rId13"/>
    <p:sldLayoutId id="2147483739" r:id="rId14"/>
    <p:sldLayoutId id="2147483740" r:id="rId15"/>
    <p:sldLayoutId id="2147483743" r:id="rId16"/>
    <p:sldLayoutId id="2147483747" r:id="rId17"/>
    <p:sldLayoutId id="2147483834" r:id="rId18"/>
    <p:sldLayoutId id="2147483837" r:id="rId19"/>
    <p:sldLayoutId id="2147483752" r:id="rId20"/>
    <p:sldLayoutId id="2147483753" r:id="rId21"/>
    <p:sldLayoutId id="2147483754" r:id="rId22"/>
    <p:sldLayoutId id="2147483757" r:id="rId23"/>
    <p:sldLayoutId id="2147483758" r:id="rId24"/>
    <p:sldLayoutId id="2147483759" r:id="rId25"/>
    <p:sldLayoutId id="2147483760" r:id="rId26"/>
    <p:sldLayoutId id="2147483762" r:id="rId27"/>
    <p:sldLayoutId id="2147483763" r:id="rId28"/>
    <p:sldLayoutId id="2147483874" r:id="rId29"/>
    <p:sldLayoutId id="2147483876" r:id="rId30"/>
    <p:sldLayoutId id="2147483877" r:id="rId3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-side Corner of Rectangle 1">
            <a:extLst>
              <a:ext uri="{FF2B5EF4-FFF2-40B4-BE49-F238E27FC236}">
                <a16:creationId xmlns:a16="http://schemas.microsoft.com/office/drawing/2014/main" id="{4DAB1C16-81CA-0647-8DE6-F2B658BDD12B}"/>
              </a:ext>
            </a:extLst>
          </p:cNvPr>
          <p:cNvSpPr/>
          <p:nvPr userDrawn="1"/>
        </p:nvSpPr>
        <p:spPr>
          <a:xfrm rot="16200000">
            <a:off x="11745073" y="119406"/>
            <a:ext cx="482930" cy="427512"/>
          </a:xfrm>
          <a:prstGeom prst="round2Same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/>
              </a:solidFill>
              <a:latin typeface="Source Sans Pro ExtraLight" panose="020B0303030403020204" pitchFamily="34" charset="0"/>
              <a:ea typeface="Source Sans Pro ExtraLight" panose="020B03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BD0A43-62EF-4E40-AB73-B1FF5B0B872B}"/>
              </a:ext>
            </a:extLst>
          </p:cNvPr>
          <p:cNvSpPr/>
          <p:nvPr userDrawn="1"/>
        </p:nvSpPr>
        <p:spPr>
          <a:xfrm>
            <a:off x="11685408" y="91697"/>
            <a:ext cx="427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004A23-CC94-0842-9C9F-A9D8C4725A2D}" type="slidenum">
              <a:rPr lang="en-GB" smtClean="0">
                <a:solidFill>
                  <a:schemeClr val="accent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‹#›</a:t>
            </a:fld>
            <a:endParaRPr lang="en-GB" dirty="0">
              <a:solidFill>
                <a:schemeClr val="accent3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7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859" r:id="rId21"/>
    <p:sldLayoutId id="2147483861" r:id="rId22"/>
    <p:sldLayoutId id="2147483862" r:id="rId23"/>
    <p:sldLayoutId id="2147483863" r:id="rId24"/>
    <p:sldLayoutId id="2147483864" r:id="rId25"/>
    <p:sldLayoutId id="2147483865" r:id="rId26"/>
    <p:sldLayoutId id="2147483866" r:id="rId27"/>
    <p:sldLayoutId id="2147483867" r:id="rId28"/>
    <p:sldLayoutId id="2147483868" r:id="rId29"/>
    <p:sldLayoutId id="2147483870" r:id="rId30"/>
    <p:sldLayoutId id="2147483873" r:id="rId3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bed, sitting, dark, view&#10;&#10;Description automatically generated">
            <a:extLst>
              <a:ext uri="{FF2B5EF4-FFF2-40B4-BE49-F238E27FC236}">
                <a16:creationId xmlns:a16="http://schemas.microsoft.com/office/drawing/2014/main" id="{C19E2780-DDA1-4FA1-A77D-C723CDA4B1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Parallelogram 24" descr="Shanghai skyline">
            <a:extLst>
              <a:ext uri="{FF2B5EF4-FFF2-40B4-BE49-F238E27FC236}">
                <a16:creationId xmlns:a16="http://schemas.microsoft.com/office/drawing/2014/main" id="{12365555-E4E3-4CA4-BEFA-EB7D42742866}"/>
              </a:ext>
            </a:extLst>
          </p:cNvPr>
          <p:cNvSpPr/>
          <p:nvPr/>
        </p:nvSpPr>
        <p:spPr>
          <a:xfrm>
            <a:off x="-526597" y="-99307"/>
            <a:ext cx="6652842" cy="5512904"/>
          </a:xfrm>
          <a:prstGeom prst="parallelogram">
            <a:avLst>
              <a:gd name="adj" fmla="val 30226"/>
            </a:avLst>
          </a:prstGeom>
          <a:gradFill>
            <a:gsLst>
              <a:gs pos="0">
                <a:schemeClr val="tx1"/>
              </a:gs>
              <a:gs pos="79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5E8053A-B927-4A30-9F9D-64A894D9A1EC}"/>
              </a:ext>
            </a:extLst>
          </p:cNvPr>
          <p:cNvSpPr/>
          <p:nvPr/>
        </p:nvSpPr>
        <p:spPr>
          <a:xfrm>
            <a:off x="-30480" y="0"/>
            <a:ext cx="2992930" cy="6858000"/>
          </a:xfrm>
          <a:custGeom>
            <a:avLst/>
            <a:gdLst>
              <a:gd name="connsiteX0" fmla="*/ 0 w 2992930"/>
              <a:gd name="connsiteY0" fmla="*/ 0 h 6858000"/>
              <a:gd name="connsiteX1" fmla="*/ 2992930 w 2992930"/>
              <a:gd name="connsiteY1" fmla="*/ 0 h 6858000"/>
              <a:gd name="connsiteX2" fmla="*/ 1289840 w 2992930"/>
              <a:gd name="connsiteY2" fmla="*/ 6858000 h 6858000"/>
              <a:gd name="connsiteX3" fmla="*/ 0 w 2992930"/>
              <a:gd name="connsiteY3" fmla="*/ 6858000 h 6858000"/>
              <a:gd name="connsiteX4" fmla="*/ 0 w 299293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2930" h="6858000">
                <a:moveTo>
                  <a:pt x="0" y="0"/>
                </a:moveTo>
                <a:lnTo>
                  <a:pt x="2992930" y="0"/>
                </a:lnTo>
                <a:lnTo>
                  <a:pt x="1289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190500" algn="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4D1FC7B-6A5C-4201-ADF2-86BA1120DF8F}"/>
              </a:ext>
            </a:extLst>
          </p:cNvPr>
          <p:cNvSpPr/>
          <p:nvPr/>
        </p:nvSpPr>
        <p:spPr>
          <a:xfrm>
            <a:off x="10403144" y="1"/>
            <a:ext cx="178885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594C7-6940-4B37-BCDA-16C3815235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7044" y="6218693"/>
            <a:ext cx="862185" cy="540000"/>
          </a:xfrm>
          <a:prstGeom prst="rect">
            <a:avLst/>
          </a:prstGeom>
        </p:spPr>
      </p:pic>
      <p:sp>
        <p:nvSpPr>
          <p:cNvPr id="52" name="Parallelogram 51" descr="Shanghai skyline">
            <a:extLst>
              <a:ext uri="{FF2B5EF4-FFF2-40B4-BE49-F238E27FC236}">
                <a16:creationId xmlns:a16="http://schemas.microsoft.com/office/drawing/2014/main" id="{9B5724F0-DE42-4B85-AD71-626A53664ECE}"/>
              </a:ext>
            </a:extLst>
          </p:cNvPr>
          <p:cNvSpPr/>
          <p:nvPr/>
        </p:nvSpPr>
        <p:spPr>
          <a:xfrm>
            <a:off x="6486878" y="-99307"/>
            <a:ext cx="5682351" cy="6858000"/>
          </a:xfrm>
          <a:prstGeom prst="parallelogram">
            <a:avLst>
              <a:gd name="adj" fmla="val 3032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177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84D3-5944-4B81-A62B-DF235F6D831E}"/>
              </a:ext>
            </a:extLst>
          </p:cNvPr>
          <p:cNvSpPr txBox="1"/>
          <p:nvPr/>
        </p:nvSpPr>
        <p:spPr>
          <a:xfrm>
            <a:off x="3785683" y="2467991"/>
            <a:ext cx="6140523" cy="2275631"/>
          </a:xfrm>
          <a:prstGeom prst="rect">
            <a:avLst/>
          </a:prstGeom>
          <a:noFill/>
        </p:spPr>
        <p:txBody>
          <a:bodyPr wrap="square" tIns="36000" bIns="36000" rtlCol="0" anchor="t" anchorCtr="0">
            <a:noAutofit/>
          </a:bodyPr>
          <a:lstStyle/>
          <a:p>
            <a:r>
              <a:rPr lang="en-ZA" sz="5400" dirty="0" smtClean="0">
                <a:solidFill>
                  <a:schemeClr val="bg1"/>
                </a:solidFill>
              </a:rPr>
              <a:t>Intro to JavaScript </a:t>
            </a:r>
            <a:r>
              <a:rPr lang="en-ZA" sz="5400" dirty="0">
                <a:solidFill>
                  <a:srgbClr val="FFC000"/>
                </a:solidFill>
              </a:rPr>
              <a:t>DOM</a:t>
            </a:r>
            <a:endParaRPr lang="en-GB" sz="5400" dirty="0">
              <a:solidFill>
                <a:srgbClr val="FFC000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2C55953-C83E-4EA7-A691-C54358001C48}"/>
              </a:ext>
            </a:extLst>
          </p:cNvPr>
          <p:cNvSpPr/>
          <p:nvPr/>
        </p:nvSpPr>
        <p:spPr>
          <a:xfrm>
            <a:off x="-30480" y="-1"/>
            <a:ext cx="496894" cy="2000892"/>
          </a:xfrm>
          <a:custGeom>
            <a:avLst/>
            <a:gdLst>
              <a:gd name="connsiteX0" fmla="*/ 0 w 496894"/>
              <a:gd name="connsiteY0" fmla="*/ 0 h 2000892"/>
              <a:gd name="connsiteX1" fmla="*/ 496894 w 496894"/>
              <a:gd name="connsiteY1" fmla="*/ 0 h 2000892"/>
              <a:gd name="connsiteX2" fmla="*/ 0 w 496894"/>
              <a:gd name="connsiteY2" fmla="*/ 2000892 h 2000892"/>
              <a:gd name="connsiteX3" fmla="*/ 0 w 496894"/>
              <a:gd name="connsiteY3" fmla="*/ 0 h 20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4" h="2000892">
                <a:moveTo>
                  <a:pt x="0" y="0"/>
                </a:moveTo>
                <a:lnTo>
                  <a:pt x="496894" y="0"/>
                </a:lnTo>
                <a:lnTo>
                  <a:pt x="0" y="20008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508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43F6F47-584D-F645-9979-E2FAB8EFF0A8}"/>
              </a:ext>
            </a:extLst>
          </p:cNvPr>
          <p:cNvSpPr txBox="1">
            <a:spLocks/>
          </p:cNvSpPr>
          <p:nvPr/>
        </p:nvSpPr>
        <p:spPr>
          <a:xfrm>
            <a:off x="5181507" y="1097280"/>
            <a:ext cx="4218103" cy="90361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</a:rPr>
              <a:t>Web Programming </a:t>
            </a:r>
            <a:r>
              <a:rPr lang="en-US" sz="2400" dirty="0" smtClean="0">
                <a:solidFill>
                  <a:schemeClr val="bg1"/>
                </a:solidFill>
              </a:rPr>
              <a:t>2X1</a:t>
            </a: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2650330" y="115638"/>
            <a:ext cx="7378672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Why DOM???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403" y="1428789"/>
            <a:ext cx="9116526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655659" y="91937"/>
            <a:ext cx="91520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Children: childNodes, firstChild, lastChild</a:t>
            </a:r>
          </a:p>
        </p:txBody>
      </p:sp>
      <p:sp>
        <p:nvSpPr>
          <p:cNvPr id="3" name="Rectangle 2"/>
          <p:cNvSpPr/>
          <p:nvPr/>
        </p:nvSpPr>
        <p:spPr>
          <a:xfrm>
            <a:off x="546057" y="1368004"/>
            <a:ext cx="113712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There are two terms that we’ll use from now on: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Child nodes (or children)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– elements that are direct children. In other words, they are nested exactly in the given one. For instance, &lt;head&gt; and &lt;body&gt; are children of &lt;html&gt; element.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Descendants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– all elements that are nested in the given one, including children, their children and so 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797" y="3576808"/>
            <a:ext cx="2992240" cy="27811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39233" y="4090229"/>
            <a:ext cx="71780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For instance, here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&lt;body&gt;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has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children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&lt;div&gt;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and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&lt;ul&gt;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(and few blank text nodes)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…And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descendants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of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&lt;body&gt;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are not only direct children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&lt;div&gt;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&lt;ul&gt;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but also more deeply nested elements, such as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&lt;li&gt;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(a child of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&lt;ul&gt;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) and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&lt;b&gt;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(a child of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&lt;li&gt;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) – the entire subtree.</a:t>
            </a:r>
            <a:endParaRPr lang="en-ZA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8077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1763659" y="139458"/>
            <a:ext cx="91520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Searching (Querying the DOM)</a:t>
            </a:r>
          </a:p>
        </p:txBody>
      </p:sp>
      <p:sp>
        <p:nvSpPr>
          <p:cNvPr id="9" name="Rectangle 8"/>
          <p:cNvSpPr/>
          <p:nvPr/>
        </p:nvSpPr>
        <p:spPr>
          <a:xfrm>
            <a:off x="720137" y="1214083"/>
            <a:ext cx="11023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There are also other methods to look for nodes by a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tag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class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name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vantGarde Bk BT" panose="020B0402020202020204"/>
              </a:rPr>
              <a:t>or the use of </a:t>
            </a:r>
            <a:r>
              <a:rPr lang="en-US" i="1" dirty="0" smtClean="0">
                <a:solidFill>
                  <a:srgbClr val="FFC000"/>
                </a:solidFill>
                <a:latin typeface="AvantGarde Bk BT" panose="020B0402020202020204"/>
              </a:rPr>
              <a:t>querySelector.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0137" y="2223268"/>
            <a:ext cx="105435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1600" i="1" dirty="0" err="1" smtClean="0">
                <a:solidFill>
                  <a:srgbClr val="FFC000"/>
                </a:solidFill>
                <a:latin typeface="AvantGarde Bk BT" panose="020B0402020202020204"/>
              </a:rPr>
              <a:t>document.getElementsByID</a:t>
            </a:r>
            <a:r>
              <a:rPr lang="en-US" sz="1600" i="1" dirty="0" smtClean="0">
                <a:solidFill>
                  <a:srgbClr val="FFC000"/>
                </a:solidFill>
                <a:latin typeface="AvantGarde Bk BT" panose="020B0402020202020204"/>
              </a:rPr>
              <a:t>(‘id’) </a:t>
            </a:r>
            <a:r>
              <a:rPr lang="en-US" sz="1600" i="1" dirty="0">
                <a:solidFill>
                  <a:srgbClr val="FFC000"/>
                </a:solidFill>
                <a:latin typeface="AvantGarde Bk BT" panose="020B0402020202020204"/>
              </a:rPr>
              <a:t>- </a:t>
            </a:r>
            <a:r>
              <a:rPr lang="en-US" sz="1600" dirty="0">
                <a:solidFill>
                  <a:schemeClr val="bg1"/>
                </a:solidFill>
                <a:latin typeface="AvantGarde Bk BT" panose="020B0402020202020204"/>
              </a:rPr>
              <a:t>returns elements that have the given CSS class name</a:t>
            </a:r>
            <a:r>
              <a:rPr lang="en-US" sz="1600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342900" indent="-342900">
              <a:buFont typeface="+mj-lt"/>
              <a:buAutoNum type="alphaLcParenR"/>
            </a:pPr>
            <a:endParaRPr lang="en-US" sz="1600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342900" indent="-342900">
              <a:buFont typeface="+mj-lt"/>
              <a:buAutoNum type="alphaLcParenR"/>
            </a:pPr>
            <a:endParaRPr lang="en-US" sz="1600" i="1" dirty="0" smtClean="0">
              <a:solidFill>
                <a:srgbClr val="FFC000"/>
              </a:solidFill>
              <a:latin typeface="AvantGarde Bk BT" panose="020B0402020202020204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600" i="1" dirty="0" err="1" smtClean="0">
                <a:solidFill>
                  <a:srgbClr val="FFC000"/>
                </a:solidFill>
                <a:latin typeface="AvantGarde Bk BT" panose="020B0402020202020204"/>
              </a:rPr>
              <a:t>document.getElementsByClassName</a:t>
            </a:r>
            <a:r>
              <a:rPr lang="en-US" sz="1600" i="1" dirty="0" smtClean="0">
                <a:solidFill>
                  <a:srgbClr val="FFC000"/>
                </a:solidFill>
                <a:latin typeface="AvantGarde Bk BT" panose="020B0402020202020204"/>
              </a:rPr>
              <a:t>(‘</a:t>
            </a:r>
            <a:r>
              <a:rPr lang="en-US" sz="1600" i="1" dirty="0" err="1" smtClean="0">
                <a:solidFill>
                  <a:srgbClr val="FFC000"/>
                </a:solidFill>
                <a:latin typeface="AvantGarde Bk BT" panose="020B0402020202020204"/>
              </a:rPr>
              <a:t>className</a:t>
            </a:r>
            <a:r>
              <a:rPr lang="en-US" sz="1600" i="1" dirty="0" smtClean="0">
                <a:solidFill>
                  <a:srgbClr val="FFC000"/>
                </a:solidFill>
                <a:latin typeface="AvantGarde Bk BT" panose="020B0402020202020204"/>
              </a:rPr>
              <a:t>’) </a:t>
            </a:r>
            <a:r>
              <a:rPr lang="en-US" sz="1600" i="1" dirty="0">
                <a:solidFill>
                  <a:srgbClr val="FFC000"/>
                </a:solidFill>
                <a:latin typeface="AvantGarde Bk BT" panose="020B0402020202020204"/>
              </a:rPr>
              <a:t>- </a:t>
            </a:r>
            <a:r>
              <a:rPr lang="en-US" sz="1600" dirty="0">
                <a:solidFill>
                  <a:schemeClr val="bg1"/>
                </a:solidFill>
                <a:latin typeface="AvantGarde Bk BT" panose="020B0402020202020204"/>
              </a:rPr>
              <a:t>returns elements that have the given CSS class name</a:t>
            </a:r>
            <a:r>
              <a:rPr lang="en-US" sz="1600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342900" indent="-342900">
              <a:buFont typeface="+mj-lt"/>
              <a:buAutoNum type="alphaLcParenR"/>
            </a:pPr>
            <a:endParaRPr lang="en-US" sz="1600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342900" indent="-342900">
              <a:buFont typeface="+mj-lt"/>
              <a:buAutoNum type="alphaLcParenR"/>
            </a:pPr>
            <a:endParaRPr lang="en-US" sz="1600" i="1" dirty="0">
              <a:solidFill>
                <a:srgbClr val="FFC000"/>
              </a:solidFill>
              <a:latin typeface="AvantGarde Bk BT" panose="020B0402020202020204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600" i="1" dirty="0" err="1" smtClean="0">
                <a:solidFill>
                  <a:srgbClr val="FFC000"/>
                </a:solidFill>
                <a:latin typeface="AvantGarde Bk BT" panose="020B0402020202020204"/>
              </a:rPr>
              <a:t>document.getElementsByTagName</a:t>
            </a:r>
            <a:r>
              <a:rPr lang="en-US" sz="1600" i="1" dirty="0" smtClean="0">
                <a:solidFill>
                  <a:srgbClr val="FFC000"/>
                </a:solidFill>
                <a:latin typeface="AvantGarde Bk BT" panose="020B0402020202020204"/>
              </a:rPr>
              <a:t>(‘tag’) </a:t>
            </a:r>
            <a:r>
              <a:rPr lang="en-US" sz="1600" i="1" dirty="0">
                <a:solidFill>
                  <a:srgbClr val="FFC000"/>
                </a:solidFill>
                <a:latin typeface="AvantGarde Bk BT" panose="020B0402020202020204"/>
              </a:rPr>
              <a:t>- </a:t>
            </a:r>
            <a:r>
              <a:rPr lang="en-US" sz="1600" dirty="0">
                <a:solidFill>
                  <a:schemeClr val="bg1"/>
                </a:solidFill>
                <a:latin typeface="AvantGarde Bk BT" panose="020B0402020202020204"/>
              </a:rPr>
              <a:t>looks for elements with the given tag and returns the </a:t>
            </a:r>
            <a:r>
              <a:rPr lang="en-US" sz="1600" i="1" dirty="0">
                <a:solidFill>
                  <a:srgbClr val="FFC000"/>
                </a:solidFill>
                <a:latin typeface="AvantGarde Bk BT" panose="020B0402020202020204"/>
              </a:rPr>
              <a:t>collection</a:t>
            </a:r>
            <a:r>
              <a:rPr lang="en-US" sz="1600" dirty="0">
                <a:solidFill>
                  <a:schemeClr val="bg1"/>
                </a:solidFill>
                <a:latin typeface="AvantGarde Bk BT" panose="020B0402020202020204"/>
              </a:rPr>
              <a:t> of them. </a:t>
            </a:r>
            <a:endParaRPr lang="en-US" sz="1600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342900" indent="-342900">
              <a:buFont typeface="+mj-lt"/>
              <a:buAutoNum type="alphaLcParenR"/>
            </a:pPr>
            <a:endParaRPr lang="en-US" sz="1600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342900" indent="-342900">
              <a:buFont typeface="+mj-lt"/>
              <a:buAutoNum type="alphaLcParenR"/>
            </a:pPr>
            <a:endParaRPr lang="en-US" sz="1600" i="1" dirty="0">
              <a:solidFill>
                <a:srgbClr val="FFC000"/>
              </a:solidFill>
              <a:latin typeface="AvantGarde Bk BT" panose="020B0402020202020204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600" i="1" dirty="0" err="1">
                <a:solidFill>
                  <a:srgbClr val="FFC000"/>
                </a:solidFill>
                <a:latin typeface="AvantGarde Bk BT" panose="020B0402020202020204"/>
              </a:rPr>
              <a:t>document.getElementsByName</a:t>
            </a:r>
            <a:r>
              <a:rPr lang="en-US" sz="1600" i="1" dirty="0" smtClean="0">
                <a:solidFill>
                  <a:srgbClr val="FFC000"/>
                </a:solidFill>
                <a:latin typeface="AvantGarde Bk BT" panose="020B0402020202020204"/>
              </a:rPr>
              <a:t>(‘name’) </a:t>
            </a:r>
            <a:r>
              <a:rPr lang="en-US" sz="1600" i="1" dirty="0">
                <a:solidFill>
                  <a:srgbClr val="FFC000"/>
                </a:solidFill>
                <a:latin typeface="AvantGarde Bk BT" panose="020B0402020202020204"/>
              </a:rPr>
              <a:t>- </a:t>
            </a:r>
            <a:r>
              <a:rPr lang="en-US" sz="1600" dirty="0">
                <a:solidFill>
                  <a:schemeClr val="bg1"/>
                </a:solidFill>
                <a:latin typeface="AvantGarde Bk BT" panose="020B0402020202020204"/>
              </a:rPr>
              <a:t>returns elements with the given name attribute, document-wide. Very rarely used</a:t>
            </a:r>
            <a:r>
              <a:rPr lang="en-US" sz="1600" dirty="0" smtClean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342900" indent="-342900">
              <a:buFont typeface="+mj-lt"/>
              <a:buAutoNum type="alphaLcParenR"/>
            </a:pPr>
            <a:endParaRPr lang="en-US" sz="1600" dirty="0" smtClean="0">
              <a:solidFill>
                <a:schemeClr val="bg1"/>
              </a:solidFill>
              <a:latin typeface="AvantGarde Bk BT" panose="020B0402020202020204"/>
            </a:endParaRPr>
          </a:p>
          <a:p>
            <a:pPr marL="342900" indent="-342900">
              <a:buFont typeface="+mj-lt"/>
              <a:buAutoNum type="alphaLcParenR"/>
            </a:pPr>
            <a:endParaRPr lang="en-US" sz="1600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600" i="1" dirty="0">
                <a:solidFill>
                  <a:srgbClr val="FFC000"/>
                </a:solidFill>
                <a:latin typeface="AvantGarde Bk BT" panose="020B0402020202020204"/>
              </a:rPr>
              <a:t>document.querySelector</a:t>
            </a:r>
            <a:r>
              <a:rPr lang="en-US" sz="1600" i="1" dirty="0" smtClean="0">
                <a:solidFill>
                  <a:srgbClr val="FFC000"/>
                </a:solidFill>
                <a:latin typeface="AvantGarde Bk BT" panose="020B0402020202020204"/>
              </a:rPr>
              <a:t>(‘</a:t>
            </a:r>
            <a:r>
              <a:rPr lang="en-US" sz="1600" i="1" dirty="0" err="1" smtClean="0">
                <a:solidFill>
                  <a:srgbClr val="FFC000"/>
                </a:solidFill>
                <a:latin typeface="AvantGarde Bk BT" panose="020B0402020202020204"/>
              </a:rPr>
              <a:t>css</a:t>
            </a:r>
            <a:r>
              <a:rPr lang="en-US" sz="1600" i="1" dirty="0" smtClean="0">
                <a:solidFill>
                  <a:srgbClr val="FFC000"/>
                </a:solidFill>
                <a:latin typeface="AvantGarde Bk BT" panose="020B0402020202020204"/>
              </a:rPr>
              <a:t>’) - </a:t>
            </a:r>
            <a:r>
              <a:rPr lang="en-US" sz="1600" dirty="0" smtClean="0">
                <a:solidFill>
                  <a:schemeClr val="bg1"/>
                </a:solidFill>
                <a:latin typeface="AvantGarde Bk BT" panose="020B0402020202020204"/>
              </a:rPr>
              <a:t>returns </a:t>
            </a:r>
            <a:r>
              <a:rPr lang="en-US" sz="1600" dirty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US" sz="1600" i="1" dirty="0">
                <a:solidFill>
                  <a:srgbClr val="FFC000"/>
                </a:solidFill>
                <a:latin typeface="AvantGarde Bk BT" panose="020B0402020202020204"/>
              </a:rPr>
              <a:t>first</a:t>
            </a:r>
            <a:r>
              <a:rPr lang="en-US" sz="1600" dirty="0">
                <a:solidFill>
                  <a:schemeClr val="bg1"/>
                </a:solidFill>
                <a:latin typeface="AvantGarde Bk BT" panose="020B0402020202020204"/>
              </a:rPr>
              <a:t> element inside the document matching the given CSS selector.</a:t>
            </a:r>
          </a:p>
        </p:txBody>
      </p:sp>
    </p:spTree>
    <p:extLst>
      <p:ext uri="{BB962C8B-B14F-4D97-AF65-F5344CB8AC3E}">
        <p14:creationId xmlns:p14="http://schemas.microsoft.com/office/powerpoint/2010/main" val="266501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625" y="355243"/>
            <a:ext cx="47517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innerHTML</a:t>
            </a:r>
            <a:r>
              <a:rPr dirty="0"/>
              <a:t> </a:t>
            </a:r>
            <a:r>
              <a:rPr spc="-10" dirty="0"/>
              <a:t>Property</a:t>
            </a:r>
            <a:r>
              <a:rPr spc="-2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spc="-5" dirty="0"/>
              <a:t>DOM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949" y="1198879"/>
            <a:ext cx="10680214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4574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i="1" dirty="0">
                <a:solidFill>
                  <a:srgbClr val="FFC000"/>
                </a:solidFill>
                <a:latin typeface="Calibri"/>
                <a:cs typeface="Calibri"/>
              </a:rPr>
              <a:t>innerHTML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JavaScript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modify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HTML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"/>
            </a:pPr>
            <a:endParaRPr sz="17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innerHTML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property</a:t>
            </a:r>
            <a:r>
              <a:rPr sz="1800" b="1" i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content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opening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closing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HTML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element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77184" y="2903220"/>
            <a:ext cx="4704715" cy="1149985"/>
            <a:chOff x="3377184" y="2903220"/>
            <a:chExt cx="4704715" cy="11499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7184" y="2903220"/>
              <a:ext cx="4704588" cy="11170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4508" y="3473183"/>
              <a:ext cx="3339845" cy="57989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00047" y="4166438"/>
            <a:ext cx="10044430" cy="193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5404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innerHTML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in-between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HTML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property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dynamically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update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element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webpage.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5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It is </a:t>
            </a:r>
            <a:r>
              <a:rPr sz="1800" spc="-5" dirty="0">
                <a:latin typeface="Calibri"/>
                <a:cs typeface="Calibri"/>
              </a:rPr>
              <a:t>easiest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content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getting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replacing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HTML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983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4304" y="262585"/>
            <a:ext cx="4752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innerHTML</a:t>
            </a:r>
            <a:r>
              <a:rPr spc="-10" dirty="0"/>
              <a:t> Property</a:t>
            </a:r>
            <a:r>
              <a:rPr spc="-3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-5" dirty="0"/>
              <a:t>DOM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747" y="1269779"/>
            <a:ext cx="36563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Say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sz="1800" b="1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following website: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6836" y="2062344"/>
            <a:ext cx="2685722" cy="326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8504" y="444306"/>
            <a:ext cx="621301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dirty="0" smtClean="0">
                <a:latin typeface="AvantGarde Bk BT" panose="020B0402020202020204"/>
              </a:rPr>
              <a:t>getElementsByID(‘id’)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913120" y="1828800"/>
            <a:ext cx="5774690" cy="2087880"/>
          </a:xfrm>
          <a:custGeom>
            <a:avLst/>
            <a:gdLst/>
            <a:ahLst/>
            <a:cxnLst/>
            <a:rect l="l" t="t" r="r" b="b"/>
            <a:pathLst>
              <a:path w="5774690" h="2087879">
                <a:moveTo>
                  <a:pt x="5525643" y="0"/>
                </a:moveTo>
                <a:lnTo>
                  <a:pt x="248792" y="0"/>
                </a:lnTo>
                <a:lnTo>
                  <a:pt x="204069" y="4008"/>
                </a:lnTo>
                <a:lnTo>
                  <a:pt x="161977" y="15564"/>
                </a:lnTo>
                <a:lnTo>
                  <a:pt x="123218" y="33965"/>
                </a:lnTo>
                <a:lnTo>
                  <a:pt x="88494" y="58509"/>
                </a:lnTo>
                <a:lnTo>
                  <a:pt x="58509" y="88494"/>
                </a:lnTo>
                <a:lnTo>
                  <a:pt x="33965" y="123218"/>
                </a:lnTo>
                <a:lnTo>
                  <a:pt x="15564" y="161977"/>
                </a:lnTo>
                <a:lnTo>
                  <a:pt x="4008" y="204069"/>
                </a:lnTo>
                <a:lnTo>
                  <a:pt x="0" y="248792"/>
                </a:lnTo>
                <a:lnTo>
                  <a:pt x="0" y="1839087"/>
                </a:lnTo>
                <a:lnTo>
                  <a:pt x="4008" y="1883810"/>
                </a:lnTo>
                <a:lnTo>
                  <a:pt x="15564" y="1925902"/>
                </a:lnTo>
                <a:lnTo>
                  <a:pt x="33965" y="1964661"/>
                </a:lnTo>
                <a:lnTo>
                  <a:pt x="58509" y="1999385"/>
                </a:lnTo>
                <a:lnTo>
                  <a:pt x="88494" y="2029370"/>
                </a:lnTo>
                <a:lnTo>
                  <a:pt x="123218" y="2053914"/>
                </a:lnTo>
                <a:lnTo>
                  <a:pt x="161977" y="2072315"/>
                </a:lnTo>
                <a:lnTo>
                  <a:pt x="204069" y="2083871"/>
                </a:lnTo>
                <a:lnTo>
                  <a:pt x="248792" y="2087880"/>
                </a:lnTo>
                <a:lnTo>
                  <a:pt x="5525643" y="2087880"/>
                </a:lnTo>
                <a:lnTo>
                  <a:pt x="5570366" y="2083871"/>
                </a:lnTo>
                <a:lnTo>
                  <a:pt x="5612458" y="2072315"/>
                </a:lnTo>
                <a:lnTo>
                  <a:pt x="5651217" y="2053914"/>
                </a:lnTo>
                <a:lnTo>
                  <a:pt x="5685941" y="2029370"/>
                </a:lnTo>
                <a:lnTo>
                  <a:pt x="5715926" y="1999385"/>
                </a:lnTo>
                <a:lnTo>
                  <a:pt x="5740470" y="1964661"/>
                </a:lnTo>
                <a:lnTo>
                  <a:pt x="5758871" y="1925902"/>
                </a:lnTo>
                <a:lnTo>
                  <a:pt x="5770427" y="1883810"/>
                </a:lnTo>
                <a:lnTo>
                  <a:pt x="5774435" y="1839087"/>
                </a:lnTo>
                <a:lnTo>
                  <a:pt x="5774435" y="248792"/>
                </a:lnTo>
                <a:lnTo>
                  <a:pt x="5770427" y="204069"/>
                </a:lnTo>
                <a:lnTo>
                  <a:pt x="5758871" y="161977"/>
                </a:lnTo>
                <a:lnTo>
                  <a:pt x="5740470" y="123218"/>
                </a:lnTo>
                <a:lnTo>
                  <a:pt x="5715926" y="88494"/>
                </a:lnTo>
                <a:lnTo>
                  <a:pt x="5685941" y="58509"/>
                </a:lnTo>
                <a:lnTo>
                  <a:pt x="5651217" y="33965"/>
                </a:lnTo>
                <a:lnTo>
                  <a:pt x="5612458" y="15564"/>
                </a:lnTo>
                <a:lnTo>
                  <a:pt x="5570366" y="4008"/>
                </a:lnTo>
                <a:lnTo>
                  <a:pt x="5525643" y="0"/>
                </a:lnTo>
                <a:close/>
              </a:path>
            </a:pathLst>
          </a:custGeom>
          <a:solidFill>
            <a:srgbClr val="DA3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897" y="1961965"/>
            <a:ext cx="4590828" cy="3480047"/>
          </a:xfrm>
          <a:custGeom>
            <a:avLst/>
            <a:gdLst/>
            <a:ahLst/>
            <a:cxnLst/>
            <a:rect l="l" t="t" r="r" b="b"/>
            <a:pathLst>
              <a:path w="4925695" h="4220210">
                <a:moveTo>
                  <a:pt x="4422775" y="0"/>
                </a:moveTo>
                <a:lnTo>
                  <a:pt x="502856" y="0"/>
                </a:lnTo>
                <a:lnTo>
                  <a:pt x="454427" y="2302"/>
                </a:lnTo>
                <a:lnTo>
                  <a:pt x="407301" y="9068"/>
                </a:lnTo>
                <a:lnTo>
                  <a:pt x="361687" y="20087"/>
                </a:lnTo>
                <a:lnTo>
                  <a:pt x="317798" y="35148"/>
                </a:lnTo>
                <a:lnTo>
                  <a:pt x="275844" y="54040"/>
                </a:lnTo>
                <a:lnTo>
                  <a:pt x="236035" y="76553"/>
                </a:lnTo>
                <a:lnTo>
                  <a:pt x="198582" y="102474"/>
                </a:lnTo>
                <a:lnTo>
                  <a:pt x="163696" y="131594"/>
                </a:lnTo>
                <a:lnTo>
                  <a:pt x="131588" y="163702"/>
                </a:lnTo>
                <a:lnTo>
                  <a:pt x="102467" y="198585"/>
                </a:lnTo>
                <a:lnTo>
                  <a:pt x="76546" y="236034"/>
                </a:lnTo>
                <a:lnTo>
                  <a:pt x="54035" y="275838"/>
                </a:lnTo>
                <a:lnTo>
                  <a:pt x="35144" y="317786"/>
                </a:lnTo>
                <a:lnTo>
                  <a:pt x="20084" y="361666"/>
                </a:lnTo>
                <a:lnTo>
                  <a:pt x="9067" y="407267"/>
                </a:lnTo>
                <a:lnTo>
                  <a:pt x="2301" y="454380"/>
                </a:lnTo>
                <a:lnTo>
                  <a:pt x="0" y="502792"/>
                </a:lnTo>
                <a:lnTo>
                  <a:pt x="0" y="3717163"/>
                </a:lnTo>
                <a:lnTo>
                  <a:pt x="2301" y="3765581"/>
                </a:lnTo>
                <a:lnTo>
                  <a:pt x="9067" y="3812698"/>
                </a:lnTo>
                <a:lnTo>
                  <a:pt x="20084" y="3858303"/>
                </a:lnTo>
                <a:lnTo>
                  <a:pt x="35144" y="3902185"/>
                </a:lnTo>
                <a:lnTo>
                  <a:pt x="54035" y="3944134"/>
                </a:lnTo>
                <a:lnTo>
                  <a:pt x="76546" y="3983937"/>
                </a:lnTo>
                <a:lnTo>
                  <a:pt x="102467" y="4021386"/>
                </a:lnTo>
                <a:lnTo>
                  <a:pt x="131588" y="4056268"/>
                </a:lnTo>
                <a:lnTo>
                  <a:pt x="163696" y="4088374"/>
                </a:lnTo>
                <a:lnTo>
                  <a:pt x="198582" y="4117492"/>
                </a:lnTo>
                <a:lnTo>
                  <a:pt x="236035" y="4143411"/>
                </a:lnTo>
                <a:lnTo>
                  <a:pt x="275844" y="4165922"/>
                </a:lnTo>
                <a:lnTo>
                  <a:pt x="317798" y="4184812"/>
                </a:lnTo>
                <a:lnTo>
                  <a:pt x="361687" y="4199871"/>
                </a:lnTo>
                <a:lnTo>
                  <a:pt x="407301" y="4210888"/>
                </a:lnTo>
                <a:lnTo>
                  <a:pt x="454427" y="4217654"/>
                </a:lnTo>
                <a:lnTo>
                  <a:pt x="502856" y="4219956"/>
                </a:lnTo>
                <a:lnTo>
                  <a:pt x="4422775" y="4219956"/>
                </a:lnTo>
                <a:lnTo>
                  <a:pt x="4471187" y="4217654"/>
                </a:lnTo>
                <a:lnTo>
                  <a:pt x="4518300" y="4210888"/>
                </a:lnTo>
                <a:lnTo>
                  <a:pt x="4563901" y="4199871"/>
                </a:lnTo>
                <a:lnTo>
                  <a:pt x="4607781" y="4184812"/>
                </a:lnTo>
                <a:lnTo>
                  <a:pt x="4649729" y="4165922"/>
                </a:lnTo>
                <a:lnTo>
                  <a:pt x="4689533" y="4143411"/>
                </a:lnTo>
                <a:lnTo>
                  <a:pt x="4726982" y="4117492"/>
                </a:lnTo>
                <a:lnTo>
                  <a:pt x="4761865" y="4088374"/>
                </a:lnTo>
                <a:lnTo>
                  <a:pt x="4793973" y="4056268"/>
                </a:lnTo>
                <a:lnTo>
                  <a:pt x="4823093" y="4021386"/>
                </a:lnTo>
                <a:lnTo>
                  <a:pt x="4849014" y="3983937"/>
                </a:lnTo>
                <a:lnTo>
                  <a:pt x="4871527" y="3944134"/>
                </a:lnTo>
                <a:lnTo>
                  <a:pt x="4890419" y="3902185"/>
                </a:lnTo>
                <a:lnTo>
                  <a:pt x="4905480" y="3858303"/>
                </a:lnTo>
                <a:lnTo>
                  <a:pt x="4916499" y="3812698"/>
                </a:lnTo>
                <a:lnTo>
                  <a:pt x="4923265" y="3765581"/>
                </a:lnTo>
                <a:lnTo>
                  <a:pt x="4925568" y="3717163"/>
                </a:lnTo>
                <a:lnTo>
                  <a:pt x="4925568" y="502792"/>
                </a:lnTo>
                <a:lnTo>
                  <a:pt x="4923265" y="454380"/>
                </a:lnTo>
                <a:lnTo>
                  <a:pt x="4916499" y="407267"/>
                </a:lnTo>
                <a:lnTo>
                  <a:pt x="4905480" y="361666"/>
                </a:lnTo>
                <a:lnTo>
                  <a:pt x="4890419" y="317786"/>
                </a:lnTo>
                <a:lnTo>
                  <a:pt x="4871527" y="275838"/>
                </a:lnTo>
                <a:lnTo>
                  <a:pt x="4849014" y="236034"/>
                </a:lnTo>
                <a:lnTo>
                  <a:pt x="4823093" y="198585"/>
                </a:lnTo>
                <a:lnTo>
                  <a:pt x="4793973" y="163702"/>
                </a:lnTo>
                <a:lnTo>
                  <a:pt x="4761865" y="131594"/>
                </a:lnTo>
                <a:lnTo>
                  <a:pt x="4726982" y="102474"/>
                </a:lnTo>
                <a:lnTo>
                  <a:pt x="4689533" y="76553"/>
                </a:lnTo>
                <a:lnTo>
                  <a:pt x="4649729" y="54040"/>
                </a:lnTo>
                <a:lnTo>
                  <a:pt x="4607781" y="35148"/>
                </a:lnTo>
                <a:lnTo>
                  <a:pt x="4563901" y="20087"/>
                </a:lnTo>
                <a:lnTo>
                  <a:pt x="4518300" y="9068"/>
                </a:lnTo>
                <a:lnTo>
                  <a:pt x="4471187" y="2302"/>
                </a:lnTo>
                <a:lnTo>
                  <a:pt x="4422775" y="0"/>
                </a:lnTo>
                <a:close/>
              </a:path>
            </a:pathLst>
          </a:custGeom>
          <a:solidFill>
            <a:srgbClr val="DA3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5283" y="1395581"/>
            <a:ext cx="4534535" cy="41293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183515">
              <a:lnSpc>
                <a:spcPct val="100000"/>
              </a:lnSpc>
              <a:spcBef>
                <a:spcPts val="1600"/>
              </a:spcBef>
            </a:pPr>
            <a:r>
              <a:rPr sz="1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&lt;body&gt;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3116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&lt;div</a:t>
            </a:r>
            <a:r>
              <a:rPr sz="1400" spc="-1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id="input"&gt;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7945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&lt;p&gt;WPR271&lt;/p&gt;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7945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&lt;p&gt;PRG271&lt;/p&gt;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7945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&lt;p&gt;PRJ271&lt;/p&gt;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3116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&lt;/div&gt;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70205">
              <a:lnSpc>
                <a:spcPct val="100000"/>
              </a:lnSpc>
              <a:spcBef>
                <a:spcPts val="2160"/>
              </a:spcBef>
            </a:pP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&lt;button onclick </a:t>
            </a:r>
            <a:r>
              <a:rPr sz="1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"myFunction()"</a:t>
            </a:r>
            <a:r>
              <a:rPr sz="1400" spc="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id="btn"&gt;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7945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  <a:r>
              <a:rPr sz="1400" spc="-4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7020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&lt;/button&gt;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7020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&lt;p 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id="output"&gt;&lt;/p&gt;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351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&lt;/body&gt;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 dirty="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5011" y="2123643"/>
            <a:ext cx="5248275" cy="2950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latin typeface="Segoe UI Light"/>
                <a:cs typeface="Segoe UI Light"/>
              </a:rPr>
              <a:t>//</a:t>
            </a:r>
            <a:r>
              <a:rPr sz="1600" i="1" spc="-5" dirty="0">
                <a:latin typeface="Segoe UI Light"/>
                <a:cs typeface="Segoe UI Light"/>
              </a:rPr>
              <a:t> get</a:t>
            </a:r>
            <a:r>
              <a:rPr sz="1600" i="1" dirty="0">
                <a:latin typeface="Segoe UI Light"/>
                <a:cs typeface="Segoe UI Light"/>
              </a:rPr>
              <a:t> </a:t>
            </a:r>
            <a:r>
              <a:rPr sz="1600" i="1" spc="-5" dirty="0">
                <a:latin typeface="Segoe UI Light"/>
                <a:cs typeface="Segoe UI Light"/>
              </a:rPr>
              <a:t>content</a:t>
            </a:r>
            <a:r>
              <a:rPr sz="1600" i="1" spc="10" dirty="0">
                <a:latin typeface="Segoe UI Light"/>
                <a:cs typeface="Segoe UI Light"/>
              </a:rPr>
              <a:t> </a:t>
            </a:r>
            <a:r>
              <a:rPr sz="1600" i="1" spc="-10" dirty="0">
                <a:latin typeface="Segoe UI Light"/>
                <a:cs typeface="Segoe UI Light"/>
              </a:rPr>
              <a:t>from</a:t>
            </a:r>
            <a:r>
              <a:rPr sz="1600" i="1" spc="5" dirty="0">
                <a:latin typeface="Segoe UI Light"/>
                <a:cs typeface="Segoe UI Light"/>
              </a:rPr>
              <a:t> </a:t>
            </a:r>
            <a:r>
              <a:rPr sz="1600" i="1" spc="-5" dirty="0">
                <a:latin typeface="Segoe UI Light"/>
                <a:cs typeface="Segoe UI Light"/>
              </a:rPr>
              <a:t>HTML</a:t>
            </a:r>
            <a:r>
              <a:rPr sz="1600" i="1" spc="10" dirty="0">
                <a:latin typeface="Segoe UI Light"/>
                <a:cs typeface="Segoe UI Light"/>
              </a:rPr>
              <a:t> </a:t>
            </a:r>
            <a:r>
              <a:rPr sz="1600" i="1" spc="-5" dirty="0">
                <a:latin typeface="Segoe UI Light"/>
                <a:cs typeface="Segoe UI Light"/>
              </a:rPr>
              <a:t>document,</a:t>
            </a:r>
            <a:r>
              <a:rPr sz="1600" i="1" dirty="0">
                <a:latin typeface="Segoe UI Light"/>
                <a:cs typeface="Segoe UI Light"/>
              </a:rPr>
              <a:t> </a:t>
            </a:r>
            <a:r>
              <a:rPr sz="1600" i="1" spc="-5" dirty="0">
                <a:latin typeface="Segoe UI Light"/>
                <a:cs typeface="Segoe UI Light"/>
              </a:rPr>
              <a:t>under</a:t>
            </a:r>
            <a:r>
              <a:rPr sz="1600" i="1" dirty="0">
                <a:latin typeface="Segoe UI Light"/>
                <a:cs typeface="Segoe UI Light"/>
              </a:rPr>
              <a:t> </a:t>
            </a:r>
            <a:r>
              <a:rPr sz="1600" i="1" spc="-5" dirty="0">
                <a:latin typeface="Segoe UI Light"/>
                <a:cs typeface="Segoe UI Light"/>
              </a:rPr>
              <a:t>tag</a:t>
            </a:r>
            <a:r>
              <a:rPr sz="1600" i="1" spc="10" dirty="0">
                <a:latin typeface="Segoe UI Light"/>
                <a:cs typeface="Segoe UI Light"/>
              </a:rPr>
              <a:t> </a:t>
            </a:r>
            <a:r>
              <a:rPr sz="1600" i="1" spc="-5" dirty="0">
                <a:latin typeface="Segoe UI Light"/>
                <a:cs typeface="Segoe UI Light"/>
              </a:rPr>
              <a:t>with</a:t>
            </a:r>
            <a:r>
              <a:rPr sz="1600" i="1" spc="10" dirty="0">
                <a:latin typeface="Segoe UI Light"/>
                <a:cs typeface="Segoe UI Light"/>
              </a:rPr>
              <a:t> </a:t>
            </a:r>
            <a:r>
              <a:rPr sz="1600" i="1" spc="-5" dirty="0">
                <a:latin typeface="Segoe UI Light"/>
                <a:cs typeface="Segoe UI Light"/>
              </a:rPr>
              <a:t>“input”</a:t>
            </a:r>
            <a:r>
              <a:rPr sz="1600" i="1" spc="-10" dirty="0">
                <a:latin typeface="Segoe UI Light"/>
                <a:cs typeface="Segoe UI Light"/>
              </a:rPr>
              <a:t> </a:t>
            </a:r>
            <a:r>
              <a:rPr sz="1600" i="1" spc="-5" dirty="0">
                <a:latin typeface="Segoe UI Light"/>
                <a:cs typeface="Segoe UI Light"/>
              </a:rPr>
              <a:t>ID</a:t>
            </a:r>
            <a:endParaRPr sz="16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 dirty="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function myFunction(){</a:t>
            </a:r>
            <a:endParaRPr sz="1600" dirty="0">
              <a:latin typeface="Segoe UI Light"/>
              <a:cs typeface="Segoe UI Light"/>
            </a:endParaRPr>
          </a:p>
          <a:p>
            <a:pPr marL="234950" marR="25336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let text = document.getElementById("input").innerHTML; </a:t>
            </a:r>
            <a:r>
              <a:rPr sz="1600" spc="-4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document.getElementById("output").innerHTML</a:t>
            </a:r>
            <a:r>
              <a:rPr sz="1600" spc="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 text;</a:t>
            </a:r>
            <a:endParaRPr sz="1600" dirty="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};</a:t>
            </a:r>
            <a:endParaRPr sz="16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Segoe UI Light"/>
              <a:cs typeface="Segoe UI Light"/>
            </a:endParaRPr>
          </a:p>
          <a:p>
            <a:pPr marL="22225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D3D3D3"/>
                </a:solidFill>
                <a:latin typeface="Calibri"/>
                <a:cs typeface="Calibri"/>
              </a:rPr>
              <a:t>app.js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408940" indent="-287020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408305" algn="l"/>
                <a:tab pos="408940" algn="l"/>
              </a:tabLst>
            </a:pPr>
            <a:r>
              <a:rPr sz="1800" dirty="0">
                <a:solidFill>
                  <a:srgbClr val="D3D3D3"/>
                </a:solidFill>
                <a:latin typeface="Calibri"/>
                <a:cs typeface="Calibri"/>
              </a:rPr>
              <a:t>ID</a:t>
            </a:r>
            <a:r>
              <a:rPr sz="1800" spc="5" dirty="0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alibri"/>
                <a:cs typeface="Calibri"/>
              </a:rPr>
              <a:t>should</a:t>
            </a:r>
            <a:r>
              <a:rPr sz="1800" spc="-10" dirty="0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alibri"/>
                <a:cs typeface="Calibri"/>
              </a:rPr>
              <a:t>be</a:t>
            </a:r>
            <a:r>
              <a:rPr sz="1800" spc="15" dirty="0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alibri"/>
                <a:cs typeface="Calibri"/>
              </a:rPr>
              <a:t>unique</a:t>
            </a:r>
            <a:r>
              <a:rPr sz="1800" spc="10" dirty="0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3D3D3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alibri"/>
                <a:cs typeface="Calibri"/>
              </a:rPr>
              <a:t>only be</a:t>
            </a:r>
            <a:r>
              <a:rPr sz="1800" spc="5" dirty="0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alibri"/>
                <a:cs typeface="Calibri"/>
              </a:rPr>
              <a:t>utilized</a:t>
            </a:r>
            <a:r>
              <a:rPr sz="1800" spc="20" dirty="0">
                <a:solidFill>
                  <a:srgbClr val="D3D3D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alibri"/>
                <a:cs typeface="Calibri"/>
              </a:rPr>
              <a:t>once.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0078" y="5600952"/>
            <a:ext cx="1376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2405" algn="ctr">
              <a:lnSpc>
                <a:spcPct val="100000"/>
              </a:lnSpc>
            </a:pPr>
            <a:r>
              <a:rPr lang="en-ZA" spc="-5" dirty="0">
                <a:solidFill>
                  <a:srgbClr val="D3D3D3"/>
                </a:solidFill>
                <a:cs typeface="Calibri"/>
              </a:rPr>
              <a:t>Index.html</a:t>
            </a:r>
            <a:endParaRPr lang="en-Z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98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1794" y="352821"/>
            <a:ext cx="77609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getElementByTagName(“tag</a:t>
            </a:r>
            <a:r>
              <a:rPr spc="-10" dirty="0" smtClean="0"/>
              <a:t>”)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57580" y="1227277"/>
            <a:ext cx="365632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Say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sz="1800" b="1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following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website: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2882" y="2247845"/>
            <a:ext cx="2326076" cy="27515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21707" y="2951734"/>
            <a:ext cx="65582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</a:t>
            </a:r>
            <a:r>
              <a:rPr sz="1800" spc="-5" dirty="0">
                <a:latin typeface="Calibri"/>
                <a:cs typeface="Calibri"/>
              </a:rPr>
              <a:t> 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elements.​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17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form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manipulated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C000"/>
                </a:solidFill>
                <a:latin typeface="Calibri"/>
                <a:cs typeface="Calibri"/>
              </a:rPr>
              <a:t>getElementByTagName(“tag”)</a:t>
            </a:r>
            <a:r>
              <a:rPr sz="1800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shown: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944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863" y="262585"/>
            <a:ext cx="77609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getElementByTagName(“tag</a:t>
            </a:r>
            <a:r>
              <a:rPr spc="-10" dirty="0" smtClean="0"/>
              <a:t>”)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7768" y="1029715"/>
            <a:ext cx="10136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document.getElementsByTagName(“tag")</a:t>
            </a:r>
            <a:r>
              <a:rPr sz="1800" b="1" i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collection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87796" y="2398776"/>
            <a:ext cx="5974080" cy="3080385"/>
          </a:xfrm>
          <a:custGeom>
            <a:avLst/>
            <a:gdLst/>
            <a:ahLst/>
            <a:cxnLst/>
            <a:rect l="l" t="t" r="r" b="b"/>
            <a:pathLst>
              <a:path w="5974080" h="3080385">
                <a:moveTo>
                  <a:pt x="5607050" y="0"/>
                </a:moveTo>
                <a:lnTo>
                  <a:pt x="367029" y="0"/>
                </a:lnTo>
                <a:lnTo>
                  <a:pt x="320993" y="2859"/>
                </a:lnTo>
                <a:lnTo>
                  <a:pt x="276661" y="11210"/>
                </a:lnTo>
                <a:lnTo>
                  <a:pt x="234380" y="24706"/>
                </a:lnTo>
                <a:lnTo>
                  <a:pt x="194493" y="43005"/>
                </a:lnTo>
                <a:lnTo>
                  <a:pt x="157343" y="65763"/>
                </a:lnTo>
                <a:lnTo>
                  <a:pt x="123276" y="92634"/>
                </a:lnTo>
                <a:lnTo>
                  <a:pt x="92634" y="123276"/>
                </a:lnTo>
                <a:lnTo>
                  <a:pt x="65763" y="157343"/>
                </a:lnTo>
                <a:lnTo>
                  <a:pt x="43005" y="194493"/>
                </a:lnTo>
                <a:lnTo>
                  <a:pt x="24706" y="234380"/>
                </a:lnTo>
                <a:lnTo>
                  <a:pt x="11210" y="276661"/>
                </a:lnTo>
                <a:lnTo>
                  <a:pt x="2859" y="320993"/>
                </a:lnTo>
                <a:lnTo>
                  <a:pt x="0" y="367029"/>
                </a:lnTo>
                <a:lnTo>
                  <a:pt x="0" y="2712974"/>
                </a:lnTo>
                <a:lnTo>
                  <a:pt x="2859" y="2759010"/>
                </a:lnTo>
                <a:lnTo>
                  <a:pt x="11210" y="2803342"/>
                </a:lnTo>
                <a:lnTo>
                  <a:pt x="24706" y="2845623"/>
                </a:lnTo>
                <a:lnTo>
                  <a:pt x="43005" y="2885510"/>
                </a:lnTo>
                <a:lnTo>
                  <a:pt x="65763" y="2922660"/>
                </a:lnTo>
                <a:lnTo>
                  <a:pt x="92634" y="2956727"/>
                </a:lnTo>
                <a:lnTo>
                  <a:pt x="123276" y="2987369"/>
                </a:lnTo>
                <a:lnTo>
                  <a:pt x="157343" y="3014240"/>
                </a:lnTo>
                <a:lnTo>
                  <a:pt x="194493" y="3036998"/>
                </a:lnTo>
                <a:lnTo>
                  <a:pt x="234380" y="3055297"/>
                </a:lnTo>
                <a:lnTo>
                  <a:pt x="276661" y="3068793"/>
                </a:lnTo>
                <a:lnTo>
                  <a:pt x="320993" y="3077144"/>
                </a:lnTo>
                <a:lnTo>
                  <a:pt x="367029" y="3080004"/>
                </a:lnTo>
                <a:lnTo>
                  <a:pt x="5607050" y="3080004"/>
                </a:lnTo>
                <a:lnTo>
                  <a:pt x="5653086" y="3077144"/>
                </a:lnTo>
                <a:lnTo>
                  <a:pt x="5697418" y="3068793"/>
                </a:lnTo>
                <a:lnTo>
                  <a:pt x="5739699" y="3055297"/>
                </a:lnTo>
                <a:lnTo>
                  <a:pt x="5779586" y="3036998"/>
                </a:lnTo>
                <a:lnTo>
                  <a:pt x="5816736" y="3014240"/>
                </a:lnTo>
                <a:lnTo>
                  <a:pt x="5850803" y="2987369"/>
                </a:lnTo>
                <a:lnTo>
                  <a:pt x="5881445" y="2956727"/>
                </a:lnTo>
                <a:lnTo>
                  <a:pt x="5908316" y="2922660"/>
                </a:lnTo>
                <a:lnTo>
                  <a:pt x="5931074" y="2885510"/>
                </a:lnTo>
                <a:lnTo>
                  <a:pt x="5949373" y="2845623"/>
                </a:lnTo>
                <a:lnTo>
                  <a:pt x="5962869" y="2803342"/>
                </a:lnTo>
                <a:lnTo>
                  <a:pt x="5971220" y="2759010"/>
                </a:lnTo>
                <a:lnTo>
                  <a:pt x="5974080" y="2712974"/>
                </a:lnTo>
                <a:lnTo>
                  <a:pt x="5974080" y="367029"/>
                </a:lnTo>
                <a:lnTo>
                  <a:pt x="5971220" y="320993"/>
                </a:lnTo>
                <a:lnTo>
                  <a:pt x="5962869" y="276661"/>
                </a:lnTo>
                <a:lnTo>
                  <a:pt x="5949373" y="234380"/>
                </a:lnTo>
                <a:lnTo>
                  <a:pt x="5931074" y="194493"/>
                </a:lnTo>
                <a:lnTo>
                  <a:pt x="5908316" y="157343"/>
                </a:lnTo>
                <a:lnTo>
                  <a:pt x="5881445" y="123276"/>
                </a:lnTo>
                <a:lnTo>
                  <a:pt x="5850803" y="92634"/>
                </a:lnTo>
                <a:lnTo>
                  <a:pt x="5816736" y="65763"/>
                </a:lnTo>
                <a:lnTo>
                  <a:pt x="5779586" y="43005"/>
                </a:lnTo>
                <a:lnTo>
                  <a:pt x="5739699" y="24706"/>
                </a:lnTo>
                <a:lnTo>
                  <a:pt x="5697418" y="11210"/>
                </a:lnTo>
                <a:lnTo>
                  <a:pt x="5653086" y="2859"/>
                </a:lnTo>
                <a:lnTo>
                  <a:pt x="5607050" y="0"/>
                </a:lnTo>
                <a:close/>
              </a:path>
            </a:pathLst>
          </a:custGeom>
          <a:solidFill>
            <a:srgbClr val="DA3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74994" y="2580208"/>
            <a:ext cx="521144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function</a:t>
            </a:r>
            <a:r>
              <a:rPr sz="16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myFunction(){</a:t>
            </a:r>
            <a:endParaRPr sz="1600">
              <a:latin typeface="Segoe UI Light"/>
              <a:cs typeface="Segoe UI Light"/>
            </a:endParaRPr>
          </a:p>
          <a:p>
            <a:pPr marL="12382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Segoe UI Light"/>
                <a:cs typeface="Segoe UI Light"/>
              </a:rPr>
              <a:t>//</a:t>
            </a:r>
            <a:r>
              <a:rPr sz="1600" dirty="0">
                <a:latin typeface="Segoe UI Light"/>
                <a:cs typeface="Segoe UI Light"/>
              </a:rPr>
              <a:t> </a:t>
            </a:r>
            <a:r>
              <a:rPr sz="1600" spc="-5" dirty="0">
                <a:latin typeface="Segoe UI Light"/>
                <a:cs typeface="Segoe UI Light"/>
              </a:rPr>
              <a:t>Accessing</a:t>
            </a:r>
            <a:r>
              <a:rPr sz="1600" spc="45" dirty="0">
                <a:latin typeface="Segoe UI Light"/>
                <a:cs typeface="Segoe UI Light"/>
              </a:rPr>
              <a:t> </a:t>
            </a:r>
            <a:r>
              <a:rPr sz="1600" spc="-10" dirty="0">
                <a:latin typeface="Segoe UI Light"/>
                <a:cs typeface="Segoe UI Light"/>
              </a:rPr>
              <a:t>and</a:t>
            </a:r>
            <a:r>
              <a:rPr sz="1600" spc="15" dirty="0">
                <a:latin typeface="Segoe UI Light"/>
                <a:cs typeface="Segoe UI Light"/>
              </a:rPr>
              <a:t> </a:t>
            </a:r>
            <a:r>
              <a:rPr sz="1600" spc="-5" dirty="0">
                <a:latin typeface="Segoe UI Light"/>
                <a:cs typeface="Segoe UI Light"/>
              </a:rPr>
              <a:t>modifying</a:t>
            </a:r>
            <a:r>
              <a:rPr sz="1600" spc="30" dirty="0">
                <a:latin typeface="Segoe UI Light"/>
                <a:cs typeface="Segoe UI Light"/>
              </a:rPr>
              <a:t> </a:t>
            </a:r>
            <a:r>
              <a:rPr sz="1600" spc="-10" dirty="0">
                <a:latin typeface="Segoe UI Light"/>
                <a:cs typeface="Segoe UI Light"/>
              </a:rPr>
              <a:t>innerHTML</a:t>
            </a:r>
            <a:r>
              <a:rPr sz="1600" spc="40" dirty="0">
                <a:latin typeface="Segoe UI Light"/>
                <a:cs typeface="Segoe UI Light"/>
              </a:rPr>
              <a:t> </a:t>
            </a:r>
            <a:r>
              <a:rPr sz="1600" spc="-10" dirty="0">
                <a:latin typeface="Segoe UI Light"/>
                <a:cs typeface="Segoe UI Light"/>
              </a:rPr>
              <a:t>using</a:t>
            </a:r>
            <a:endParaRPr sz="16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Segoe UI Light"/>
                <a:cs typeface="Segoe UI Light"/>
              </a:rPr>
              <a:t>//document.getElementsByTagName</a:t>
            </a:r>
            <a:endParaRPr sz="1600">
              <a:latin typeface="Segoe UI Light"/>
              <a:cs typeface="Segoe UI Light"/>
            </a:endParaRPr>
          </a:p>
          <a:p>
            <a:pPr marL="234950" marR="9461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let</a:t>
            </a:r>
            <a:r>
              <a:rPr sz="16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divElements</a:t>
            </a:r>
            <a:r>
              <a:rPr sz="1600" spc="7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16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document.getElementsByTagName("p"); </a:t>
            </a:r>
            <a:r>
              <a:rPr sz="1600" spc="-4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let</a:t>
            </a:r>
            <a:r>
              <a:rPr sz="16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content</a:t>
            </a:r>
            <a:r>
              <a:rPr sz="16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= "";</a:t>
            </a:r>
            <a:endParaRPr sz="16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>
              <a:latin typeface="Segoe UI Light"/>
              <a:cs typeface="Segoe UI Light"/>
            </a:endParaRPr>
          </a:p>
          <a:p>
            <a:pPr marL="23495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16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(var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0;</a:t>
            </a:r>
            <a:r>
              <a:rPr sz="16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&lt; 3;</a:t>
            </a:r>
            <a:r>
              <a:rPr sz="16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i++)</a:t>
            </a:r>
            <a:r>
              <a:rPr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{</a:t>
            </a:r>
            <a:endParaRPr sz="1600">
              <a:latin typeface="Segoe UI Light"/>
              <a:cs typeface="Segoe UI Light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content</a:t>
            </a:r>
            <a:r>
              <a:rPr sz="16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+=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divElements[i].textContent</a:t>
            </a:r>
            <a:r>
              <a:rPr sz="1600" spc="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+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"</a:t>
            </a: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";</a:t>
            </a:r>
            <a:endParaRPr sz="1600">
              <a:latin typeface="Segoe UI Light"/>
              <a:cs typeface="Segoe UI Light"/>
            </a:endParaRPr>
          </a:p>
          <a:p>
            <a:pPr marL="23495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}</a:t>
            </a:r>
            <a:endParaRPr sz="1600">
              <a:latin typeface="Segoe UI Light"/>
              <a:cs typeface="Segoe UI Light"/>
            </a:endParaRPr>
          </a:p>
          <a:p>
            <a:pPr marL="23495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document.getElementById("output").innerHTML</a:t>
            </a:r>
            <a:r>
              <a:rPr sz="16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16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content;</a:t>
            </a:r>
            <a:endParaRPr sz="16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};</a:t>
            </a:r>
            <a:endParaRPr sz="1600">
              <a:latin typeface="Segoe UI Light"/>
              <a:cs typeface="Segoe U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9704" y="1828800"/>
            <a:ext cx="4925695" cy="4220210"/>
          </a:xfrm>
          <a:custGeom>
            <a:avLst/>
            <a:gdLst/>
            <a:ahLst/>
            <a:cxnLst/>
            <a:rect l="l" t="t" r="r" b="b"/>
            <a:pathLst>
              <a:path w="4925695" h="4220210">
                <a:moveTo>
                  <a:pt x="4422775" y="0"/>
                </a:moveTo>
                <a:lnTo>
                  <a:pt x="502856" y="0"/>
                </a:lnTo>
                <a:lnTo>
                  <a:pt x="454427" y="2302"/>
                </a:lnTo>
                <a:lnTo>
                  <a:pt x="407301" y="9068"/>
                </a:lnTo>
                <a:lnTo>
                  <a:pt x="361687" y="20087"/>
                </a:lnTo>
                <a:lnTo>
                  <a:pt x="317798" y="35148"/>
                </a:lnTo>
                <a:lnTo>
                  <a:pt x="275844" y="54040"/>
                </a:lnTo>
                <a:lnTo>
                  <a:pt x="236035" y="76553"/>
                </a:lnTo>
                <a:lnTo>
                  <a:pt x="198582" y="102474"/>
                </a:lnTo>
                <a:lnTo>
                  <a:pt x="163696" y="131594"/>
                </a:lnTo>
                <a:lnTo>
                  <a:pt x="131588" y="163702"/>
                </a:lnTo>
                <a:lnTo>
                  <a:pt x="102467" y="198585"/>
                </a:lnTo>
                <a:lnTo>
                  <a:pt x="76546" y="236034"/>
                </a:lnTo>
                <a:lnTo>
                  <a:pt x="54035" y="275838"/>
                </a:lnTo>
                <a:lnTo>
                  <a:pt x="35144" y="317786"/>
                </a:lnTo>
                <a:lnTo>
                  <a:pt x="20084" y="361666"/>
                </a:lnTo>
                <a:lnTo>
                  <a:pt x="9067" y="407267"/>
                </a:lnTo>
                <a:lnTo>
                  <a:pt x="2301" y="454380"/>
                </a:lnTo>
                <a:lnTo>
                  <a:pt x="0" y="502792"/>
                </a:lnTo>
                <a:lnTo>
                  <a:pt x="0" y="3717163"/>
                </a:lnTo>
                <a:lnTo>
                  <a:pt x="2301" y="3765581"/>
                </a:lnTo>
                <a:lnTo>
                  <a:pt x="9067" y="3812698"/>
                </a:lnTo>
                <a:lnTo>
                  <a:pt x="20084" y="3858303"/>
                </a:lnTo>
                <a:lnTo>
                  <a:pt x="35144" y="3902185"/>
                </a:lnTo>
                <a:lnTo>
                  <a:pt x="54035" y="3944134"/>
                </a:lnTo>
                <a:lnTo>
                  <a:pt x="76546" y="3983937"/>
                </a:lnTo>
                <a:lnTo>
                  <a:pt x="102467" y="4021386"/>
                </a:lnTo>
                <a:lnTo>
                  <a:pt x="131588" y="4056268"/>
                </a:lnTo>
                <a:lnTo>
                  <a:pt x="163696" y="4088374"/>
                </a:lnTo>
                <a:lnTo>
                  <a:pt x="198582" y="4117492"/>
                </a:lnTo>
                <a:lnTo>
                  <a:pt x="236035" y="4143411"/>
                </a:lnTo>
                <a:lnTo>
                  <a:pt x="275844" y="4165922"/>
                </a:lnTo>
                <a:lnTo>
                  <a:pt x="317798" y="4184812"/>
                </a:lnTo>
                <a:lnTo>
                  <a:pt x="361687" y="4199871"/>
                </a:lnTo>
                <a:lnTo>
                  <a:pt x="407301" y="4210888"/>
                </a:lnTo>
                <a:lnTo>
                  <a:pt x="454427" y="4217654"/>
                </a:lnTo>
                <a:lnTo>
                  <a:pt x="502856" y="4219956"/>
                </a:lnTo>
                <a:lnTo>
                  <a:pt x="4422775" y="4219956"/>
                </a:lnTo>
                <a:lnTo>
                  <a:pt x="4471187" y="4217654"/>
                </a:lnTo>
                <a:lnTo>
                  <a:pt x="4518300" y="4210888"/>
                </a:lnTo>
                <a:lnTo>
                  <a:pt x="4563901" y="4199871"/>
                </a:lnTo>
                <a:lnTo>
                  <a:pt x="4607781" y="4184812"/>
                </a:lnTo>
                <a:lnTo>
                  <a:pt x="4649729" y="4165922"/>
                </a:lnTo>
                <a:lnTo>
                  <a:pt x="4689533" y="4143411"/>
                </a:lnTo>
                <a:lnTo>
                  <a:pt x="4726982" y="4117492"/>
                </a:lnTo>
                <a:lnTo>
                  <a:pt x="4761865" y="4088374"/>
                </a:lnTo>
                <a:lnTo>
                  <a:pt x="4793973" y="4056268"/>
                </a:lnTo>
                <a:lnTo>
                  <a:pt x="4823093" y="4021386"/>
                </a:lnTo>
                <a:lnTo>
                  <a:pt x="4849014" y="3983937"/>
                </a:lnTo>
                <a:lnTo>
                  <a:pt x="4871527" y="3944134"/>
                </a:lnTo>
                <a:lnTo>
                  <a:pt x="4890419" y="3902185"/>
                </a:lnTo>
                <a:lnTo>
                  <a:pt x="4905480" y="3858303"/>
                </a:lnTo>
                <a:lnTo>
                  <a:pt x="4916499" y="3812698"/>
                </a:lnTo>
                <a:lnTo>
                  <a:pt x="4923265" y="3765581"/>
                </a:lnTo>
                <a:lnTo>
                  <a:pt x="4925568" y="3717163"/>
                </a:lnTo>
                <a:lnTo>
                  <a:pt x="4925568" y="502792"/>
                </a:lnTo>
                <a:lnTo>
                  <a:pt x="4923265" y="454380"/>
                </a:lnTo>
                <a:lnTo>
                  <a:pt x="4916499" y="407267"/>
                </a:lnTo>
                <a:lnTo>
                  <a:pt x="4905480" y="361666"/>
                </a:lnTo>
                <a:lnTo>
                  <a:pt x="4890419" y="317786"/>
                </a:lnTo>
                <a:lnTo>
                  <a:pt x="4871527" y="275838"/>
                </a:lnTo>
                <a:lnTo>
                  <a:pt x="4849014" y="236034"/>
                </a:lnTo>
                <a:lnTo>
                  <a:pt x="4823093" y="198585"/>
                </a:lnTo>
                <a:lnTo>
                  <a:pt x="4793973" y="163702"/>
                </a:lnTo>
                <a:lnTo>
                  <a:pt x="4761865" y="131594"/>
                </a:lnTo>
                <a:lnTo>
                  <a:pt x="4726982" y="102474"/>
                </a:lnTo>
                <a:lnTo>
                  <a:pt x="4689533" y="76553"/>
                </a:lnTo>
                <a:lnTo>
                  <a:pt x="4649729" y="54040"/>
                </a:lnTo>
                <a:lnTo>
                  <a:pt x="4607781" y="35148"/>
                </a:lnTo>
                <a:lnTo>
                  <a:pt x="4563901" y="20087"/>
                </a:lnTo>
                <a:lnTo>
                  <a:pt x="4518300" y="9068"/>
                </a:lnTo>
                <a:lnTo>
                  <a:pt x="4471187" y="2302"/>
                </a:lnTo>
                <a:lnTo>
                  <a:pt x="4422775" y="0"/>
                </a:lnTo>
                <a:close/>
              </a:path>
            </a:pathLst>
          </a:custGeom>
          <a:solidFill>
            <a:srgbClr val="DA3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052" y="1999869"/>
            <a:ext cx="436308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&lt;body&gt;</a:t>
            </a:r>
            <a:endParaRPr sz="1800" dirty="0">
              <a:latin typeface="Segoe UI Light"/>
              <a:cs typeface="Segoe UI Light"/>
            </a:endParaRPr>
          </a:p>
          <a:p>
            <a:pPr marL="25971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&lt;div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id="input"&gt;</a:t>
            </a:r>
            <a:endParaRPr sz="1800" dirty="0">
              <a:latin typeface="Segoe UI Light"/>
              <a:cs typeface="Segoe UI Light"/>
            </a:endParaRPr>
          </a:p>
          <a:p>
            <a:pPr marL="5080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&lt;p&gt;WPR271&lt;/p&gt;</a:t>
            </a:r>
            <a:endParaRPr sz="1800" dirty="0">
              <a:latin typeface="Segoe UI Light"/>
              <a:cs typeface="Segoe UI Light"/>
            </a:endParaRPr>
          </a:p>
          <a:p>
            <a:pPr marL="5080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&lt;p&gt;PRG271&lt;/p&gt;</a:t>
            </a:r>
            <a:endParaRPr sz="1800" dirty="0">
              <a:latin typeface="Segoe UI Light"/>
              <a:cs typeface="Segoe UI Light"/>
            </a:endParaRPr>
          </a:p>
          <a:p>
            <a:pPr marL="5080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&lt;p&gt;PRJ271&lt;/p&gt;</a:t>
            </a:r>
            <a:endParaRPr sz="1800" dirty="0">
              <a:latin typeface="Segoe UI Light"/>
              <a:cs typeface="Segoe UI Light"/>
            </a:endParaRPr>
          </a:p>
          <a:p>
            <a:pPr marL="25971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&lt;/div&gt;</a:t>
            </a:r>
            <a:endParaRPr sz="18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Segoe UI Light"/>
              <a:cs typeface="Segoe UI Light"/>
            </a:endParaRPr>
          </a:p>
          <a:p>
            <a:pPr marL="19875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&lt;button onclick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"myFunction()"</a:t>
            </a:r>
            <a:r>
              <a:rPr sz="1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Segoe UI Light"/>
                <a:cs typeface="Segoe UI Light"/>
              </a:rPr>
              <a:t>id="btn"&gt;</a:t>
            </a:r>
            <a:endParaRPr sz="1800" dirty="0">
              <a:latin typeface="Segoe UI Light"/>
              <a:cs typeface="Segoe UI Light"/>
            </a:endParaRPr>
          </a:p>
          <a:p>
            <a:pPr marL="5080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Click</a:t>
            </a:r>
            <a:r>
              <a:rPr sz="1800" spc="-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endParaRPr sz="1800" dirty="0">
              <a:latin typeface="Segoe UI Light"/>
              <a:cs typeface="Segoe UI Light"/>
            </a:endParaRPr>
          </a:p>
          <a:p>
            <a:pPr marL="19875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&lt;/button&gt;</a:t>
            </a:r>
            <a:endParaRPr sz="18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Segoe UI Light"/>
              <a:cs typeface="Segoe UI Light"/>
            </a:endParaRPr>
          </a:p>
          <a:p>
            <a:pPr marL="19875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&lt;p </a:t>
            </a: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id="output"&gt;&lt;/p&gt;</a:t>
            </a:r>
            <a:endParaRPr sz="18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&lt;/body&gt;</a:t>
            </a:r>
            <a:endParaRPr sz="1800" dirty="0">
              <a:latin typeface="Segoe UI Light"/>
              <a:cs typeface="Segoe U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5973" y="6135725"/>
            <a:ext cx="1022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x.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86927" y="5698337"/>
            <a:ext cx="577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ap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.js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6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442" y="436214"/>
            <a:ext cx="7759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getElementByTagName(“tag</a:t>
            </a:r>
            <a:r>
              <a:rPr spc="-10" dirty="0" smtClean="0"/>
              <a:t>”)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41207" y="1817696"/>
            <a:ext cx="10340975" cy="3290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div tag,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getElementsByTagName("p").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arenR"/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arenR"/>
            </a:pPr>
            <a:endParaRPr sz="1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loops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&lt;p&gt;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extracts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content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textContent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property,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in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sz="1800" dirty="0" smtClean="0">
                <a:latin typeface="Calibri"/>
                <a:cs typeface="Calibri"/>
              </a:rPr>
              <a:t>the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divElements[]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array.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arenR" startAt="3"/>
              <a:tabLst>
                <a:tab pos="354965" algn="l"/>
                <a:tab pos="355600" algn="l"/>
              </a:tabLst>
            </a:pPr>
            <a:r>
              <a:rPr sz="1800" spc="-25" dirty="0">
                <a:latin typeface="Calibri"/>
                <a:cs typeface="Calibri"/>
              </a:rPr>
              <a:t>Finally,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&lt;p&gt;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concatenating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empty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sz="1800" spc="-10" dirty="0" smtClean="0">
                <a:latin typeface="Calibri"/>
                <a:cs typeface="Calibri"/>
              </a:rPr>
              <a:t>string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arenR" startAt="4"/>
              <a:tabLst>
                <a:tab pos="354965" algn="l"/>
                <a:tab pos="355600" algn="l"/>
              </a:tabLst>
            </a:pPr>
            <a:r>
              <a:rPr sz="1800" spc="-25" dirty="0">
                <a:latin typeface="Calibri"/>
                <a:cs typeface="Calibri"/>
              </a:rPr>
              <a:t>Finally,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innerHTML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"output"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&lt;p&gt; </a:t>
            </a:r>
            <a:r>
              <a:rPr sz="1800" spc="-5" dirty="0">
                <a:latin typeface="Calibri"/>
                <a:cs typeface="Calibri"/>
              </a:rPr>
              <a:t>element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concatenated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elements</a:t>
            </a:r>
            <a:r>
              <a:rPr lang="en-US" spc="3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32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582" y="262585"/>
            <a:ext cx="8434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getElementByClassName(“name</a:t>
            </a:r>
            <a:r>
              <a:rPr spc="-5" dirty="0" smtClean="0"/>
              <a:t>”)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19480" y="1536673"/>
            <a:ext cx="365632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Say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sz="1800" b="1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following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website: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724" y="2587756"/>
            <a:ext cx="4736893" cy="22556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63449" y="2897122"/>
            <a:ext cx="595691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get</a:t>
            </a:r>
            <a:r>
              <a:rPr sz="1800" spc="-5" dirty="0">
                <a:latin typeface="Calibri"/>
                <a:cs typeface="Calibri"/>
              </a:rPr>
              <a:t> 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elements.​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299085" marR="16319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manipulated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 smtClean="0">
                <a:latin typeface="Calibri"/>
                <a:cs typeface="Calibri"/>
              </a:rPr>
              <a:t>using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r>
              <a:rPr sz="1800" dirty="0" smtClean="0">
                <a:latin typeface="Calibri"/>
                <a:cs typeface="Calibri"/>
              </a:rPr>
              <a:t>the</a:t>
            </a:r>
            <a:r>
              <a:rPr sz="1800" spc="-20" dirty="0" smtClean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C000"/>
                </a:solidFill>
                <a:latin typeface="Calibri"/>
                <a:cs typeface="Calibri"/>
              </a:rPr>
              <a:t>getElementByClassName(“classname”)</a:t>
            </a:r>
            <a:r>
              <a:rPr sz="1800" spc="-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method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display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shown: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352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6760" y="531614"/>
            <a:ext cx="3454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200" b="1" dirty="0">
                <a:solidFill>
                  <a:srgbClr val="FF0000"/>
                </a:solidFill>
                <a:latin typeface="Source Sans Pro"/>
              </a:rPr>
              <a:t>Outcomes</a:t>
            </a:r>
            <a:endParaRPr lang="en-ZA" sz="3200" dirty="0">
              <a:latin typeface="Source Sans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760" y="1582341"/>
            <a:ext cx="10652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antGarde Bk BT"/>
              </a:rPr>
              <a:t>Students should understand the following outcomes, upon successful completion of this module: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3661" y="2512339"/>
            <a:ext cx="943895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342900"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C000"/>
                </a:solidFill>
              </a:rPr>
              <a:t>Intro to the DOM</a:t>
            </a:r>
          </a:p>
          <a:p>
            <a:pPr marL="444500" lvl="0" indent="-342900">
              <a:buSzPts val="2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C000"/>
                </a:solidFill>
              </a:rPr>
              <a:t>Searching for an element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FFC000"/>
                </a:solidFill>
              </a:rPr>
              <a:t>getElementById</a:t>
            </a:r>
            <a:r>
              <a:rPr lang="en-US" dirty="0">
                <a:solidFill>
                  <a:srgbClr val="FFC000"/>
                </a:solidFill>
              </a:rPr>
              <a:t>(),</a:t>
            </a:r>
            <a:endParaRPr lang="en-ZA" dirty="0">
              <a:solidFill>
                <a:srgbClr val="FFC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C000"/>
                </a:solidFill>
              </a:rPr>
              <a:t>getElementsByClassName()</a:t>
            </a:r>
            <a:endParaRPr lang="en-ZA" dirty="0">
              <a:solidFill>
                <a:srgbClr val="FFC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C000"/>
                </a:solidFill>
              </a:rPr>
              <a:t>getElementsByTagName()</a:t>
            </a:r>
            <a:endParaRPr lang="en-ZA" dirty="0">
              <a:solidFill>
                <a:srgbClr val="FFC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C000"/>
                </a:solidFill>
              </a:rPr>
              <a:t>querySelector()</a:t>
            </a:r>
            <a:endParaRPr lang="en-ZA" dirty="0">
              <a:solidFill>
                <a:srgbClr val="FFC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C000"/>
                </a:solidFill>
              </a:rPr>
              <a:t>Selecting Within </a:t>
            </a:r>
            <a:r>
              <a:rPr lang="en-US" dirty="0" smtClean="0">
                <a:solidFill>
                  <a:srgbClr val="FFC000"/>
                </a:solidFill>
              </a:rPr>
              <a:t>Elements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FFC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C000"/>
                </a:solidFill>
              </a:rPr>
              <a:t>Dynamically </a:t>
            </a:r>
            <a:r>
              <a:rPr lang="en-US" sz="2000" dirty="0">
                <a:solidFill>
                  <a:srgbClr val="FFC000"/>
                </a:solidFill>
              </a:rPr>
              <a:t>referencing DOM element using textContent</a:t>
            </a:r>
            <a:endParaRPr lang="en-ZA" sz="2000" dirty="0">
              <a:solidFill>
                <a:srgbClr val="FFC000"/>
              </a:solidFill>
            </a:endParaRPr>
          </a:p>
          <a:p>
            <a:endParaRPr lang="en-Z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3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7882" y="347091"/>
            <a:ext cx="8434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5" dirty="0" err="1"/>
              <a:t>getElementByClassName</a:t>
            </a:r>
            <a:r>
              <a:rPr spc="-5" dirty="0" smtClean="0"/>
              <a:t>(“</a:t>
            </a:r>
            <a:r>
              <a:rPr lang="en-US" spc="-5" dirty="0" smtClean="0"/>
              <a:t>class</a:t>
            </a:r>
            <a:r>
              <a:rPr spc="-5" dirty="0" smtClean="0"/>
              <a:t>”)</a:t>
            </a:r>
            <a:r>
              <a:rPr spc="5" dirty="0" smtClean="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75843" y="1399476"/>
            <a:ext cx="1027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document.getElementsByClassName(“tag")</a:t>
            </a:r>
            <a:r>
              <a:rPr sz="1800" b="1" i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collection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9884" y="2351283"/>
            <a:ext cx="6283960" cy="3469004"/>
          </a:xfrm>
          <a:custGeom>
            <a:avLst/>
            <a:gdLst/>
            <a:ahLst/>
            <a:cxnLst/>
            <a:rect l="l" t="t" r="r" b="b"/>
            <a:pathLst>
              <a:path w="6283959" h="3469004">
                <a:moveTo>
                  <a:pt x="5870067" y="0"/>
                </a:moveTo>
                <a:lnTo>
                  <a:pt x="413385" y="0"/>
                </a:lnTo>
                <a:lnTo>
                  <a:pt x="365168" y="2780"/>
                </a:lnTo>
                <a:lnTo>
                  <a:pt x="318587" y="10915"/>
                </a:lnTo>
                <a:lnTo>
                  <a:pt x="273951" y="24095"/>
                </a:lnTo>
                <a:lnTo>
                  <a:pt x="231571" y="42009"/>
                </a:lnTo>
                <a:lnTo>
                  <a:pt x="191756" y="64349"/>
                </a:lnTo>
                <a:lnTo>
                  <a:pt x="154817" y="90803"/>
                </a:lnTo>
                <a:lnTo>
                  <a:pt x="121062" y="121062"/>
                </a:lnTo>
                <a:lnTo>
                  <a:pt x="90803" y="154817"/>
                </a:lnTo>
                <a:lnTo>
                  <a:pt x="64349" y="191756"/>
                </a:lnTo>
                <a:lnTo>
                  <a:pt x="42009" y="231571"/>
                </a:lnTo>
                <a:lnTo>
                  <a:pt x="24095" y="273951"/>
                </a:lnTo>
                <a:lnTo>
                  <a:pt x="10915" y="318587"/>
                </a:lnTo>
                <a:lnTo>
                  <a:pt x="2780" y="365168"/>
                </a:lnTo>
                <a:lnTo>
                  <a:pt x="0" y="413384"/>
                </a:lnTo>
                <a:lnTo>
                  <a:pt x="0" y="3055239"/>
                </a:lnTo>
                <a:lnTo>
                  <a:pt x="2780" y="3103455"/>
                </a:lnTo>
                <a:lnTo>
                  <a:pt x="10915" y="3150036"/>
                </a:lnTo>
                <a:lnTo>
                  <a:pt x="24095" y="3194672"/>
                </a:lnTo>
                <a:lnTo>
                  <a:pt x="42009" y="3237052"/>
                </a:lnTo>
                <a:lnTo>
                  <a:pt x="64349" y="3276867"/>
                </a:lnTo>
                <a:lnTo>
                  <a:pt x="90803" y="3313806"/>
                </a:lnTo>
                <a:lnTo>
                  <a:pt x="121062" y="3347561"/>
                </a:lnTo>
                <a:lnTo>
                  <a:pt x="154817" y="3377820"/>
                </a:lnTo>
                <a:lnTo>
                  <a:pt x="191756" y="3404274"/>
                </a:lnTo>
                <a:lnTo>
                  <a:pt x="231571" y="3426614"/>
                </a:lnTo>
                <a:lnTo>
                  <a:pt x="273951" y="3444528"/>
                </a:lnTo>
                <a:lnTo>
                  <a:pt x="318587" y="3457708"/>
                </a:lnTo>
                <a:lnTo>
                  <a:pt x="365168" y="3465843"/>
                </a:lnTo>
                <a:lnTo>
                  <a:pt x="413385" y="3468624"/>
                </a:lnTo>
                <a:lnTo>
                  <a:pt x="5870067" y="3468624"/>
                </a:lnTo>
                <a:lnTo>
                  <a:pt x="5918283" y="3465843"/>
                </a:lnTo>
                <a:lnTo>
                  <a:pt x="5964864" y="3457708"/>
                </a:lnTo>
                <a:lnTo>
                  <a:pt x="6009500" y="3444528"/>
                </a:lnTo>
                <a:lnTo>
                  <a:pt x="6051880" y="3426614"/>
                </a:lnTo>
                <a:lnTo>
                  <a:pt x="6091695" y="3404274"/>
                </a:lnTo>
                <a:lnTo>
                  <a:pt x="6128634" y="3377820"/>
                </a:lnTo>
                <a:lnTo>
                  <a:pt x="6162389" y="3347561"/>
                </a:lnTo>
                <a:lnTo>
                  <a:pt x="6192648" y="3313806"/>
                </a:lnTo>
                <a:lnTo>
                  <a:pt x="6219102" y="3276867"/>
                </a:lnTo>
                <a:lnTo>
                  <a:pt x="6241442" y="3237052"/>
                </a:lnTo>
                <a:lnTo>
                  <a:pt x="6259356" y="3194672"/>
                </a:lnTo>
                <a:lnTo>
                  <a:pt x="6272536" y="3150036"/>
                </a:lnTo>
                <a:lnTo>
                  <a:pt x="6280671" y="3103455"/>
                </a:lnTo>
                <a:lnTo>
                  <a:pt x="6283452" y="3055239"/>
                </a:lnTo>
                <a:lnTo>
                  <a:pt x="6283452" y="413384"/>
                </a:lnTo>
                <a:lnTo>
                  <a:pt x="6280671" y="365168"/>
                </a:lnTo>
                <a:lnTo>
                  <a:pt x="6272536" y="318587"/>
                </a:lnTo>
                <a:lnTo>
                  <a:pt x="6259356" y="273951"/>
                </a:lnTo>
                <a:lnTo>
                  <a:pt x="6241442" y="231571"/>
                </a:lnTo>
                <a:lnTo>
                  <a:pt x="6219102" y="191756"/>
                </a:lnTo>
                <a:lnTo>
                  <a:pt x="6192648" y="154817"/>
                </a:lnTo>
                <a:lnTo>
                  <a:pt x="6162389" y="121062"/>
                </a:lnTo>
                <a:lnTo>
                  <a:pt x="6128634" y="90803"/>
                </a:lnTo>
                <a:lnTo>
                  <a:pt x="6091695" y="64349"/>
                </a:lnTo>
                <a:lnTo>
                  <a:pt x="6051880" y="42009"/>
                </a:lnTo>
                <a:lnTo>
                  <a:pt x="6009500" y="24095"/>
                </a:lnTo>
                <a:lnTo>
                  <a:pt x="5964864" y="10915"/>
                </a:lnTo>
                <a:lnTo>
                  <a:pt x="5918283" y="2780"/>
                </a:lnTo>
                <a:lnTo>
                  <a:pt x="5870067" y="0"/>
                </a:lnTo>
                <a:close/>
              </a:path>
            </a:pathLst>
          </a:custGeom>
          <a:solidFill>
            <a:srgbClr val="DA3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79719" y="2735325"/>
            <a:ext cx="577024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function</a:t>
            </a:r>
            <a:r>
              <a:rPr sz="16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useClassName()</a:t>
            </a:r>
            <a:r>
              <a:rPr sz="16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{</a:t>
            </a:r>
            <a:endParaRPr sz="1600" dirty="0">
              <a:latin typeface="Segoe UI Light"/>
              <a:cs typeface="Segoe UI Light"/>
            </a:endParaRPr>
          </a:p>
          <a:p>
            <a:pPr marL="23495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var</a:t>
            </a:r>
            <a:r>
              <a:rPr sz="16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myDiv</a:t>
            </a: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 document.getElementsByClassName("myText");</a:t>
            </a:r>
            <a:endParaRPr sz="1600" dirty="0">
              <a:latin typeface="Segoe UI Light"/>
              <a:cs typeface="Segoe UI Light"/>
            </a:endParaRPr>
          </a:p>
          <a:p>
            <a:pPr marL="23495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let</a:t>
            </a: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Segoe UI Light"/>
                <a:cs typeface="Segoe UI Light"/>
              </a:rPr>
              <a:t>paragraphText</a:t>
            </a:r>
            <a:r>
              <a:rPr sz="16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"";</a:t>
            </a:r>
            <a:endParaRPr sz="16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 dirty="0">
              <a:latin typeface="Segoe UI Light"/>
              <a:cs typeface="Segoe UI Light"/>
            </a:endParaRPr>
          </a:p>
          <a:p>
            <a:pPr marL="457200" marR="1522730" indent="-222885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16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(var i = 0;</a:t>
            </a:r>
            <a:r>
              <a:rPr sz="16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i &lt;</a:t>
            </a:r>
            <a:r>
              <a:rPr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Segoe UI Light"/>
                <a:cs typeface="Segoe UI Light"/>
              </a:rPr>
              <a:t>myDiv.length;</a:t>
            </a:r>
            <a:r>
              <a:rPr sz="1600" spc="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i++)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{ </a:t>
            </a:r>
            <a:r>
              <a:rPr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Segoe UI Light"/>
                <a:cs typeface="Segoe UI Light"/>
              </a:rPr>
              <a:t>paragraphText</a:t>
            </a:r>
            <a:r>
              <a:rPr sz="16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Light"/>
                <a:cs typeface="Segoe UI Light"/>
              </a:rPr>
              <a:t>+=</a:t>
            </a: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myDiv[i].textContent</a:t>
            </a:r>
            <a:r>
              <a:rPr sz="1600" spc="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+</a:t>
            </a:r>
            <a:r>
              <a:rPr sz="16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"</a:t>
            </a: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";</a:t>
            </a:r>
            <a:endParaRPr sz="1600" dirty="0">
              <a:latin typeface="Segoe UI Light"/>
              <a:cs typeface="Segoe UI Light"/>
            </a:endParaRPr>
          </a:p>
          <a:p>
            <a:pPr marL="23495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}</a:t>
            </a:r>
            <a:endParaRPr sz="16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 dirty="0">
              <a:latin typeface="Segoe UI Light"/>
              <a:cs typeface="Segoe UI Light"/>
            </a:endParaRPr>
          </a:p>
          <a:p>
            <a:pPr marL="23495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document.getElementById("output").innerHTML</a:t>
            </a:r>
            <a:r>
              <a:rPr sz="1600" spc="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16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Segoe UI Light"/>
                <a:cs typeface="Segoe UI Light"/>
              </a:rPr>
              <a:t>paragraphText;</a:t>
            </a:r>
            <a:endParaRPr sz="1600" dirty="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}</a:t>
            </a:r>
            <a:endParaRPr sz="1600" dirty="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2141" y="5904609"/>
            <a:ext cx="639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ap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.j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:</a:t>
            </a:r>
          </a:p>
        </p:txBody>
      </p:sp>
      <p:sp>
        <p:nvSpPr>
          <p:cNvPr id="7" name="object 7"/>
          <p:cNvSpPr/>
          <p:nvPr/>
        </p:nvSpPr>
        <p:spPr>
          <a:xfrm>
            <a:off x="275843" y="2307335"/>
            <a:ext cx="5166169" cy="3543050"/>
          </a:xfrm>
          <a:custGeom>
            <a:avLst/>
            <a:gdLst/>
            <a:ahLst/>
            <a:cxnLst/>
            <a:rect l="l" t="t" r="r" b="b"/>
            <a:pathLst>
              <a:path w="5085715" h="3328670">
                <a:moveTo>
                  <a:pt x="4688967" y="0"/>
                </a:moveTo>
                <a:lnTo>
                  <a:pt x="396608" y="0"/>
                </a:lnTo>
                <a:lnTo>
                  <a:pt x="350356" y="2667"/>
                </a:lnTo>
                <a:lnTo>
                  <a:pt x="305670" y="10473"/>
                </a:lnTo>
                <a:lnTo>
                  <a:pt x="262850" y="23119"/>
                </a:lnTo>
                <a:lnTo>
                  <a:pt x="222191" y="40308"/>
                </a:lnTo>
                <a:lnTo>
                  <a:pt x="183992" y="61742"/>
                </a:lnTo>
                <a:lnTo>
                  <a:pt x="148551" y="87124"/>
                </a:lnTo>
                <a:lnTo>
                  <a:pt x="116165" y="116157"/>
                </a:lnTo>
                <a:lnTo>
                  <a:pt x="87131" y="148543"/>
                </a:lnTo>
                <a:lnTo>
                  <a:pt x="61748" y="183985"/>
                </a:lnTo>
                <a:lnTo>
                  <a:pt x="40312" y="222185"/>
                </a:lnTo>
                <a:lnTo>
                  <a:pt x="23122" y="262846"/>
                </a:lnTo>
                <a:lnTo>
                  <a:pt x="10474" y="305670"/>
                </a:lnTo>
                <a:lnTo>
                  <a:pt x="2668" y="350361"/>
                </a:lnTo>
                <a:lnTo>
                  <a:pt x="0" y="396621"/>
                </a:lnTo>
                <a:lnTo>
                  <a:pt x="0" y="2931795"/>
                </a:lnTo>
                <a:lnTo>
                  <a:pt x="2668" y="2978054"/>
                </a:lnTo>
                <a:lnTo>
                  <a:pt x="10474" y="3022745"/>
                </a:lnTo>
                <a:lnTo>
                  <a:pt x="23122" y="3065569"/>
                </a:lnTo>
                <a:lnTo>
                  <a:pt x="40312" y="3106230"/>
                </a:lnTo>
                <a:lnTo>
                  <a:pt x="61748" y="3144430"/>
                </a:lnTo>
                <a:lnTo>
                  <a:pt x="87131" y="3179872"/>
                </a:lnTo>
                <a:lnTo>
                  <a:pt x="116165" y="3212258"/>
                </a:lnTo>
                <a:lnTo>
                  <a:pt x="148551" y="3241291"/>
                </a:lnTo>
                <a:lnTo>
                  <a:pt x="183992" y="3266673"/>
                </a:lnTo>
                <a:lnTo>
                  <a:pt x="222191" y="3288107"/>
                </a:lnTo>
                <a:lnTo>
                  <a:pt x="262850" y="3305296"/>
                </a:lnTo>
                <a:lnTo>
                  <a:pt x="305670" y="3317942"/>
                </a:lnTo>
                <a:lnTo>
                  <a:pt x="350356" y="3325748"/>
                </a:lnTo>
                <a:lnTo>
                  <a:pt x="396608" y="3328416"/>
                </a:lnTo>
                <a:lnTo>
                  <a:pt x="4688967" y="3328416"/>
                </a:lnTo>
                <a:lnTo>
                  <a:pt x="4735226" y="3325748"/>
                </a:lnTo>
                <a:lnTo>
                  <a:pt x="4779917" y="3317942"/>
                </a:lnTo>
                <a:lnTo>
                  <a:pt x="4822741" y="3305296"/>
                </a:lnTo>
                <a:lnTo>
                  <a:pt x="4863402" y="3288107"/>
                </a:lnTo>
                <a:lnTo>
                  <a:pt x="4901602" y="3266673"/>
                </a:lnTo>
                <a:lnTo>
                  <a:pt x="4937044" y="3241291"/>
                </a:lnTo>
                <a:lnTo>
                  <a:pt x="4969430" y="3212258"/>
                </a:lnTo>
                <a:lnTo>
                  <a:pt x="4998463" y="3179872"/>
                </a:lnTo>
                <a:lnTo>
                  <a:pt x="5023845" y="3144430"/>
                </a:lnTo>
                <a:lnTo>
                  <a:pt x="5045279" y="3106230"/>
                </a:lnTo>
                <a:lnTo>
                  <a:pt x="5062468" y="3065569"/>
                </a:lnTo>
                <a:lnTo>
                  <a:pt x="5075114" y="3022745"/>
                </a:lnTo>
                <a:lnTo>
                  <a:pt x="5082920" y="2978054"/>
                </a:lnTo>
                <a:lnTo>
                  <a:pt x="5085588" y="2931795"/>
                </a:lnTo>
                <a:lnTo>
                  <a:pt x="5085588" y="396621"/>
                </a:lnTo>
                <a:lnTo>
                  <a:pt x="5082920" y="350361"/>
                </a:lnTo>
                <a:lnTo>
                  <a:pt x="5075114" y="305670"/>
                </a:lnTo>
                <a:lnTo>
                  <a:pt x="5062468" y="262846"/>
                </a:lnTo>
                <a:lnTo>
                  <a:pt x="5045279" y="222185"/>
                </a:lnTo>
                <a:lnTo>
                  <a:pt x="5023845" y="183985"/>
                </a:lnTo>
                <a:lnTo>
                  <a:pt x="4998463" y="148543"/>
                </a:lnTo>
                <a:lnTo>
                  <a:pt x="4969430" y="116157"/>
                </a:lnTo>
                <a:lnTo>
                  <a:pt x="4937044" y="87124"/>
                </a:lnTo>
                <a:lnTo>
                  <a:pt x="4901602" y="61742"/>
                </a:lnTo>
                <a:lnTo>
                  <a:pt x="4863402" y="40308"/>
                </a:lnTo>
                <a:lnTo>
                  <a:pt x="4822741" y="23119"/>
                </a:lnTo>
                <a:lnTo>
                  <a:pt x="4779917" y="10473"/>
                </a:lnTo>
                <a:lnTo>
                  <a:pt x="4735226" y="2667"/>
                </a:lnTo>
                <a:lnTo>
                  <a:pt x="4688967" y="0"/>
                </a:lnTo>
                <a:close/>
              </a:path>
            </a:pathLst>
          </a:custGeom>
          <a:solidFill>
            <a:srgbClr val="DA3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0712" y="2463546"/>
            <a:ext cx="4612005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ZA" sz="1500" dirty="0">
                <a:solidFill>
                  <a:schemeClr val="bg1"/>
                </a:solidFill>
              </a:rPr>
              <a:t>&lt;body&gt;</a:t>
            </a:r>
          </a:p>
          <a:p>
            <a:r>
              <a:rPr lang="en-ZA" sz="1500" dirty="0">
                <a:solidFill>
                  <a:schemeClr val="bg1"/>
                </a:solidFill>
              </a:rPr>
              <a:t>        &lt;div class="myText"&gt;</a:t>
            </a:r>
          </a:p>
          <a:p>
            <a:r>
              <a:rPr lang="en-ZA" sz="1500" dirty="0">
                <a:solidFill>
                  <a:schemeClr val="bg1"/>
                </a:solidFill>
              </a:rPr>
              <a:t>            &lt;p&gt;WPR271&lt;/p&gt;</a:t>
            </a:r>
          </a:p>
          <a:p>
            <a:r>
              <a:rPr lang="en-ZA" sz="1500" dirty="0">
                <a:solidFill>
                  <a:schemeClr val="bg1"/>
                </a:solidFill>
              </a:rPr>
              <a:t>            &lt;p&gt;PRG271&lt;/p&gt;</a:t>
            </a:r>
          </a:p>
          <a:p>
            <a:r>
              <a:rPr lang="en-ZA" sz="1500" dirty="0">
                <a:solidFill>
                  <a:schemeClr val="bg1"/>
                </a:solidFill>
              </a:rPr>
              <a:t>            &lt;p&gt;PRJ271&lt;/p&gt;</a:t>
            </a:r>
          </a:p>
          <a:p>
            <a:r>
              <a:rPr lang="en-ZA" sz="1500" dirty="0">
                <a:solidFill>
                  <a:schemeClr val="bg1"/>
                </a:solidFill>
              </a:rPr>
              <a:t>        &lt;/div&gt;</a:t>
            </a:r>
          </a:p>
          <a:p>
            <a:r>
              <a:rPr lang="en-ZA" sz="1500" dirty="0">
                <a:solidFill>
                  <a:schemeClr val="bg1"/>
                </a:solidFill>
              </a:rPr>
              <a:t/>
            </a:r>
            <a:br>
              <a:rPr lang="en-ZA" sz="1500" dirty="0">
                <a:solidFill>
                  <a:schemeClr val="bg1"/>
                </a:solidFill>
              </a:rPr>
            </a:br>
            <a:r>
              <a:rPr lang="en-ZA" sz="1500" dirty="0">
                <a:solidFill>
                  <a:schemeClr val="bg1"/>
                </a:solidFill>
              </a:rPr>
              <a:t>        &lt;button id="</a:t>
            </a:r>
            <a:r>
              <a:rPr lang="en-ZA" sz="1500" dirty="0" err="1">
                <a:solidFill>
                  <a:schemeClr val="bg1"/>
                </a:solidFill>
              </a:rPr>
              <a:t>outputButton</a:t>
            </a:r>
            <a:r>
              <a:rPr lang="en-ZA" sz="1500" dirty="0">
                <a:solidFill>
                  <a:schemeClr val="bg1"/>
                </a:solidFill>
              </a:rPr>
              <a:t>" onclick="useClassName()"&gt;</a:t>
            </a:r>
          </a:p>
          <a:p>
            <a:r>
              <a:rPr lang="en-ZA" sz="1500" dirty="0">
                <a:solidFill>
                  <a:schemeClr val="bg1"/>
                </a:solidFill>
              </a:rPr>
              <a:t>            Click Here</a:t>
            </a:r>
          </a:p>
          <a:p>
            <a:r>
              <a:rPr lang="en-ZA" sz="1500" dirty="0">
                <a:solidFill>
                  <a:schemeClr val="bg1"/>
                </a:solidFill>
              </a:rPr>
              <a:t>        &lt;/button&gt;</a:t>
            </a:r>
          </a:p>
          <a:p>
            <a:r>
              <a:rPr lang="en-ZA" sz="1500" dirty="0">
                <a:solidFill>
                  <a:schemeClr val="bg1"/>
                </a:solidFill>
              </a:rPr>
              <a:t/>
            </a:r>
            <a:br>
              <a:rPr lang="en-ZA" sz="1500" dirty="0">
                <a:solidFill>
                  <a:schemeClr val="bg1"/>
                </a:solidFill>
              </a:rPr>
            </a:br>
            <a:r>
              <a:rPr lang="en-ZA" sz="1500" dirty="0">
                <a:solidFill>
                  <a:schemeClr val="bg1"/>
                </a:solidFill>
              </a:rPr>
              <a:t>        &lt;p id="output"&gt;&lt;/p&gt;</a:t>
            </a:r>
          </a:p>
          <a:p>
            <a:r>
              <a:rPr lang="en-ZA" sz="1500" dirty="0">
                <a:solidFill>
                  <a:schemeClr val="bg1"/>
                </a:solidFill>
              </a:rPr>
              <a:t>        </a:t>
            </a:r>
          </a:p>
          <a:p>
            <a:r>
              <a:rPr lang="en-ZA" sz="1500" dirty="0">
                <a:solidFill>
                  <a:schemeClr val="bg1"/>
                </a:solidFill>
              </a:rPr>
              <a:t>  </a:t>
            </a:r>
            <a:r>
              <a:rPr lang="en-ZA" sz="1500" dirty="0" smtClean="0">
                <a:solidFill>
                  <a:schemeClr val="bg1"/>
                </a:solidFill>
              </a:rPr>
              <a:t>&lt;/</a:t>
            </a:r>
            <a:r>
              <a:rPr lang="en-ZA" sz="1500" dirty="0">
                <a:solidFill>
                  <a:schemeClr val="bg1"/>
                </a:solidFill>
              </a:rPr>
              <a:t>body&gt;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79902" y="5944424"/>
            <a:ext cx="1077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index.html: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6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5302" y="543029"/>
            <a:ext cx="84302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getElementByClassName</a:t>
            </a:r>
            <a:r>
              <a:rPr spc="-5" dirty="0" smtClean="0"/>
              <a:t>(“</a:t>
            </a:r>
            <a:r>
              <a:rPr lang="en-US" spc="-5" dirty="0" smtClean="0"/>
              <a:t>class</a:t>
            </a:r>
            <a:r>
              <a:rPr spc="-5" dirty="0" smtClean="0"/>
              <a:t>”)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22483" y="1776297"/>
            <a:ext cx="989711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useClassName()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triggered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"Click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Here"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button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clicked.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50" dirty="0">
              <a:latin typeface="Calibri"/>
              <a:cs typeface="Calibri"/>
            </a:endParaRPr>
          </a:p>
          <a:p>
            <a:pPr marL="354965" marR="19748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document.getElementsByClassName("myText")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lang="en-US" sz="1800" spc="25" dirty="0" smtClean="0">
                <a:latin typeface="Calibri"/>
                <a:cs typeface="Calibri"/>
              </a:rPr>
              <a:t>all </a:t>
            </a:r>
            <a:r>
              <a:rPr sz="1800" spc="-5" dirty="0" smtClean="0">
                <a:latin typeface="Calibri"/>
                <a:cs typeface="Calibri"/>
              </a:rPr>
              <a:t>element</a:t>
            </a:r>
            <a:r>
              <a:rPr lang="en-US" sz="1800" spc="-5" dirty="0" smtClean="0">
                <a:latin typeface="Calibri"/>
                <a:cs typeface="Calibri"/>
              </a:rPr>
              <a:t>s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 </a:t>
            </a:r>
            <a:r>
              <a:rPr sz="1800" spc="-30" dirty="0">
                <a:latin typeface="Calibri"/>
                <a:cs typeface="Calibri"/>
              </a:rPr>
              <a:t>"myText".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</a:pPr>
            <a:endParaRPr sz="1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</a:t>
            </a:r>
            <a:r>
              <a:rPr sz="1800" dirty="0">
                <a:latin typeface="Calibri"/>
                <a:cs typeface="Calibri"/>
              </a:rPr>
              <a:t> 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extracts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myDiv[],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array.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textContent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property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get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HTML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textContent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textual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50" dirty="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25" dirty="0">
                <a:latin typeface="Calibri"/>
                <a:cs typeface="Calibri"/>
              </a:rPr>
              <a:t>Finally,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innerHTML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"output"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&lt;p&gt;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concatenated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0" dirty="0">
                <a:latin typeface="Calibri"/>
                <a:cs typeface="Calibri"/>
              </a:rPr>
              <a:t>"myText"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504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2580" y="324728"/>
            <a:ext cx="76053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getElementByName(“name</a:t>
            </a:r>
            <a:r>
              <a:rPr spc="-5" dirty="0" smtClean="0"/>
              <a:t>”)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57580" y="1207465"/>
            <a:ext cx="365632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Say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sz="1800" b="1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following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website: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5398" y="3007867"/>
            <a:ext cx="56261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</a:t>
            </a:r>
            <a:r>
              <a:rPr sz="1800" spc="-5" dirty="0">
                <a:latin typeface="Calibri"/>
                <a:cs typeface="Calibri"/>
              </a:rPr>
              <a:t> 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175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form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manipulated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C000"/>
                </a:solidFill>
                <a:latin typeface="Calibri"/>
                <a:cs typeface="Calibri"/>
              </a:rPr>
              <a:t>getElementByName(“name”)</a:t>
            </a:r>
            <a:r>
              <a:rPr sz="1800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shown: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0889" y="1968139"/>
            <a:ext cx="2876874" cy="41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1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7586" y="262585"/>
            <a:ext cx="76104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getElementByName(“name</a:t>
            </a:r>
            <a:r>
              <a:rPr spc="-5" dirty="0" smtClean="0"/>
              <a:t>”)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7768" y="1029715"/>
            <a:ext cx="11144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getElementsByName()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primarily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commonly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</a:t>
            </a:r>
            <a:r>
              <a:rPr sz="1800" spc="-5" dirty="0">
                <a:latin typeface="Calibri"/>
                <a:cs typeface="Calibri"/>
              </a:rPr>
              <a:t> elements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radio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buttons,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checkboxes.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608" y="1828800"/>
            <a:ext cx="4962575" cy="4220210"/>
          </a:xfrm>
          <a:custGeom>
            <a:avLst/>
            <a:gdLst/>
            <a:ahLst/>
            <a:cxnLst/>
            <a:rect l="l" t="t" r="r" b="b"/>
            <a:pathLst>
              <a:path w="5303520" h="4220210">
                <a:moveTo>
                  <a:pt x="4800727" y="0"/>
                </a:moveTo>
                <a:lnTo>
                  <a:pt x="502843" y="0"/>
                </a:lnTo>
                <a:lnTo>
                  <a:pt x="454416" y="2302"/>
                </a:lnTo>
                <a:lnTo>
                  <a:pt x="407292" y="9068"/>
                </a:lnTo>
                <a:lnTo>
                  <a:pt x="361680" y="20087"/>
                </a:lnTo>
                <a:lnTo>
                  <a:pt x="317793" y="35148"/>
                </a:lnTo>
                <a:lnTo>
                  <a:pt x="275839" y="54040"/>
                </a:lnTo>
                <a:lnTo>
                  <a:pt x="236031" y="76553"/>
                </a:lnTo>
                <a:lnTo>
                  <a:pt x="198579" y="102474"/>
                </a:lnTo>
                <a:lnTo>
                  <a:pt x="163694" y="131594"/>
                </a:lnTo>
                <a:lnTo>
                  <a:pt x="131586" y="163702"/>
                </a:lnTo>
                <a:lnTo>
                  <a:pt x="102467" y="198585"/>
                </a:lnTo>
                <a:lnTo>
                  <a:pt x="76546" y="236034"/>
                </a:lnTo>
                <a:lnTo>
                  <a:pt x="54035" y="275838"/>
                </a:lnTo>
                <a:lnTo>
                  <a:pt x="35144" y="317786"/>
                </a:lnTo>
                <a:lnTo>
                  <a:pt x="20084" y="361666"/>
                </a:lnTo>
                <a:lnTo>
                  <a:pt x="9067" y="407267"/>
                </a:lnTo>
                <a:lnTo>
                  <a:pt x="2301" y="454380"/>
                </a:lnTo>
                <a:lnTo>
                  <a:pt x="0" y="502792"/>
                </a:lnTo>
                <a:lnTo>
                  <a:pt x="0" y="3717163"/>
                </a:lnTo>
                <a:lnTo>
                  <a:pt x="2301" y="3765581"/>
                </a:lnTo>
                <a:lnTo>
                  <a:pt x="9067" y="3812698"/>
                </a:lnTo>
                <a:lnTo>
                  <a:pt x="20084" y="3858303"/>
                </a:lnTo>
                <a:lnTo>
                  <a:pt x="35144" y="3902185"/>
                </a:lnTo>
                <a:lnTo>
                  <a:pt x="54035" y="3944134"/>
                </a:lnTo>
                <a:lnTo>
                  <a:pt x="76546" y="3983937"/>
                </a:lnTo>
                <a:lnTo>
                  <a:pt x="102467" y="4021386"/>
                </a:lnTo>
                <a:lnTo>
                  <a:pt x="131586" y="4056268"/>
                </a:lnTo>
                <a:lnTo>
                  <a:pt x="163694" y="4088374"/>
                </a:lnTo>
                <a:lnTo>
                  <a:pt x="198579" y="4117492"/>
                </a:lnTo>
                <a:lnTo>
                  <a:pt x="236031" y="4143411"/>
                </a:lnTo>
                <a:lnTo>
                  <a:pt x="275839" y="4165922"/>
                </a:lnTo>
                <a:lnTo>
                  <a:pt x="317793" y="4184812"/>
                </a:lnTo>
                <a:lnTo>
                  <a:pt x="361680" y="4199871"/>
                </a:lnTo>
                <a:lnTo>
                  <a:pt x="407292" y="4210888"/>
                </a:lnTo>
                <a:lnTo>
                  <a:pt x="454416" y="4217654"/>
                </a:lnTo>
                <a:lnTo>
                  <a:pt x="502843" y="4219956"/>
                </a:lnTo>
                <a:lnTo>
                  <a:pt x="4800727" y="4219956"/>
                </a:lnTo>
                <a:lnTo>
                  <a:pt x="4849139" y="4217654"/>
                </a:lnTo>
                <a:lnTo>
                  <a:pt x="4896252" y="4210888"/>
                </a:lnTo>
                <a:lnTo>
                  <a:pt x="4941853" y="4199871"/>
                </a:lnTo>
                <a:lnTo>
                  <a:pt x="4985733" y="4184812"/>
                </a:lnTo>
                <a:lnTo>
                  <a:pt x="5027681" y="4165922"/>
                </a:lnTo>
                <a:lnTo>
                  <a:pt x="5067485" y="4143411"/>
                </a:lnTo>
                <a:lnTo>
                  <a:pt x="5104934" y="4117492"/>
                </a:lnTo>
                <a:lnTo>
                  <a:pt x="5139817" y="4088374"/>
                </a:lnTo>
                <a:lnTo>
                  <a:pt x="5171925" y="4056268"/>
                </a:lnTo>
                <a:lnTo>
                  <a:pt x="5201045" y="4021386"/>
                </a:lnTo>
                <a:lnTo>
                  <a:pt x="5226966" y="3983937"/>
                </a:lnTo>
                <a:lnTo>
                  <a:pt x="5249479" y="3944134"/>
                </a:lnTo>
                <a:lnTo>
                  <a:pt x="5268371" y="3902185"/>
                </a:lnTo>
                <a:lnTo>
                  <a:pt x="5283432" y="3858303"/>
                </a:lnTo>
                <a:lnTo>
                  <a:pt x="5294451" y="3812698"/>
                </a:lnTo>
                <a:lnTo>
                  <a:pt x="5301217" y="3765581"/>
                </a:lnTo>
                <a:lnTo>
                  <a:pt x="5303520" y="3717163"/>
                </a:lnTo>
                <a:lnTo>
                  <a:pt x="5303520" y="502792"/>
                </a:lnTo>
                <a:lnTo>
                  <a:pt x="5301217" y="454380"/>
                </a:lnTo>
                <a:lnTo>
                  <a:pt x="5294451" y="407267"/>
                </a:lnTo>
                <a:lnTo>
                  <a:pt x="5283432" y="361666"/>
                </a:lnTo>
                <a:lnTo>
                  <a:pt x="5268371" y="317786"/>
                </a:lnTo>
                <a:lnTo>
                  <a:pt x="5249479" y="275838"/>
                </a:lnTo>
                <a:lnTo>
                  <a:pt x="5226966" y="236034"/>
                </a:lnTo>
                <a:lnTo>
                  <a:pt x="5201045" y="198585"/>
                </a:lnTo>
                <a:lnTo>
                  <a:pt x="5171925" y="163702"/>
                </a:lnTo>
                <a:lnTo>
                  <a:pt x="5139817" y="131594"/>
                </a:lnTo>
                <a:lnTo>
                  <a:pt x="5104934" y="102474"/>
                </a:lnTo>
                <a:lnTo>
                  <a:pt x="5067485" y="76553"/>
                </a:lnTo>
                <a:lnTo>
                  <a:pt x="5027681" y="54040"/>
                </a:lnTo>
                <a:lnTo>
                  <a:pt x="4985733" y="35148"/>
                </a:lnTo>
                <a:lnTo>
                  <a:pt x="4941853" y="20087"/>
                </a:lnTo>
                <a:lnTo>
                  <a:pt x="4896252" y="9068"/>
                </a:lnTo>
                <a:lnTo>
                  <a:pt x="4849139" y="2302"/>
                </a:lnTo>
                <a:lnTo>
                  <a:pt x="4800727" y="0"/>
                </a:lnTo>
                <a:close/>
              </a:path>
            </a:pathLst>
          </a:custGeom>
          <a:solidFill>
            <a:srgbClr val="DA3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7768" y="2195044"/>
            <a:ext cx="4717415" cy="34849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&lt;body&gt;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495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&lt;div</a:t>
            </a:r>
            <a:r>
              <a:rPr sz="1400" spc="-2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id="input"&gt;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&lt;label</a:t>
            </a: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for=""&gt;Enter</a:t>
            </a:r>
            <a:r>
              <a:rPr sz="1400" spc="3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Name&lt;/label&gt;&lt;br&gt;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&lt;input</a:t>
            </a: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type="text" name="details"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&gt;&lt;br&gt;&lt;br&gt;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&lt;label</a:t>
            </a: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for=""&gt;Enter</a:t>
            </a:r>
            <a:r>
              <a:rPr sz="1400" spc="3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Surname&lt;/label&gt;&lt;br&gt;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&lt;input </a:t>
            </a: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type="text"</a:t>
            </a:r>
            <a:r>
              <a:rPr sz="1400" spc="-1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name="details"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&gt;&lt;br&gt;&lt;br&gt;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&lt;label</a:t>
            </a:r>
            <a:r>
              <a:rPr sz="1400" spc="2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for=""&gt;Enter</a:t>
            </a:r>
            <a:r>
              <a:rPr sz="1400" spc="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Course&lt;/label&gt;&lt;br&gt;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&lt;input </a:t>
            </a: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type="text"</a:t>
            </a:r>
            <a:r>
              <a:rPr sz="1400" spc="-1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name="details"&gt;&lt;br&gt;&lt;br&gt;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607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&lt;/div&gt;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526415" indent="-11176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&lt;button </a:t>
            </a: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onclick="myFunction()"</a:t>
            </a:r>
            <a:r>
              <a:rPr sz="1400" spc="3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id="btn"&gt; </a:t>
            </a:r>
            <a:r>
              <a:rPr sz="1400" spc="-42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Display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607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&lt;/button&gt;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60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&lt;p</a:t>
            </a:r>
            <a:r>
              <a:rPr sz="1400" spc="-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id="output"&gt;&lt;/p&gt;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&lt;/body&gt;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5973" y="6135725"/>
            <a:ext cx="1022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x.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3256" y="5899150"/>
            <a:ext cx="577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ap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.js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58133" y="2355320"/>
            <a:ext cx="5987024" cy="3400147"/>
          </a:xfrm>
          <a:custGeom>
            <a:avLst/>
            <a:gdLst/>
            <a:ahLst/>
            <a:cxnLst/>
            <a:rect l="l" t="t" r="r" b="b"/>
            <a:pathLst>
              <a:path w="6431280" h="4211320">
                <a:moveTo>
                  <a:pt x="5929503" y="0"/>
                </a:moveTo>
                <a:lnTo>
                  <a:pt x="501777" y="0"/>
                </a:lnTo>
                <a:lnTo>
                  <a:pt x="453454" y="2297"/>
                </a:lnTo>
                <a:lnTo>
                  <a:pt x="406430" y="9048"/>
                </a:lnTo>
                <a:lnTo>
                  <a:pt x="360916" y="20042"/>
                </a:lnTo>
                <a:lnTo>
                  <a:pt x="317122" y="35070"/>
                </a:lnTo>
                <a:lnTo>
                  <a:pt x="275258" y="53922"/>
                </a:lnTo>
                <a:lnTo>
                  <a:pt x="235534" y="76385"/>
                </a:lnTo>
                <a:lnTo>
                  <a:pt x="198161" y="102252"/>
                </a:lnTo>
                <a:lnTo>
                  <a:pt x="163350" y="131310"/>
                </a:lnTo>
                <a:lnTo>
                  <a:pt x="131310" y="163350"/>
                </a:lnTo>
                <a:lnTo>
                  <a:pt x="102252" y="198161"/>
                </a:lnTo>
                <a:lnTo>
                  <a:pt x="76385" y="235534"/>
                </a:lnTo>
                <a:lnTo>
                  <a:pt x="53922" y="275258"/>
                </a:lnTo>
                <a:lnTo>
                  <a:pt x="35070" y="317122"/>
                </a:lnTo>
                <a:lnTo>
                  <a:pt x="20042" y="360916"/>
                </a:lnTo>
                <a:lnTo>
                  <a:pt x="9048" y="406430"/>
                </a:lnTo>
                <a:lnTo>
                  <a:pt x="2297" y="453454"/>
                </a:lnTo>
                <a:lnTo>
                  <a:pt x="0" y="501776"/>
                </a:lnTo>
                <a:lnTo>
                  <a:pt x="0" y="3709035"/>
                </a:lnTo>
                <a:lnTo>
                  <a:pt x="2297" y="3757359"/>
                </a:lnTo>
                <a:lnTo>
                  <a:pt x="9048" y="3804385"/>
                </a:lnTo>
                <a:lnTo>
                  <a:pt x="20042" y="3849900"/>
                </a:lnTo>
                <a:lnTo>
                  <a:pt x="35070" y="3893695"/>
                </a:lnTo>
                <a:lnTo>
                  <a:pt x="53922" y="3935559"/>
                </a:lnTo>
                <a:lnTo>
                  <a:pt x="76385" y="3975283"/>
                </a:lnTo>
                <a:lnTo>
                  <a:pt x="102252" y="4012655"/>
                </a:lnTo>
                <a:lnTo>
                  <a:pt x="131310" y="4047466"/>
                </a:lnTo>
                <a:lnTo>
                  <a:pt x="163350" y="4079506"/>
                </a:lnTo>
                <a:lnTo>
                  <a:pt x="198161" y="4108563"/>
                </a:lnTo>
                <a:lnTo>
                  <a:pt x="235534" y="4134429"/>
                </a:lnTo>
                <a:lnTo>
                  <a:pt x="275258" y="4156892"/>
                </a:lnTo>
                <a:lnTo>
                  <a:pt x="317122" y="4175742"/>
                </a:lnTo>
                <a:lnTo>
                  <a:pt x="360916" y="4190770"/>
                </a:lnTo>
                <a:lnTo>
                  <a:pt x="406430" y="4201764"/>
                </a:lnTo>
                <a:lnTo>
                  <a:pt x="453454" y="4208515"/>
                </a:lnTo>
                <a:lnTo>
                  <a:pt x="501777" y="4210812"/>
                </a:lnTo>
                <a:lnTo>
                  <a:pt x="5929503" y="4210812"/>
                </a:lnTo>
                <a:lnTo>
                  <a:pt x="5977825" y="4208515"/>
                </a:lnTo>
                <a:lnTo>
                  <a:pt x="6024849" y="4201764"/>
                </a:lnTo>
                <a:lnTo>
                  <a:pt x="6070363" y="4190770"/>
                </a:lnTo>
                <a:lnTo>
                  <a:pt x="6114157" y="4175742"/>
                </a:lnTo>
                <a:lnTo>
                  <a:pt x="6156021" y="4156892"/>
                </a:lnTo>
                <a:lnTo>
                  <a:pt x="6195745" y="4134429"/>
                </a:lnTo>
                <a:lnTo>
                  <a:pt x="6233118" y="4108563"/>
                </a:lnTo>
                <a:lnTo>
                  <a:pt x="6267929" y="4079506"/>
                </a:lnTo>
                <a:lnTo>
                  <a:pt x="6299969" y="4047466"/>
                </a:lnTo>
                <a:lnTo>
                  <a:pt x="6329027" y="4012655"/>
                </a:lnTo>
                <a:lnTo>
                  <a:pt x="6354894" y="3975283"/>
                </a:lnTo>
                <a:lnTo>
                  <a:pt x="6377357" y="3935559"/>
                </a:lnTo>
                <a:lnTo>
                  <a:pt x="6396209" y="3893695"/>
                </a:lnTo>
                <a:lnTo>
                  <a:pt x="6411237" y="3849900"/>
                </a:lnTo>
                <a:lnTo>
                  <a:pt x="6422231" y="3804385"/>
                </a:lnTo>
                <a:lnTo>
                  <a:pt x="6428982" y="3757359"/>
                </a:lnTo>
                <a:lnTo>
                  <a:pt x="6431280" y="3709035"/>
                </a:lnTo>
                <a:lnTo>
                  <a:pt x="6431280" y="501776"/>
                </a:lnTo>
                <a:lnTo>
                  <a:pt x="6428982" y="453454"/>
                </a:lnTo>
                <a:lnTo>
                  <a:pt x="6422231" y="406430"/>
                </a:lnTo>
                <a:lnTo>
                  <a:pt x="6411237" y="360916"/>
                </a:lnTo>
                <a:lnTo>
                  <a:pt x="6396209" y="317122"/>
                </a:lnTo>
                <a:lnTo>
                  <a:pt x="6377357" y="275258"/>
                </a:lnTo>
                <a:lnTo>
                  <a:pt x="6354894" y="235534"/>
                </a:lnTo>
                <a:lnTo>
                  <a:pt x="6329027" y="198161"/>
                </a:lnTo>
                <a:lnTo>
                  <a:pt x="6299969" y="163350"/>
                </a:lnTo>
                <a:lnTo>
                  <a:pt x="6267929" y="131310"/>
                </a:lnTo>
                <a:lnTo>
                  <a:pt x="6233118" y="102252"/>
                </a:lnTo>
                <a:lnTo>
                  <a:pt x="6195745" y="76385"/>
                </a:lnTo>
                <a:lnTo>
                  <a:pt x="6156021" y="53922"/>
                </a:lnTo>
                <a:lnTo>
                  <a:pt x="6114157" y="35070"/>
                </a:lnTo>
                <a:lnTo>
                  <a:pt x="6070363" y="20042"/>
                </a:lnTo>
                <a:lnTo>
                  <a:pt x="6024849" y="9048"/>
                </a:lnTo>
                <a:lnTo>
                  <a:pt x="5977825" y="2297"/>
                </a:lnTo>
                <a:lnTo>
                  <a:pt x="5929503" y="0"/>
                </a:lnTo>
                <a:close/>
              </a:path>
            </a:pathLst>
          </a:custGeom>
          <a:solidFill>
            <a:srgbClr val="DA3136"/>
          </a:solidFill>
        </p:spPr>
        <p:txBody>
          <a:bodyPr wrap="square" lIns="0" tIns="0" rIns="0" bIns="0" rtlCol="0"/>
          <a:lstStyle/>
          <a:p>
            <a:endParaRPr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0210" y="2814220"/>
            <a:ext cx="49660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 </a:t>
            </a:r>
            <a:r>
              <a:rPr lang="en-ZA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myFunction</a:t>
            </a:r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 {  </a:t>
            </a:r>
          </a:p>
          <a:p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ZA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input = </a:t>
            </a:r>
            <a:r>
              <a:rPr lang="en-ZA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document.getElementsByName</a:t>
            </a:r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("details");</a:t>
            </a:r>
          </a:p>
          <a:p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var inputArray = [];</a:t>
            </a:r>
          </a:p>
          <a:p>
            <a:endParaRPr lang="en-ZA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for (</a:t>
            </a:r>
            <a:r>
              <a:rPr lang="en-ZA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ZA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0; </a:t>
            </a:r>
            <a:r>
              <a:rPr lang="en-ZA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&lt; input; </a:t>
            </a:r>
            <a:r>
              <a:rPr lang="en-ZA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++) { </a:t>
            </a:r>
          </a:p>
          <a:p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ZA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ZA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inputValue</a:t>
            </a:r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input[</a:t>
            </a:r>
            <a:r>
              <a:rPr lang="en-ZA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].value;  </a:t>
            </a:r>
          </a:p>
          <a:p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ZA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inputArray.push</a:t>
            </a:r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ZA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inputValue</a:t>
            </a:r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}</a:t>
            </a:r>
          </a:p>
          <a:p>
            <a:endParaRPr lang="en-ZA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ZA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output = </a:t>
            </a:r>
            <a:r>
              <a:rPr lang="en-ZA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document.getElementById</a:t>
            </a:r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("output");  </a:t>
            </a:r>
          </a:p>
          <a:p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ZA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output.innerHTML</a:t>
            </a:r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ZA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inputArray.join</a:t>
            </a:r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("&lt;</a:t>
            </a:r>
            <a:r>
              <a:rPr lang="en-ZA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</a:t>
            </a:r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&gt;");</a:t>
            </a:r>
          </a:p>
          <a:p>
            <a:r>
              <a:rPr lang="en-Z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64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7" grpId="0"/>
      <p:bldP spid="8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7586" y="161289"/>
            <a:ext cx="76047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getElementByName(“name</a:t>
            </a:r>
            <a:r>
              <a:rPr spc="-10" dirty="0" smtClean="0"/>
              <a:t>”)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4501" y="1465579"/>
            <a:ext cx="10963922" cy="4406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myFunction(),</a:t>
            </a:r>
            <a:r>
              <a:rPr sz="1800" i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triggered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“Display"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button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clicked.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50" dirty="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document.getElementsByName("details")</a:t>
            </a:r>
            <a:r>
              <a:rPr sz="1800" i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tags,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value:</a:t>
            </a:r>
            <a:r>
              <a:rPr sz="1800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“details".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</a:pPr>
            <a:endParaRPr sz="1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loops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</a:t>
            </a:r>
            <a:r>
              <a:rPr sz="1800" dirty="0">
                <a:latin typeface="Calibri"/>
                <a:cs typeface="Calibri"/>
              </a:rPr>
              <a:t> 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extracts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stores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</a:p>
          <a:p>
            <a:pPr marL="354965">
              <a:lnSpc>
                <a:spcPct val="100000"/>
              </a:lnSpc>
            </a:pPr>
            <a:r>
              <a:rPr lang="en-ZA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inputArray</a:t>
            </a:r>
            <a:r>
              <a:rPr sz="1800" i="1" spc="-5" dirty="0" smtClean="0">
                <a:solidFill>
                  <a:srgbClr val="FF0000"/>
                </a:solidFill>
                <a:latin typeface="Calibri"/>
                <a:cs typeface="Calibri"/>
              </a:rPr>
              <a:t>[]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sz="1800" spc="-35" dirty="0" smtClean="0">
                <a:latin typeface="Calibri"/>
                <a:cs typeface="Calibri"/>
              </a:rPr>
              <a:t>array</a:t>
            </a:r>
            <a:r>
              <a:rPr sz="1800" spc="-3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354965" marR="30480" indent="-342900">
              <a:lnSpc>
                <a:spcPct val="100000"/>
              </a:lnSpc>
              <a:buAutoNum type="arabicPeriod" startAt="4"/>
              <a:tabLst>
                <a:tab pos="354965" algn="l"/>
                <a:tab pos="355600" algn="l"/>
              </a:tabLst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then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.value</a:t>
            </a:r>
            <a:r>
              <a:rPr sz="1800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property</a:t>
            </a:r>
            <a:r>
              <a:rPr sz="18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HTML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property</a:t>
            </a:r>
            <a:r>
              <a:rPr sz="1800" dirty="0">
                <a:latin typeface="Calibri"/>
                <a:cs typeface="Calibri"/>
              </a:rPr>
              <a:t> is 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modify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selected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dropdown,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radio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button</a:t>
            </a:r>
            <a:r>
              <a:rPr sz="1800" spc="-5" dirty="0">
                <a:latin typeface="Calibri"/>
                <a:cs typeface="Calibri"/>
              </a:rPr>
              <a:t> 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checkbox.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4"/>
            </a:pPr>
            <a:endParaRPr sz="1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4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inputValue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 </a:t>
            </a:r>
            <a:r>
              <a:rPr sz="1800" spc="-5" dirty="0">
                <a:latin typeface="Calibri"/>
                <a:cs typeface="Calibri"/>
              </a:rPr>
              <a:t>values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lang="en-ZA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r>
              <a:rPr sz="1800" spc="-5" dirty="0" smtClean="0">
                <a:latin typeface="Calibri"/>
                <a:cs typeface="Calibri"/>
              </a:rPr>
              <a:t>,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pushes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0" dirty="0" smtClean="0">
                <a:latin typeface="Calibri"/>
                <a:cs typeface="Calibri"/>
              </a:rPr>
              <a:t>array,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which</a:t>
            </a:r>
            <a:r>
              <a:rPr sz="1800" spc="25" dirty="0" smtClean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uses join(“&lt;br&gt;”)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concatenate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6"/>
              <a:tabLst>
                <a:tab pos="354965" algn="l"/>
                <a:tab pos="355600" algn="l"/>
              </a:tabLst>
            </a:pPr>
            <a:r>
              <a:rPr sz="1800" spc="-25" dirty="0">
                <a:latin typeface="Calibri"/>
                <a:cs typeface="Calibri"/>
              </a:rPr>
              <a:t>Finally,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innerHTML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"output"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&lt;p&gt; </a:t>
            </a:r>
            <a:r>
              <a:rPr sz="1800" spc="-5" dirty="0">
                <a:latin typeface="Calibri"/>
                <a:cs typeface="Calibri"/>
              </a:rPr>
              <a:t>element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concatenated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lang="en-ZA" i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inputArray</a:t>
            </a:r>
            <a:r>
              <a:rPr sz="1800" i="1" spc="-5" dirty="0" smtClean="0">
                <a:solidFill>
                  <a:srgbClr val="FF0000"/>
                </a:solidFill>
                <a:latin typeface="Calibri"/>
                <a:cs typeface="Calibri"/>
              </a:rPr>
              <a:t>[]</a:t>
            </a:r>
            <a:r>
              <a:rPr sz="1800" spc="-5" dirty="0" smtClean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19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97180" cy="6299200"/>
          </a:xfrm>
          <a:custGeom>
            <a:avLst/>
            <a:gdLst/>
            <a:ahLst/>
            <a:cxnLst/>
            <a:rect l="l" t="t" r="r" b="b"/>
            <a:pathLst>
              <a:path w="297180" h="6299200">
                <a:moveTo>
                  <a:pt x="297179" y="0"/>
                </a:moveTo>
                <a:lnTo>
                  <a:pt x="0" y="0"/>
                </a:lnTo>
                <a:lnTo>
                  <a:pt x="0" y="6298884"/>
                </a:lnTo>
                <a:lnTo>
                  <a:pt x="297179" y="0"/>
                </a:lnTo>
                <a:close/>
              </a:path>
            </a:pathLst>
          </a:custGeom>
          <a:solidFill>
            <a:srgbClr val="F5D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1635" y="908303"/>
            <a:ext cx="216535" cy="35560"/>
          </a:xfrm>
          <a:custGeom>
            <a:avLst/>
            <a:gdLst/>
            <a:ahLst/>
            <a:cxnLst/>
            <a:rect l="l" t="t" r="r" b="b"/>
            <a:pathLst>
              <a:path w="216535" h="35559">
                <a:moveTo>
                  <a:pt x="216408" y="0"/>
                </a:moveTo>
                <a:lnTo>
                  <a:pt x="0" y="0"/>
                </a:lnTo>
                <a:lnTo>
                  <a:pt x="0" y="35051"/>
                </a:lnTo>
                <a:lnTo>
                  <a:pt x="216408" y="35051"/>
                </a:lnTo>
                <a:lnTo>
                  <a:pt x="216408" y="0"/>
                </a:lnTo>
                <a:close/>
              </a:path>
            </a:pathLst>
          </a:custGeom>
          <a:solidFill>
            <a:srgbClr val="F5D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7" y="6358128"/>
            <a:ext cx="690372" cy="43129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51805" y="300608"/>
            <a:ext cx="25736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querySelector()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2309" y="1331467"/>
            <a:ext cx="106673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C000"/>
                </a:solidFill>
                <a:latin typeface="Calibri"/>
                <a:cs typeface="Calibri"/>
              </a:rPr>
              <a:t>querySelector()</a:t>
            </a:r>
            <a:r>
              <a:rPr sz="1800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CSS-like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selectors.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"/>
            </a:pPr>
            <a:endParaRPr sz="17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criteria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FFC000"/>
                </a:solidFill>
                <a:latin typeface="Calibri"/>
                <a:cs typeface="Calibri"/>
              </a:rPr>
              <a:t>tag</a:t>
            </a:r>
            <a:r>
              <a:rPr sz="1800" i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C000"/>
                </a:solidFill>
                <a:latin typeface="Calibri"/>
                <a:cs typeface="Calibri"/>
              </a:rPr>
              <a:t>names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C000"/>
                </a:solidFill>
                <a:latin typeface="Calibri"/>
                <a:cs typeface="Calibri"/>
              </a:rPr>
              <a:t>class</a:t>
            </a:r>
            <a:r>
              <a:rPr sz="1800" i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C000"/>
                </a:solidFill>
                <a:latin typeface="Calibri"/>
                <a:cs typeface="Calibri"/>
              </a:rPr>
              <a:t>names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C000"/>
                </a:solidFill>
                <a:latin typeface="Calibri"/>
                <a:cs typeface="Calibri"/>
              </a:rPr>
              <a:t>IDs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C000"/>
                </a:solidFill>
                <a:latin typeface="Calibri"/>
                <a:cs typeface="Calibri"/>
              </a:rPr>
              <a:t>attribute</a:t>
            </a:r>
            <a:r>
              <a:rPr sz="1800" i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values,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more.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"/>
            </a:pPr>
            <a:endParaRPr sz="17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basic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C000"/>
                </a:solidFill>
                <a:latin typeface="Calibri"/>
                <a:cs typeface="Calibri"/>
              </a:rPr>
              <a:t>querySelector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0352" y="3613403"/>
            <a:ext cx="3989832" cy="6659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42642" y="4798314"/>
            <a:ext cx="8161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romanL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document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refers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root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DOM,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i.e.,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entire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document.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romanL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representing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selector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elements.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712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97180" cy="6299200"/>
          </a:xfrm>
          <a:custGeom>
            <a:avLst/>
            <a:gdLst/>
            <a:ahLst/>
            <a:cxnLst/>
            <a:rect l="l" t="t" r="r" b="b"/>
            <a:pathLst>
              <a:path w="297180" h="6299200">
                <a:moveTo>
                  <a:pt x="297179" y="0"/>
                </a:moveTo>
                <a:lnTo>
                  <a:pt x="0" y="0"/>
                </a:lnTo>
                <a:lnTo>
                  <a:pt x="0" y="6298884"/>
                </a:lnTo>
                <a:lnTo>
                  <a:pt x="297179" y="0"/>
                </a:lnTo>
                <a:close/>
              </a:path>
            </a:pathLst>
          </a:custGeom>
          <a:solidFill>
            <a:srgbClr val="F5D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1635" y="908303"/>
            <a:ext cx="216535" cy="35560"/>
          </a:xfrm>
          <a:custGeom>
            <a:avLst/>
            <a:gdLst/>
            <a:ahLst/>
            <a:cxnLst/>
            <a:rect l="l" t="t" r="r" b="b"/>
            <a:pathLst>
              <a:path w="216535" h="35559">
                <a:moveTo>
                  <a:pt x="216408" y="0"/>
                </a:moveTo>
                <a:lnTo>
                  <a:pt x="0" y="0"/>
                </a:lnTo>
                <a:lnTo>
                  <a:pt x="0" y="35051"/>
                </a:lnTo>
                <a:lnTo>
                  <a:pt x="216408" y="35051"/>
                </a:lnTo>
                <a:lnTo>
                  <a:pt x="216408" y="0"/>
                </a:lnTo>
                <a:close/>
              </a:path>
            </a:pathLst>
          </a:custGeom>
          <a:solidFill>
            <a:srgbClr val="F5D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7" y="6358128"/>
            <a:ext cx="690372" cy="43129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51805" y="300608"/>
            <a:ext cx="25736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querySelector()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7029" y="1542034"/>
            <a:ext cx="375351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Examples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querySelector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usage: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9955" y="2052827"/>
            <a:ext cx="11436350" cy="3144520"/>
            <a:chOff x="409955" y="2052827"/>
            <a:chExt cx="11436350" cy="31445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955" y="2851404"/>
              <a:ext cx="4253484" cy="14874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4" y="2052827"/>
              <a:ext cx="6259068" cy="31440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59530" y="2651759"/>
              <a:ext cx="2053589" cy="2017395"/>
            </a:xfrm>
            <a:custGeom>
              <a:avLst/>
              <a:gdLst/>
              <a:ahLst/>
              <a:cxnLst/>
              <a:rect l="l" t="t" r="r" b="b"/>
              <a:pathLst>
                <a:path w="2053589" h="2017395">
                  <a:moveTo>
                    <a:pt x="1726946" y="807720"/>
                  </a:moveTo>
                  <a:lnTo>
                    <a:pt x="1533398" y="657733"/>
                  </a:lnTo>
                  <a:lnTo>
                    <a:pt x="1519199" y="729386"/>
                  </a:lnTo>
                  <a:lnTo>
                    <a:pt x="811022" y="589026"/>
                  </a:lnTo>
                  <a:lnTo>
                    <a:pt x="796798" y="660654"/>
                  </a:lnTo>
                  <a:lnTo>
                    <a:pt x="1505026" y="801001"/>
                  </a:lnTo>
                  <a:lnTo>
                    <a:pt x="1490853" y="872617"/>
                  </a:lnTo>
                  <a:lnTo>
                    <a:pt x="1725549" y="808101"/>
                  </a:lnTo>
                  <a:lnTo>
                    <a:pt x="1726946" y="807720"/>
                  </a:lnTo>
                  <a:close/>
                </a:path>
                <a:path w="2053589" h="2017395">
                  <a:moveTo>
                    <a:pt x="1726946" y="0"/>
                  </a:moveTo>
                  <a:lnTo>
                    <a:pt x="1482598" y="15367"/>
                  </a:lnTo>
                  <a:lnTo>
                    <a:pt x="1519262" y="78511"/>
                  </a:lnTo>
                  <a:lnTo>
                    <a:pt x="633222" y="593217"/>
                  </a:lnTo>
                  <a:lnTo>
                    <a:pt x="669798" y="656463"/>
                  </a:lnTo>
                  <a:lnTo>
                    <a:pt x="1555940" y="141655"/>
                  </a:lnTo>
                  <a:lnTo>
                    <a:pt x="1592580" y="204724"/>
                  </a:lnTo>
                  <a:lnTo>
                    <a:pt x="1687436" y="60198"/>
                  </a:lnTo>
                  <a:lnTo>
                    <a:pt x="1726946" y="0"/>
                  </a:lnTo>
                  <a:close/>
                </a:path>
                <a:path w="2053589" h="2017395">
                  <a:moveTo>
                    <a:pt x="2053590" y="1981200"/>
                  </a:moveTo>
                  <a:lnTo>
                    <a:pt x="2031161" y="1958975"/>
                  </a:lnTo>
                  <a:lnTo>
                    <a:pt x="1879600" y="1808734"/>
                  </a:lnTo>
                  <a:lnTo>
                    <a:pt x="1856816" y="1878114"/>
                  </a:lnTo>
                  <a:lnTo>
                    <a:pt x="22860" y="1275969"/>
                  </a:lnTo>
                  <a:lnTo>
                    <a:pt x="0" y="1345311"/>
                  </a:lnTo>
                  <a:lnTo>
                    <a:pt x="1834019" y="1947557"/>
                  </a:lnTo>
                  <a:lnTo>
                    <a:pt x="1811274" y="2016887"/>
                  </a:lnTo>
                  <a:lnTo>
                    <a:pt x="2053590" y="19812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120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7180" cy="6299200"/>
          </a:xfrm>
          <a:custGeom>
            <a:avLst/>
            <a:gdLst/>
            <a:ahLst/>
            <a:cxnLst/>
            <a:rect l="l" t="t" r="r" b="b"/>
            <a:pathLst>
              <a:path w="297180" h="6299200">
                <a:moveTo>
                  <a:pt x="297179" y="0"/>
                </a:moveTo>
                <a:lnTo>
                  <a:pt x="0" y="0"/>
                </a:lnTo>
                <a:lnTo>
                  <a:pt x="0" y="6298884"/>
                </a:lnTo>
                <a:lnTo>
                  <a:pt x="297179" y="0"/>
                </a:lnTo>
                <a:close/>
              </a:path>
            </a:pathLst>
          </a:custGeom>
          <a:solidFill>
            <a:srgbClr val="F5D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31635" y="908303"/>
            <a:ext cx="216535" cy="35560"/>
          </a:xfrm>
          <a:custGeom>
            <a:avLst/>
            <a:gdLst/>
            <a:ahLst/>
            <a:cxnLst/>
            <a:rect l="l" t="t" r="r" b="b"/>
            <a:pathLst>
              <a:path w="216535" h="35559">
                <a:moveTo>
                  <a:pt x="216408" y="0"/>
                </a:moveTo>
                <a:lnTo>
                  <a:pt x="0" y="0"/>
                </a:lnTo>
                <a:lnTo>
                  <a:pt x="0" y="35051"/>
                </a:lnTo>
                <a:lnTo>
                  <a:pt x="216408" y="35051"/>
                </a:lnTo>
                <a:lnTo>
                  <a:pt x="216408" y="0"/>
                </a:lnTo>
                <a:close/>
              </a:path>
            </a:pathLst>
          </a:custGeom>
          <a:solidFill>
            <a:srgbClr val="F5D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93" y="6401987"/>
            <a:ext cx="533303" cy="3435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228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querySelector</a:t>
            </a:r>
            <a:r>
              <a:rPr spc="-85" dirty="0"/>
              <a:t> </a:t>
            </a:r>
            <a:r>
              <a:rPr dirty="0"/>
              <a:t>[ID]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3119" y="1181557"/>
            <a:ext cx="2464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form: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4764" y="2119883"/>
            <a:ext cx="6082284" cy="361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9936" y="161289"/>
            <a:ext cx="30219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querySelector</a:t>
            </a:r>
            <a:r>
              <a:rPr spc="-85" dirty="0"/>
              <a:t> </a:t>
            </a:r>
            <a:r>
              <a:rPr dirty="0"/>
              <a:t>[ID]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4419" y="1429950"/>
            <a:ext cx="8935720" cy="4134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Functionality</a:t>
            </a:r>
            <a:r>
              <a:rPr sz="1800" spc="-5" dirty="0" smtClean="0">
                <a:latin typeface="Calibri"/>
                <a:cs typeface="Calibri"/>
              </a:rPr>
              <a:t>:</a:t>
            </a:r>
            <a:endParaRPr lang="en-US" sz="1800" spc="-5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1)	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</a:t>
            </a:r>
            <a:r>
              <a:rPr sz="1800" dirty="0">
                <a:latin typeface="Calibri"/>
                <a:cs typeface="Calibri"/>
              </a:rPr>
              <a:t> their </a:t>
            </a:r>
            <a:r>
              <a:rPr sz="1800" spc="-5" dirty="0">
                <a:latin typeface="Calibri"/>
                <a:cs typeface="Calibri"/>
              </a:rPr>
              <a:t>username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password.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"Log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In"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button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onclick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login()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clicked.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rabicParenR"/>
            </a:pPr>
            <a:endParaRPr sz="175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Inside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5" dirty="0">
                <a:latin typeface="Calibri"/>
                <a:cs typeface="Calibri"/>
              </a:rPr>
              <a:t>login()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querySelector()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select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 IDs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('#username'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'#password').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arenR"/>
            </a:pPr>
            <a:endParaRPr sz="1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 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20" dirty="0">
                <a:latin typeface="Calibri"/>
                <a:cs typeface="Calibri"/>
              </a:rPr>
              <a:t>property.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rabicParenR"/>
            </a:pPr>
            <a:endParaRPr sz="1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retrieved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then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object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user.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arenR"/>
            </a:pPr>
            <a:endParaRPr sz="1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800" spc="-25" dirty="0">
                <a:latin typeface="Calibri"/>
                <a:cs typeface="Calibri"/>
              </a:rPr>
              <a:t>Finally,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concatenated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displayed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&lt;p&gt;</a:t>
            </a:r>
            <a:r>
              <a:rPr sz="1800" spc="-5" dirty="0">
                <a:latin typeface="Calibri"/>
                <a:cs typeface="Calibri"/>
              </a:rPr>
              <a:t> element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'output'.</a:t>
            </a:r>
          </a:p>
        </p:txBody>
      </p:sp>
    </p:spTree>
    <p:extLst>
      <p:ext uri="{BB962C8B-B14F-4D97-AF65-F5344CB8AC3E}">
        <p14:creationId xmlns:p14="http://schemas.microsoft.com/office/powerpoint/2010/main" val="179096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35508" y="1252726"/>
            <a:ext cx="7175500" cy="4837355"/>
          </a:xfrm>
          <a:custGeom>
            <a:avLst/>
            <a:gdLst/>
            <a:ahLst/>
            <a:cxnLst/>
            <a:rect l="l" t="t" r="r" b="b"/>
            <a:pathLst>
              <a:path w="7175500" h="4691380">
                <a:moveTo>
                  <a:pt x="6616065" y="0"/>
                </a:moveTo>
                <a:lnTo>
                  <a:pt x="558965" y="0"/>
                </a:lnTo>
                <a:lnTo>
                  <a:pt x="510734" y="2052"/>
                </a:lnTo>
                <a:lnTo>
                  <a:pt x="463644" y="8096"/>
                </a:lnTo>
                <a:lnTo>
                  <a:pt x="417860" y="17965"/>
                </a:lnTo>
                <a:lnTo>
                  <a:pt x="373551" y="31491"/>
                </a:lnTo>
                <a:lnTo>
                  <a:pt x="330885" y="48505"/>
                </a:lnTo>
                <a:lnTo>
                  <a:pt x="290030" y="68839"/>
                </a:lnTo>
                <a:lnTo>
                  <a:pt x="251152" y="92327"/>
                </a:lnTo>
                <a:lnTo>
                  <a:pt x="214421" y="118798"/>
                </a:lnTo>
                <a:lnTo>
                  <a:pt x="180004" y="148086"/>
                </a:lnTo>
                <a:lnTo>
                  <a:pt x="148068" y="180023"/>
                </a:lnTo>
                <a:lnTo>
                  <a:pt x="118781" y="214441"/>
                </a:lnTo>
                <a:lnTo>
                  <a:pt x="92312" y="251171"/>
                </a:lnTo>
                <a:lnTo>
                  <a:pt x="68828" y="290046"/>
                </a:lnTo>
                <a:lnTo>
                  <a:pt x="48496" y="330897"/>
                </a:lnTo>
                <a:lnTo>
                  <a:pt x="31485" y="373558"/>
                </a:lnTo>
                <a:lnTo>
                  <a:pt x="17962" y="417859"/>
                </a:lnTo>
                <a:lnTo>
                  <a:pt x="8094" y="463632"/>
                </a:lnTo>
                <a:lnTo>
                  <a:pt x="2051" y="510711"/>
                </a:lnTo>
                <a:lnTo>
                  <a:pt x="0" y="558926"/>
                </a:lnTo>
                <a:lnTo>
                  <a:pt x="0" y="4131945"/>
                </a:lnTo>
                <a:lnTo>
                  <a:pt x="2051" y="4180169"/>
                </a:lnTo>
                <a:lnTo>
                  <a:pt x="8094" y="4227255"/>
                </a:lnTo>
                <a:lnTo>
                  <a:pt x="17962" y="4273034"/>
                </a:lnTo>
                <a:lnTo>
                  <a:pt x="31485" y="4317338"/>
                </a:lnTo>
                <a:lnTo>
                  <a:pt x="48496" y="4360001"/>
                </a:lnTo>
                <a:lnTo>
                  <a:pt x="68828" y="4400853"/>
                </a:lnTo>
                <a:lnTo>
                  <a:pt x="92312" y="4439728"/>
                </a:lnTo>
                <a:lnTo>
                  <a:pt x="118781" y="4476457"/>
                </a:lnTo>
                <a:lnTo>
                  <a:pt x="148068" y="4510873"/>
                </a:lnTo>
                <a:lnTo>
                  <a:pt x="180004" y="4542807"/>
                </a:lnTo>
                <a:lnTo>
                  <a:pt x="214421" y="4572092"/>
                </a:lnTo>
                <a:lnTo>
                  <a:pt x="251152" y="4598561"/>
                </a:lnTo>
                <a:lnTo>
                  <a:pt x="290030" y="4622045"/>
                </a:lnTo>
                <a:lnTo>
                  <a:pt x="330885" y="4642376"/>
                </a:lnTo>
                <a:lnTo>
                  <a:pt x="373551" y="4659387"/>
                </a:lnTo>
                <a:lnTo>
                  <a:pt x="417860" y="4672910"/>
                </a:lnTo>
                <a:lnTo>
                  <a:pt x="463644" y="4682777"/>
                </a:lnTo>
                <a:lnTo>
                  <a:pt x="510734" y="4688820"/>
                </a:lnTo>
                <a:lnTo>
                  <a:pt x="558965" y="4690872"/>
                </a:lnTo>
                <a:lnTo>
                  <a:pt x="6616065" y="4690872"/>
                </a:lnTo>
                <a:lnTo>
                  <a:pt x="6664280" y="4688820"/>
                </a:lnTo>
                <a:lnTo>
                  <a:pt x="6711359" y="4682777"/>
                </a:lnTo>
                <a:lnTo>
                  <a:pt x="6757132" y="4672910"/>
                </a:lnTo>
                <a:lnTo>
                  <a:pt x="6801433" y="4659387"/>
                </a:lnTo>
                <a:lnTo>
                  <a:pt x="6844094" y="4642376"/>
                </a:lnTo>
                <a:lnTo>
                  <a:pt x="6884945" y="4622045"/>
                </a:lnTo>
                <a:lnTo>
                  <a:pt x="6923820" y="4598561"/>
                </a:lnTo>
                <a:lnTo>
                  <a:pt x="6960550" y="4572092"/>
                </a:lnTo>
                <a:lnTo>
                  <a:pt x="6994968" y="4542807"/>
                </a:lnTo>
                <a:lnTo>
                  <a:pt x="7026905" y="4510873"/>
                </a:lnTo>
                <a:lnTo>
                  <a:pt x="7056193" y="4476457"/>
                </a:lnTo>
                <a:lnTo>
                  <a:pt x="7082664" y="4439728"/>
                </a:lnTo>
                <a:lnTo>
                  <a:pt x="7106152" y="4400853"/>
                </a:lnTo>
                <a:lnTo>
                  <a:pt x="7126486" y="4360001"/>
                </a:lnTo>
                <a:lnTo>
                  <a:pt x="7143500" y="4317338"/>
                </a:lnTo>
                <a:lnTo>
                  <a:pt x="7157026" y="4273034"/>
                </a:lnTo>
                <a:lnTo>
                  <a:pt x="7166895" y="4227255"/>
                </a:lnTo>
                <a:lnTo>
                  <a:pt x="7172939" y="4180169"/>
                </a:lnTo>
                <a:lnTo>
                  <a:pt x="7174992" y="4131945"/>
                </a:lnTo>
                <a:lnTo>
                  <a:pt x="7174992" y="558926"/>
                </a:lnTo>
                <a:lnTo>
                  <a:pt x="7172939" y="510711"/>
                </a:lnTo>
                <a:lnTo>
                  <a:pt x="7166895" y="463632"/>
                </a:lnTo>
                <a:lnTo>
                  <a:pt x="7157026" y="417859"/>
                </a:lnTo>
                <a:lnTo>
                  <a:pt x="7143500" y="373558"/>
                </a:lnTo>
                <a:lnTo>
                  <a:pt x="7126486" y="330897"/>
                </a:lnTo>
                <a:lnTo>
                  <a:pt x="7106152" y="290046"/>
                </a:lnTo>
                <a:lnTo>
                  <a:pt x="7082664" y="251171"/>
                </a:lnTo>
                <a:lnTo>
                  <a:pt x="7056193" y="214441"/>
                </a:lnTo>
                <a:lnTo>
                  <a:pt x="7026905" y="180023"/>
                </a:lnTo>
                <a:lnTo>
                  <a:pt x="6994968" y="148086"/>
                </a:lnTo>
                <a:lnTo>
                  <a:pt x="6960550" y="118798"/>
                </a:lnTo>
                <a:lnTo>
                  <a:pt x="6923820" y="92327"/>
                </a:lnTo>
                <a:lnTo>
                  <a:pt x="6884945" y="68839"/>
                </a:lnTo>
                <a:lnTo>
                  <a:pt x="6844094" y="48505"/>
                </a:lnTo>
                <a:lnTo>
                  <a:pt x="6801433" y="31491"/>
                </a:lnTo>
                <a:lnTo>
                  <a:pt x="6757132" y="17965"/>
                </a:lnTo>
                <a:lnTo>
                  <a:pt x="6711359" y="8096"/>
                </a:lnTo>
                <a:lnTo>
                  <a:pt x="6664280" y="2052"/>
                </a:lnTo>
                <a:lnTo>
                  <a:pt x="6616065" y="0"/>
                </a:lnTo>
                <a:close/>
              </a:path>
            </a:pathLst>
          </a:custGeom>
          <a:solidFill>
            <a:srgbClr val="DA3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8846" y="1706762"/>
            <a:ext cx="5865495" cy="3929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&lt;body&gt;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4950">
              <a:lnSpc>
                <a:spcPct val="100000"/>
              </a:lnSpc>
              <a:spcBef>
                <a:spcPts val="80"/>
              </a:spcBef>
            </a:pP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&lt;form</a:t>
            </a:r>
            <a:r>
              <a:rPr sz="1400" spc="-1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id="loginForm"&gt;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607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&lt;div</a:t>
            </a:r>
            <a:r>
              <a:rPr sz="1400" spc="-2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class="input-container"&gt;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&lt;label</a:t>
            </a:r>
            <a:r>
              <a:rPr sz="1400" spc="1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for="username"&gt;Username:&lt;/label&gt;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&lt;input</a:t>
            </a: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type="text"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id="username"</a:t>
            </a:r>
            <a:r>
              <a:rPr sz="1400" spc="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name="username"&gt;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607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&lt;/div&gt;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607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&lt;div</a:t>
            </a:r>
            <a:r>
              <a:rPr sz="1400" spc="-2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class="input-container"&gt;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&lt;label</a:t>
            </a:r>
            <a:r>
              <a:rPr sz="1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for="password"&gt;Password:&lt;/label&gt;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&lt;input</a:t>
            </a:r>
            <a:r>
              <a:rPr sz="1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type="password"</a:t>
            </a:r>
            <a:r>
              <a:rPr sz="1400" spc="3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id="password"</a:t>
            </a:r>
            <a:r>
              <a:rPr sz="1400" spc="3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name="password"&gt;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607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&lt;/div&gt;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607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&lt;button</a:t>
            </a:r>
            <a:r>
              <a:rPr sz="1400" spc="1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type="button"</a:t>
            </a:r>
            <a:r>
              <a:rPr sz="1400" spc="2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onclick="login()"</a:t>
            </a:r>
            <a:r>
              <a:rPr sz="1400" spc="7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id="loginButton"&gt;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</a:t>
            </a:r>
            <a:r>
              <a:rPr sz="1400" spc="-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607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&lt;/button&gt;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495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&lt;/form&gt;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495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&lt;p</a:t>
            </a:r>
            <a:r>
              <a:rPr sz="1400" spc="-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id="output"&gt;&lt;/p&gt;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382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&lt;/body&gt;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3666" y="6192540"/>
            <a:ext cx="1022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x.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tml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93022" y="3447669"/>
            <a:ext cx="2500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Styles.css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Moodle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4829936" y="161289"/>
            <a:ext cx="30219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querySelector</a:t>
            </a:r>
            <a:r>
              <a:rPr spc="-85" dirty="0"/>
              <a:t> </a:t>
            </a:r>
            <a:r>
              <a:rPr dirty="0"/>
              <a:t>[ID]</a:t>
            </a:r>
          </a:p>
        </p:txBody>
      </p:sp>
    </p:spTree>
    <p:extLst>
      <p:ext uri="{BB962C8B-B14F-4D97-AF65-F5344CB8AC3E}">
        <p14:creationId xmlns:p14="http://schemas.microsoft.com/office/powerpoint/2010/main" val="123632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7180" cy="6299200"/>
          </a:xfrm>
          <a:custGeom>
            <a:avLst/>
            <a:gdLst/>
            <a:ahLst/>
            <a:cxnLst/>
            <a:rect l="l" t="t" r="r" b="b"/>
            <a:pathLst>
              <a:path w="297180" h="6299200">
                <a:moveTo>
                  <a:pt x="297179" y="0"/>
                </a:moveTo>
                <a:lnTo>
                  <a:pt x="0" y="0"/>
                </a:lnTo>
                <a:lnTo>
                  <a:pt x="0" y="6298884"/>
                </a:lnTo>
                <a:lnTo>
                  <a:pt x="297179" y="0"/>
                </a:lnTo>
                <a:close/>
              </a:path>
            </a:pathLst>
          </a:custGeom>
          <a:solidFill>
            <a:srgbClr val="F5D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76652" y="12191"/>
            <a:ext cx="415925" cy="6845934"/>
          </a:xfrm>
          <a:custGeom>
            <a:avLst/>
            <a:gdLst/>
            <a:ahLst/>
            <a:cxnLst/>
            <a:rect l="l" t="t" r="r" b="b"/>
            <a:pathLst>
              <a:path w="415925" h="6845934">
                <a:moveTo>
                  <a:pt x="415347" y="0"/>
                </a:moveTo>
                <a:lnTo>
                  <a:pt x="395408" y="0"/>
                </a:lnTo>
                <a:lnTo>
                  <a:pt x="0" y="6845805"/>
                </a:lnTo>
                <a:lnTo>
                  <a:pt x="415347" y="6845805"/>
                </a:lnTo>
                <a:lnTo>
                  <a:pt x="415347" y="0"/>
                </a:lnTo>
                <a:close/>
              </a:path>
            </a:pathLst>
          </a:custGeom>
          <a:solidFill>
            <a:srgbClr val="F5D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7796" y="1146047"/>
            <a:ext cx="216535" cy="36830"/>
          </a:xfrm>
          <a:custGeom>
            <a:avLst/>
            <a:gdLst/>
            <a:ahLst/>
            <a:cxnLst/>
            <a:rect l="l" t="t" r="r" b="b"/>
            <a:pathLst>
              <a:path w="216535" h="36830">
                <a:moveTo>
                  <a:pt x="216408" y="0"/>
                </a:moveTo>
                <a:lnTo>
                  <a:pt x="0" y="0"/>
                </a:lnTo>
                <a:lnTo>
                  <a:pt x="0" y="36575"/>
                </a:lnTo>
                <a:lnTo>
                  <a:pt x="216408" y="36575"/>
                </a:lnTo>
                <a:lnTo>
                  <a:pt x="216408" y="0"/>
                </a:lnTo>
                <a:close/>
              </a:path>
            </a:pathLst>
          </a:custGeom>
          <a:solidFill>
            <a:srgbClr val="F5D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93" y="6401987"/>
            <a:ext cx="533303" cy="34357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25897" y="484758"/>
            <a:ext cx="2223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Intro</a:t>
            </a:r>
            <a:r>
              <a:rPr spc="-25" dirty="0"/>
              <a:t> to </a:t>
            </a:r>
            <a:r>
              <a:rPr spc="-5" dirty="0"/>
              <a:t>DOM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11832" y="1336040"/>
            <a:ext cx="88506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web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 </a:t>
            </a:r>
            <a:r>
              <a:rPr sz="1800" dirty="0">
                <a:latin typeface="Calibri"/>
                <a:cs typeface="Calibri"/>
              </a:rPr>
              <a:t>is loaded,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browser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ocument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bject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(DOM)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DOM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all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page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content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objects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modified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5847" y="2844659"/>
            <a:ext cx="6446450" cy="33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6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flipH="1">
            <a:off x="1286753" y="392920"/>
            <a:ext cx="931267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657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 smtClean="0"/>
              <a:t>querySelector()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636311" y="1641459"/>
            <a:ext cx="9727106" cy="3827186"/>
          </a:xfrm>
          <a:custGeom>
            <a:avLst/>
            <a:gdLst/>
            <a:ahLst/>
            <a:cxnLst/>
            <a:rect l="l" t="t" r="r" b="b"/>
            <a:pathLst>
              <a:path w="10447020" h="4691380">
                <a:moveTo>
                  <a:pt x="9888092" y="0"/>
                </a:moveTo>
                <a:lnTo>
                  <a:pt x="558926" y="0"/>
                </a:lnTo>
                <a:lnTo>
                  <a:pt x="510711" y="2052"/>
                </a:lnTo>
                <a:lnTo>
                  <a:pt x="463632" y="8096"/>
                </a:lnTo>
                <a:lnTo>
                  <a:pt x="417859" y="17965"/>
                </a:lnTo>
                <a:lnTo>
                  <a:pt x="373558" y="31491"/>
                </a:lnTo>
                <a:lnTo>
                  <a:pt x="330897" y="48505"/>
                </a:lnTo>
                <a:lnTo>
                  <a:pt x="290046" y="68839"/>
                </a:lnTo>
                <a:lnTo>
                  <a:pt x="251171" y="92327"/>
                </a:lnTo>
                <a:lnTo>
                  <a:pt x="214441" y="118798"/>
                </a:lnTo>
                <a:lnTo>
                  <a:pt x="180023" y="148086"/>
                </a:lnTo>
                <a:lnTo>
                  <a:pt x="148086" y="180023"/>
                </a:lnTo>
                <a:lnTo>
                  <a:pt x="118798" y="214441"/>
                </a:lnTo>
                <a:lnTo>
                  <a:pt x="92327" y="251171"/>
                </a:lnTo>
                <a:lnTo>
                  <a:pt x="68839" y="290046"/>
                </a:lnTo>
                <a:lnTo>
                  <a:pt x="48505" y="330897"/>
                </a:lnTo>
                <a:lnTo>
                  <a:pt x="31491" y="373558"/>
                </a:lnTo>
                <a:lnTo>
                  <a:pt x="17965" y="417859"/>
                </a:lnTo>
                <a:lnTo>
                  <a:pt x="8096" y="463632"/>
                </a:lnTo>
                <a:lnTo>
                  <a:pt x="2052" y="510711"/>
                </a:lnTo>
                <a:lnTo>
                  <a:pt x="0" y="558926"/>
                </a:lnTo>
                <a:lnTo>
                  <a:pt x="0" y="4131945"/>
                </a:lnTo>
                <a:lnTo>
                  <a:pt x="2052" y="4180160"/>
                </a:lnTo>
                <a:lnTo>
                  <a:pt x="8096" y="4227239"/>
                </a:lnTo>
                <a:lnTo>
                  <a:pt x="17965" y="4273012"/>
                </a:lnTo>
                <a:lnTo>
                  <a:pt x="31491" y="4317313"/>
                </a:lnTo>
                <a:lnTo>
                  <a:pt x="48505" y="4359974"/>
                </a:lnTo>
                <a:lnTo>
                  <a:pt x="68839" y="4400825"/>
                </a:lnTo>
                <a:lnTo>
                  <a:pt x="92327" y="4439700"/>
                </a:lnTo>
                <a:lnTo>
                  <a:pt x="118798" y="4476430"/>
                </a:lnTo>
                <a:lnTo>
                  <a:pt x="148086" y="4510848"/>
                </a:lnTo>
                <a:lnTo>
                  <a:pt x="180023" y="4542785"/>
                </a:lnTo>
                <a:lnTo>
                  <a:pt x="214441" y="4572073"/>
                </a:lnTo>
                <a:lnTo>
                  <a:pt x="251171" y="4598544"/>
                </a:lnTo>
                <a:lnTo>
                  <a:pt x="290046" y="4622032"/>
                </a:lnTo>
                <a:lnTo>
                  <a:pt x="330897" y="4642366"/>
                </a:lnTo>
                <a:lnTo>
                  <a:pt x="373558" y="4659380"/>
                </a:lnTo>
                <a:lnTo>
                  <a:pt x="417859" y="4672906"/>
                </a:lnTo>
                <a:lnTo>
                  <a:pt x="463632" y="4682775"/>
                </a:lnTo>
                <a:lnTo>
                  <a:pt x="510711" y="4688819"/>
                </a:lnTo>
                <a:lnTo>
                  <a:pt x="558926" y="4690872"/>
                </a:lnTo>
                <a:lnTo>
                  <a:pt x="9888092" y="4690872"/>
                </a:lnTo>
                <a:lnTo>
                  <a:pt x="9936308" y="4688819"/>
                </a:lnTo>
                <a:lnTo>
                  <a:pt x="9983387" y="4682775"/>
                </a:lnTo>
                <a:lnTo>
                  <a:pt x="10029160" y="4672906"/>
                </a:lnTo>
                <a:lnTo>
                  <a:pt x="10073461" y="4659380"/>
                </a:lnTo>
                <a:lnTo>
                  <a:pt x="10116122" y="4642366"/>
                </a:lnTo>
                <a:lnTo>
                  <a:pt x="10156973" y="4622032"/>
                </a:lnTo>
                <a:lnTo>
                  <a:pt x="10195848" y="4598544"/>
                </a:lnTo>
                <a:lnTo>
                  <a:pt x="10232578" y="4572073"/>
                </a:lnTo>
                <a:lnTo>
                  <a:pt x="10266996" y="4542785"/>
                </a:lnTo>
                <a:lnTo>
                  <a:pt x="10298933" y="4510848"/>
                </a:lnTo>
                <a:lnTo>
                  <a:pt x="10328221" y="4476430"/>
                </a:lnTo>
                <a:lnTo>
                  <a:pt x="10354692" y="4439700"/>
                </a:lnTo>
                <a:lnTo>
                  <a:pt x="10378180" y="4400825"/>
                </a:lnTo>
                <a:lnTo>
                  <a:pt x="10398514" y="4359974"/>
                </a:lnTo>
                <a:lnTo>
                  <a:pt x="10415528" y="4317313"/>
                </a:lnTo>
                <a:lnTo>
                  <a:pt x="10429054" y="4273012"/>
                </a:lnTo>
                <a:lnTo>
                  <a:pt x="10438923" y="4227239"/>
                </a:lnTo>
                <a:lnTo>
                  <a:pt x="10444967" y="4180160"/>
                </a:lnTo>
                <a:lnTo>
                  <a:pt x="10447020" y="4131945"/>
                </a:lnTo>
                <a:lnTo>
                  <a:pt x="10447020" y="558926"/>
                </a:lnTo>
                <a:lnTo>
                  <a:pt x="10444967" y="510711"/>
                </a:lnTo>
                <a:lnTo>
                  <a:pt x="10438923" y="463632"/>
                </a:lnTo>
                <a:lnTo>
                  <a:pt x="10429054" y="417859"/>
                </a:lnTo>
                <a:lnTo>
                  <a:pt x="10415528" y="373558"/>
                </a:lnTo>
                <a:lnTo>
                  <a:pt x="10398514" y="330897"/>
                </a:lnTo>
                <a:lnTo>
                  <a:pt x="10378180" y="290046"/>
                </a:lnTo>
                <a:lnTo>
                  <a:pt x="10354692" y="251171"/>
                </a:lnTo>
                <a:lnTo>
                  <a:pt x="10328221" y="214441"/>
                </a:lnTo>
                <a:lnTo>
                  <a:pt x="10298933" y="180023"/>
                </a:lnTo>
                <a:lnTo>
                  <a:pt x="10266996" y="148086"/>
                </a:lnTo>
                <a:lnTo>
                  <a:pt x="10232578" y="118798"/>
                </a:lnTo>
                <a:lnTo>
                  <a:pt x="10195848" y="92327"/>
                </a:lnTo>
                <a:lnTo>
                  <a:pt x="10156973" y="68839"/>
                </a:lnTo>
                <a:lnTo>
                  <a:pt x="10116122" y="48505"/>
                </a:lnTo>
                <a:lnTo>
                  <a:pt x="10073461" y="31491"/>
                </a:lnTo>
                <a:lnTo>
                  <a:pt x="10029160" y="17965"/>
                </a:lnTo>
                <a:lnTo>
                  <a:pt x="9983387" y="8096"/>
                </a:lnTo>
                <a:lnTo>
                  <a:pt x="9936308" y="2052"/>
                </a:lnTo>
                <a:lnTo>
                  <a:pt x="9888092" y="0"/>
                </a:lnTo>
                <a:close/>
              </a:path>
            </a:pathLst>
          </a:custGeom>
          <a:solidFill>
            <a:srgbClr val="DA3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05301" y="2130816"/>
            <a:ext cx="9031279" cy="3013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Segoe UI Symbol"/>
                <a:cs typeface="Segoe UI Symbol"/>
              </a:rPr>
              <a:t>function</a:t>
            </a:r>
            <a:r>
              <a:rPr sz="1500" spc="-5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egoe UI Symbol"/>
                <a:cs typeface="Segoe UI Symbol"/>
              </a:rPr>
              <a:t>login()</a:t>
            </a:r>
            <a:r>
              <a:rPr sz="15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ymbol"/>
                <a:cs typeface="Segoe UI Symbol"/>
              </a:rPr>
              <a:t>{</a:t>
            </a:r>
            <a:endParaRPr sz="1500" dirty="0">
              <a:latin typeface="Segoe UI Symbol"/>
              <a:cs typeface="Segoe UI Symbol"/>
            </a:endParaRPr>
          </a:p>
          <a:p>
            <a:pPr marL="259079" marR="3371850">
              <a:lnSpc>
                <a:spcPct val="100000"/>
              </a:lnSpc>
            </a:pPr>
            <a:r>
              <a:rPr sz="1500" spc="-15" dirty="0">
                <a:solidFill>
                  <a:srgbClr val="FFFFFF"/>
                </a:solidFill>
                <a:latin typeface="Segoe UI Symbol"/>
                <a:cs typeface="Segoe UI Symbol"/>
              </a:rPr>
              <a:t>var </a:t>
            </a:r>
            <a:r>
              <a:rPr sz="1500" spc="-5" dirty="0">
                <a:solidFill>
                  <a:srgbClr val="FFFFFF"/>
                </a:solidFill>
                <a:latin typeface="Segoe UI Symbol"/>
                <a:cs typeface="Segoe UI Symbol"/>
              </a:rPr>
              <a:t>usernameInput </a:t>
            </a:r>
            <a:r>
              <a:rPr sz="1500" dirty="0">
                <a:solidFill>
                  <a:srgbClr val="FFFFFF"/>
                </a:solidFill>
                <a:latin typeface="Segoe UI Symbol"/>
                <a:cs typeface="Segoe UI Symbol"/>
              </a:rPr>
              <a:t>= </a:t>
            </a:r>
            <a:r>
              <a:rPr sz="1500" spc="-5" dirty="0">
                <a:solidFill>
                  <a:srgbClr val="FFFFFF"/>
                </a:solidFill>
                <a:latin typeface="Segoe UI Symbol"/>
                <a:cs typeface="Segoe UI Symbol"/>
              </a:rPr>
              <a:t>document.querySelector('#username'); </a:t>
            </a:r>
            <a:r>
              <a:rPr sz="1500" spc="-4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endParaRPr lang="en-US" sz="1500" spc="-480" dirty="0" smtClean="0">
              <a:solidFill>
                <a:srgbClr val="FFFFFF"/>
              </a:solidFill>
              <a:latin typeface="Segoe UI Symbol"/>
              <a:cs typeface="Segoe UI Symbol"/>
            </a:endParaRPr>
          </a:p>
          <a:p>
            <a:pPr marL="259079" marR="3371850">
              <a:lnSpc>
                <a:spcPct val="100000"/>
              </a:lnSpc>
            </a:pPr>
            <a:r>
              <a:rPr sz="1500" spc="-15" dirty="0" smtClean="0">
                <a:solidFill>
                  <a:srgbClr val="FFFFFF"/>
                </a:solidFill>
                <a:latin typeface="Segoe UI Symbol"/>
                <a:cs typeface="Segoe UI Symbol"/>
              </a:rPr>
              <a:t>var</a:t>
            </a:r>
            <a:r>
              <a:rPr sz="1500" spc="-10" dirty="0" smtClean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Segoe UI Symbol"/>
                <a:cs typeface="Segoe UI Symbol"/>
              </a:rPr>
              <a:t>passwordInput</a:t>
            </a:r>
            <a:r>
              <a:rPr sz="1500" spc="-1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ymbol"/>
                <a:cs typeface="Segoe UI Symbol"/>
              </a:rPr>
              <a:t>=</a:t>
            </a:r>
            <a:r>
              <a:rPr sz="1500" spc="-5" dirty="0">
                <a:solidFill>
                  <a:srgbClr val="FFFFFF"/>
                </a:solidFill>
                <a:latin typeface="Segoe UI Symbol"/>
                <a:cs typeface="Segoe UI Symbol"/>
              </a:rPr>
              <a:t> document.querySelector('#password');</a:t>
            </a:r>
            <a:endParaRPr sz="1500" dirty="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Segoe UI Symbol"/>
              <a:cs typeface="Segoe UI Symbol"/>
            </a:endParaRPr>
          </a:p>
          <a:p>
            <a:pPr marL="259079">
              <a:lnSpc>
                <a:spcPct val="100000"/>
              </a:lnSpc>
            </a:pPr>
            <a:r>
              <a:rPr sz="1500" spc="-15" dirty="0">
                <a:solidFill>
                  <a:srgbClr val="FFFFFF"/>
                </a:solidFill>
                <a:latin typeface="Segoe UI Symbol"/>
                <a:cs typeface="Segoe UI Symbol"/>
              </a:rPr>
              <a:t>var</a:t>
            </a:r>
            <a:r>
              <a:rPr sz="1500" spc="-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Segoe UI Symbol"/>
                <a:cs typeface="Segoe UI Symbol"/>
              </a:rPr>
              <a:t>user</a:t>
            </a:r>
            <a:r>
              <a:rPr sz="1500" spc="-3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ymbol"/>
                <a:cs typeface="Segoe UI Symbol"/>
              </a:rPr>
              <a:t>=</a:t>
            </a:r>
            <a:r>
              <a:rPr sz="15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ymbol"/>
                <a:cs typeface="Segoe UI Symbol"/>
              </a:rPr>
              <a:t>{</a:t>
            </a:r>
            <a:endParaRPr sz="1500" dirty="0">
              <a:latin typeface="Segoe UI Symbol"/>
              <a:cs typeface="Segoe UI Symbol"/>
            </a:endParaRPr>
          </a:p>
          <a:p>
            <a:pPr marL="384175" marR="603567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Segoe UI Symbol"/>
                <a:cs typeface="Segoe UI Symbol"/>
              </a:rPr>
              <a:t>username:</a:t>
            </a:r>
            <a:r>
              <a:rPr sz="1500" spc="-10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Segoe UI Symbol"/>
                <a:cs typeface="Segoe UI Symbol"/>
              </a:rPr>
              <a:t>usernameInput.value, </a:t>
            </a:r>
            <a:r>
              <a:rPr sz="1500" spc="-48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egoe UI Symbol"/>
                <a:cs typeface="Segoe UI Symbol"/>
              </a:rPr>
              <a:t>password:</a:t>
            </a:r>
            <a:r>
              <a:rPr sz="1500" spc="-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Segoe UI Symbol"/>
                <a:cs typeface="Segoe UI Symbol"/>
              </a:rPr>
              <a:t>passwordInput.value</a:t>
            </a:r>
            <a:endParaRPr sz="1500" dirty="0">
              <a:latin typeface="Segoe UI Symbol"/>
              <a:cs typeface="Segoe UI Symbol"/>
            </a:endParaRPr>
          </a:p>
          <a:p>
            <a:pPr marL="259079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Segoe UI Symbol"/>
                <a:cs typeface="Segoe UI Symbol"/>
              </a:rPr>
              <a:t>};</a:t>
            </a:r>
            <a:endParaRPr sz="1500" dirty="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Segoe UI Symbol"/>
              <a:cs typeface="Segoe UI Symbol"/>
            </a:endParaRPr>
          </a:p>
          <a:p>
            <a:pPr marL="259079">
              <a:lnSpc>
                <a:spcPct val="100000"/>
              </a:lnSpc>
            </a:pPr>
            <a:r>
              <a:rPr sz="1500" spc="-15" dirty="0">
                <a:solidFill>
                  <a:srgbClr val="FFFFFF"/>
                </a:solidFill>
                <a:latin typeface="Segoe UI Symbol"/>
                <a:cs typeface="Segoe UI Symbol"/>
              </a:rPr>
              <a:t>var</a:t>
            </a:r>
            <a:r>
              <a:rPr sz="1500" spc="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ymbol"/>
                <a:cs typeface="Segoe UI Symbol"/>
              </a:rPr>
              <a:t>output</a:t>
            </a:r>
            <a:r>
              <a:rPr sz="1500" spc="1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ymbol"/>
                <a:cs typeface="Segoe UI Symbol"/>
              </a:rPr>
              <a:t>=</a:t>
            </a:r>
            <a:r>
              <a:rPr sz="1500" spc="1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Segoe UI Symbol"/>
                <a:cs typeface="Segoe UI Symbol"/>
              </a:rPr>
              <a:t>document.querySelector('#output');</a:t>
            </a:r>
            <a:endParaRPr sz="1500" dirty="0">
              <a:latin typeface="Segoe UI Symbol"/>
              <a:cs typeface="Segoe UI Symbol"/>
            </a:endParaRPr>
          </a:p>
          <a:p>
            <a:pPr marL="259079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Segoe UI Symbol"/>
                <a:cs typeface="Segoe UI Symbol"/>
              </a:rPr>
              <a:t>output.textContent</a:t>
            </a:r>
            <a:r>
              <a:rPr sz="1500" spc="-4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ymbol"/>
                <a:cs typeface="Segoe UI Symbol"/>
              </a:rPr>
              <a:t>=</a:t>
            </a:r>
            <a:r>
              <a:rPr sz="1500" spc="-5" dirty="0">
                <a:solidFill>
                  <a:srgbClr val="FFFFFF"/>
                </a:solidFill>
                <a:latin typeface="Segoe UI Symbol"/>
                <a:cs typeface="Segoe UI Symbol"/>
              </a:rPr>
              <a:t> "Logged</a:t>
            </a:r>
            <a:r>
              <a:rPr sz="150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Segoe UI Symbol"/>
                <a:cs typeface="Segoe UI Symbol"/>
              </a:rPr>
              <a:t>in</a:t>
            </a:r>
            <a:r>
              <a:rPr sz="1500" spc="-1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ymbol"/>
                <a:cs typeface="Segoe UI Symbol"/>
              </a:rPr>
              <a:t>as:</a:t>
            </a:r>
            <a:r>
              <a:rPr sz="1500" spc="-1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ymbol"/>
                <a:cs typeface="Segoe UI Symbol"/>
              </a:rPr>
              <a:t>"</a:t>
            </a:r>
            <a:r>
              <a:rPr sz="15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ymbol"/>
                <a:cs typeface="Segoe UI Symbol"/>
              </a:rPr>
              <a:t>+ </a:t>
            </a:r>
            <a:r>
              <a:rPr sz="1500" spc="-15" dirty="0">
                <a:solidFill>
                  <a:srgbClr val="FFFFFF"/>
                </a:solidFill>
                <a:latin typeface="Segoe UI Symbol"/>
                <a:cs typeface="Segoe UI Symbol"/>
              </a:rPr>
              <a:t>user.username</a:t>
            </a:r>
            <a:r>
              <a:rPr sz="1500" spc="-5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ymbol"/>
                <a:cs typeface="Segoe UI Symbol"/>
              </a:rPr>
              <a:t>+</a:t>
            </a:r>
            <a:r>
              <a:rPr sz="1500" spc="-1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ymbol"/>
                <a:cs typeface="Segoe UI Symbol"/>
              </a:rPr>
              <a:t>"</a:t>
            </a:r>
            <a:r>
              <a:rPr sz="1500" spc="-10" dirty="0">
                <a:solidFill>
                  <a:srgbClr val="FFFFFF"/>
                </a:solidFill>
                <a:latin typeface="Segoe UI Symbol"/>
                <a:cs typeface="Segoe UI Symbol"/>
              </a:rPr>
              <a:t> (Password:</a:t>
            </a:r>
            <a:r>
              <a:rPr sz="15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ymbol"/>
                <a:cs typeface="Segoe UI Symbol"/>
              </a:rPr>
              <a:t>"</a:t>
            </a:r>
            <a:r>
              <a:rPr sz="15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ymbol"/>
                <a:cs typeface="Segoe UI Symbol"/>
              </a:rPr>
              <a:t>+ </a:t>
            </a:r>
            <a:r>
              <a:rPr sz="1500" spc="-20" dirty="0">
                <a:solidFill>
                  <a:srgbClr val="FFFFFF"/>
                </a:solidFill>
                <a:latin typeface="Segoe UI Symbol"/>
                <a:cs typeface="Segoe UI Symbol"/>
              </a:rPr>
              <a:t>user.password</a:t>
            </a:r>
            <a:r>
              <a:rPr sz="1500" spc="-4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ymbol"/>
                <a:cs typeface="Segoe UI Symbol"/>
              </a:rPr>
              <a:t>+</a:t>
            </a:r>
            <a:r>
              <a:rPr sz="1500" spc="-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500" dirty="0">
                <a:solidFill>
                  <a:srgbClr val="FFFFFF"/>
                </a:solidFill>
                <a:latin typeface="Segoe UI Symbol"/>
                <a:cs typeface="Segoe UI Symbol"/>
              </a:rPr>
              <a:t>")";</a:t>
            </a:r>
            <a:endParaRPr sz="1500" dirty="0">
              <a:latin typeface="Segoe UI Symbol"/>
              <a:cs typeface="Segoe UI Symbol"/>
            </a:endParaRPr>
          </a:p>
          <a:p>
            <a:pPr marL="13589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Segoe UI Symbol"/>
                <a:cs typeface="Segoe UI Symbol"/>
              </a:rPr>
              <a:t>}</a:t>
            </a:r>
            <a:endParaRPr sz="1500" dirty="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091" y="5808142"/>
            <a:ext cx="577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ap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.js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080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3716" y="262585"/>
            <a:ext cx="34899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querySelector</a:t>
            </a:r>
            <a:r>
              <a:rPr spc="-25" dirty="0"/>
              <a:t> </a:t>
            </a:r>
            <a:r>
              <a:rPr spc="-5" dirty="0"/>
              <a:t>[Class]</a:t>
            </a:r>
          </a:p>
        </p:txBody>
      </p:sp>
      <p:sp>
        <p:nvSpPr>
          <p:cNvPr id="3" name="object 3"/>
          <p:cNvSpPr/>
          <p:nvPr/>
        </p:nvSpPr>
        <p:spPr>
          <a:xfrm>
            <a:off x="297179" y="1136903"/>
            <a:ext cx="7173595" cy="4695726"/>
          </a:xfrm>
          <a:custGeom>
            <a:avLst/>
            <a:gdLst/>
            <a:ahLst/>
            <a:cxnLst/>
            <a:rect l="l" t="t" r="r" b="b"/>
            <a:pathLst>
              <a:path w="7173595" h="5036820">
                <a:moveTo>
                  <a:pt x="6573266" y="0"/>
                </a:moveTo>
                <a:lnTo>
                  <a:pt x="600189" y="0"/>
                </a:lnTo>
                <a:lnTo>
                  <a:pt x="553285" y="1805"/>
                </a:lnTo>
                <a:lnTo>
                  <a:pt x="507369" y="7134"/>
                </a:lnTo>
                <a:lnTo>
                  <a:pt x="462573" y="15852"/>
                </a:lnTo>
                <a:lnTo>
                  <a:pt x="419031" y="27826"/>
                </a:lnTo>
                <a:lnTo>
                  <a:pt x="376876" y="42922"/>
                </a:lnTo>
                <a:lnTo>
                  <a:pt x="336243" y="61007"/>
                </a:lnTo>
                <a:lnTo>
                  <a:pt x="297264" y="81947"/>
                </a:lnTo>
                <a:lnTo>
                  <a:pt x="260073" y="105610"/>
                </a:lnTo>
                <a:lnTo>
                  <a:pt x="224803" y="131861"/>
                </a:lnTo>
                <a:lnTo>
                  <a:pt x="191588" y="160567"/>
                </a:lnTo>
                <a:lnTo>
                  <a:pt x="160561" y="191595"/>
                </a:lnTo>
                <a:lnTo>
                  <a:pt x="131856" y="224811"/>
                </a:lnTo>
                <a:lnTo>
                  <a:pt x="105606" y="260082"/>
                </a:lnTo>
                <a:lnTo>
                  <a:pt x="81944" y="297274"/>
                </a:lnTo>
                <a:lnTo>
                  <a:pt x="61004" y="336253"/>
                </a:lnTo>
                <a:lnTo>
                  <a:pt x="42920" y="376887"/>
                </a:lnTo>
                <a:lnTo>
                  <a:pt x="27824" y="419042"/>
                </a:lnTo>
                <a:lnTo>
                  <a:pt x="15851" y="462585"/>
                </a:lnTo>
                <a:lnTo>
                  <a:pt x="7134" y="507381"/>
                </a:lnTo>
                <a:lnTo>
                  <a:pt x="1805" y="553298"/>
                </a:lnTo>
                <a:lnTo>
                  <a:pt x="0" y="600201"/>
                </a:lnTo>
                <a:lnTo>
                  <a:pt x="0" y="4436618"/>
                </a:lnTo>
                <a:lnTo>
                  <a:pt x="1805" y="4483523"/>
                </a:lnTo>
                <a:lnTo>
                  <a:pt x="7134" y="4529441"/>
                </a:lnTo>
                <a:lnTo>
                  <a:pt x="15851" y="4574238"/>
                </a:lnTo>
                <a:lnTo>
                  <a:pt x="27824" y="4617781"/>
                </a:lnTo>
                <a:lnTo>
                  <a:pt x="42920" y="4659937"/>
                </a:lnTo>
                <a:lnTo>
                  <a:pt x="61004" y="4700571"/>
                </a:lnTo>
                <a:lnTo>
                  <a:pt x="81944" y="4739551"/>
                </a:lnTo>
                <a:lnTo>
                  <a:pt x="105606" y="4776743"/>
                </a:lnTo>
                <a:lnTo>
                  <a:pt x="131856" y="4812013"/>
                </a:lnTo>
                <a:lnTo>
                  <a:pt x="160561" y="4845229"/>
                </a:lnTo>
                <a:lnTo>
                  <a:pt x="191588" y="4876256"/>
                </a:lnTo>
                <a:lnTo>
                  <a:pt x="224803" y="4904962"/>
                </a:lnTo>
                <a:lnTo>
                  <a:pt x="260073" y="4931212"/>
                </a:lnTo>
                <a:lnTo>
                  <a:pt x="297264" y="4954874"/>
                </a:lnTo>
                <a:lnTo>
                  <a:pt x="336243" y="4975814"/>
                </a:lnTo>
                <a:lnTo>
                  <a:pt x="376876" y="4993899"/>
                </a:lnTo>
                <a:lnTo>
                  <a:pt x="419031" y="5008994"/>
                </a:lnTo>
                <a:lnTo>
                  <a:pt x="462573" y="5020968"/>
                </a:lnTo>
                <a:lnTo>
                  <a:pt x="507369" y="5029685"/>
                </a:lnTo>
                <a:lnTo>
                  <a:pt x="553285" y="5035014"/>
                </a:lnTo>
                <a:lnTo>
                  <a:pt x="600189" y="5036820"/>
                </a:lnTo>
                <a:lnTo>
                  <a:pt x="6573266" y="5036820"/>
                </a:lnTo>
                <a:lnTo>
                  <a:pt x="6620169" y="5035014"/>
                </a:lnTo>
                <a:lnTo>
                  <a:pt x="6666086" y="5029685"/>
                </a:lnTo>
                <a:lnTo>
                  <a:pt x="6710882" y="5020968"/>
                </a:lnTo>
                <a:lnTo>
                  <a:pt x="6754425" y="5008994"/>
                </a:lnTo>
                <a:lnTo>
                  <a:pt x="6796580" y="4993899"/>
                </a:lnTo>
                <a:lnTo>
                  <a:pt x="6837214" y="4975814"/>
                </a:lnTo>
                <a:lnTo>
                  <a:pt x="6876193" y="4954874"/>
                </a:lnTo>
                <a:lnTo>
                  <a:pt x="6913385" y="4931212"/>
                </a:lnTo>
                <a:lnTo>
                  <a:pt x="6948656" y="4904962"/>
                </a:lnTo>
                <a:lnTo>
                  <a:pt x="6981872" y="4876256"/>
                </a:lnTo>
                <a:lnTo>
                  <a:pt x="7012900" y="4845229"/>
                </a:lnTo>
                <a:lnTo>
                  <a:pt x="7041606" y="4812013"/>
                </a:lnTo>
                <a:lnTo>
                  <a:pt x="7067857" y="4776743"/>
                </a:lnTo>
                <a:lnTo>
                  <a:pt x="7091520" y="4739551"/>
                </a:lnTo>
                <a:lnTo>
                  <a:pt x="7112460" y="4700571"/>
                </a:lnTo>
                <a:lnTo>
                  <a:pt x="7130545" y="4659937"/>
                </a:lnTo>
                <a:lnTo>
                  <a:pt x="7145641" y="4617781"/>
                </a:lnTo>
                <a:lnTo>
                  <a:pt x="7157615" y="4574238"/>
                </a:lnTo>
                <a:lnTo>
                  <a:pt x="7166333" y="4529441"/>
                </a:lnTo>
                <a:lnTo>
                  <a:pt x="7171662" y="4483523"/>
                </a:lnTo>
                <a:lnTo>
                  <a:pt x="7173468" y="4436618"/>
                </a:lnTo>
                <a:lnTo>
                  <a:pt x="7173468" y="600201"/>
                </a:lnTo>
                <a:lnTo>
                  <a:pt x="7171662" y="553298"/>
                </a:lnTo>
                <a:lnTo>
                  <a:pt x="7166333" y="507381"/>
                </a:lnTo>
                <a:lnTo>
                  <a:pt x="7157615" y="462585"/>
                </a:lnTo>
                <a:lnTo>
                  <a:pt x="7145641" y="419042"/>
                </a:lnTo>
                <a:lnTo>
                  <a:pt x="7130545" y="376887"/>
                </a:lnTo>
                <a:lnTo>
                  <a:pt x="7112460" y="336253"/>
                </a:lnTo>
                <a:lnTo>
                  <a:pt x="7091520" y="297274"/>
                </a:lnTo>
                <a:lnTo>
                  <a:pt x="7067857" y="260082"/>
                </a:lnTo>
                <a:lnTo>
                  <a:pt x="7041606" y="224811"/>
                </a:lnTo>
                <a:lnTo>
                  <a:pt x="7012900" y="191595"/>
                </a:lnTo>
                <a:lnTo>
                  <a:pt x="6981872" y="160567"/>
                </a:lnTo>
                <a:lnTo>
                  <a:pt x="6948656" y="131861"/>
                </a:lnTo>
                <a:lnTo>
                  <a:pt x="6913385" y="105610"/>
                </a:lnTo>
                <a:lnTo>
                  <a:pt x="6876193" y="81947"/>
                </a:lnTo>
                <a:lnTo>
                  <a:pt x="6837214" y="61007"/>
                </a:lnTo>
                <a:lnTo>
                  <a:pt x="6796580" y="42922"/>
                </a:lnTo>
                <a:lnTo>
                  <a:pt x="6754425" y="27826"/>
                </a:lnTo>
                <a:lnTo>
                  <a:pt x="6710882" y="15852"/>
                </a:lnTo>
                <a:lnTo>
                  <a:pt x="6666086" y="7134"/>
                </a:lnTo>
                <a:lnTo>
                  <a:pt x="6620169" y="1805"/>
                </a:lnTo>
                <a:lnTo>
                  <a:pt x="6573266" y="0"/>
                </a:lnTo>
                <a:close/>
              </a:path>
            </a:pathLst>
          </a:custGeom>
          <a:solidFill>
            <a:srgbClr val="DA3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814" y="1520446"/>
            <a:ext cx="6755142" cy="3928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&lt;body&gt;</a:t>
            </a:r>
            <a:endParaRPr sz="1400" dirty="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lang="en-US" sz="1400" spc="-5" dirty="0" smtClean="0">
                <a:solidFill>
                  <a:srgbClr val="FFFFFF"/>
                </a:solidFill>
                <a:latin typeface="Segoe UI Light"/>
                <a:cs typeface="Segoe UI Light"/>
              </a:rPr>
              <a:t>    </a:t>
            </a:r>
            <a:r>
              <a:rPr sz="1400" spc="-5" dirty="0" smtClean="0">
                <a:solidFill>
                  <a:srgbClr val="FFFFFF"/>
                </a:solidFill>
                <a:latin typeface="Segoe UI Light"/>
                <a:cs typeface="Segoe UI Light"/>
              </a:rPr>
              <a:t>&lt;</a:t>
            </a:r>
            <a:r>
              <a:rPr sz="1400" spc="-5" dirty="0">
                <a:solidFill>
                  <a:srgbClr val="FFFFFF"/>
                </a:solidFill>
                <a:latin typeface="Segoe UI Light"/>
                <a:cs typeface="Segoe UI Light"/>
              </a:rPr>
              <a:t>form</a:t>
            </a:r>
            <a:r>
              <a:rPr sz="1400" spc="-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 Light"/>
                <a:cs typeface="Segoe UI Light"/>
              </a:rPr>
              <a:t>class="login-form"&gt;</a:t>
            </a:r>
            <a:endParaRPr sz="1400" dirty="0">
              <a:latin typeface="Segoe UI Light"/>
              <a:cs typeface="Segoe UI Light"/>
            </a:endParaRPr>
          </a:p>
          <a:p>
            <a:pPr marL="234950"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  </a:t>
            </a:r>
            <a:r>
              <a:rPr sz="140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&lt;</a:t>
            </a: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div</a:t>
            </a:r>
            <a:r>
              <a:rPr sz="14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 Light"/>
                <a:cs typeface="Segoe UI Light"/>
              </a:rPr>
              <a:t>class="input-container"&gt;</a:t>
            </a:r>
            <a:endParaRPr sz="1400" dirty="0">
              <a:latin typeface="Segoe UI Light"/>
              <a:cs typeface="Segoe UI Light"/>
            </a:endParaRPr>
          </a:p>
          <a:p>
            <a:pPr marL="346710"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  </a:t>
            </a:r>
            <a:r>
              <a:rPr sz="140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&lt;</a:t>
            </a: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label</a:t>
            </a:r>
            <a:r>
              <a:rPr sz="14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for="username"&gt;Username:&lt;/label&gt;</a:t>
            </a:r>
            <a:endParaRPr sz="1400" dirty="0">
              <a:latin typeface="Segoe UI Light"/>
              <a:cs typeface="Segoe UI Light"/>
            </a:endParaRPr>
          </a:p>
          <a:p>
            <a:pPr marL="346710"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  </a:t>
            </a:r>
            <a:r>
              <a:rPr sz="140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&lt;</a:t>
            </a: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input</a:t>
            </a:r>
            <a:r>
              <a:rPr sz="1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type="text"</a:t>
            </a:r>
            <a:r>
              <a:rPr sz="1400" spc="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 Light"/>
                <a:cs typeface="Segoe UI Light"/>
              </a:rPr>
              <a:t>name="username"&gt;</a:t>
            </a:r>
            <a:endParaRPr sz="1400" dirty="0">
              <a:latin typeface="Segoe UI Light"/>
              <a:cs typeface="Segoe UI Light"/>
            </a:endParaRPr>
          </a:p>
          <a:p>
            <a:pPr marL="234950"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  </a:t>
            </a:r>
            <a:r>
              <a:rPr sz="140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&lt;/</a:t>
            </a: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div&gt;</a:t>
            </a:r>
            <a:endParaRPr sz="14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 dirty="0">
              <a:latin typeface="Segoe UI Light"/>
              <a:cs typeface="Segoe UI Light"/>
            </a:endParaRPr>
          </a:p>
          <a:p>
            <a:pPr marL="234950"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  </a:t>
            </a:r>
            <a:r>
              <a:rPr sz="140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&lt;</a:t>
            </a: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div</a:t>
            </a:r>
            <a:r>
              <a:rPr sz="14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 Light"/>
                <a:cs typeface="Segoe UI Light"/>
              </a:rPr>
              <a:t>class="input-container"&gt;</a:t>
            </a:r>
            <a:endParaRPr sz="1400" dirty="0">
              <a:latin typeface="Segoe UI Light"/>
              <a:cs typeface="Segoe UI Light"/>
            </a:endParaRPr>
          </a:p>
          <a:p>
            <a:pPr marL="346710"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  </a:t>
            </a:r>
            <a:r>
              <a:rPr sz="140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&lt;</a:t>
            </a: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label</a:t>
            </a: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for="password"&gt;Password:&lt;/label&gt;</a:t>
            </a:r>
            <a:endParaRPr sz="1400" dirty="0">
              <a:latin typeface="Segoe UI Light"/>
              <a:cs typeface="Segoe UI Light"/>
            </a:endParaRPr>
          </a:p>
          <a:p>
            <a:pPr marL="346710"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  </a:t>
            </a:r>
            <a:r>
              <a:rPr sz="140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&lt;</a:t>
            </a: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input</a:t>
            </a:r>
            <a:r>
              <a:rPr sz="1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type="password"</a:t>
            </a:r>
            <a:r>
              <a:rPr sz="1400" spc="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name="password"&gt;</a:t>
            </a:r>
            <a:endParaRPr sz="1400" dirty="0">
              <a:latin typeface="Segoe UI Light"/>
              <a:cs typeface="Segoe UI Light"/>
            </a:endParaRPr>
          </a:p>
          <a:p>
            <a:pPr marL="234950"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  </a:t>
            </a:r>
            <a:r>
              <a:rPr sz="140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&lt;/</a:t>
            </a: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div&gt;</a:t>
            </a:r>
            <a:endParaRPr sz="14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 dirty="0">
              <a:latin typeface="Segoe UI Light"/>
              <a:cs typeface="Segoe UI Light"/>
            </a:endParaRPr>
          </a:p>
          <a:p>
            <a:pPr marL="346710" marR="5080" indent="-111760"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  </a:t>
            </a:r>
            <a:r>
              <a:rPr sz="140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&lt;</a:t>
            </a: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button</a:t>
            </a:r>
            <a:r>
              <a:rPr sz="1400" spc="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Segoe UI Light"/>
                <a:cs typeface="Segoe UI Light"/>
              </a:rPr>
              <a:t>type="button"</a:t>
            </a:r>
            <a:r>
              <a:rPr sz="1400" spc="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onclick="login()"</a:t>
            </a:r>
            <a:r>
              <a:rPr sz="140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class="login-button"&gt; </a:t>
            </a:r>
            <a:r>
              <a:rPr sz="1400" spc="-4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lang="en-US" sz="1400" spc="-425" dirty="0" smtClean="0">
                <a:solidFill>
                  <a:srgbClr val="FFFFFF"/>
                </a:solidFill>
                <a:latin typeface="Segoe UI Light"/>
                <a:cs typeface="Segoe UI Light"/>
              </a:rPr>
              <a:t>    </a:t>
            </a:r>
            <a:r>
              <a:rPr sz="1400" spc="-5" dirty="0" smtClean="0">
                <a:solidFill>
                  <a:srgbClr val="FFFFFF"/>
                </a:solidFill>
                <a:latin typeface="Segoe UI Light"/>
                <a:cs typeface="Segoe UI Light"/>
              </a:rPr>
              <a:t>Log</a:t>
            </a:r>
            <a:r>
              <a:rPr sz="1400" spc="5" dirty="0" smtClean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 Light"/>
                <a:cs typeface="Segoe UI Light"/>
              </a:rPr>
              <a:t>In</a:t>
            </a:r>
            <a:endParaRPr sz="1400" dirty="0">
              <a:latin typeface="Segoe UI Light"/>
              <a:cs typeface="Segoe UI Light"/>
            </a:endParaRPr>
          </a:p>
          <a:p>
            <a:pPr marL="234950"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  </a:t>
            </a:r>
            <a:r>
              <a:rPr sz="1400" spc="-10" dirty="0" smtClean="0">
                <a:solidFill>
                  <a:srgbClr val="FFFFFF"/>
                </a:solidFill>
                <a:latin typeface="Segoe UI Light"/>
                <a:cs typeface="Segoe UI Light"/>
              </a:rPr>
              <a:t>&lt;/</a:t>
            </a: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button&gt;</a:t>
            </a:r>
            <a:endParaRPr sz="1400" dirty="0">
              <a:latin typeface="Segoe UI Light"/>
              <a:cs typeface="Segoe UI Light"/>
            </a:endParaRPr>
          </a:p>
          <a:p>
            <a:pPr marL="123825">
              <a:lnSpc>
                <a:spcPct val="100000"/>
              </a:lnSpc>
            </a:pPr>
            <a:r>
              <a:rPr lang="en-US" sz="1400" spc="-5" dirty="0" smtClean="0">
                <a:solidFill>
                  <a:srgbClr val="FFFFFF"/>
                </a:solidFill>
                <a:latin typeface="Segoe UI Light"/>
                <a:cs typeface="Segoe UI Light"/>
              </a:rPr>
              <a:t>  </a:t>
            </a:r>
            <a:r>
              <a:rPr sz="1400" spc="-5" dirty="0" smtClean="0">
                <a:solidFill>
                  <a:srgbClr val="FFFFFF"/>
                </a:solidFill>
                <a:latin typeface="Segoe UI Light"/>
                <a:cs typeface="Segoe UI Light"/>
              </a:rPr>
              <a:t>&lt;/</a:t>
            </a:r>
            <a:r>
              <a:rPr sz="1400" spc="-5" dirty="0">
                <a:solidFill>
                  <a:srgbClr val="FFFFFF"/>
                </a:solidFill>
                <a:latin typeface="Segoe UI Light"/>
                <a:cs typeface="Segoe UI Light"/>
              </a:rPr>
              <a:t>form&gt;</a:t>
            </a:r>
            <a:endParaRPr sz="14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 dirty="0">
              <a:latin typeface="Segoe UI Light"/>
              <a:cs typeface="Segoe UI Light"/>
            </a:endParaRPr>
          </a:p>
          <a:p>
            <a:pPr marL="123825">
              <a:lnSpc>
                <a:spcPct val="100000"/>
              </a:lnSpc>
            </a:pPr>
            <a:r>
              <a:rPr lang="en-US" sz="1400" spc="-5" dirty="0" smtClean="0">
                <a:solidFill>
                  <a:srgbClr val="FFFFFF"/>
                </a:solidFill>
                <a:latin typeface="Segoe UI Light"/>
                <a:cs typeface="Segoe UI Light"/>
              </a:rPr>
              <a:t>  </a:t>
            </a:r>
            <a:r>
              <a:rPr sz="1400" spc="-5" dirty="0" smtClean="0">
                <a:solidFill>
                  <a:srgbClr val="FFFFFF"/>
                </a:solidFill>
                <a:latin typeface="Segoe UI Light"/>
                <a:cs typeface="Segoe UI Light"/>
              </a:rPr>
              <a:t>&lt;</a:t>
            </a:r>
            <a:r>
              <a:rPr sz="1400" spc="-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1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 Light"/>
                <a:cs typeface="Segoe UI Light"/>
              </a:rPr>
              <a:t>class="output"&gt;&lt;/p</a:t>
            </a:r>
            <a:r>
              <a:rPr sz="1400" spc="-5" dirty="0" smtClean="0">
                <a:solidFill>
                  <a:srgbClr val="FFFFFF"/>
                </a:solidFill>
                <a:latin typeface="Segoe UI Light"/>
                <a:cs typeface="Segoe UI Light"/>
              </a:rPr>
              <a:t>&gt;</a:t>
            </a:r>
            <a:endParaRPr lang="en-US" sz="1400" dirty="0">
              <a:latin typeface="Segoe UI Light"/>
              <a:cs typeface="Segoe UI Light"/>
            </a:endParaRPr>
          </a:p>
          <a:p>
            <a:pPr marL="123825">
              <a:lnSpc>
                <a:spcPct val="100000"/>
              </a:lnSpc>
            </a:pPr>
            <a:r>
              <a:rPr sz="1400" spc="-5" dirty="0" smtClean="0">
                <a:solidFill>
                  <a:srgbClr val="FFFFFF"/>
                </a:solidFill>
                <a:latin typeface="Segoe UI Light"/>
                <a:cs typeface="Segoe UI Light"/>
              </a:rPr>
              <a:t>&lt;/</a:t>
            </a:r>
            <a:r>
              <a:rPr sz="1400" spc="-5" dirty="0">
                <a:solidFill>
                  <a:srgbClr val="FFFFFF"/>
                </a:solidFill>
                <a:latin typeface="Segoe UI Light"/>
                <a:cs typeface="Segoe UI Light"/>
              </a:rPr>
              <a:t>body&gt;</a:t>
            </a:r>
            <a:endParaRPr sz="1400" dirty="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1720" y="6192723"/>
            <a:ext cx="1022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x.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53043" y="4321302"/>
            <a:ext cx="236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Styles.css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35" dirty="0">
                <a:latin typeface="Calibri"/>
                <a:cs typeface="Calibri"/>
              </a:rPr>
              <a:t>Teams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9090" y="2473197"/>
            <a:ext cx="3879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'login-form'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'input-container'</a:t>
            </a:r>
            <a:r>
              <a:rPr sz="1800" spc="-10" dirty="0">
                <a:latin typeface="Calibri"/>
                <a:cs typeface="Calibri"/>
              </a:rPr>
              <a:t>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'login-button'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'output'</a:t>
            </a:r>
            <a:r>
              <a:rPr sz="1800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spc="-5" dirty="0">
                <a:latin typeface="Calibri"/>
                <a:cs typeface="Calibri"/>
              </a:rPr>
              <a:t>been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corresponding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 in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HTML.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894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23" y="305557"/>
            <a:ext cx="1136040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6570" algn="ctr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querySelector</a:t>
            </a:r>
            <a:r>
              <a:rPr spc="-35" dirty="0"/>
              <a:t> </a:t>
            </a:r>
            <a:r>
              <a:rPr spc="-5" dirty="0"/>
              <a:t>[ID]</a:t>
            </a:r>
          </a:p>
        </p:txBody>
      </p:sp>
      <p:sp>
        <p:nvSpPr>
          <p:cNvPr id="3" name="object 3"/>
          <p:cNvSpPr/>
          <p:nvPr/>
        </p:nvSpPr>
        <p:spPr>
          <a:xfrm>
            <a:off x="1067814" y="1296139"/>
            <a:ext cx="10040620" cy="4340241"/>
          </a:xfrm>
          <a:custGeom>
            <a:avLst/>
            <a:gdLst/>
            <a:ahLst/>
            <a:cxnLst/>
            <a:rect l="l" t="t" r="r" b="b"/>
            <a:pathLst>
              <a:path w="10040620" h="4691380">
                <a:moveTo>
                  <a:pt x="9481185" y="0"/>
                </a:moveTo>
                <a:lnTo>
                  <a:pt x="558927" y="0"/>
                </a:lnTo>
                <a:lnTo>
                  <a:pt x="510711" y="2052"/>
                </a:lnTo>
                <a:lnTo>
                  <a:pt x="463632" y="8096"/>
                </a:lnTo>
                <a:lnTo>
                  <a:pt x="417859" y="17965"/>
                </a:lnTo>
                <a:lnTo>
                  <a:pt x="373558" y="31491"/>
                </a:lnTo>
                <a:lnTo>
                  <a:pt x="330897" y="48505"/>
                </a:lnTo>
                <a:lnTo>
                  <a:pt x="290046" y="68839"/>
                </a:lnTo>
                <a:lnTo>
                  <a:pt x="251171" y="92327"/>
                </a:lnTo>
                <a:lnTo>
                  <a:pt x="214441" y="118798"/>
                </a:lnTo>
                <a:lnTo>
                  <a:pt x="180023" y="148086"/>
                </a:lnTo>
                <a:lnTo>
                  <a:pt x="148086" y="180023"/>
                </a:lnTo>
                <a:lnTo>
                  <a:pt x="118798" y="214441"/>
                </a:lnTo>
                <a:lnTo>
                  <a:pt x="92327" y="251171"/>
                </a:lnTo>
                <a:lnTo>
                  <a:pt x="68839" y="290046"/>
                </a:lnTo>
                <a:lnTo>
                  <a:pt x="48505" y="330897"/>
                </a:lnTo>
                <a:lnTo>
                  <a:pt x="31491" y="373558"/>
                </a:lnTo>
                <a:lnTo>
                  <a:pt x="17965" y="417859"/>
                </a:lnTo>
                <a:lnTo>
                  <a:pt x="8096" y="463632"/>
                </a:lnTo>
                <a:lnTo>
                  <a:pt x="2052" y="510711"/>
                </a:lnTo>
                <a:lnTo>
                  <a:pt x="0" y="558926"/>
                </a:lnTo>
                <a:lnTo>
                  <a:pt x="0" y="4131945"/>
                </a:lnTo>
                <a:lnTo>
                  <a:pt x="2052" y="4180160"/>
                </a:lnTo>
                <a:lnTo>
                  <a:pt x="8096" y="4227239"/>
                </a:lnTo>
                <a:lnTo>
                  <a:pt x="17965" y="4273012"/>
                </a:lnTo>
                <a:lnTo>
                  <a:pt x="31491" y="4317313"/>
                </a:lnTo>
                <a:lnTo>
                  <a:pt x="48505" y="4359974"/>
                </a:lnTo>
                <a:lnTo>
                  <a:pt x="68839" y="4400825"/>
                </a:lnTo>
                <a:lnTo>
                  <a:pt x="92327" y="4439700"/>
                </a:lnTo>
                <a:lnTo>
                  <a:pt x="118798" y="4476430"/>
                </a:lnTo>
                <a:lnTo>
                  <a:pt x="148086" y="4510848"/>
                </a:lnTo>
                <a:lnTo>
                  <a:pt x="180023" y="4542785"/>
                </a:lnTo>
                <a:lnTo>
                  <a:pt x="214441" y="4572073"/>
                </a:lnTo>
                <a:lnTo>
                  <a:pt x="251171" y="4598544"/>
                </a:lnTo>
                <a:lnTo>
                  <a:pt x="290046" y="4622032"/>
                </a:lnTo>
                <a:lnTo>
                  <a:pt x="330897" y="4642366"/>
                </a:lnTo>
                <a:lnTo>
                  <a:pt x="373558" y="4659380"/>
                </a:lnTo>
                <a:lnTo>
                  <a:pt x="417859" y="4672906"/>
                </a:lnTo>
                <a:lnTo>
                  <a:pt x="463632" y="4682775"/>
                </a:lnTo>
                <a:lnTo>
                  <a:pt x="510711" y="4688819"/>
                </a:lnTo>
                <a:lnTo>
                  <a:pt x="558927" y="4690872"/>
                </a:lnTo>
                <a:lnTo>
                  <a:pt x="9481185" y="4690872"/>
                </a:lnTo>
                <a:lnTo>
                  <a:pt x="9529400" y="4688819"/>
                </a:lnTo>
                <a:lnTo>
                  <a:pt x="9576479" y="4682775"/>
                </a:lnTo>
                <a:lnTo>
                  <a:pt x="9622252" y="4672906"/>
                </a:lnTo>
                <a:lnTo>
                  <a:pt x="9666553" y="4659380"/>
                </a:lnTo>
                <a:lnTo>
                  <a:pt x="9709214" y="4642366"/>
                </a:lnTo>
                <a:lnTo>
                  <a:pt x="9750065" y="4622032"/>
                </a:lnTo>
                <a:lnTo>
                  <a:pt x="9788940" y="4598544"/>
                </a:lnTo>
                <a:lnTo>
                  <a:pt x="9825670" y="4572073"/>
                </a:lnTo>
                <a:lnTo>
                  <a:pt x="9860088" y="4542785"/>
                </a:lnTo>
                <a:lnTo>
                  <a:pt x="9892025" y="4510848"/>
                </a:lnTo>
                <a:lnTo>
                  <a:pt x="9921313" y="4476430"/>
                </a:lnTo>
                <a:lnTo>
                  <a:pt x="9947784" y="4439700"/>
                </a:lnTo>
                <a:lnTo>
                  <a:pt x="9971272" y="4400825"/>
                </a:lnTo>
                <a:lnTo>
                  <a:pt x="9991606" y="4359974"/>
                </a:lnTo>
                <a:lnTo>
                  <a:pt x="10008620" y="4317313"/>
                </a:lnTo>
                <a:lnTo>
                  <a:pt x="10022146" y="4273012"/>
                </a:lnTo>
                <a:lnTo>
                  <a:pt x="10032015" y="4227239"/>
                </a:lnTo>
                <a:lnTo>
                  <a:pt x="10038059" y="4180160"/>
                </a:lnTo>
                <a:lnTo>
                  <a:pt x="10040112" y="4131945"/>
                </a:lnTo>
                <a:lnTo>
                  <a:pt x="10040112" y="558926"/>
                </a:lnTo>
                <a:lnTo>
                  <a:pt x="10038059" y="510711"/>
                </a:lnTo>
                <a:lnTo>
                  <a:pt x="10032015" y="463632"/>
                </a:lnTo>
                <a:lnTo>
                  <a:pt x="10022146" y="417859"/>
                </a:lnTo>
                <a:lnTo>
                  <a:pt x="10008620" y="373558"/>
                </a:lnTo>
                <a:lnTo>
                  <a:pt x="9991606" y="330897"/>
                </a:lnTo>
                <a:lnTo>
                  <a:pt x="9971272" y="290046"/>
                </a:lnTo>
                <a:lnTo>
                  <a:pt x="9947784" y="251171"/>
                </a:lnTo>
                <a:lnTo>
                  <a:pt x="9921313" y="214441"/>
                </a:lnTo>
                <a:lnTo>
                  <a:pt x="9892025" y="180023"/>
                </a:lnTo>
                <a:lnTo>
                  <a:pt x="9860088" y="148086"/>
                </a:lnTo>
                <a:lnTo>
                  <a:pt x="9825670" y="118798"/>
                </a:lnTo>
                <a:lnTo>
                  <a:pt x="9788940" y="92327"/>
                </a:lnTo>
                <a:lnTo>
                  <a:pt x="9750065" y="68839"/>
                </a:lnTo>
                <a:lnTo>
                  <a:pt x="9709214" y="48505"/>
                </a:lnTo>
                <a:lnTo>
                  <a:pt x="9666553" y="31491"/>
                </a:lnTo>
                <a:lnTo>
                  <a:pt x="9622252" y="17965"/>
                </a:lnTo>
                <a:lnTo>
                  <a:pt x="9576479" y="8096"/>
                </a:lnTo>
                <a:lnTo>
                  <a:pt x="9529400" y="2052"/>
                </a:lnTo>
                <a:lnTo>
                  <a:pt x="9481185" y="0"/>
                </a:lnTo>
                <a:close/>
              </a:path>
            </a:pathLst>
          </a:custGeom>
          <a:solidFill>
            <a:srgbClr val="DA3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62480" y="1627759"/>
            <a:ext cx="905129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function</a:t>
            </a:r>
            <a:r>
              <a:rPr sz="18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login()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{</a:t>
            </a:r>
            <a:endParaRPr sz="1800">
              <a:latin typeface="Segoe UI Light"/>
              <a:cs typeface="Segoe UI Light"/>
            </a:endParaRPr>
          </a:p>
          <a:p>
            <a:pPr marL="1358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var</a:t>
            </a:r>
            <a:r>
              <a:rPr sz="18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form</a:t>
            </a:r>
            <a:r>
              <a:rPr sz="18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18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document.querySelector('.login-form');</a:t>
            </a:r>
            <a:endParaRPr sz="1800">
              <a:latin typeface="Segoe UI Light"/>
              <a:cs typeface="Segoe UI Light"/>
            </a:endParaRPr>
          </a:p>
          <a:p>
            <a:pPr marL="135890" marR="28448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var usernameInput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form.querySelector('[name="username"]'); </a:t>
            </a:r>
            <a:r>
              <a:rPr sz="1800" spc="-4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var</a:t>
            </a:r>
            <a:r>
              <a:rPr sz="18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passwordInput</a:t>
            </a:r>
            <a:r>
              <a:rPr sz="1800" spc="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1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form.querySelector('[name="password"]');</a:t>
            </a:r>
            <a:endParaRPr sz="18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Segoe UI Light"/>
              <a:cs typeface="Segoe UI Light"/>
            </a:endParaRPr>
          </a:p>
          <a:p>
            <a:pPr marL="1358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var</a:t>
            </a:r>
            <a:r>
              <a:rPr sz="18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user</a:t>
            </a: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{</a:t>
            </a:r>
            <a:endParaRPr sz="1800">
              <a:latin typeface="Segoe UI Light"/>
              <a:cs typeface="Segoe UI Light"/>
            </a:endParaRPr>
          </a:p>
          <a:p>
            <a:pPr marL="259079" marR="56940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username: usernameInput.value, </a:t>
            </a:r>
            <a:r>
              <a:rPr sz="1800" spc="-4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password: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passwordInput.value</a:t>
            </a:r>
            <a:endParaRPr sz="1800">
              <a:latin typeface="Segoe UI Light"/>
              <a:cs typeface="Segoe UI Light"/>
            </a:endParaRPr>
          </a:p>
          <a:p>
            <a:pPr marL="1358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};</a:t>
            </a:r>
            <a:endParaRPr sz="18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Segoe UI Light"/>
              <a:cs typeface="Segoe UI Light"/>
            </a:endParaRPr>
          </a:p>
          <a:p>
            <a:pPr marL="1358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var</a:t>
            </a: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output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document.querySelector('.output');</a:t>
            </a:r>
            <a:endParaRPr sz="1800">
              <a:latin typeface="Segoe UI Light"/>
              <a:cs typeface="Segoe UI Light"/>
            </a:endParaRPr>
          </a:p>
          <a:p>
            <a:pPr marL="1358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output.textContent</a:t>
            </a:r>
            <a:r>
              <a:rPr sz="1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1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"Logged</a:t>
            </a:r>
            <a:r>
              <a:rPr sz="1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in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as: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"</a:t>
            </a:r>
            <a:r>
              <a:rPr sz="1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+</a:t>
            </a: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Segoe UI Light"/>
                <a:cs typeface="Segoe UI Light"/>
              </a:rPr>
              <a:t>user.username</a:t>
            </a:r>
            <a:r>
              <a:rPr sz="1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"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Segoe UI Light"/>
                <a:cs typeface="Segoe UI Light"/>
              </a:rPr>
              <a:t>(Password: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 " +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Segoe UI Light"/>
                <a:cs typeface="Segoe UI Light"/>
              </a:rPr>
              <a:t>user.password</a:t>
            </a:r>
            <a:r>
              <a:rPr sz="18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+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 ")";</a:t>
            </a:r>
            <a:endParaRPr sz="1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}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091" y="6011367"/>
            <a:ext cx="577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ap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.js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9090" y="419481"/>
            <a:ext cx="1355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495" y="1401317"/>
            <a:ext cx="77520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addendum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(html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provided)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student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either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diploma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degree.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9935" y="2743200"/>
            <a:ext cx="4410456" cy="337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60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9090" y="419481"/>
            <a:ext cx="1355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6032" y="1675257"/>
            <a:ext cx="3580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If</a:t>
            </a:r>
            <a:r>
              <a:rPr sz="1800" spc="2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800" spc="2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student</a:t>
            </a:r>
            <a:r>
              <a:rPr sz="1800" spc="25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1800" spc="2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diploma,</a:t>
            </a:r>
            <a:r>
              <a:rPr sz="1800" spc="2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then</a:t>
            </a:r>
            <a:r>
              <a:rPr sz="1800" spc="2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fill</a:t>
            </a:r>
            <a:r>
              <a:rPr sz="1800" spc="2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their</a:t>
            </a:r>
            <a:r>
              <a:rPr sz="18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details</a:t>
            </a:r>
            <a:r>
              <a:rPr sz="18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its</a:t>
            </a:r>
            <a:r>
              <a:rPr sz="18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displayed</a:t>
            </a:r>
            <a:endParaRPr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263" y="2511551"/>
            <a:ext cx="4010025" cy="29626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63714" y="1675257"/>
            <a:ext cx="3580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If</a:t>
            </a:r>
            <a:r>
              <a:rPr sz="1800" spc="3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1800" spc="37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student</a:t>
            </a:r>
            <a:r>
              <a:rPr sz="1800" spc="3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1800" spc="3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degree,</a:t>
            </a:r>
            <a:r>
              <a:rPr sz="1800" spc="37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then</a:t>
            </a:r>
            <a:r>
              <a:rPr sz="1800" spc="39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fill</a:t>
            </a:r>
            <a:r>
              <a:rPr sz="1800" spc="3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their</a:t>
            </a:r>
            <a:r>
              <a:rPr sz="18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details</a:t>
            </a:r>
            <a:r>
              <a:rPr sz="18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its</a:t>
            </a:r>
            <a:r>
              <a:rPr sz="18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displayed</a:t>
            </a:r>
            <a:endParaRPr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6509" y="2797009"/>
            <a:ext cx="3981082" cy="26390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3808" y="6008014"/>
            <a:ext cx="5320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Validate,</a:t>
            </a:r>
            <a:r>
              <a:rPr sz="18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18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JavaScript,</a:t>
            </a:r>
            <a:r>
              <a:rPr sz="1800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sz="1800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entries</a:t>
            </a:r>
            <a:r>
              <a:rPr sz="1800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made</a:t>
            </a:r>
            <a:r>
              <a:rPr sz="18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before</a:t>
            </a:r>
            <a:r>
              <a:rPr sz="1800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displaying.</a:t>
            </a:r>
            <a:endParaRPr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596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>
          <a:xfrm>
            <a:off x="2292135" y="1700657"/>
            <a:ext cx="7886700" cy="994172"/>
          </a:xfrm>
          <a:noFill/>
        </p:spPr>
        <p:txBody>
          <a:bodyPr>
            <a:normAutofit/>
          </a:bodyPr>
          <a:lstStyle/>
          <a:p>
            <a:pPr algn="ctr"/>
            <a:r>
              <a:rPr lang="en-ZA" sz="3000" dirty="0"/>
              <a:t>Thank You!</a:t>
            </a:r>
            <a:endParaRPr lang="en-US" sz="3000" dirty="0"/>
          </a:p>
        </p:txBody>
      </p:sp>
      <p:sp>
        <p:nvSpPr>
          <p:cNvPr id="28" name="Rectangle 27"/>
          <p:cNvSpPr/>
          <p:nvPr/>
        </p:nvSpPr>
        <p:spPr>
          <a:xfrm>
            <a:off x="1524000" y="5153206"/>
            <a:ext cx="4929996" cy="634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9" name="Freeform 28"/>
          <p:cNvSpPr/>
          <p:nvPr/>
        </p:nvSpPr>
        <p:spPr>
          <a:xfrm>
            <a:off x="6453997" y="4570922"/>
            <a:ext cx="4231257" cy="1216325"/>
          </a:xfrm>
          <a:custGeom>
            <a:avLst/>
            <a:gdLst>
              <a:gd name="connsiteX0" fmla="*/ 0 w 5641676"/>
              <a:gd name="connsiteY0" fmla="*/ 776378 h 1656272"/>
              <a:gd name="connsiteX1" fmla="*/ 724619 w 5641676"/>
              <a:gd name="connsiteY1" fmla="*/ 0 h 1656272"/>
              <a:gd name="connsiteX2" fmla="*/ 5641676 w 5641676"/>
              <a:gd name="connsiteY2" fmla="*/ 0 h 1656272"/>
              <a:gd name="connsiteX3" fmla="*/ 5641676 w 5641676"/>
              <a:gd name="connsiteY3" fmla="*/ 1293963 h 1656272"/>
              <a:gd name="connsiteX4" fmla="*/ 4899804 w 5641676"/>
              <a:gd name="connsiteY4" fmla="*/ 1293963 h 1656272"/>
              <a:gd name="connsiteX5" fmla="*/ 0 w 5641676"/>
              <a:gd name="connsiteY5" fmla="*/ 1656272 h 1656272"/>
              <a:gd name="connsiteX6" fmla="*/ 0 w 5641676"/>
              <a:gd name="connsiteY6" fmla="*/ 776378 h 165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41676" h="1656272">
                <a:moveTo>
                  <a:pt x="0" y="776378"/>
                </a:moveTo>
                <a:lnTo>
                  <a:pt x="724619" y="0"/>
                </a:lnTo>
                <a:lnTo>
                  <a:pt x="5641676" y="0"/>
                </a:lnTo>
                <a:lnTo>
                  <a:pt x="5641676" y="1293963"/>
                </a:lnTo>
                <a:lnTo>
                  <a:pt x="4899804" y="1293963"/>
                </a:lnTo>
                <a:lnTo>
                  <a:pt x="0" y="1656272"/>
                </a:lnTo>
                <a:lnTo>
                  <a:pt x="0" y="7763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727" y="4624520"/>
            <a:ext cx="303750" cy="3037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727" y="4979113"/>
            <a:ext cx="303750" cy="3037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727" y="5326393"/>
            <a:ext cx="303750" cy="2953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847" y="4686914"/>
            <a:ext cx="885938" cy="8775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52651" y="5358017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info@belgiumcampus.ac.za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49229" y="5358017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+27 10 593 53 68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06007" y="4624520"/>
            <a:ext cx="13484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/</a:t>
            </a:r>
            <a:r>
              <a:rPr lang="en-ZA" sz="1050" dirty="0" err="1">
                <a:latin typeface="AvantGarde Bk BT" panose="020B0402020202020204" pitchFamily="34" charset="0"/>
              </a:rPr>
              <a:t>belgiumcampusSA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06008" y="501557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#Belgium Campus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06007" y="5354808"/>
            <a:ext cx="1168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>
                <a:latin typeface="AvantGarde Bk BT" panose="020B0402020202020204" pitchFamily="34" charset="0"/>
              </a:rPr>
              <a:t>/</a:t>
            </a:r>
            <a:r>
              <a:rPr lang="en-ZA" sz="1050" dirty="0" err="1">
                <a:latin typeface="AvantGarde Bk BT" panose="020B0402020202020204" pitchFamily="34" charset="0"/>
              </a:rPr>
              <a:t>belgiumcampus</a:t>
            </a:r>
            <a:endParaRPr lang="en-GB" sz="1050" dirty="0">
              <a:latin typeface="AvantGarde Bk BT" panose="020B0402020202020204" pitchFamily="34" charset="0"/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328542" y="2929845"/>
            <a:ext cx="7886700" cy="994172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ZA" sz="4500" i="1" dirty="0"/>
              <a:t>The End</a:t>
            </a:r>
            <a:endParaRPr lang="en-US" sz="4500" i="1" dirty="0"/>
          </a:p>
        </p:txBody>
      </p:sp>
    </p:spTree>
    <p:extLst>
      <p:ext uri="{BB962C8B-B14F-4D97-AF65-F5344CB8AC3E}">
        <p14:creationId xmlns:p14="http://schemas.microsoft.com/office/powerpoint/2010/main" val="3817045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580961" y="323329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Intro to DOM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5655" y="2260997"/>
            <a:ext cx="54623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AvantGarde Bk BT" panose="020B0402020202020204"/>
              </a:rPr>
              <a:t>The </a:t>
            </a:r>
            <a:r>
              <a:rPr lang="en-US" i="1" dirty="0">
                <a:latin typeface="AvantGarde Bk BT" panose="020B0402020202020204"/>
              </a:rPr>
              <a:t>DOM </a:t>
            </a:r>
            <a:r>
              <a:rPr lang="en-US" dirty="0">
                <a:latin typeface="AvantGarde Bk BT" panose="020B0402020202020204"/>
              </a:rPr>
              <a:t>is the tree of HTML nodes.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AvantGarde Bk BT" panose="020B0402020202020204"/>
              </a:rPr>
              <a:t>It is a representation of what is rendered in the web browser.</a:t>
            </a:r>
          </a:p>
          <a:p>
            <a:pPr algn="just"/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AvantGarde Bk BT" panose="020B0402020202020204"/>
              </a:rPr>
              <a:t>We can change or create anything on the page using it.</a:t>
            </a:r>
          </a:p>
          <a:p>
            <a:pPr algn="just"/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AvantGarde Bk BT" panose="020B0402020202020204"/>
              </a:rPr>
              <a:t>The </a:t>
            </a:r>
            <a:r>
              <a:rPr lang="en-US" i="1" dirty="0">
                <a:latin typeface="AvantGarde Bk BT" panose="020B0402020202020204"/>
              </a:rPr>
              <a:t>DOM</a:t>
            </a:r>
            <a:r>
              <a:rPr lang="en-US" dirty="0">
                <a:latin typeface="AvantGarde Bk BT" panose="020B0402020202020204"/>
              </a:rPr>
              <a:t> specification explains the structure of a document and provides objects to manipulate it.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2D11B-FF1D-8AF4-BA73-D6C0E06E2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128" y="1747758"/>
            <a:ext cx="4611985" cy="43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0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DOM tree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9304" y="2040121"/>
            <a:ext cx="43455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vantGarde Bk BT" panose="020B0402020202020204"/>
              </a:rPr>
              <a:t>The backbone of an HTML document is </a:t>
            </a:r>
            <a:r>
              <a:rPr lang="en-US" i="1" dirty="0">
                <a:latin typeface="AvantGarde Bk BT" panose="020B0402020202020204"/>
              </a:rPr>
              <a:t>tags</a:t>
            </a:r>
            <a:r>
              <a:rPr lang="en-US" dirty="0">
                <a:latin typeface="AvantGarde Bk BT" panose="020B0402020202020204"/>
              </a:rPr>
              <a:t>.</a:t>
            </a:r>
          </a:p>
          <a:p>
            <a:pPr algn="just"/>
            <a:endParaRPr lang="en-US" dirty="0">
              <a:latin typeface="AvantGarde Bk BT" panose="020B0402020202020204"/>
            </a:endParaRPr>
          </a:p>
          <a:p>
            <a:pPr algn="just"/>
            <a:r>
              <a:rPr lang="en-US" dirty="0">
                <a:latin typeface="AvantGarde Bk BT" panose="020B0402020202020204"/>
              </a:rPr>
              <a:t>According to the DOM, every </a:t>
            </a:r>
            <a:r>
              <a:rPr lang="en-US" i="1" dirty="0">
                <a:latin typeface="AvantGarde Bk BT" panose="020B0402020202020204"/>
              </a:rPr>
              <a:t>HTML tag </a:t>
            </a:r>
            <a:r>
              <a:rPr lang="en-US" dirty="0">
                <a:latin typeface="AvantGarde Bk BT" panose="020B0402020202020204"/>
              </a:rPr>
              <a:t>is an </a:t>
            </a:r>
            <a:r>
              <a:rPr lang="en-US" i="1" dirty="0">
                <a:latin typeface="AvantGarde Bk BT" panose="020B0402020202020204"/>
              </a:rPr>
              <a:t>object</a:t>
            </a:r>
            <a:r>
              <a:rPr lang="en-US" dirty="0">
                <a:latin typeface="AvantGarde Bk BT" panose="020B0402020202020204"/>
              </a:rPr>
              <a:t>. </a:t>
            </a:r>
          </a:p>
          <a:p>
            <a:pPr algn="just"/>
            <a:endParaRPr lang="en-US" dirty="0">
              <a:latin typeface="AvantGarde Bk BT" panose="020B0402020202020204"/>
            </a:endParaRPr>
          </a:p>
          <a:p>
            <a:pPr algn="just"/>
            <a:r>
              <a:rPr lang="en-US" i="1" dirty="0">
                <a:latin typeface="AvantGarde Bk BT" panose="020B0402020202020204"/>
              </a:rPr>
              <a:t>Nested tags </a:t>
            </a:r>
            <a:r>
              <a:rPr lang="en-US" dirty="0">
                <a:latin typeface="AvantGarde Bk BT" panose="020B0402020202020204"/>
              </a:rPr>
              <a:t>are “</a:t>
            </a:r>
            <a:r>
              <a:rPr lang="en-US" i="1" dirty="0">
                <a:latin typeface="AvantGarde Bk BT" panose="020B0402020202020204"/>
              </a:rPr>
              <a:t>children</a:t>
            </a:r>
            <a:r>
              <a:rPr lang="en-US" dirty="0">
                <a:latin typeface="AvantGarde Bk BT" panose="020B0402020202020204"/>
              </a:rPr>
              <a:t>” of the enclosing tag. </a:t>
            </a:r>
          </a:p>
          <a:p>
            <a:pPr algn="just"/>
            <a:endParaRPr lang="en-US" dirty="0">
              <a:latin typeface="AvantGarde Bk BT" panose="020B0402020202020204"/>
            </a:endParaRPr>
          </a:p>
          <a:p>
            <a:pPr algn="just"/>
            <a:r>
              <a:rPr lang="en-US" dirty="0">
                <a:latin typeface="AvantGarde Bk BT" panose="020B0402020202020204"/>
              </a:rPr>
              <a:t>The </a:t>
            </a:r>
            <a:r>
              <a:rPr lang="en-US" i="1" dirty="0">
                <a:latin typeface="AvantGarde Bk BT" panose="020B0402020202020204"/>
              </a:rPr>
              <a:t>text</a:t>
            </a:r>
            <a:r>
              <a:rPr lang="en-US" dirty="0">
                <a:latin typeface="AvantGarde Bk BT" panose="020B0402020202020204"/>
              </a:rPr>
              <a:t> inside a tag is an </a:t>
            </a:r>
            <a:r>
              <a:rPr lang="en-US" i="1" dirty="0">
                <a:latin typeface="AvantGarde Bk BT" panose="020B0402020202020204"/>
              </a:rPr>
              <a:t>object</a:t>
            </a:r>
            <a:r>
              <a:rPr lang="en-US" dirty="0">
                <a:latin typeface="AvantGarde Bk BT" panose="020B0402020202020204"/>
              </a:rPr>
              <a:t> as well.</a:t>
            </a:r>
          </a:p>
          <a:p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5" y="1520646"/>
            <a:ext cx="6622801" cy="40679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88546" y="5988645"/>
            <a:ext cx="1030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vantGarde Bk BT" panose="020B0402020202020204"/>
              </a:rPr>
              <a:t>All these objects are accessible using JavaScript, and we can use them to modify the page.</a:t>
            </a:r>
          </a:p>
        </p:txBody>
      </p:sp>
    </p:spTree>
    <p:extLst>
      <p:ext uri="{BB962C8B-B14F-4D97-AF65-F5344CB8AC3E}">
        <p14:creationId xmlns:p14="http://schemas.microsoft.com/office/powerpoint/2010/main" val="75383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DOM tree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7840123" y="6357977"/>
            <a:ext cx="2804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DOM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165" y="1876863"/>
            <a:ext cx="3902035" cy="3707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386" y="1186681"/>
            <a:ext cx="4534893" cy="191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386" y="3099443"/>
            <a:ext cx="4534893" cy="31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DOM tree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2664" y="1186681"/>
            <a:ext cx="4345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Nodes of DOM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8720" y="1801059"/>
            <a:ext cx="96316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Every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tree node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is an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object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Tags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are element nodes (or just elements) and form the tree structure: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&lt;html&gt; is at the root node, then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&lt;head&gt; and &lt;body&gt; are its children,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text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inside elements forms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text nodes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, labelled as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#text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 text node contains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only a string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 It may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not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have children and is always a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leaf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of the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tree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Spaces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and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newlines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are totally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valid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 characters, like letters and digits.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They form </a:t>
            </a:r>
            <a:r>
              <a:rPr lang="en-US" i="1" dirty="0">
                <a:solidFill>
                  <a:srgbClr val="FFC000"/>
                </a:solidFill>
                <a:latin typeface="AvantGarde Bk BT" panose="020B0402020202020204"/>
              </a:rPr>
              <a:t>text nodes </a:t>
            </a:r>
            <a:r>
              <a:rPr lang="en-US" dirty="0">
                <a:solidFill>
                  <a:schemeClr val="bg1"/>
                </a:solidFill>
                <a:latin typeface="AvantGarde Bk BT" panose="020B0402020202020204"/>
              </a:rPr>
              <a:t>and become a part of the DOM.</a:t>
            </a:r>
            <a:endParaRPr lang="en-ZA" b="1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7579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6231666" y="907563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146667" y="89570"/>
            <a:ext cx="6385999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Autofit/>
          </a:bodyPr>
          <a:lstStyle/>
          <a:p>
            <a:pPr algn="ctr"/>
            <a:r>
              <a:rPr lang="en-ZA" sz="3200" dirty="0">
                <a:solidFill>
                  <a:srgbClr val="FFC000"/>
                </a:solidFill>
              </a:rPr>
              <a:t>Core Concepts of DOM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70520" y="1585884"/>
            <a:ext cx="101382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Node</a:t>
            </a:r>
            <a:r>
              <a:rPr lang="en-US" dirty="0">
                <a:latin typeface="AvantGarde Bk BT" panose="020B0402020202020204"/>
              </a:rPr>
              <a:t>: Every part of the document is a node, including elements, attributes, and text. Nodes can be of various types like elements, text nodes, attribute nodes, etc</a:t>
            </a:r>
            <a:r>
              <a:rPr lang="en-US" dirty="0" smtClean="0">
                <a:latin typeface="AvantGarde Bk BT" panose="020B0402020202020204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Element</a:t>
            </a:r>
            <a:r>
              <a:rPr lang="en-US" dirty="0">
                <a:latin typeface="AvantGarde Bk BT" panose="020B0402020202020204"/>
              </a:rPr>
              <a:t>: Elements are the most common type of nodes and represent the structure and content of the document. They can have attributes, child nodes, and content</a:t>
            </a:r>
            <a:r>
              <a:rPr lang="en-US" dirty="0" smtClean="0">
                <a:latin typeface="AvantGarde Bk BT" panose="020B0402020202020204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Attributes</a:t>
            </a:r>
            <a:r>
              <a:rPr lang="en-US" dirty="0">
                <a:latin typeface="AvantGarde Bk BT" panose="020B0402020202020204"/>
              </a:rPr>
              <a:t>: Attributes provide additional information about elements and are represented as node properties</a:t>
            </a:r>
            <a:r>
              <a:rPr lang="en-US" dirty="0" smtClean="0">
                <a:latin typeface="AvantGarde Bk BT" panose="020B0402020202020204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AvantGarde Bk BT" panose="020B0402020202020204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  <a:latin typeface="AvantGarde Bk BT" panose="020B0402020202020204"/>
              </a:rPr>
              <a:t>Methods for Access and Manipulation</a:t>
            </a:r>
            <a:r>
              <a:rPr lang="en-US" dirty="0">
                <a:latin typeface="AvantGarde Bk BT" panose="020B0402020202020204"/>
              </a:rPr>
              <a:t>: The DOM provides methods and properties to </a:t>
            </a:r>
            <a:r>
              <a:rPr lang="en-US" dirty="0" smtClean="0">
                <a:latin typeface="AvantGarde Bk BT" panose="020B0402020202020204"/>
              </a:rPr>
              <a:t>dynamically update </a:t>
            </a:r>
            <a:r>
              <a:rPr lang="en-US" dirty="0">
                <a:latin typeface="AvantGarde Bk BT" panose="020B0402020202020204"/>
              </a:rPr>
              <a:t>web pages and creating interactive web applications. </a:t>
            </a:r>
            <a:endParaRPr lang="en-US" dirty="0">
              <a:solidFill>
                <a:schemeClr val="bg1"/>
              </a:solidFill>
              <a:latin typeface="AvantGarde Bk BT" panose="020B04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1430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7">
            <a:extLst>
              <a:ext uri="{FF2B5EF4-FFF2-40B4-BE49-F238E27FC236}">
                <a16:creationId xmlns:a16="http://schemas.microsoft.com/office/drawing/2014/main" id="{3D50839F-9662-074C-B119-94DD99C1D32F}"/>
              </a:ext>
            </a:extLst>
          </p:cNvPr>
          <p:cNvSpPr/>
          <p:nvPr/>
        </p:nvSpPr>
        <p:spPr>
          <a:xfrm rot="10800000">
            <a:off x="-42053" y="1"/>
            <a:ext cx="338751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Freeform: Shape 47">
            <a:extLst>
              <a:ext uri="{FF2B5EF4-FFF2-40B4-BE49-F238E27FC236}">
                <a16:creationId xmlns:a16="http://schemas.microsoft.com/office/drawing/2014/main" id="{6FE7728F-892D-3642-B413-064647DD869D}"/>
              </a:ext>
            </a:extLst>
          </p:cNvPr>
          <p:cNvSpPr/>
          <p:nvPr/>
        </p:nvSpPr>
        <p:spPr>
          <a:xfrm>
            <a:off x="11776364" y="12632"/>
            <a:ext cx="415636" cy="6858000"/>
          </a:xfrm>
          <a:custGeom>
            <a:avLst/>
            <a:gdLst>
              <a:gd name="connsiteX0" fmla="*/ 1703090 w 1788856"/>
              <a:gd name="connsiteY0" fmla="*/ 0 h 6858000"/>
              <a:gd name="connsiteX1" fmla="*/ 1788856 w 1788856"/>
              <a:gd name="connsiteY1" fmla="*/ 0 h 6858000"/>
              <a:gd name="connsiteX2" fmla="*/ 1788856 w 1788856"/>
              <a:gd name="connsiteY2" fmla="*/ 6858000 h 6858000"/>
              <a:gd name="connsiteX3" fmla="*/ 0 w 1788856"/>
              <a:gd name="connsiteY3" fmla="*/ 6858000 h 6858000"/>
              <a:gd name="connsiteX4" fmla="*/ 1703090 w 178885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856" h="6858000">
                <a:moveTo>
                  <a:pt x="1703090" y="0"/>
                </a:moveTo>
                <a:lnTo>
                  <a:pt x="1788856" y="0"/>
                </a:lnTo>
                <a:lnTo>
                  <a:pt x="1788856" y="6858000"/>
                </a:lnTo>
                <a:lnTo>
                  <a:pt x="0" y="6858000"/>
                </a:lnTo>
                <a:lnTo>
                  <a:pt x="17030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FC5E-3E86-D04C-8309-3E5CA00ABB0B}"/>
              </a:ext>
            </a:extLst>
          </p:cNvPr>
          <p:cNvSpPr/>
          <p:nvPr/>
        </p:nvSpPr>
        <p:spPr>
          <a:xfrm>
            <a:off x="5987999" y="1146229"/>
            <a:ext cx="216000" cy="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F5F365-33FA-4DDA-B511-BFB648F894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0" y="6357977"/>
            <a:ext cx="689748" cy="43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AF381-6E7F-2541-B10E-F49191E8F122}"/>
              </a:ext>
            </a:extLst>
          </p:cNvPr>
          <p:cNvSpPr txBox="1"/>
          <p:nvPr/>
        </p:nvSpPr>
        <p:spPr>
          <a:xfrm>
            <a:off x="3580961" y="323329"/>
            <a:ext cx="5113813" cy="687327"/>
          </a:xfrm>
          <a:prstGeom prst="rect">
            <a:avLst/>
          </a:prstGeom>
          <a:noFill/>
          <a:ln w="19050">
            <a:noFill/>
          </a:ln>
        </p:spPr>
        <p:txBody>
          <a:bodyPr wrap="square" tIns="36000" bIns="0" rtlCol="0" anchor="b" anchorCtr="0">
            <a:norm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Intro to DOM</a:t>
            </a:r>
            <a:endParaRPr lang="en-ZA" sz="3200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6222" y="1119604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chemeClr val="bg1"/>
                </a:solidFill>
                <a:latin typeface="AvantGarde Bk BT" panose="020B0402020202020204"/>
              </a:rPr>
              <a:t>For instance:</a:t>
            </a: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5869064" y="2978047"/>
            <a:ext cx="6000801" cy="2088069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 change the background color to black after clicking button</a:t>
            </a:r>
          </a:p>
          <a:p>
            <a:endParaRPr lang="en-ZA" sz="16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 changeBody () {</a:t>
            </a: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document.body.style.background = “black";</a:t>
            </a: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 setTimeout(() =&gt; document.body.style.background = "", 3000);</a:t>
            </a:r>
          </a:p>
          <a:p>
            <a:r>
              <a:rPr lang="en-Z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3" name="Rectangle: Rounded Corners 36">
            <a:extLst>
              <a:ext uri="{FF2B5EF4-FFF2-40B4-BE49-F238E27FC236}">
                <a16:creationId xmlns:a16="http://schemas.microsoft.com/office/drawing/2014/main" id="{59862F91-C275-4E97-860A-E99E4D518221}"/>
              </a:ext>
            </a:extLst>
          </p:cNvPr>
          <p:cNvSpPr/>
          <p:nvPr/>
        </p:nvSpPr>
        <p:spPr>
          <a:xfrm>
            <a:off x="409304" y="1795096"/>
            <a:ext cx="5506784" cy="4370243"/>
          </a:xfrm>
          <a:prstGeom prst="roundRect">
            <a:avLst>
              <a:gd name="adj" fmla="val 11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dirty="0">
                <a:latin typeface="Consolas" panose="020B0609020204030204" pitchFamily="49" charset="0"/>
              </a:rPr>
              <a:t>&lt;!DOCTYPE </a:t>
            </a:r>
            <a:r>
              <a:rPr lang="en-ZA" sz="1600" i="1" dirty="0">
                <a:latin typeface="Consolas" panose="020B0609020204030204" pitchFamily="49" charset="0"/>
              </a:rPr>
              <a:t>html</a:t>
            </a:r>
            <a:r>
              <a:rPr lang="en-ZA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ZA" sz="1600" dirty="0">
                <a:latin typeface="Consolas" panose="020B0609020204030204" pitchFamily="49" charset="0"/>
              </a:rPr>
              <a:t>&lt;html </a:t>
            </a:r>
            <a:r>
              <a:rPr lang="en-ZA" sz="1600" i="1" dirty="0">
                <a:latin typeface="Consolas" panose="020B0609020204030204" pitchFamily="49" charset="0"/>
              </a:rPr>
              <a:t>lang</a:t>
            </a:r>
            <a:r>
              <a:rPr lang="en-ZA" sz="1600" dirty="0">
                <a:latin typeface="Consolas" panose="020B0609020204030204" pitchFamily="49" charset="0"/>
              </a:rPr>
              <a:t>="en"&gt;</a:t>
            </a:r>
          </a:p>
          <a:p>
            <a:r>
              <a:rPr lang="en-ZA" sz="16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ZA" sz="1600" dirty="0">
                <a:latin typeface="Consolas" panose="020B0609020204030204" pitchFamily="49" charset="0"/>
              </a:rPr>
              <a:t>    &lt;title&gt;My We&lt;/title&gt;</a:t>
            </a:r>
          </a:p>
          <a:p>
            <a:r>
              <a:rPr lang="en-ZA" sz="1600" dirty="0">
                <a:latin typeface="Consolas" panose="020B0609020204030204" pitchFamily="49" charset="0"/>
              </a:rPr>
              <a:t>    &lt;script </a:t>
            </a:r>
            <a:r>
              <a:rPr lang="en-ZA" sz="1600" i="1" dirty="0" err="1">
                <a:latin typeface="Consolas" panose="020B0609020204030204" pitchFamily="49" charset="0"/>
              </a:rPr>
              <a:t>src</a:t>
            </a:r>
            <a:r>
              <a:rPr lang="en-ZA" sz="1600" dirty="0">
                <a:latin typeface="Consolas" panose="020B0609020204030204" pitchFamily="49" charset="0"/>
              </a:rPr>
              <a:t>="app.js"&gt;&lt;/script&gt;</a:t>
            </a:r>
          </a:p>
          <a:p>
            <a:r>
              <a:rPr lang="en-ZA" sz="16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ZA" sz="1600" dirty="0">
                <a:latin typeface="Consolas" panose="020B0609020204030204" pitchFamily="49" charset="0"/>
              </a:rPr>
              <a:t>    &lt;body&gt;</a:t>
            </a:r>
          </a:p>
          <a:p>
            <a:r>
              <a:rPr lang="en-ZA" sz="1600" dirty="0">
                <a:latin typeface="Consolas" panose="020B0609020204030204" pitchFamily="49" charset="0"/>
              </a:rPr>
              <a:t>        &lt;</a:t>
            </a:r>
            <a:r>
              <a:rPr lang="en-ZA" sz="1600" i="1" u="sng" dirty="0">
                <a:latin typeface="Consolas" panose="020B0609020204030204" pitchFamily="49" charset="0"/>
              </a:rPr>
              <a:t>center</a:t>
            </a:r>
            <a:r>
              <a:rPr lang="en-ZA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ZA" sz="1600" dirty="0">
                <a:latin typeface="Consolas" panose="020B0609020204030204" pitchFamily="49" charset="0"/>
              </a:rPr>
              <a:t>            &lt;button </a:t>
            </a:r>
            <a:r>
              <a:rPr lang="en-ZA" sz="1600" i="1" dirty="0">
                <a:latin typeface="Consolas" panose="020B0609020204030204" pitchFamily="49" charset="0"/>
              </a:rPr>
              <a:t>onclick</a:t>
            </a:r>
            <a:r>
              <a:rPr lang="en-ZA" sz="1600" dirty="0">
                <a:latin typeface="Consolas" panose="020B0609020204030204" pitchFamily="49" charset="0"/>
              </a:rPr>
              <a:t>="</a:t>
            </a:r>
            <a:r>
              <a:rPr lang="en-ZA" sz="1600" dirty="0" err="1">
                <a:latin typeface="Consolas" panose="020B0609020204030204" pitchFamily="49" charset="0"/>
              </a:rPr>
              <a:t>changeBody</a:t>
            </a:r>
            <a:r>
              <a:rPr lang="en-ZA" sz="1600" dirty="0">
                <a:latin typeface="Consolas" panose="020B0609020204030204" pitchFamily="49" charset="0"/>
              </a:rPr>
              <a:t>()"&gt;</a:t>
            </a:r>
          </a:p>
          <a:p>
            <a:r>
              <a:rPr lang="en-ZA" sz="1600" dirty="0">
                <a:latin typeface="Consolas" panose="020B0609020204030204" pitchFamily="49" charset="0"/>
              </a:rPr>
              <a:t>                Ok</a:t>
            </a:r>
          </a:p>
          <a:p>
            <a:r>
              <a:rPr lang="en-ZA" sz="1600" dirty="0">
                <a:latin typeface="Consolas" panose="020B0609020204030204" pitchFamily="49" charset="0"/>
              </a:rPr>
              <a:t>            &lt;/button&gt;</a:t>
            </a:r>
          </a:p>
          <a:p>
            <a:r>
              <a:rPr lang="en-ZA" sz="1600" dirty="0">
                <a:latin typeface="Consolas" panose="020B0609020204030204" pitchFamily="49" charset="0"/>
              </a:rPr>
              <a:t>        &lt;/</a:t>
            </a:r>
            <a:r>
              <a:rPr lang="en-ZA" sz="1600" i="1" u="sng" dirty="0">
                <a:latin typeface="Consolas" panose="020B0609020204030204" pitchFamily="49" charset="0"/>
              </a:rPr>
              <a:t>center</a:t>
            </a:r>
            <a:r>
              <a:rPr lang="en-ZA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ZA" sz="1600" dirty="0">
                <a:latin typeface="Consolas" panose="020B0609020204030204" pitchFamily="49" charset="0"/>
              </a:rPr>
              <a:t>    &lt;/body&gt;</a:t>
            </a:r>
          </a:p>
          <a:p>
            <a:r>
              <a:rPr lang="en-ZA" sz="1600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2190125" y="6165339"/>
            <a:ext cx="1476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D4D4D4"/>
                </a:solidFill>
                <a:latin typeface="AvantGarde Bk BT" panose="020B0402020202020204"/>
              </a:rPr>
              <a:t>Index.html</a:t>
            </a:r>
            <a:endParaRPr lang="en-ZA" dirty="0"/>
          </a:p>
        </p:txBody>
      </p:sp>
      <p:sp>
        <p:nvSpPr>
          <p:cNvPr id="14" name="Rectangle 13"/>
          <p:cNvSpPr/>
          <p:nvPr/>
        </p:nvSpPr>
        <p:spPr>
          <a:xfrm>
            <a:off x="8107830" y="5414376"/>
            <a:ext cx="1476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D4D4D4"/>
                </a:solidFill>
                <a:latin typeface="AvantGarde Bk BT" panose="020B0402020202020204"/>
              </a:rPr>
              <a:t>app.js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575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2" grpId="0"/>
      <p:bldP spid="14" grpId="0"/>
    </p:bldLst>
  </p:timing>
</p:sld>
</file>

<file path=ppt/theme/theme1.xml><?xml version="1.0" encoding="utf-8"?>
<a:theme xmlns:a="http://schemas.openxmlformats.org/drawingml/2006/main" name="BelgiumCampusLectures">
  <a:themeElements>
    <a:clrScheme name="BC Colour Sc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2625"/>
      </a:accent1>
      <a:accent2>
        <a:srgbClr val="DA3236"/>
      </a:accent2>
      <a:accent3>
        <a:srgbClr val="F5D121"/>
      </a:accent3>
      <a:accent4>
        <a:srgbClr val="8DCA4E"/>
      </a:accent4>
      <a:accent5>
        <a:srgbClr val="2D95C1"/>
      </a:accent5>
      <a:accent6>
        <a:srgbClr val="A136B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lgiumCampusLectures" id="{79B71C2D-F713-4FD6-BC28-77E531480CDC}" vid="{75D0B447-5D2C-441F-8BFE-56A3D8CB91A1}"/>
    </a:ext>
  </a:extLst>
</a:theme>
</file>

<file path=ppt/theme/theme2.xml><?xml version="1.0" encoding="utf-8"?>
<a:theme xmlns:a="http://schemas.openxmlformats.org/drawingml/2006/main" name="Office Theme">
  <a:themeElements>
    <a:clrScheme name="BC Colou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2625"/>
      </a:accent1>
      <a:accent2>
        <a:srgbClr val="DA3236"/>
      </a:accent2>
      <a:accent3>
        <a:srgbClr val="F5D121"/>
      </a:accent3>
      <a:accent4>
        <a:srgbClr val="8DCA4E"/>
      </a:accent4>
      <a:accent5>
        <a:srgbClr val="2D95C1"/>
      </a:accent5>
      <a:accent6>
        <a:srgbClr val="A136B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B7728AE1D21D41AD9B35AAE0A4EC95" ma:contentTypeVersion="17" ma:contentTypeDescription="Create a new document." ma:contentTypeScope="" ma:versionID="88059b75877ba66a7e3004593427905c">
  <xsd:schema xmlns:xsd="http://www.w3.org/2001/XMLSchema" xmlns:xs="http://www.w3.org/2001/XMLSchema" xmlns:p="http://schemas.microsoft.com/office/2006/metadata/properties" xmlns:ns2="52dda859-a9e4-42d9-868d-de8ee1d200c2" xmlns:ns3="d8e1a60f-3350-4a05-95d7-b25b2a175643" targetNamespace="http://schemas.microsoft.com/office/2006/metadata/properties" ma:root="true" ma:fieldsID="edb3aaffc6e71aea68e7b93343d7dde8" ns2:_="" ns3:_="">
    <xsd:import namespace="52dda859-a9e4-42d9-868d-de8ee1d200c2"/>
    <xsd:import namespace="d8e1a60f-3350-4a05-95d7-b25b2a17564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da859-a9e4-42d9-868d-de8ee1d200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8deb48b-0a2b-4e23-9a68-642254c24ba9}" ma:internalName="TaxCatchAll" ma:showField="CatchAllData" ma:web="52dda859-a9e4-42d9-868d-de8ee1d200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1a60f-3350-4a05-95d7-b25b2a1756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02b4c3-ad89-44e0-9eed-c911eaa683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e1a60f-3350-4a05-95d7-b25b2a175643">
      <Terms xmlns="http://schemas.microsoft.com/office/infopath/2007/PartnerControls"/>
    </lcf76f155ced4ddcb4097134ff3c332f>
    <TaxCatchAll xmlns="52dda859-a9e4-42d9-868d-de8ee1d200c2" xsi:nil="true"/>
  </documentManagement>
</p:properties>
</file>

<file path=customXml/itemProps1.xml><?xml version="1.0" encoding="utf-8"?>
<ds:datastoreItem xmlns:ds="http://schemas.openxmlformats.org/officeDocument/2006/customXml" ds:itemID="{366482E7-4775-43B0-A243-CA8102D819F1}"/>
</file>

<file path=customXml/itemProps2.xml><?xml version="1.0" encoding="utf-8"?>
<ds:datastoreItem xmlns:ds="http://schemas.openxmlformats.org/officeDocument/2006/customXml" ds:itemID="{424B113E-12FB-4F22-9662-58F23CC6763C}"/>
</file>

<file path=customXml/itemProps3.xml><?xml version="1.0" encoding="utf-8"?>
<ds:datastoreItem xmlns:ds="http://schemas.openxmlformats.org/officeDocument/2006/customXml" ds:itemID="{3796C4F3-CF85-41DC-94F3-538D933D96FB}"/>
</file>

<file path=docProps/app.xml><?xml version="1.0" encoding="utf-8"?>
<Properties xmlns="http://schemas.openxmlformats.org/officeDocument/2006/extended-properties" xmlns:vt="http://schemas.openxmlformats.org/officeDocument/2006/docPropsVTypes">
  <Template>BelgiumCampusLectures</Template>
  <TotalTime>24117</TotalTime>
  <Words>2917</Words>
  <Application>Microsoft Office PowerPoint</Application>
  <PresentationFormat>Widescreen</PresentationFormat>
  <Paragraphs>414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53" baseType="lpstr">
      <vt:lpstr>Arial</vt:lpstr>
      <vt:lpstr>AvantGarde Bk BT</vt:lpstr>
      <vt:lpstr>Bebas Neue</vt:lpstr>
      <vt:lpstr>Bebas Neue Bold</vt:lpstr>
      <vt:lpstr>Calibri</vt:lpstr>
      <vt:lpstr>Calibri Light</vt:lpstr>
      <vt:lpstr>Consolas</vt:lpstr>
      <vt:lpstr>Courier New</vt:lpstr>
      <vt:lpstr>Roboto Light</vt:lpstr>
      <vt:lpstr>Segoe UI</vt:lpstr>
      <vt:lpstr>Segoe UI Light</vt:lpstr>
      <vt:lpstr>Segoe UI Symbol</vt:lpstr>
      <vt:lpstr>Source Sans Pro</vt:lpstr>
      <vt:lpstr>Source Sans Pro ExtraLight</vt:lpstr>
      <vt:lpstr>Source Sans Pro Light</vt:lpstr>
      <vt:lpstr>Wingdings</vt:lpstr>
      <vt:lpstr>BelgiumCampusLectures</vt:lpstr>
      <vt:lpstr>Office Theme</vt:lpstr>
      <vt:lpstr>PowerPoint Presentation</vt:lpstr>
      <vt:lpstr>PowerPoint Presentation</vt:lpstr>
      <vt:lpstr>Intro to 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innerHTML Property in DOM</vt:lpstr>
      <vt:lpstr>innerHTML Property in DOM</vt:lpstr>
      <vt:lpstr>getElementsByID(‘id’)</vt:lpstr>
      <vt:lpstr>getElementByTagName(“tag”)</vt:lpstr>
      <vt:lpstr>getElementByTagName(“tag”)</vt:lpstr>
      <vt:lpstr>getElementByTagName(“tag”)</vt:lpstr>
      <vt:lpstr>getElementByClassName(“name”)</vt:lpstr>
      <vt:lpstr>getElementByClassName(“class”) </vt:lpstr>
      <vt:lpstr>getElementByClassName(“class”)</vt:lpstr>
      <vt:lpstr>getElementByName(“name”)</vt:lpstr>
      <vt:lpstr>getElementByName(“name”)</vt:lpstr>
      <vt:lpstr>getElementByName(“name”)</vt:lpstr>
      <vt:lpstr>querySelector()</vt:lpstr>
      <vt:lpstr>querySelector()</vt:lpstr>
      <vt:lpstr>querySelector [ID]</vt:lpstr>
      <vt:lpstr>querySelector [ID]</vt:lpstr>
      <vt:lpstr>querySelector [ID]</vt:lpstr>
      <vt:lpstr>querySelector()</vt:lpstr>
      <vt:lpstr>querySelector [Class]</vt:lpstr>
      <vt:lpstr>querySelector [ID]</vt:lpstr>
      <vt:lpstr>Exercise</vt:lpstr>
      <vt:lpstr>Exercise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van Niekerk</dc:creator>
  <cp:lastModifiedBy>SimbaPC</cp:lastModifiedBy>
  <cp:revision>631</cp:revision>
  <dcterms:created xsi:type="dcterms:W3CDTF">2020-11-16T17:13:22Z</dcterms:created>
  <dcterms:modified xsi:type="dcterms:W3CDTF">2024-07-29T19:11:15Z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0x010100DBB7728AE1D21D41AD9B35AAE0A4EC95</vt:lpwstr>
  </property>
</Properties>
</file>