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79" r:id="rId13"/>
    <p:sldId id="280" r:id="rId14"/>
    <p:sldId id="281" r:id="rId15"/>
    <p:sldId id="276" r:id="rId16"/>
    <p:sldId id="277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5" autoAdjust="0"/>
  </p:normalViewPr>
  <p:slideViewPr>
    <p:cSldViewPr>
      <p:cViewPr varScale="1">
        <p:scale>
          <a:sx n="109" d="100"/>
          <a:sy n="109" d="100"/>
        </p:scale>
        <p:origin x="63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60975" y="1127505"/>
            <a:ext cx="283146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97180" cy="6299200"/>
          </a:xfrm>
          <a:custGeom>
            <a:avLst/>
            <a:gdLst/>
            <a:ahLst/>
            <a:cxnLst/>
            <a:rect l="l" t="t" r="r" b="b"/>
            <a:pathLst>
              <a:path w="297180" h="6299200">
                <a:moveTo>
                  <a:pt x="297179" y="0"/>
                </a:moveTo>
                <a:lnTo>
                  <a:pt x="0" y="0"/>
                </a:lnTo>
                <a:lnTo>
                  <a:pt x="0" y="6298884"/>
                </a:lnTo>
                <a:lnTo>
                  <a:pt x="297179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76652" y="12191"/>
            <a:ext cx="415925" cy="6845934"/>
          </a:xfrm>
          <a:custGeom>
            <a:avLst/>
            <a:gdLst/>
            <a:ahLst/>
            <a:cxnLst/>
            <a:rect l="l" t="t" r="r" b="b"/>
            <a:pathLst>
              <a:path w="415925" h="6845934">
                <a:moveTo>
                  <a:pt x="415347" y="0"/>
                </a:moveTo>
                <a:lnTo>
                  <a:pt x="395408" y="0"/>
                </a:lnTo>
                <a:lnTo>
                  <a:pt x="0" y="6845805"/>
                </a:lnTo>
                <a:lnTo>
                  <a:pt x="415347" y="6845805"/>
                </a:lnTo>
                <a:lnTo>
                  <a:pt x="415347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93" y="6401987"/>
            <a:ext cx="533303" cy="3435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97180" cy="6299200"/>
          </a:xfrm>
          <a:custGeom>
            <a:avLst/>
            <a:gdLst/>
            <a:ahLst/>
            <a:cxnLst/>
            <a:rect l="l" t="t" r="r" b="b"/>
            <a:pathLst>
              <a:path w="297180" h="6299200">
                <a:moveTo>
                  <a:pt x="297179" y="0"/>
                </a:moveTo>
                <a:lnTo>
                  <a:pt x="0" y="0"/>
                </a:lnTo>
                <a:lnTo>
                  <a:pt x="0" y="6298884"/>
                </a:lnTo>
                <a:lnTo>
                  <a:pt x="297179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76652" y="12191"/>
            <a:ext cx="415925" cy="6845934"/>
          </a:xfrm>
          <a:custGeom>
            <a:avLst/>
            <a:gdLst/>
            <a:ahLst/>
            <a:cxnLst/>
            <a:rect l="l" t="t" r="r" b="b"/>
            <a:pathLst>
              <a:path w="415925" h="6845934">
                <a:moveTo>
                  <a:pt x="415347" y="0"/>
                </a:moveTo>
                <a:lnTo>
                  <a:pt x="395408" y="0"/>
                </a:lnTo>
                <a:lnTo>
                  <a:pt x="0" y="6845805"/>
                </a:lnTo>
                <a:lnTo>
                  <a:pt x="415347" y="6845805"/>
                </a:lnTo>
                <a:lnTo>
                  <a:pt x="415347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987796" y="1146047"/>
            <a:ext cx="216535" cy="36830"/>
          </a:xfrm>
          <a:custGeom>
            <a:avLst/>
            <a:gdLst/>
            <a:ahLst/>
            <a:cxnLst/>
            <a:rect l="l" t="t" r="r" b="b"/>
            <a:pathLst>
              <a:path w="216535" h="36830">
                <a:moveTo>
                  <a:pt x="216408" y="0"/>
                </a:moveTo>
                <a:lnTo>
                  <a:pt x="0" y="0"/>
                </a:lnTo>
                <a:lnTo>
                  <a:pt x="0" y="36575"/>
                </a:lnTo>
                <a:lnTo>
                  <a:pt x="216408" y="36575"/>
                </a:lnTo>
                <a:lnTo>
                  <a:pt x="216408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493" y="6401987"/>
            <a:ext cx="533303" cy="3435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250393"/>
            <a:ext cx="10541000" cy="8038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069" y="1401317"/>
            <a:ext cx="108178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hyperlink" Target="http://www.belgiumcampus.ac.za/" TargetMode="External"/><Relationship Id="rId7" Type="http://schemas.openxmlformats.org/officeDocument/2006/relationships/image" Target="../media/image2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hyperlink" Target="mailto:info@belgiumcampus.ac.za" TargetMode="External"/><Relationship Id="rId5" Type="http://schemas.openxmlformats.org/officeDocument/2006/relationships/image" Target="../media/image25.png"/><Relationship Id="rId10" Type="http://schemas.openxmlformats.org/officeDocument/2006/relationships/image" Target="../media/image30.jp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republic.com/javascript-examples.ph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codecamp.org/news/here-are-the-new-built-in-methods-and-functions-in-javascript-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2943" y="6260590"/>
            <a:ext cx="829055" cy="53949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7461250" cy="6858000"/>
            <a:chOff x="0" y="0"/>
            <a:chExt cx="7461250" cy="6858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60742" cy="6857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118603" cy="68579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096538" cy="54132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331464" cy="68579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2962910" cy="6858000"/>
            </a:xfrm>
            <a:custGeom>
              <a:avLst/>
              <a:gdLst/>
              <a:ahLst/>
              <a:cxnLst/>
              <a:rect l="l" t="t" r="r" b="b"/>
              <a:pathLst>
                <a:path w="2962910" h="6858000">
                  <a:moveTo>
                    <a:pt x="2962656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1259446" y="6857998"/>
                  </a:lnTo>
                  <a:lnTo>
                    <a:pt x="296265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408420" y="0"/>
            <a:ext cx="5783580" cy="6858000"/>
            <a:chOff x="6408420" y="0"/>
            <a:chExt cx="5783580" cy="6858000"/>
          </a:xfrm>
        </p:grpSpPr>
        <p:sp>
          <p:nvSpPr>
            <p:cNvPr id="11" name="object 11"/>
            <p:cNvSpPr/>
            <p:nvPr/>
          </p:nvSpPr>
          <p:spPr>
            <a:xfrm>
              <a:off x="10402823" y="0"/>
              <a:ext cx="1789430" cy="6858000"/>
            </a:xfrm>
            <a:custGeom>
              <a:avLst/>
              <a:gdLst/>
              <a:ahLst/>
              <a:cxnLst/>
              <a:rect l="l" t="t" r="r" b="b"/>
              <a:pathLst>
                <a:path w="1789429" h="6858000">
                  <a:moveTo>
                    <a:pt x="1789176" y="0"/>
                  </a:moveTo>
                  <a:lnTo>
                    <a:pt x="1703451" y="0"/>
                  </a:lnTo>
                  <a:lnTo>
                    <a:pt x="0" y="6857999"/>
                  </a:lnTo>
                  <a:lnTo>
                    <a:pt x="1789176" y="6857999"/>
                  </a:lnTo>
                  <a:lnTo>
                    <a:pt x="1789176" y="0"/>
                  </a:lnTo>
                  <a:close/>
                </a:path>
              </a:pathLst>
            </a:custGeom>
            <a:solidFill>
              <a:srgbClr val="F5D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6555" y="6219444"/>
              <a:ext cx="862583" cy="53949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8420" y="0"/>
              <a:ext cx="5783580" cy="68579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86144" y="0"/>
              <a:ext cx="5658485" cy="6758940"/>
            </a:xfrm>
            <a:custGeom>
              <a:avLst/>
              <a:gdLst/>
              <a:ahLst/>
              <a:cxnLst/>
              <a:rect l="l" t="t" r="r" b="b"/>
              <a:pathLst>
                <a:path w="5658484" h="6758940">
                  <a:moveTo>
                    <a:pt x="5658102" y="0"/>
                  </a:moveTo>
                  <a:lnTo>
                    <a:pt x="1698496" y="0"/>
                  </a:lnTo>
                  <a:lnTo>
                    <a:pt x="0" y="6758940"/>
                  </a:lnTo>
                  <a:lnTo>
                    <a:pt x="3959605" y="6758940"/>
                  </a:lnTo>
                  <a:lnTo>
                    <a:pt x="565810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64990" y="1839290"/>
            <a:ext cx="598678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5400" spc="-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25" dirty="0">
                <a:solidFill>
                  <a:srgbClr val="FFC000"/>
                </a:solidFill>
                <a:latin typeface="Calibri"/>
                <a:cs typeface="Calibri"/>
              </a:rPr>
              <a:t>DOM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5400" dirty="0">
                <a:solidFill>
                  <a:srgbClr val="FFC000"/>
                </a:solidFill>
                <a:latin typeface="Calibri"/>
                <a:cs typeface="Calibri"/>
              </a:rPr>
              <a:t>Creating</a:t>
            </a:r>
            <a:r>
              <a:rPr sz="5400" spc="-1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5400" spc="-20" dirty="0">
                <a:solidFill>
                  <a:srgbClr val="FFC000"/>
                </a:solidFill>
                <a:latin typeface="Calibri"/>
                <a:cs typeface="Calibri"/>
              </a:rPr>
              <a:t>HTML </a:t>
            </a:r>
            <a:r>
              <a:rPr sz="5400" dirty="0" smtClean="0">
                <a:solidFill>
                  <a:srgbClr val="FFC000"/>
                </a:solidFill>
                <a:latin typeface="Calibri"/>
                <a:cs typeface="Calibri"/>
              </a:rPr>
              <a:t>Elements</a:t>
            </a:r>
            <a:r>
              <a:rPr sz="5400" spc="-20" dirty="0" smtClean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54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756920" cy="2240915"/>
            <a:chOff x="0" y="0"/>
            <a:chExt cx="756920" cy="224091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756907" cy="22409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0"/>
              <a:ext cx="466725" cy="1878330"/>
            </a:xfrm>
            <a:custGeom>
              <a:avLst/>
              <a:gdLst/>
              <a:ahLst/>
              <a:cxnLst/>
              <a:rect l="l" t="t" r="r" b="b"/>
              <a:pathLst>
                <a:path w="466725" h="1878330">
                  <a:moveTo>
                    <a:pt x="466344" y="0"/>
                  </a:moveTo>
                  <a:lnTo>
                    <a:pt x="0" y="0"/>
                  </a:lnTo>
                  <a:lnTo>
                    <a:pt x="0" y="1878250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5D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4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r>
              <a:rPr sz="24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Tahoma"/>
                <a:cs typeface="Tahoma"/>
              </a:rPr>
              <a:t>261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86" y="702690"/>
            <a:ext cx="33219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solidFill>
                  <a:srgbClr val="FF0000"/>
                </a:solidFill>
                <a:latin typeface="Calibri"/>
                <a:cs typeface="Calibri"/>
              </a:rPr>
              <a:t>Solution</a:t>
            </a:r>
            <a:r>
              <a:rPr lang="en-US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3745" y="5334000"/>
            <a:ext cx="516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app.js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3840" y="348995"/>
            <a:ext cx="7086600" cy="6009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700" rIns="0" bIns="0" rtlCol="0">
            <a:spAutoFit/>
          </a:bodyPr>
          <a:lstStyle/>
          <a:p>
            <a:pPr marL="30911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document.createElement()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133600"/>
            <a:ext cx="3791916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1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pc="-2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 spc="-25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915"/>
              </a:spcBef>
            </a:pPr>
            <a:endParaRPr sz="1800" dirty="0">
              <a:latin typeface="Calibri"/>
              <a:cs typeface="Calibri"/>
            </a:endParaRPr>
          </a:p>
          <a:p>
            <a:pPr marL="299085" indent="-286385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lang="en-US" sz="1800" dirty="0" smtClean="0">
                <a:latin typeface="Calibri"/>
                <a:cs typeface="Calibri"/>
              </a:rPr>
              <a:t>Use the </a:t>
            </a:r>
            <a:r>
              <a:rPr lang="en-US" dirty="0" smtClean="0">
                <a:latin typeface="Calibri"/>
                <a:cs typeface="Calibri"/>
              </a:rPr>
              <a:t>addendum provided to get</a:t>
            </a:r>
            <a:r>
              <a:rPr sz="1800" spc="-5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names and their marks</a:t>
            </a:r>
            <a:r>
              <a:rPr sz="1800" spc="-4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browser</a:t>
            </a:r>
            <a:r>
              <a:rPr lang="en-US" spc="-40" dirty="0" smtClean="0">
                <a:latin typeface="Calibri"/>
                <a:cs typeface="Calibri"/>
              </a:rPr>
              <a:t>, </a:t>
            </a:r>
            <a:r>
              <a:rPr sz="1800" dirty="0" smtClean="0">
                <a:latin typeface="Calibri"/>
                <a:cs typeface="Calibri"/>
              </a:rPr>
              <a:t>using</a:t>
            </a:r>
            <a:r>
              <a:rPr sz="1800" spc="-2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prompt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</a:t>
            </a:r>
            <a:r>
              <a:rPr sz="1800" spc="-10" dirty="0" smtClean="0">
                <a:latin typeface="Calibri"/>
                <a:cs typeface="Calibri"/>
              </a:rPr>
              <a:t>.</a:t>
            </a:r>
            <a:endParaRPr lang="en-US" sz="1800" spc="-10" dirty="0" smtClean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tabLst>
                <a:tab pos="299085" algn="l"/>
              </a:tabLst>
            </a:pPr>
            <a:endParaRPr lang="en-US" sz="1800" spc="-10" dirty="0" smtClean="0">
              <a:latin typeface="Calibri"/>
              <a:cs typeface="Calibri"/>
            </a:endParaRPr>
          </a:p>
          <a:p>
            <a:pPr marL="299085" indent="-286385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endParaRPr sz="1800" dirty="0">
              <a:latin typeface="Calibri"/>
              <a:cs typeface="Calibri"/>
            </a:endParaRPr>
          </a:p>
          <a:p>
            <a:pPr marL="299085" indent="-286385" algn="r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lang="en-US" dirty="0">
                <a:latin typeface="Calibri"/>
                <a:cs typeface="Calibri"/>
              </a:rPr>
              <a:t>D</a:t>
            </a:r>
            <a:r>
              <a:rPr sz="1800" dirty="0" smtClean="0">
                <a:latin typeface="Calibri"/>
                <a:cs typeface="Calibri"/>
              </a:rPr>
              <a:t>isplay</a:t>
            </a:r>
            <a:r>
              <a:rPr sz="1800" spc="-40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the marks</a:t>
            </a:r>
            <a:r>
              <a:rPr sz="1800" spc="-40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in a new table element: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5867400"/>
            <a:ext cx="10756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Hint: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onclick()</a:t>
            </a:r>
            <a:r>
              <a:rPr sz="1800" spc="-10" dirty="0">
                <a:latin typeface="Calibri"/>
                <a:cs typeface="Calibri"/>
              </a:rPr>
              <a:t> attribute,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loops,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arrays, querySelector(),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createElement(),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appendChild()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 </a:t>
            </a:r>
            <a:r>
              <a:rPr sz="1800" spc="-20" dirty="0">
                <a:latin typeface="Calibri"/>
                <a:cs typeface="Calibri"/>
              </a:rPr>
              <a:t>this.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14750"/>
            <a:ext cx="3261643" cy="3711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814750"/>
            <a:ext cx="3023991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926" y="838200"/>
            <a:ext cx="33219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solidFill>
                  <a:srgbClr val="FF0000"/>
                </a:solidFill>
                <a:latin typeface="Calibri"/>
                <a:cs typeface="Calibri"/>
              </a:rPr>
              <a:t>Solution</a:t>
            </a:r>
            <a:r>
              <a:rPr lang="en-US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4842485"/>
            <a:ext cx="13544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 smtClean="0">
                <a:latin typeface="Calibri"/>
                <a:cs typeface="Calibri"/>
              </a:rPr>
              <a:t>Index.html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38200"/>
            <a:ext cx="7031290" cy="3733800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752708" y="5638800"/>
            <a:ext cx="64932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 algn="l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US" sz="1600" spc="-10" dirty="0" smtClean="0">
                <a:latin typeface="Calibri"/>
                <a:cs typeface="Calibri"/>
              </a:rPr>
              <a:t>Use the CSS file in the addendum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76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0" y="304800"/>
            <a:ext cx="33219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solidFill>
                  <a:srgbClr val="FF0000"/>
                </a:solidFill>
                <a:latin typeface="Calibri"/>
                <a:cs typeface="Calibri"/>
              </a:rPr>
              <a:t>Solution</a:t>
            </a:r>
            <a:r>
              <a:rPr lang="en-US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3657600"/>
            <a:ext cx="13544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>
                <a:latin typeface="Calibri"/>
                <a:cs typeface="Calibri"/>
              </a:rPr>
              <a:t>a</a:t>
            </a:r>
            <a:r>
              <a:rPr lang="en-US" sz="1600" spc="-10" dirty="0" smtClean="0">
                <a:latin typeface="Calibri"/>
                <a:cs typeface="Calibri"/>
              </a:rPr>
              <a:t>pp.js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6" y="152400"/>
            <a:ext cx="3947502" cy="3398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96" y="2743071"/>
            <a:ext cx="5387807" cy="3368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71" y="5627491"/>
            <a:ext cx="4892464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0" y="304800"/>
            <a:ext cx="33219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 smtClean="0">
                <a:solidFill>
                  <a:srgbClr val="FF0000"/>
                </a:solidFill>
                <a:latin typeface="Calibri"/>
                <a:cs typeface="Calibri"/>
              </a:rPr>
              <a:t>Exercise</a:t>
            </a:r>
            <a:r>
              <a:rPr lang="en-US" spc="-1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066800"/>
            <a:ext cx="101346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>
                <a:latin typeface="Calibri"/>
                <a:cs typeface="Calibri"/>
              </a:rPr>
              <a:t>Use the addendum with the HTML and CSS and add functionality to the following website in JavaScript: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6553200" y="2286000"/>
            <a:ext cx="51816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lang="en-US" dirty="0" smtClean="0">
                <a:latin typeface="Calibri"/>
                <a:cs typeface="Calibri"/>
              </a:rPr>
              <a:t>The website is a car booking application that adds a booking from details on the form. </a:t>
            </a:r>
          </a:p>
          <a:p>
            <a:pPr marL="299085" indent="-286385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endParaRPr lang="en-US" sz="1800" spc="-10" dirty="0"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99085" algn="l"/>
              </a:tabLst>
            </a:pPr>
            <a:r>
              <a:rPr lang="en-US" spc="-10" dirty="0" smtClean="0">
                <a:latin typeface="Calibri"/>
                <a:cs typeface="Calibri"/>
              </a:rPr>
              <a:t>Use JavaScript to add a new paragraph element to display the Car Booking Summary.</a:t>
            </a:r>
            <a:endParaRPr lang="en-US" sz="1800" spc="-10" dirty="0" smtClean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tabLst>
                <a:tab pos="299085" algn="l"/>
              </a:tabLst>
            </a:pPr>
            <a:endParaRPr lang="en-US" sz="1800" spc="-10" dirty="0" smtClean="0">
              <a:latin typeface="Calibri"/>
              <a:cs typeface="Calibri"/>
            </a:endParaRPr>
          </a:p>
          <a:p>
            <a:pPr marL="299085" indent="-286385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endParaRPr sz="1800" dirty="0">
              <a:latin typeface="Calibri"/>
              <a:cs typeface="Calibri"/>
            </a:endParaRPr>
          </a:p>
          <a:p>
            <a:pPr marL="299085" indent="-286385" algn="l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lang="en-US" spc="-10" dirty="0" smtClean="0">
                <a:latin typeface="Calibri"/>
                <a:cs typeface="Calibri"/>
              </a:rPr>
              <a:t>Use JavaScript to add a new table element to d</a:t>
            </a:r>
            <a:r>
              <a:rPr sz="1800" dirty="0" smtClean="0">
                <a:latin typeface="Calibri"/>
                <a:cs typeface="Calibri"/>
              </a:rPr>
              <a:t>isplay</a:t>
            </a:r>
            <a:r>
              <a:rPr lang="en-US" sz="1800" dirty="0" smtClean="0">
                <a:latin typeface="Calibri"/>
                <a:cs typeface="Calibri"/>
              </a:rPr>
              <a:t> all data of the booking as a receipt, including the total </a:t>
            </a:r>
            <a:r>
              <a:rPr lang="en-US" spc="-40" dirty="0" smtClean="0">
                <a:latin typeface="Calibri"/>
                <a:cs typeface="Calibri"/>
              </a:rPr>
              <a:t>cost</a:t>
            </a:r>
            <a:r>
              <a:rPr lang="en-US" dirty="0" smtClean="0">
                <a:latin typeface="Calibri"/>
                <a:cs typeface="Calibri"/>
              </a:rPr>
              <a:t>, as shown.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5387807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7853" y="110997"/>
            <a:ext cx="24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5D120"/>
                </a:solidFill>
                <a:latin typeface="Tahoma"/>
                <a:cs typeface="Tahoma"/>
              </a:rPr>
              <a:t>21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7147" y="0"/>
            <a:ext cx="2156459" cy="12039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6350" y="6546849"/>
            <a:ext cx="12204700" cy="317500"/>
            <a:chOff x="-6350" y="6546849"/>
            <a:chExt cx="12204700" cy="317500"/>
          </a:xfrm>
        </p:grpSpPr>
        <p:sp>
          <p:nvSpPr>
            <p:cNvPr id="5" name="object 5"/>
            <p:cNvSpPr/>
            <p:nvPr/>
          </p:nvSpPr>
          <p:spPr>
            <a:xfrm>
              <a:off x="0" y="6553199"/>
              <a:ext cx="12192000" cy="304800"/>
            </a:xfrm>
            <a:custGeom>
              <a:avLst/>
              <a:gdLst/>
              <a:ahLst/>
              <a:cxnLst/>
              <a:rect l="l" t="t" r="r" b="b"/>
              <a:pathLst>
                <a:path w="12192000" h="304800">
                  <a:moveTo>
                    <a:pt x="1146352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463528" y="304800"/>
                  </a:lnTo>
                  <a:lnTo>
                    <a:pt x="11463528" y="0"/>
                  </a:lnTo>
                  <a:close/>
                </a:path>
                <a:path w="12192000" h="304800">
                  <a:moveTo>
                    <a:pt x="12192000" y="0"/>
                  </a:moveTo>
                  <a:lnTo>
                    <a:pt x="11582400" y="0"/>
                  </a:lnTo>
                  <a:lnTo>
                    <a:pt x="11582400" y="304800"/>
                  </a:lnTo>
                  <a:lnTo>
                    <a:pt x="12192000" y="3048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553199"/>
              <a:ext cx="12192000" cy="304800"/>
            </a:xfrm>
            <a:custGeom>
              <a:avLst/>
              <a:gdLst/>
              <a:ahLst/>
              <a:cxnLst/>
              <a:rect l="l" t="t" r="r" b="b"/>
              <a:pathLst>
                <a:path w="12192000" h="304800">
                  <a:moveTo>
                    <a:pt x="0" y="304800"/>
                  </a:moveTo>
                  <a:lnTo>
                    <a:pt x="12192000" y="3048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35117" y="6579514"/>
            <a:ext cx="19259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www.belgiumcampus.ac.za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746" y="6242050"/>
            <a:ext cx="6102985" cy="622300"/>
            <a:chOff x="6095746" y="6242050"/>
            <a:chExt cx="6102985" cy="622300"/>
          </a:xfrm>
        </p:grpSpPr>
        <p:sp>
          <p:nvSpPr>
            <p:cNvPr id="9" name="object 9"/>
            <p:cNvSpPr/>
            <p:nvPr/>
          </p:nvSpPr>
          <p:spPr>
            <a:xfrm>
              <a:off x="11582400" y="6248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609598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609598"/>
                  </a:lnTo>
                  <a:lnTo>
                    <a:pt x="609600" y="609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82400" y="6248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02096" y="6248400"/>
              <a:ext cx="5361940" cy="291465"/>
            </a:xfrm>
            <a:custGeom>
              <a:avLst/>
              <a:gdLst/>
              <a:ahLst/>
              <a:cxnLst/>
              <a:rect l="l" t="t" r="r" b="b"/>
              <a:pathLst>
                <a:path w="5361940" h="291465">
                  <a:moveTo>
                    <a:pt x="5361432" y="0"/>
                  </a:moveTo>
                  <a:lnTo>
                    <a:pt x="0" y="291084"/>
                  </a:lnTo>
                  <a:lnTo>
                    <a:pt x="5361432" y="291084"/>
                  </a:lnTo>
                  <a:lnTo>
                    <a:pt x="5361432" y="0"/>
                  </a:lnTo>
                  <a:close/>
                </a:path>
              </a:pathLst>
            </a:custGeom>
            <a:solidFill>
              <a:srgbClr val="FF0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2096" y="6248400"/>
              <a:ext cx="5361940" cy="291465"/>
            </a:xfrm>
            <a:custGeom>
              <a:avLst/>
              <a:gdLst/>
              <a:ahLst/>
              <a:cxnLst/>
              <a:rect l="l" t="t" r="r" b="b"/>
              <a:pathLst>
                <a:path w="5361940" h="291465">
                  <a:moveTo>
                    <a:pt x="0" y="291084"/>
                  </a:moveTo>
                  <a:lnTo>
                    <a:pt x="5361432" y="0"/>
                  </a:lnTo>
                  <a:lnTo>
                    <a:pt x="5361432" y="291084"/>
                  </a:lnTo>
                  <a:lnTo>
                    <a:pt x="0" y="291084"/>
                  </a:lnTo>
                  <a:close/>
                </a:path>
              </a:pathLst>
            </a:custGeom>
            <a:ln w="12700">
              <a:solidFill>
                <a:srgbClr val="FF0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63528" y="6248400"/>
              <a:ext cx="119380" cy="609600"/>
            </a:xfrm>
            <a:custGeom>
              <a:avLst/>
              <a:gdLst/>
              <a:ahLst/>
              <a:cxnLst/>
              <a:rect l="l" t="t" r="r" b="b"/>
              <a:pathLst>
                <a:path w="119379" h="609600">
                  <a:moveTo>
                    <a:pt x="118872" y="0"/>
                  </a:moveTo>
                  <a:lnTo>
                    <a:pt x="0" y="0"/>
                  </a:lnTo>
                  <a:lnTo>
                    <a:pt x="0" y="609598"/>
                  </a:lnTo>
                  <a:lnTo>
                    <a:pt x="118872" y="609598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FFE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63528" y="6248400"/>
              <a:ext cx="119380" cy="609600"/>
            </a:xfrm>
            <a:custGeom>
              <a:avLst/>
              <a:gdLst/>
              <a:ahLst/>
              <a:cxnLst/>
              <a:rect l="l" t="t" r="r" b="b"/>
              <a:pathLst>
                <a:path w="119379" h="609600">
                  <a:moveTo>
                    <a:pt x="118872" y="609598"/>
                  </a:moveTo>
                  <a:lnTo>
                    <a:pt x="118872" y="0"/>
                  </a:lnTo>
                  <a:lnTo>
                    <a:pt x="0" y="0"/>
                  </a:lnTo>
                  <a:lnTo>
                    <a:pt x="0" y="609598"/>
                  </a:lnTo>
                </a:path>
              </a:pathLst>
            </a:custGeom>
            <a:ln w="12700">
              <a:solidFill>
                <a:srgbClr val="FFE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819635" y="6463080"/>
            <a:ext cx="1416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347842" y="1653527"/>
            <a:ext cx="1713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Calibri Light"/>
                <a:cs typeface="Calibri Light"/>
              </a:rPr>
              <a:t>Thank</a:t>
            </a:r>
            <a:r>
              <a:rPr sz="3000" spc="-7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 spc="-30" dirty="0">
                <a:solidFill>
                  <a:srgbClr val="000000"/>
                </a:solidFill>
                <a:latin typeface="Calibri Light"/>
                <a:cs typeface="Calibri Light"/>
              </a:rPr>
              <a:t>You!</a:t>
            </a:r>
            <a:endParaRPr sz="3000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38306" y="4623637"/>
            <a:ext cx="294640" cy="293370"/>
            <a:chOff x="8138306" y="4623637"/>
            <a:chExt cx="294640" cy="293370"/>
          </a:xfrm>
        </p:grpSpPr>
        <p:sp>
          <p:nvSpPr>
            <p:cNvPr id="18" name="object 18"/>
            <p:cNvSpPr/>
            <p:nvPr/>
          </p:nvSpPr>
          <p:spPr>
            <a:xfrm>
              <a:off x="8138306" y="4623637"/>
              <a:ext cx="294640" cy="293370"/>
            </a:xfrm>
            <a:custGeom>
              <a:avLst/>
              <a:gdLst/>
              <a:ahLst/>
              <a:cxnLst/>
              <a:rect l="l" t="t" r="r" b="b"/>
              <a:pathLst>
                <a:path w="294640" h="293370">
                  <a:moveTo>
                    <a:pt x="145842" y="0"/>
                  </a:moveTo>
                  <a:lnTo>
                    <a:pt x="100518" y="7400"/>
                  </a:lnTo>
                  <a:lnTo>
                    <a:pt x="60580" y="28069"/>
                  </a:lnTo>
                  <a:lnTo>
                    <a:pt x="28719" y="59702"/>
                  </a:lnTo>
                  <a:lnTo>
                    <a:pt x="7628" y="100000"/>
                  </a:lnTo>
                  <a:lnTo>
                    <a:pt x="0" y="146658"/>
                  </a:lnTo>
                  <a:lnTo>
                    <a:pt x="7628" y="193321"/>
                  </a:lnTo>
                  <a:lnTo>
                    <a:pt x="28719" y="233620"/>
                  </a:lnTo>
                  <a:lnTo>
                    <a:pt x="60580" y="265255"/>
                  </a:lnTo>
                  <a:lnTo>
                    <a:pt x="100519" y="285923"/>
                  </a:lnTo>
                  <a:lnTo>
                    <a:pt x="145842" y="293324"/>
                  </a:lnTo>
                  <a:lnTo>
                    <a:pt x="192536" y="285923"/>
                  </a:lnTo>
                  <a:lnTo>
                    <a:pt x="233305" y="265255"/>
                  </a:lnTo>
                  <a:lnTo>
                    <a:pt x="265592" y="233620"/>
                  </a:lnTo>
                  <a:lnTo>
                    <a:pt x="286840" y="193321"/>
                  </a:lnTo>
                  <a:lnTo>
                    <a:pt x="294491" y="146658"/>
                  </a:lnTo>
                  <a:lnTo>
                    <a:pt x="286840" y="100000"/>
                  </a:lnTo>
                  <a:lnTo>
                    <a:pt x="265592" y="59703"/>
                  </a:lnTo>
                  <a:lnTo>
                    <a:pt x="233304" y="28069"/>
                  </a:lnTo>
                  <a:lnTo>
                    <a:pt x="192535" y="7400"/>
                  </a:lnTo>
                  <a:lnTo>
                    <a:pt x="145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9271" y="4682864"/>
              <a:ext cx="92555" cy="177688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138306" y="4978913"/>
            <a:ext cx="294640" cy="292100"/>
            <a:chOff x="8138306" y="4978913"/>
            <a:chExt cx="294640" cy="292100"/>
          </a:xfrm>
        </p:grpSpPr>
        <p:sp>
          <p:nvSpPr>
            <p:cNvPr id="21" name="object 21"/>
            <p:cNvSpPr/>
            <p:nvPr/>
          </p:nvSpPr>
          <p:spPr>
            <a:xfrm>
              <a:off x="8138306" y="4978913"/>
              <a:ext cx="294640" cy="292100"/>
            </a:xfrm>
            <a:custGeom>
              <a:avLst/>
              <a:gdLst/>
              <a:ahLst/>
              <a:cxnLst/>
              <a:rect l="l" t="t" r="r" b="b"/>
              <a:pathLst>
                <a:path w="294640" h="292100">
                  <a:moveTo>
                    <a:pt x="161670" y="0"/>
                  </a:moveTo>
                  <a:lnTo>
                    <a:pt x="100518" y="5060"/>
                  </a:lnTo>
                  <a:lnTo>
                    <a:pt x="60580" y="26321"/>
                  </a:lnTo>
                  <a:lnTo>
                    <a:pt x="28719" y="58627"/>
                  </a:lnTo>
                  <a:lnTo>
                    <a:pt x="7628" y="99418"/>
                  </a:lnTo>
                  <a:lnTo>
                    <a:pt x="0" y="146136"/>
                  </a:lnTo>
                  <a:lnTo>
                    <a:pt x="7628" y="191489"/>
                  </a:lnTo>
                  <a:lnTo>
                    <a:pt x="28719" y="231453"/>
                  </a:lnTo>
                  <a:lnTo>
                    <a:pt x="60580" y="263334"/>
                  </a:lnTo>
                  <a:lnTo>
                    <a:pt x="100519" y="284438"/>
                  </a:lnTo>
                  <a:lnTo>
                    <a:pt x="145842" y="292072"/>
                  </a:lnTo>
                  <a:lnTo>
                    <a:pt x="192536" y="284438"/>
                  </a:lnTo>
                  <a:lnTo>
                    <a:pt x="233305" y="263334"/>
                  </a:lnTo>
                  <a:lnTo>
                    <a:pt x="265592" y="231453"/>
                  </a:lnTo>
                  <a:lnTo>
                    <a:pt x="286840" y="191490"/>
                  </a:lnTo>
                  <a:lnTo>
                    <a:pt x="294491" y="146136"/>
                  </a:lnTo>
                  <a:lnTo>
                    <a:pt x="286840" y="99419"/>
                  </a:lnTo>
                  <a:lnTo>
                    <a:pt x="265592" y="58627"/>
                  </a:lnTo>
                  <a:lnTo>
                    <a:pt x="233304" y="26321"/>
                  </a:lnTo>
                  <a:lnTo>
                    <a:pt x="192535" y="5060"/>
                  </a:lnTo>
                  <a:lnTo>
                    <a:pt x="161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8789" y="5043671"/>
              <a:ext cx="193517" cy="15996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138306" y="5326379"/>
            <a:ext cx="294640" cy="290195"/>
            <a:chOff x="8138306" y="5326379"/>
            <a:chExt cx="294640" cy="290195"/>
          </a:xfrm>
        </p:grpSpPr>
        <p:sp>
          <p:nvSpPr>
            <p:cNvPr id="24" name="object 24"/>
            <p:cNvSpPr/>
            <p:nvPr/>
          </p:nvSpPr>
          <p:spPr>
            <a:xfrm>
              <a:off x="8138306" y="5326379"/>
              <a:ext cx="294640" cy="290195"/>
            </a:xfrm>
            <a:custGeom>
              <a:avLst/>
              <a:gdLst/>
              <a:ahLst/>
              <a:cxnLst/>
              <a:rect l="l" t="t" r="r" b="b"/>
              <a:pathLst>
                <a:path w="294640" h="290195">
                  <a:moveTo>
                    <a:pt x="163112" y="0"/>
                  </a:moveTo>
                  <a:lnTo>
                    <a:pt x="129077" y="0"/>
                  </a:lnTo>
                  <a:lnTo>
                    <a:pt x="100518" y="4652"/>
                  </a:lnTo>
                  <a:lnTo>
                    <a:pt x="60580" y="25273"/>
                  </a:lnTo>
                  <a:lnTo>
                    <a:pt x="28719" y="56836"/>
                  </a:lnTo>
                  <a:lnTo>
                    <a:pt x="7628" y="97043"/>
                  </a:lnTo>
                  <a:lnTo>
                    <a:pt x="0" y="143599"/>
                  </a:lnTo>
                  <a:lnTo>
                    <a:pt x="7628" y="190150"/>
                  </a:lnTo>
                  <a:lnTo>
                    <a:pt x="28719" y="230355"/>
                  </a:lnTo>
                  <a:lnTo>
                    <a:pt x="60580" y="261915"/>
                  </a:lnTo>
                  <a:lnTo>
                    <a:pt x="100519" y="282536"/>
                  </a:lnTo>
                  <a:lnTo>
                    <a:pt x="145842" y="289920"/>
                  </a:lnTo>
                  <a:lnTo>
                    <a:pt x="192536" y="282536"/>
                  </a:lnTo>
                  <a:lnTo>
                    <a:pt x="233305" y="261915"/>
                  </a:lnTo>
                  <a:lnTo>
                    <a:pt x="265592" y="230355"/>
                  </a:lnTo>
                  <a:lnTo>
                    <a:pt x="286840" y="190150"/>
                  </a:lnTo>
                  <a:lnTo>
                    <a:pt x="294491" y="143599"/>
                  </a:lnTo>
                  <a:lnTo>
                    <a:pt x="286840" y="97043"/>
                  </a:lnTo>
                  <a:lnTo>
                    <a:pt x="265592" y="56836"/>
                  </a:lnTo>
                  <a:lnTo>
                    <a:pt x="233304" y="25273"/>
                  </a:lnTo>
                  <a:lnTo>
                    <a:pt x="192535" y="4652"/>
                  </a:lnTo>
                  <a:lnTo>
                    <a:pt x="163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7203" y="5368674"/>
              <a:ext cx="176689" cy="20541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952379" y="4686300"/>
            <a:ext cx="876935" cy="869315"/>
            <a:chOff x="6952379" y="4686300"/>
            <a:chExt cx="876935" cy="86931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6127" y="4686300"/>
              <a:ext cx="572826" cy="29017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37904" y="4795983"/>
              <a:ext cx="291344" cy="4707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2379" y="4975416"/>
              <a:ext cx="586574" cy="58011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7904" y="5265663"/>
              <a:ext cx="241269" cy="23005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231898" y="5383148"/>
            <a:ext cx="15189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  <a:hlinkClick r:id="rId11"/>
              </a:rPr>
              <a:t>info@belgiumcampus.ac.za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28515" y="5383148"/>
            <a:ext cx="9620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+27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10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593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53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68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85961" y="4649470"/>
            <a:ext cx="1072515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/belgiumcampusSA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Calibri"/>
                <a:cs typeface="Calibri"/>
              </a:rPr>
              <a:t>#Belgium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Campus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85961" y="5380101"/>
            <a:ext cx="93471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Calibri"/>
                <a:cs typeface="Calibri"/>
              </a:rPr>
              <a:t>/belgiumcampus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1025" y="2930514"/>
            <a:ext cx="2152650" cy="743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750" i="1" spc="-1100" dirty="0">
                <a:latin typeface="Trebuchet MS"/>
                <a:cs typeface="Trebuchet MS"/>
              </a:rPr>
              <a:t>THE</a:t>
            </a:r>
            <a:r>
              <a:rPr sz="4750" i="1" spc="-710" dirty="0">
                <a:latin typeface="Trebuchet MS"/>
                <a:cs typeface="Trebuchet MS"/>
              </a:rPr>
              <a:t> </a:t>
            </a:r>
            <a:r>
              <a:rPr lang="en-US" sz="4750" i="1" spc="-710" dirty="0" smtClean="0">
                <a:latin typeface="Trebuchet MS"/>
                <a:cs typeface="Trebuchet MS"/>
              </a:rPr>
              <a:t> </a:t>
            </a:r>
            <a:r>
              <a:rPr sz="4750" i="1" spc="-1075" dirty="0" smtClean="0">
                <a:latin typeface="Trebuchet MS"/>
                <a:cs typeface="Trebuchet MS"/>
              </a:rPr>
              <a:t>END</a:t>
            </a:r>
            <a:endParaRPr sz="47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7180" cy="6299200"/>
          </a:xfrm>
          <a:custGeom>
            <a:avLst/>
            <a:gdLst/>
            <a:ahLst/>
            <a:cxnLst/>
            <a:rect l="l" t="t" r="r" b="b"/>
            <a:pathLst>
              <a:path w="297180" h="6299200">
                <a:moveTo>
                  <a:pt x="297179" y="0"/>
                </a:moveTo>
                <a:lnTo>
                  <a:pt x="0" y="0"/>
                </a:lnTo>
                <a:lnTo>
                  <a:pt x="0" y="6298884"/>
                </a:lnTo>
                <a:lnTo>
                  <a:pt x="297179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76652" y="12191"/>
            <a:ext cx="415925" cy="6845934"/>
          </a:xfrm>
          <a:custGeom>
            <a:avLst/>
            <a:gdLst/>
            <a:ahLst/>
            <a:cxnLst/>
            <a:rect l="l" t="t" r="r" b="b"/>
            <a:pathLst>
              <a:path w="415925" h="6845934">
                <a:moveTo>
                  <a:pt x="415347" y="0"/>
                </a:moveTo>
                <a:lnTo>
                  <a:pt x="395408" y="0"/>
                </a:lnTo>
                <a:lnTo>
                  <a:pt x="0" y="6845805"/>
                </a:lnTo>
                <a:lnTo>
                  <a:pt x="415347" y="6845805"/>
                </a:lnTo>
                <a:lnTo>
                  <a:pt x="415347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1635" y="908303"/>
            <a:ext cx="216535" cy="35560"/>
          </a:xfrm>
          <a:custGeom>
            <a:avLst/>
            <a:gdLst/>
            <a:ahLst/>
            <a:cxnLst/>
            <a:rect l="l" t="t" r="r" b="b"/>
            <a:pathLst>
              <a:path w="216535" h="35559">
                <a:moveTo>
                  <a:pt x="216408" y="0"/>
                </a:moveTo>
                <a:lnTo>
                  <a:pt x="0" y="0"/>
                </a:lnTo>
                <a:lnTo>
                  <a:pt x="0" y="35051"/>
                </a:lnTo>
                <a:lnTo>
                  <a:pt x="216408" y="35051"/>
                </a:lnTo>
                <a:lnTo>
                  <a:pt x="216408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7" y="6358128"/>
            <a:ext cx="690372" cy="43129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629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References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7226" y="2752801"/>
            <a:ext cx="3488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https://javascript.info/array-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7226" y="3979545"/>
            <a:ext cx="5497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s://w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ww.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tutorialrepub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ic.com/javascript-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examples.php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226" y="1450975"/>
            <a:ext cx="952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C000"/>
                </a:solidFill>
                <a:latin typeface="Calibri"/>
                <a:cs typeface="Calibri"/>
              </a:rPr>
              <a:t>http</a:t>
            </a:r>
            <a:r>
              <a:rPr sz="1800" spc="-2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s://w</a:t>
            </a:r>
            <a:r>
              <a:rPr sz="1800" spc="-20" dirty="0">
                <a:solidFill>
                  <a:srgbClr val="FFC000"/>
                </a:solidFill>
                <a:latin typeface="Calibri"/>
                <a:cs typeface="Calibri"/>
              </a:rPr>
              <a:t>ww.</a:t>
            </a:r>
            <a:r>
              <a:rPr sz="1800" spc="-2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free</a:t>
            </a:r>
            <a:r>
              <a:rPr sz="1800" spc="-2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spc="-2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odecamp.org/news/here-</a:t>
            </a: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are-the-</a:t>
            </a:r>
            <a:r>
              <a:rPr sz="1800" spc="-2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new-</a:t>
            </a: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built-in-</a:t>
            </a:r>
            <a:r>
              <a:rPr sz="1800" spc="-2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methods-</a:t>
            </a: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and-functions-in-javascript-</a:t>
            </a: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</a:rPr>
              <a:t> 8f4d2fd794fa/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7226" y="5021071"/>
            <a:ext cx="539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https://ultimatecourses.com/blog/array-reduce-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34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20" dirty="0">
                <a:solidFill>
                  <a:srgbClr val="FF0000"/>
                </a:solidFill>
                <a:latin typeface="Tahoma"/>
                <a:cs typeface="Tahoma"/>
              </a:rPr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500" y="1599057"/>
            <a:ext cx="10011410" cy="316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outcomes,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upon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completion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module:</a:t>
            </a: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solidFill>
                <a:srgbClr val="FFC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sz="2000" dirty="0" smtClean="0">
                <a:solidFill>
                  <a:srgbClr val="FFC000"/>
                </a:solidFill>
                <a:latin typeface="+mn-lt"/>
                <a:cs typeface="Calibri"/>
              </a:rPr>
              <a:t>Intro</a:t>
            </a:r>
            <a:r>
              <a:rPr sz="2000" spc="-55" dirty="0" smtClean="0">
                <a:solidFill>
                  <a:srgbClr val="FFC000"/>
                </a:solidFill>
                <a:latin typeface="+mn-lt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+mn-lt"/>
                <a:cs typeface="Calibri"/>
              </a:rPr>
              <a:t>to</a:t>
            </a:r>
            <a:r>
              <a:rPr sz="2000" spc="-65" dirty="0">
                <a:solidFill>
                  <a:srgbClr val="FFC000"/>
                </a:solidFill>
                <a:latin typeface="+mn-lt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+mn-lt"/>
                <a:cs typeface="Calibri"/>
              </a:rPr>
              <a:t>the</a:t>
            </a:r>
            <a:r>
              <a:rPr sz="2000" spc="-45" dirty="0">
                <a:solidFill>
                  <a:srgbClr val="FFC000"/>
                </a:solidFill>
                <a:latin typeface="+mn-lt"/>
                <a:cs typeface="Calibri"/>
              </a:rPr>
              <a:t> </a:t>
            </a:r>
            <a:r>
              <a:rPr sz="2000" spc="-25" dirty="0" smtClean="0">
                <a:solidFill>
                  <a:srgbClr val="FFC000"/>
                </a:solidFill>
                <a:latin typeface="+mn-lt"/>
                <a:cs typeface="Calibri"/>
              </a:rPr>
              <a:t>DOM</a:t>
            </a:r>
            <a:endParaRPr lang="en-US" sz="2000" dirty="0">
              <a:solidFill>
                <a:srgbClr val="FFC000"/>
              </a:solidFill>
              <a:latin typeface="+mn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en-ZA" sz="2000" dirty="0" smtClean="0">
                <a:solidFill>
                  <a:srgbClr val="FFC000"/>
                </a:solidFill>
                <a:latin typeface="+mn-lt"/>
                <a:cs typeface="Calibri"/>
              </a:rPr>
              <a:t>document.createElement()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en-ZA" sz="2000" spc="-10" dirty="0" smtClean="0">
                <a:solidFill>
                  <a:srgbClr val="FFC000"/>
                </a:solidFill>
                <a:latin typeface="+mn-lt"/>
                <a:cs typeface="Segoe UI Light"/>
              </a:rPr>
              <a:t>appendChild()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en-ZA" sz="2000" dirty="0">
                <a:solidFill>
                  <a:srgbClr val="FFC000"/>
                </a:solidFill>
                <a:cs typeface="Calibri"/>
              </a:rPr>
              <a:t>Creating</a:t>
            </a:r>
            <a:r>
              <a:rPr lang="en-ZA" sz="2000" spc="-80" dirty="0">
                <a:solidFill>
                  <a:srgbClr val="FFC000"/>
                </a:solidFill>
                <a:cs typeface="Calibri"/>
              </a:rPr>
              <a:t> </a:t>
            </a:r>
            <a:r>
              <a:rPr lang="en-ZA" sz="2000" dirty="0">
                <a:solidFill>
                  <a:srgbClr val="FFC000"/>
                </a:solidFill>
                <a:cs typeface="Calibri"/>
              </a:rPr>
              <a:t>new</a:t>
            </a:r>
            <a:r>
              <a:rPr lang="en-ZA" sz="2000" spc="-75" dirty="0">
                <a:solidFill>
                  <a:srgbClr val="FFC000"/>
                </a:solidFill>
                <a:cs typeface="Calibri"/>
              </a:rPr>
              <a:t> </a:t>
            </a:r>
            <a:r>
              <a:rPr lang="en-ZA" sz="2000" dirty="0">
                <a:solidFill>
                  <a:srgbClr val="FFC000"/>
                </a:solidFill>
                <a:cs typeface="Calibri"/>
              </a:rPr>
              <a:t>HTML</a:t>
            </a:r>
            <a:r>
              <a:rPr lang="en-ZA" sz="2000" spc="-60" dirty="0">
                <a:solidFill>
                  <a:srgbClr val="FFC000"/>
                </a:solidFill>
                <a:cs typeface="Calibri"/>
              </a:rPr>
              <a:t> </a:t>
            </a:r>
            <a:r>
              <a:rPr lang="en-ZA" sz="2000" spc="-10" dirty="0" smtClean="0">
                <a:solidFill>
                  <a:srgbClr val="FFC000"/>
                </a:solidFill>
                <a:cs typeface="Calibri"/>
              </a:rPr>
              <a:t>Elements</a:t>
            </a:r>
            <a:endParaRPr lang="en-US" sz="2000" spc="-10" dirty="0" smtClean="0">
              <a:solidFill>
                <a:srgbClr val="FFC000"/>
              </a:solidFill>
              <a:latin typeface="+mn-lt"/>
              <a:cs typeface="Calibri"/>
            </a:endParaRPr>
          </a:p>
          <a:p>
            <a:pPr marL="1064260" lvl="7" indent="-342900">
              <a:buSzPct val="83333"/>
              <a:buFont typeface="Courier New" panose="02070309020205020404" pitchFamily="49" charset="0"/>
              <a:buChar char="o"/>
              <a:tabLst>
                <a:tab pos="1076960" algn="l"/>
              </a:tabLst>
            </a:pPr>
            <a:r>
              <a:rPr lang="en-US" sz="2000" spc="-10" dirty="0" smtClean="0">
                <a:solidFill>
                  <a:srgbClr val="FFC000"/>
                </a:solidFill>
                <a:latin typeface="+mn-lt"/>
                <a:cs typeface="Calibri"/>
              </a:rPr>
              <a:t>	Paragraph</a:t>
            </a:r>
          </a:p>
          <a:p>
            <a:pPr marL="1064260" lvl="7" indent="-342900">
              <a:buSzPct val="83333"/>
              <a:buFont typeface="Courier New" panose="02070309020205020404" pitchFamily="49" charset="0"/>
              <a:buChar char="o"/>
              <a:tabLst>
                <a:tab pos="1076960" algn="l"/>
              </a:tabLst>
            </a:pPr>
            <a:r>
              <a:rPr lang="en-US" sz="2000" spc="-10" dirty="0" smtClean="0">
                <a:solidFill>
                  <a:srgbClr val="FFC000"/>
                </a:solidFill>
                <a:latin typeface="+mn-lt"/>
                <a:cs typeface="Calibri"/>
              </a:rPr>
              <a:t>	List</a:t>
            </a:r>
          </a:p>
          <a:p>
            <a:pPr marL="1064260" lvl="7" indent="-342900">
              <a:buSzPct val="83333"/>
              <a:buFont typeface="Courier New" panose="02070309020205020404" pitchFamily="49" charset="0"/>
              <a:buChar char="o"/>
              <a:tabLst>
                <a:tab pos="1076960" algn="l"/>
              </a:tabLst>
            </a:pPr>
            <a:r>
              <a:rPr lang="en-US" sz="2000" spc="-10" dirty="0" smtClean="0">
                <a:solidFill>
                  <a:srgbClr val="FFC000"/>
                </a:solidFill>
                <a:latin typeface="+mn-lt"/>
                <a:cs typeface="Calibri"/>
              </a:rPr>
              <a:t>	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250393"/>
            <a:ext cx="10541000" cy="742561"/>
          </a:xfrm>
          <a:prstGeom prst="rect">
            <a:avLst/>
          </a:prstGeom>
        </p:spPr>
        <p:txBody>
          <a:bodyPr vert="horz" wrap="square" lIns="0" tIns="247700" rIns="0" bIns="0" rtlCol="0">
            <a:spAutoFit/>
          </a:bodyPr>
          <a:lstStyle/>
          <a:p>
            <a:pPr marL="4212590">
              <a:lnSpc>
                <a:spcPct val="100000"/>
              </a:lnSpc>
              <a:spcBef>
                <a:spcPts val="105"/>
              </a:spcBef>
            </a:pPr>
            <a:r>
              <a:rPr spc="-25" dirty="0" smtClean="0"/>
              <a:t>DOM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1832" y="1336040"/>
            <a:ext cx="8851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loaded,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browser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ocument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(DOM)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page.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sz="1800" b="1" i="1" dirty="0">
                <a:latin typeface="Calibri"/>
                <a:cs typeface="Calibri"/>
              </a:rPr>
              <a:t>DOM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all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page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content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objects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modified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5847" y="2844659"/>
            <a:ext cx="6446450" cy="3359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206" rIns="0" bIns="0" rtlCol="0">
            <a:spAutoFit/>
          </a:bodyPr>
          <a:lstStyle/>
          <a:p>
            <a:pPr marL="2981325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Creating</a:t>
            </a:r>
            <a:r>
              <a:rPr sz="2500" spc="-65" dirty="0"/>
              <a:t> </a:t>
            </a:r>
            <a:r>
              <a:rPr sz="2500" dirty="0"/>
              <a:t>New</a:t>
            </a:r>
            <a:r>
              <a:rPr sz="2500" spc="-75" dirty="0"/>
              <a:t> </a:t>
            </a:r>
            <a:r>
              <a:rPr sz="2500" dirty="0"/>
              <a:t>Elements</a:t>
            </a:r>
            <a:r>
              <a:rPr sz="2500" spc="-55" dirty="0"/>
              <a:t> </a:t>
            </a:r>
            <a:r>
              <a:rPr sz="2500" dirty="0"/>
              <a:t>on</a:t>
            </a:r>
            <a:r>
              <a:rPr sz="2500" spc="-80" dirty="0"/>
              <a:t> </a:t>
            </a:r>
            <a:r>
              <a:rPr sz="2500" dirty="0"/>
              <a:t>the</a:t>
            </a:r>
            <a:r>
              <a:rPr sz="2500" spc="-75" dirty="0"/>
              <a:t> </a:t>
            </a:r>
            <a:r>
              <a:rPr sz="2500" spc="-25" dirty="0"/>
              <a:t>DOM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049223" y="1738706"/>
            <a:ext cx="1009332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JavaScript,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completely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(Nodes)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app.js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  <a:buFont typeface="Wingdings"/>
              <a:buChar char=""/>
            </a:pP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useful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dynamically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(UIs).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  <a:buFont typeface="Wingdings"/>
              <a:buChar char=""/>
            </a:pPr>
            <a:endParaRPr sz="1800" dirty="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To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DOM,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(element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node)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then </a:t>
            </a:r>
            <a:r>
              <a:rPr sz="1800" dirty="0">
                <a:latin typeface="Calibri"/>
                <a:cs typeface="Calibri"/>
              </a:rPr>
              <a:t>append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existing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  <a:buFont typeface="Wingdings"/>
              <a:buChar char=""/>
            </a:pP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i="1" dirty="0">
                <a:solidFill>
                  <a:srgbClr val="FFC000"/>
                </a:solidFill>
                <a:latin typeface="Calibri"/>
                <a:cs typeface="Calibri"/>
              </a:rPr>
              <a:t>document.createElement()</a:t>
            </a:r>
            <a:r>
              <a:rPr sz="1800" i="1" spc="30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JavaScript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dynamically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HTML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context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  <a:buFont typeface="Wingdings"/>
              <a:buChar char=""/>
            </a:pP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(DOM)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 provides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web </a:t>
            </a:r>
            <a:r>
              <a:rPr sz="1800" dirty="0">
                <a:latin typeface="Calibri"/>
                <a:cs typeface="Calibri"/>
              </a:rPr>
              <a:t>page's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manipulate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programmatically.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206" rIns="0" bIns="0" rtlCol="0">
            <a:spAutoFit/>
          </a:bodyPr>
          <a:lstStyle/>
          <a:p>
            <a:pPr marL="2981325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Creating</a:t>
            </a:r>
            <a:r>
              <a:rPr sz="2500" spc="-65" dirty="0"/>
              <a:t> </a:t>
            </a:r>
            <a:r>
              <a:rPr sz="2500" dirty="0"/>
              <a:t>New</a:t>
            </a:r>
            <a:r>
              <a:rPr sz="2500" spc="-75" dirty="0"/>
              <a:t> </a:t>
            </a:r>
            <a:r>
              <a:rPr sz="2500" dirty="0"/>
              <a:t>Elements</a:t>
            </a:r>
            <a:r>
              <a:rPr sz="2500" spc="-55" dirty="0"/>
              <a:t> </a:t>
            </a:r>
            <a:r>
              <a:rPr sz="2500" dirty="0"/>
              <a:t>on</a:t>
            </a:r>
            <a:r>
              <a:rPr sz="2500" spc="-80" dirty="0"/>
              <a:t> </a:t>
            </a:r>
            <a:r>
              <a:rPr sz="2500" dirty="0"/>
              <a:t>the</a:t>
            </a:r>
            <a:r>
              <a:rPr sz="2500" spc="-75" dirty="0"/>
              <a:t> </a:t>
            </a:r>
            <a:r>
              <a:rPr sz="2500" spc="-25" dirty="0"/>
              <a:t>DOM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989787" y="1601546"/>
            <a:ext cx="4543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18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1: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6921" y="2458507"/>
            <a:ext cx="1515721" cy="83801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210555" y="2961132"/>
            <a:ext cx="5844540" cy="2799715"/>
          </a:xfrm>
          <a:custGeom>
            <a:avLst/>
            <a:gdLst/>
            <a:ahLst/>
            <a:cxnLst/>
            <a:rect l="l" t="t" r="r" b="b"/>
            <a:pathLst>
              <a:path w="5844540" h="2799715">
                <a:moveTo>
                  <a:pt x="5510911" y="0"/>
                </a:moveTo>
                <a:lnTo>
                  <a:pt x="333629" y="0"/>
                </a:lnTo>
                <a:lnTo>
                  <a:pt x="284323" y="3616"/>
                </a:lnTo>
                <a:lnTo>
                  <a:pt x="237265" y="14124"/>
                </a:lnTo>
                <a:lnTo>
                  <a:pt x="192971" y="31005"/>
                </a:lnTo>
                <a:lnTo>
                  <a:pt x="151956" y="53744"/>
                </a:lnTo>
                <a:lnTo>
                  <a:pt x="114736" y="81827"/>
                </a:lnTo>
                <a:lnTo>
                  <a:pt x="81827" y="114736"/>
                </a:lnTo>
                <a:lnTo>
                  <a:pt x="53744" y="151956"/>
                </a:lnTo>
                <a:lnTo>
                  <a:pt x="31005" y="192971"/>
                </a:lnTo>
                <a:lnTo>
                  <a:pt x="14124" y="237265"/>
                </a:lnTo>
                <a:lnTo>
                  <a:pt x="3616" y="284323"/>
                </a:lnTo>
                <a:lnTo>
                  <a:pt x="0" y="333628"/>
                </a:lnTo>
                <a:lnTo>
                  <a:pt x="0" y="2465958"/>
                </a:lnTo>
                <a:lnTo>
                  <a:pt x="3616" y="2515261"/>
                </a:lnTo>
                <a:lnTo>
                  <a:pt x="14124" y="2562317"/>
                </a:lnTo>
                <a:lnTo>
                  <a:pt x="31005" y="2606611"/>
                </a:lnTo>
                <a:lnTo>
                  <a:pt x="53744" y="2647626"/>
                </a:lnTo>
                <a:lnTo>
                  <a:pt x="81827" y="2684846"/>
                </a:lnTo>
                <a:lnTo>
                  <a:pt x="114736" y="2717756"/>
                </a:lnTo>
                <a:lnTo>
                  <a:pt x="151956" y="2745839"/>
                </a:lnTo>
                <a:lnTo>
                  <a:pt x="192971" y="2768580"/>
                </a:lnTo>
                <a:lnTo>
                  <a:pt x="237265" y="2785462"/>
                </a:lnTo>
                <a:lnTo>
                  <a:pt x="284323" y="2795970"/>
                </a:lnTo>
                <a:lnTo>
                  <a:pt x="333629" y="2799587"/>
                </a:lnTo>
                <a:lnTo>
                  <a:pt x="5510911" y="2799587"/>
                </a:lnTo>
                <a:lnTo>
                  <a:pt x="5560216" y="2795970"/>
                </a:lnTo>
                <a:lnTo>
                  <a:pt x="5607274" y="2785462"/>
                </a:lnTo>
                <a:lnTo>
                  <a:pt x="5651568" y="2768580"/>
                </a:lnTo>
                <a:lnTo>
                  <a:pt x="5692583" y="2745839"/>
                </a:lnTo>
                <a:lnTo>
                  <a:pt x="5729803" y="2717756"/>
                </a:lnTo>
                <a:lnTo>
                  <a:pt x="5762712" y="2684846"/>
                </a:lnTo>
                <a:lnTo>
                  <a:pt x="5790795" y="2647626"/>
                </a:lnTo>
                <a:lnTo>
                  <a:pt x="5813534" y="2606611"/>
                </a:lnTo>
                <a:lnTo>
                  <a:pt x="5830415" y="2562317"/>
                </a:lnTo>
                <a:lnTo>
                  <a:pt x="5840923" y="2515261"/>
                </a:lnTo>
                <a:lnTo>
                  <a:pt x="5844540" y="2465958"/>
                </a:lnTo>
                <a:lnTo>
                  <a:pt x="5844540" y="333628"/>
                </a:lnTo>
                <a:lnTo>
                  <a:pt x="5840923" y="284323"/>
                </a:lnTo>
                <a:lnTo>
                  <a:pt x="5830415" y="237265"/>
                </a:lnTo>
                <a:lnTo>
                  <a:pt x="5813534" y="192971"/>
                </a:lnTo>
                <a:lnTo>
                  <a:pt x="5790795" y="151956"/>
                </a:lnTo>
                <a:lnTo>
                  <a:pt x="5762712" y="114736"/>
                </a:lnTo>
                <a:lnTo>
                  <a:pt x="5729803" y="81827"/>
                </a:lnTo>
                <a:lnTo>
                  <a:pt x="5692583" y="53744"/>
                </a:lnTo>
                <a:lnTo>
                  <a:pt x="5651568" y="31005"/>
                </a:lnTo>
                <a:lnTo>
                  <a:pt x="5607274" y="14124"/>
                </a:lnTo>
                <a:lnTo>
                  <a:pt x="5560216" y="3616"/>
                </a:lnTo>
                <a:lnTo>
                  <a:pt x="5510911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8355" y="3315715"/>
            <a:ext cx="456628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&lt;body&gt;</a:t>
            </a:r>
            <a:endParaRPr sz="1500" dirty="0">
              <a:latin typeface="Segoe UI Light"/>
              <a:cs typeface="Segoe UI Light"/>
            </a:endParaRPr>
          </a:p>
          <a:p>
            <a:pPr marL="220979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&lt;p&gt;Old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 Paragraph&lt;/p&gt;</a:t>
            </a:r>
            <a:endParaRPr sz="1500" dirty="0">
              <a:latin typeface="Segoe UI Light"/>
              <a:cs typeface="Segoe UI Light"/>
            </a:endParaRPr>
          </a:p>
          <a:p>
            <a:pPr marL="220979">
              <a:lnSpc>
                <a:spcPct val="100000"/>
              </a:lnSpc>
              <a:spcBef>
                <a:spcPts val="1800"/>
              </a:spcBef>
            </a:pP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&lt;div</a:t>
            </a:r>
            <a:r>
              <a:rPr sz="15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id="container"&gt;</a:t>
            </a:r>
            <a:endParaRPr sz="1500" dirty="0">
              <a:latin typeface="Segoe UI Light"/>
              <a:cs typeface="Segoe UI Light"/>
            </a:endParaRPr>
          </a:p>
          <a:p>
            <a:pPr marL="640080" marR="5080" indent="-20891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&lt;button</a:t>
            </a:r>
            <a:r>
              <a:rPr sz="1500" spc="-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id="addButton"</a:t>
            </a:r>
            <a:r>
              <a:rPr sz="1500" spc="-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onclick="addParagraph()"&gt;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 Element</a:t>
            </a:r>
            <a:endParaRPr sz="1500" dirty="0">
              <a:latin typeface="Segoe UI Light"/>
              <a:cs typeface="Segoe UI Light"/>
            </a:endParaRPr>
          </a:p>
          <a:p>
            <a:pPr marL="4318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&lt;/button&gt;</a:t>
            </a:r>
            <a:endParaRPr sz="1500" dirty="0">
              <a:latin typeface="Segoe UI Light"/>
              <a:cs typeface="Segoe UI Light"/>
            </a:endParaRPr>
          </a:p>
          <a:p>
            <a:pPr marR="3786504" algn="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&lt;/div&gt;</a:t>
            </a:r>
            <a:endParaRPr sz="1500" dirty="0">
              <a:latin typeface="Segoe UI Light"/>
              <a:cs typeface="Segoe UI Light"/>
            </a:endParaRPr>
          </a:p>
          <a:p>
            <a:pPr marR="3821429" algn="r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&lt;/body&gt;</a:t>
            </a:r>
            <a:endParaRPr sz="15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181" y="5919927"/>
            <a:ext cx="910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Index.html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700" rIns="0" bIns="0" rtlCol="0">
            <a:spAutoFit/>
          </a:bodyPr>
          <a:lstStyle/>
          <a:p>
            <a:pPr marL="30911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document.createElement()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3219" y="5182616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app.js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212" y="2008632"/>
            <a:ext cx="6355080" cy="3019425"/>
          </a:xfrm>
          <a:custGeom>
            <a:avLst/>
            <a:gdLst/>
            <a:ahLst/>
            <a:cxnLst/>
            <a:rect l="l" t="t" r="r" b="b"/>
            <a:pathLst>
              <a:path w="6355080" h="3019425">
                <a:moveTo>
                  <a:pt x="5995289" y="0"/>
                </a:moveTo>
                <a:lnTo>
                  <a:pt x="359740" y="0"/>
                </a:lnTo>
                <a:lnTo>
                  <a:pt x="310925" y="3283"/>
                </a:lnTo>
                <a:lnTo>
                  <a:pt x="264107" y="12848"/>
                </a:lnTo>
                <a:lnTo>
                  <a:pt x="219713" y="28267"/>
                </a:lnTo>
                <a:lnTo>
                  <a:pt x="178172" y="49111"/>
                </a:lnTo>
                <a:lnTo>
                  <a:pt x="139913" y="74952"/>
                </a:lnTo>
                <a:lnTo>
                  <a:pt x="105365" y="105362"/>
                </a:lnTo>
                <a:lnTo>
                  <a:pt x="74956" y="139913"/>
                </a:lnTo>
                <a:lnTo>
                  <a:pt x="49115" y="178176"/>
                </a:lnTo>
                <a:lnTo>
                  <a:pt x="28270" y="219723"/>
                </a:lnTo>
                <a:lnTo>
                  <a:pt x="12850" y="264127"/>
                </a:lnTo>
                <a:lnTo>
                  <a:pt x="3284" y="310959"/>
                </a:lnTo>
                <a:lnTo>
                  <a:pt x="0" y="359790"/>
                </a:lnTo>
                <a:lnTo>
                  <a:pt x="0" y="2659253"/>
                </a:lnTo>
                <a:lnTo>
                  <a:pt x="3284" y="2708084"/>
                </a:lnTo>
                <a:lnTo>
                  <a:pt x="12850" y="2754916"/>
                </a:lnTo>
                <a:lnTo>
                  <a:pt x="28270" y="2799320"/>
                </a:lnTo>
                <a:lnTo>
                  <a:pt x="49115" y="2840867"/>
                </a:lnTo>
                <a:lnTo>
                  <a:pt x="74956" y="2879130"/>
                </a:lnTo>
                <a:lnTo>
                  <a:pt x="105365" y="2913681"/>
                </a:lnTo>
                <a:lnTo>
                  <a:pt x="139913" y="2944091"/>
                </a:lnTo>
                <a:lnTo>
                  <a:pt x="178172" y="2969932"/>
                </a:lnTo>
                <a:lnTo>
                  <a:pt x="219713" y="2990776"/>
                </a:lnTo>
                <a:lnTo>
                  <a:pt x="264107" y="3006195"/>
                </a:lnTo>
                <a:lnTo>
                  <a:pt x="310925" y="3015760"/>
                </a:lnTo>
                <a:lnTo>
                  <a:pt x="359740" y="3019043"/>
                </a:lnTo>
                <a:lnTo>
                  <a:pt x="5995289" y="3019043"/>
                </a:lnTo>
                <a:lnTo>
                  <a:pt x="6044120" y="3015760"/>
                </a:lnTo>
                <a:lnTo>
                  <a:pt x="6090952" y="3006195"/>
                </a:lnTo>
                <a:lnTo>
                  <a:pt x="6135356" y="2990776"/>
                </a:lnTo>
                <a:lnTo>
                  <a:pt x="6176903" y="2969932"/>
                </a:lnTo>
                <a:lnTo>
                  <a:pt x="6215166" y="2944091"/>
                </a:lnTo>
                <a:lnTo>
                  <a:pt x="6249717" y="2913681"/>
                </a:lnTo>
                <a:lnTo>
                  <a:pt x="6280127" y="2879130"/>
                </a:lnTo>
                <a:lnTo>
                  <a:pt x="6305968" y="2840867"/>
                </a:lnTo>
                <a:lnTo>
                  <a:pt x="6326812" y="2799320"/>
                </a:lnTo>
                <a:lnTo>
                  <a:pt x="6342231" y="2754916"/>
                </a:lnTo>
                <a:lnTo>
                  <a:pt x="6351796" y="2708084"/>
                </a:lnTo>
                <a:lnTo>
                  <a:pt x="6355080" y="2659253"/>
                </a:lnTo>
                <a:lnTo>
                  <a:pt x="6355080" y="359790"/>
                </a:lnTo>
                <a:lnTo>
                  <a:pt x="6351796" y="310959"/>
                </a:lnTo>
                <a:lnTo>
                  <a:pt x="6342231" y="264127"/>
                </a:lnTo>
                <a:lnTo>
                  <a:pt x="6326812" y="219723"/>
                </a:lnTo>
                <a:lnTo>
                  <a:pt x="6305968" y="178176"/>
                </a:lnTo>
                <a:lnTo>
                  <a:pt x="6280127" y="139913"/>
                </a:lnTo>
                <a:lnTo>
                  <a:pt x="6249717" y="105362"/>
                </a:lnTo>
                <a:lnTo>
                  <a:pt x="6215166" y="74952"/>
                </a:lnTo>
                <a:lnTo>
                  <a:pt x="6176903" y="49111"/>
                </a:lnTo>
                <a:lnTo>
                  <a:pt x="6135356" y="28267"/>
                </a:lnTo>
                <a:lnTo>
                  <a:pt x="6090952" y="12848"/>
                </a:lnTo>
                <a:lnTo>
                  <a:pt x="6044120" y="3283"/>
                </a:lnTo>
                <a:lnTo>
                  <a:pt x="5995289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8022" y="2243709"/>
            <a:ext cx="588454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0863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Segoe UI Light"/>
                <a:cs typeface="Segoe UI Light"/>
              </a:rPr>
              <a:t>//</a:t>
            </a:r>
            <a:r>
              <a:rPr sz="1500" spc="-2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Function</a:t>
            </a:r>
            <a:r>
              <a:rPr sz="1500" spc="-2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to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add</a:t>
            </a:r>
            <a:r>
              <a:rPr sz="1500" spc="-3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a</a:t>
            </a:r>
            <a:r>
              <a:rPr sz="1500" spc="-2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new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spc="-10" dirty="0">
                <a:latin typeface="Segoe UI Light"/>
                <a:cs typeface="Segoe UI Light"/>
              </a:rPr>
              <a:t>paragraph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function</a:t>
            </a:r>
            <a:r>
              <a:rPr sz="15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addParagraph()</a:t>
            </a:r>
            <a:r>
              <a:rPr sz="15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Segoe UI Light"/>
                <a:cs typeface="Segoe UI Light"/>
              </a:rPr>
              <a:t>{</a:t>
            </a:r>
            <a:endParaRPr sz="1500" dirty="0">
              <a:latin typeface="Segoe UI Light"/>
              <a:cs typeface="Segoe UI Light"/>
            </a:endParaRPr>
          </a:p>
          <a:p>
            <a:pPr marL="220979">
              <a:lnSpc>
                <a:spcPct val="100000"/>
              </a:lnSpc>
            </a:pPr>
            <a:r>
              <a:rPr sz="1500" dirty="0">
                <a:latin typeface="Segoe UI Light"/>
                <a:cs typeface="Segoe UI Light"/>
              </a:rPr>
              <a:t>//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Get</a:t>
            </a:r>
            <a:r>
              <a:rPr sz="1500" spc="-20" dirty="0">
                <a:latin typeface="Segoe UI Light"/>
                <a:cs typeface="Segoe UI Light"/>
              </a:rPr>
              <a:t> </a:t>
            </a:r>
            <a:r>
              <a:rPr sz="1500" spc="-10" dirty="0">
                <a:latin typeface="Segoe UI Light"/>
                <a:cs typeface="Segoe UI Light"/>
              </a:rPr>
              <a:t>references</a:t>
            </a:r>
            <a:r>
              <a:rPr sz="1500" spc="1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to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the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container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div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and</a:t>
            </a:r>
            <a:r>
              <a:rPr sz="1500" spc="-3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the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add</a:t>
            </a:r>
            <a:r>
              <a:rPr sz="1500" spc="-35" dirty="0">
                <a:latin typeface="Segoe UI Light"/>
                <a:cs typeface="Segoe UI Light"/>
              </a:rPr>
              <a:t> </a:t>
            </a:r>
            <a:r>
              <a:rPr sz="1500" spc="-10" dirty="0">
                <a:latin typeface="Segoe UI Light"/>
                <a:cs typeface="Segoe UI Light"/>
              </a:rPr>
              <a:t>button</a:t>
            </a:r>
            <a:endParaRPr sz="1500" dirty="0">
              <a:latin typeface="Segoe UI Light"/>
              <a:cs typeface="Segoe UI Light"/>
            </a:endParaRPr>
          </a:p>
          <a:p>
            <a:pPr marL="220979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var</a:t>
            </a:r>
            <a:r>
              <a:rPr sz="15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container</a:t>
            </a:r>
            <a:r>
              <a:rPr sz="15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5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document.getElementById('container');</a:t>
            </a:r>
            <a:endParaRPr sz="1500" dirty="0">
              <a:latin typeface="Segoe UI Light"/>
              <a:cs typeface="Segoe UI Light"/>
            </a:endParaRPr>
          </a:p>
          <a:p>
            <a:pPr marL="220979">
              <a:lnSpc>
                <a:spcPct val="100000"/>
              </a:lnSpc>
            </a:pPr>
            <a:r>
              <a:rPr sz="1500" dirty="0">
                <a:latin typeface="Segoe UI Light"/>
                <a:cs typeface="Segoe UI Light"/>
              </a:rPr>
              <a:t>//</a:t>
            </a:r>
            <a:r>
              <a:rPr sz="1500" spc="-1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Create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a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new</a:t>
            </a:r>
            <a:r>
              <a:rPr sz="1500" spc="-1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&lt;p&gt;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spc="-10" dirty="0">
                <a:latin typeface="Segoe UI Light"/>
                <a:cs typeface="Segoe UI Light"/>
              </a:rPr>
              <a:t>element</a:t>
            </a:r>
            <a:endParaRPr sz="1500" dirty="0">
              <a:latin typeface="Segoe UI Light"/>
              <a:cs typeface="Segoe UI Light"/>
            </a:endParaRPr>
          </a:p>
          <a:p>
            <a:pPr marL="220979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var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 newParagraph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= 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document.createElement('p');</a:t>
            </a:r>
            <a:endParaRPr sz="1500" dirty="0">
              <a:latin typeface="Segoe UI Light"/>
              <a:cs typeface="Segoe UI Light"/>
            </a:endParaRPr>
          </a:p>
          <a:p>
            <a:pPr marL="220979">
              <a:lnSpc>
                <a:spcPct val="100000"/>
              </a:lnSpc>
            </a:pPr>
            <a:r>
              <a:rPr sz="1500" dirty="0">
                <a:latin typeface="Segoe UI Light"/>
                <a:cs typeface="Segoe UI Light"/>
              </a:rPr>
              <a:t>//</a:t>
            </a:r>
            <a:r>
              <a:rPr sz="1500" spc="-2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Set</a:t>
            </a:r>
            <a:r>
              <a:rPr sz="1500" spc="-2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the</a:t>
            </a:r>
            <a:r>
              <a:rPr sz="1500" spc="-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text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content</a:t>
            </a:r>
            <a:r>
              <a:rPr sz="1500" spc="-2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of</a:t>
            </a:r>
            <a:r>
              <a:rPr sz="1500" spc="-3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the</a:t>
            </a:r>
            <a:r>
              <a:rPr sz="1500" spc="-20" dirty="0">
                <a:latin typeface="Segoe UI Light"/>
                <a:cs typeface="Segoe UI Light"/>
              </a:rPr>
              <a:t> </a:t>
            </a:r>
            <a:r>
              <a:rPr sz="1500" spc="-10" dirty="0">
                <a:latin typeface="Segoe UI Light"/>
                <a:cs typeface="Segoe UI Light"/>
              </a:rPr>
              <a:t>paragraph</a:t>
            </a:r>
            <a:endParaRPr sz="1500" dirty="0">
              <a:latin typeface="Segoe UI Light"/>
              <a:cs typeface="Segoe UI Light"/>
            </a:endParaRPr>
          </a:p>
          <a:p>
            <a:pPr marL="220979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newParagraph.textContent</a:t>
            </a:r>
            <a:r>
              <a:rPr sz="15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5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'This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15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dynamically</a:t>
            </a:r>
            <a:r>
              <a:rPr sz="1500" spc="-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Light"/>
                <a:cs typeface="Segoe UI Light"/>
              </a:rPr>
              <a:t>created</a:t>
            </a:r>
            <a:r>
              <a:rPr sz="15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paragraph.';</a:t>
            </a:r>
            <a:endParaRPr sz="1500" dirty="0">
              <a:latin typeface="Segoe UI Light"/>
              <a:cs typeface="Segoe UI Light"/>
            </a:endParaRPr>
          </a:p>
          <a:p>
            <a:pPr marL="220979" marR="1931035">
              <a:lnSpc>
                <a:spcPct val="100000"/>
              </a:lnSpc>
            </a:pPr>
            <a:r>
              <a:rPr sz="1500" dirty="0">
                <a:latin typeface="Segoe UI Light"/>
                <a:cs typeface="Segoe UI Light"/>
              </a:rPr>
              <a:t>//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Append</a:t>
            </a:r>
            <a:r>
              <a:rPr sz="1500" spc="-3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the</a:t>
            </a:r>
            <a:r>
              <a:rPr sz="1500" spc="-1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new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paragraph</a:t>
            </a:r>
            <a:r>
              <a:rPr sz="1500" spc="-35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to</a:t>
            </a:r>
            <a:r>
              <a:rPr sz="1500" spc="-20" dirty="0">
                <a:latin typeface="Segoe UI Light"/>
                <a:cs typeface="Segoe UI Light"/>
              </a:rPr>
              <a:t> </a:t>
            </a:r>
            <a:r>
              <a:rPr sz="1500" dirty="0">
                <a:latin typeface="Segoe UI Light"/>
                <a:cs typeface="Segoe UI Light"/>
              </a:rPr>
              <a:t>the </a:t>
            </a:r>
            <a:r>
              <a:rPr sz="1500" spc="-10" dirty="0">
                <a:latin typeface="Segoe UI Light"/>
                <a:cs typeface="Segoe UI Light"/>
              </a:rPr>
              <a:t>container </a:t>
            </a:r>
            <a:r>
              <a:rPr sz="1500" spc="-10" dirty="0">
                <a:solidFill>
                  <a:srgbClr val="FFFFFF"/>
                </a:solidFill>
                <a:latin typeface="Segoe UI Light"/>
                <a:cs typeface="Segoe UI Light"/>
              </a:rPr>
              <a:t>container.appendChild(newParagraph);</a:t>
            </a:r>
            <a:endParaRPr sz="15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0" dirty="0">
                <a:solidFill>
                  <a:srgbClr val="FFFFFF"/>
                </a:solidFill>
                <a:latin typeface="Segoe UI Light"/>
                <a:cs typeface="Segoe UI Light"/>
              </a:rPr>
              <a:t>}</a:t>
            </a:r>
            <a:endParaRPr sz="15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086" y="1336040"/>
            <a:ext cx="606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button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clicked,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JavaScript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run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0230" y="4256639"/>
            <a:ext cx="3912014" cy="1284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700" rIns="0" bIns="0" rtlCol="0">
            <a:spAutoFit/>
          </a:bodyPr>
          <a:lstStyle/>
          <a:p>
            <a:pPr marL="30911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document.createElement()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884" y="1447546"/>
            <a:ext cx="9723755" cy="508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JavaScript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(script.js),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we: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addParagraph().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Get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references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&lt;div&gt;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document.getElementById(‘container’).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&lt;p&gt;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document.createElement().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Sets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paragraph.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Appends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paragraph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&lt;div&gt;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container.appendChild(newParagraph).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Result: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800" dirty="0">
              <a:latin typeface="Calibri"/>
              <a:cs typeface="Calibri"/>
            </a:endParaRPr>
          </a:p>
          <a:p>
            <a:pPr marL="703580" marR="4703445" indent="-285750" algn="just">
              <a:lnSpc>
                <a:spcPct val="100000"/>
              </a:lnSpc>
              <a:buFont typeface="Wingdings"/>
              <a:buChar char=""/>
              <a:tabLst>
                <a:tab pos="70485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container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&lt;div&gt;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 	</a:t>
            </a:r>
            <a:r>
              <a:rPr sz="1800" dirty="0">
                <a:latin typeface="Calibri"/>
                <a:cs typeface="Calibri"/>
              </a:rPr>
              <a:t>"Add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Element"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button.</a:t>
            </a:r>
            <a:endParaRPr sz="1800" dirty="0">
              <a:latin typeface="Calibri"/>
              <a:cs typeface="Calibri"/>
            </a:endParaRPr>
          </a:p>
          <a:p>
            <a:pPr marL="703580" marR="4702810" indent="-285750" algn="just">
              <a:lnSpc>
                <a:spcPct val="100000"/>
              </a:lnSpc>
              <a:buFont typeface="Wingdings"/>
              <a:buChar char=""/>
              <a:tabLst>
                <a:tab pos="704850" algn="l"/>
              </a:tabLst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370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onclick</a:t>
            </a:r>
            <a:r>
              <a:rPr sz="1800" spc="375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attribute</a:t>
            </a:r>
            <a:r>
              <a:rPr sz="1800" spc="375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points</a:t>
            </a:r>
            <a:r>
              <a:rPr sz="1800" spc="370" dirty="0">
                <a:latin typeface="Calibri"/>
                <a:cs typeface="Calibri"/>
              </a:rPr>
              <a:t>  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70" dirty="0">
                <a:latin typeface="Calibri"/>
                <a:cs typeface="Calibri"/>
              </a:rPr>
              <a:t>   </a:t>
            </a:r>
            <a:r>
              <a:rPr sz="1800" spc="-25" dirty="0">
                <a:latin typeface="Calibri"/>
                <a:cs typeface="Calibri"/>
              </a:rPr>
              <a:t>the 	</a:t>
            </a:r>
            <a:r>
              <a:rPr sz="1800" dirty="0">
                <a:latin typeface="Calibri"/>
                <a:cs typeface="Calibri"/>
              </a:rPr>
              <a:t>addParagraph()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function,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	</a:t>
            </a:r>
            <a:r>
              <a:rPr sz="1800" dirty="0">
                <a:latin typeface="Calibri"/>
                <a:cs typeface="Calibri"/>
              </a:rPr>
              <a:t>result,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paragraph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"This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 	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dynamically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created paragraph."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	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container.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3737912"/>
            <a:ext cx="5425440" cy="2775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700" rIns="0" bIns="0" rtlCol="0">
            <a:spAutoFit/>
          </a:bodyPr>
          <a:lstStyle/>
          <a:p>
            <a:pPr marL="30911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document.createElement()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884" y="1447546"/>
            <a:ext cx="9041765" cy="1518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18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2: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Get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prompt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displayStudentIDs()</a:t>
            </a:r>
            <a:r>
              <a:rPr sz="18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&lt;ol&gt;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&lt;li&gt;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follows: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315" y="3708740"/>
            <a:ext cx="2240315" cy="17001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5925" y="3918584"/>
            <a:ext cx="5491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Hint: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onclick()</a:t>
            </a:r>
            <a:r>
              <a:rPr sz="1800" spc="-10" dirty="0">
                <a:latin typeface="Calibri"/>
                <a:cs typeface="Calibri"/>
              </a:rPr>
              <a:t> attribute,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loops,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arrays, querySelector(),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createElement(),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appendChild()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 </a:t>
            </a:r>
            <a:r>
              <a:rPr sz="1800" spc="-20" dirty="0">
                <a:latin typeface="Calibri"/>
                <a:cs typeface="Calibri"/>
              </a:rPr>
              <a:t>this.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275" rIns="0" bIns="0" rtlCol="0">
            <a:spAutoFit/>
          </a:bodyPr>
          <a:lstStyle/>
          <a:p>
            <a:pPr marL="2445385">
              <a:lnSpc>
                <a:spcPct val="100000"/>
              </a:lnSpc>
              <a:spcBef>
                <a:spcPts val="105"/>
              </a:spcBef>
            </a:pPr>
            <a:r>
              <a:rPr dirty="0"/>
              <a:t>Inline</a:t>
            </a:r>
            <a:r>
              <a:rPr spc="-85" dirty="0"/>
              <a:t> </a:t>
            </a:r>
            <a:r>
              <a:rPr dirty="0"/>
              <a:t>Event</a:t>
            </a:r>
            <a:r>
              <a:rPr spc="-100" dirty="0"/>
              <a:t> </a:t>
            </a:r>
            <a:r>
              <a:rPr dirty="0"/>
              <a:t>Handling</a:t>
            </a:r>
            <a:r>
              <a:rPr spc="-60" dirty="0"/>
              <a:t> </a:t>
            </a:r>
            <a:r>
              <a:rPr dirty="0"/>
              <a:t>Using</a:t>
            </a:r>
            <a:r>
              <a:rPr spc="-90" dirty="0"/>
              <a:t> </a:t>
            </a:r>
            <a:r>
              <a:rPr spc="-10" dirty="0"/>
              <a:t>onclick()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80" y="1475308"/>
            <a:ext cx="474472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Solution: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Lets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HTML: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2051" y="2813304"/>
            <a:ext cx="6571615" cy="2409825"/>
          </a:xfrm>
          <a:custGeom>
            <a:avLst/>
            <a:gdLst/>
            <a:ahLst/>
            <a:cxnLst/>
            <a:rect l="l" t="t" r="r" b="b"/>
            <a:pathLst>
              <a:path w="6571615" h="2409825">
                <a:moveTo>
                  <a:pt x="6284341" y="0"/>
                </a:moveTo>
                <a:lnTo>
                  <a:pt x="287147" y="0"/>
                </a:lnTo>
                <a:lnTo>
                  <a:pt x="240561" y="3757"/>
                </a:lnTo>
                <a:lnTo>
                  <a:pt x="196372" y="14635"/>
                </a:lnTo>
                <a:lnTo>
                  <a:pt x="155170" y="32044"/>
                </a:lnTo>
                <a:lnTo>
                  <a:pt x="117546" y="55392"/>
                </a:lnTo>
                <a:lnTo>
                  <a:pt x="84089" y="84089"/>
                </a:lnTo>
                <a:lnTo>
                  <a:pt x="55392" y="117546"/>
                </a:lnTo>
                <a:lnTo>
                  <a:pt x="32044" y="155170"/>
                </a:lnTo>
                <a:lnTo>
                  <a:pt x="14635" y="196372"/>
                </a:lnTo>
                <a:lnTo>
                  <a:pt x="3757" y="240561"/>
                </a:lnTo>
                <a:lnTo>
                  <a:pt x="0" y="287147"/>
                </a:lnTo>
                <a:lnTo>
                  <a:pt x="0" y="2122297"/>
                </a:lnTo>
                <a:lnTo>
                  <a:pt x="3757" y="2168882"/>
                </a:lnTo>
                <a:lnTo>
                  <a:pt x="14635" y="2213071"/>
                </a:lnTo>
                <a:lnTo>
                  <a:pt x="32044" y="2254273"/>
                </a:lnTo>
                <a:lnTo>
                  <a:pt x="55392" y="2291897"/>
                </a:lnTo>
                <a:lnTo>
                  <a:pt x="84089" y="2325354"/>
                </a:lnTo>
                <a:lnTo>
                  <a:pt x="117546" y="2354051"/>
                </a:lnTo>
                <a:lnTo>
                  <a:pt x="155170" y="2377399"/>
                </a:lnTo>
                <a:lnTo>
                  <a:pt x="196372" y="2394808"/>
                </a:lnTo>
                <a:lnTo>
                  <a:pt x="240561" y="2405686"/>
                </a:lnTo>
                <a:lnTo>
                  <a:pt x="287147" y="2409444"/>
                </a:lnTo>
                <a:lnTo>
                  <a:pt x="6284341" y="2409444"/>
                </a:lnTo>
                <a:lnTo>
                  <a:pt x="6330926" y="2405686"/>
                </a:lnTo>
                <a:lnTo>
                  <a:pt x="6375115" y="2394808"/>
                </a:lnTo>
                <a:lnTo>
                  <a:pt x="6416317" y="2377399"/>
                </a:lnTo>
                <a:lnTo>
                  <a:pt x="6453941" y="2354051"/>
                </a:lnTo>
                <a:lnTo>
                  <a:pt x="6487398" y="2325354"/>
                </a:lnTo>
                <a:lnTo>
                  <a:pt x="6516095" y="2291897"/>
                </a:lnTo>
                <a:lnTo>
                  <a:pt x="6539443" y="2254273"/>
                </a:lnTo>
                <a:lnTo>
                  <a:pt x="6556852" y="2213071"/>
                </a:lnTo>
                <a:lnTo>
                  <a:pt x="6567730" y="2168882"/>
                </a:lnTo>
                <a:lnTo>
                  <a:pt x="6571488" y="2122297"/>
                </a:lnTo>
                <a:lnTo>
                  <a:pt x="6571488" y="287147"/>
                </a:lnTo>
                <a:lnTo>
                  <a:pt x="6567730" y="240561"/>
                </a:lnTo>
                <a:lnTo>
                  <a:pt x="6556852" y="196372"/>
                </a:lnTo>
                <a:lnTo>
                  <a:pt x="6539443" y="155170"/>
                </a:lnTo>
                <a:lnTo>
                  <a:pt x="6516095" y="117546"/>
                </a:lnTo>
                <a:lnTo>
                  <a:pt x="6487398" y="84089"/>
                </a:lnTo>
                <a:lnTo>
                  <a:pt x="6453941" y="55392"/>
                </a:lnTo>
                <a:lnTo>
                  <a:pt x="6416317" y="32044"/>
                </a:lnTo>
                <a:lnTo>
                  <a:pt x="6375115" y="14635"/>
                </a:lnTo>
                <a:lnTo>
                  <a:pt x="6330926" y="3757"/>
                </a:lnTo>
                <a:lnTo>
                  <a:pt x="6284341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2770" y="3040126"/>
            <a:ext cx="58547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&lt;div&gt;</a:t>
            </a:r>
            <a:endParaRPr sz="1800">
              <a:latin typeface="Segoe UI Light"/>
              <a:cs typeface="Segoe UI Light"/>
            </a:endParaRPr>
          </a:p>
          <a:p>
            <a:pPr marL="508000" marR="5080" indent="-2470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&lt;button</a:t>
            </a:r>
            <a:r>
              <a:rPr sz="1800" spc="-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id="displayButton"</a:t>
            </a:r>
            <a:r>
              <a:rPr sz="180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onclick="displayStudentIDs()"&gt;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Display</a:t>
            </a:r>
            <a:r>
              <a:rPr sz="1800" spc="-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Student</a:t>
            </a:r>
            <a:r>
              <a:rPr sz="180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IDs</a:t>
            </a:r>
            <a:endParaRPr sz="1800">
              <a:latin typeface="Segoe UI Light"/>
              <a:cs typeface="Segoe UI Light"/>
            </a:endParaRPr>
          </a:p>
          <a:p>
            <a:pPr marL="2609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&lt;/button&gt;</a:t>
            </a:r>
            <a:endParaRPr sz="1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&lt;/div&gt;</a:t>
            </a:r>
            <a:endParaRPr sz="1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&lt;div</a:t>
            </a:r>
            <a:r>
              <a:rPr sz="18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Segoe UI Light"/>
                <a:cs typeface="Segoe UI Light"/>
              </a:rPr>
              <a:t>class="student-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list"&gt;&lt;/div&gt;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1340" y="5355716"/>
            <a:ext cx="910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Index.html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Props1.xml><?xml version="1.0" encoding="utf-8"?>
<ds:datastoreItem xmlns:ds="http://schemas.openxmlformats.org/officeDocument/2006/customXml" ds:itemID="{3CF3A012-D9D9-4696-B326-99FE582AC2B0}"/>
</file>

<file path=customXml/itemProps2.xml><?xml version="1.0" encoding="utf-8"?>
<ds:datastoreItem xmlns:ds="http://schemas.openxmlformats.org/officeDocument/2006/customXml" ds:itemID="{F9FCE02B-8651-44ED-9484-3826968B48E2}"/>
</file>

<file path=customXml/itemProps3.xml><?xml version="1.0" encoding="utf-8"?>
<ds:datastoreItem xmlns:ds="http://schemas.openxmlformats.org/officeDocument/2006/customXml" ds:itemID="{7E8C1023-4A59-464E-8373-59D700935E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788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Courier New</vt:lpstr>
      <vt:lpstr>Segoe UI Light</vt:lpstr>
      <vt:lpstr>Tahoma</vt:lpstr>
      <vt:lpstr>Trebuchet MS</vt:lpstr>
      <vt:lpstr>Wingdings</vt:lpstr>
      <vt:lpstr>Office Theme</vt:lpstr>
      <vt:lpstr>Web Programming 261</vt:lpstr>
      <vt:lpstr>Outcomes</vt:lpstr>
      <vt:lpstr>DOM</vt:lpstr>
      <vt:lpstr>Creating New Elements on the DOM</vt:lpstr>
      <vt:lpstr>Creating New Elements on the DOM</vt:lpstr>
      <vt:lpstr>document.createElement()</vt:lpstr>
      <vt:lpstr>document.createElement()</vt:lpstr>
      <vt:lpstr>document.createElement()</vt:lpstr>
      <vt:lpstr>Inline Event Handling Using onclick()</vt:lpstr>
      <vt:lpstr>PowerPoint Presentation</vt:lpstr>
      <vt:lpstr>document.createElement()</vt:lpstr>
      <vt:lpstr>PowerPoint Presentation</vt:lpstr>
      <vt:lpstr>PowerPoint Presentation</vt:lpstr>
      <vt:lpstr>PowerPoint Presentation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24</cp:revision>
  <dcterms:created xsi:type="dcterms:W3CDTF">2024-07-18T12:14:42Z</dcterms:created>
  <dcterms:modified xsi:type="dcterms:W3CDTF">2024-07-21T06:28:03Z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2024-07-18T00:00:00Z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0x010100DBB7728AE1D21D41AD9B35AAE0A4EC95</vt:lpwstr>
  </property>
</Properties>
</file>