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8" r:id="rId6"/>
    <p:sldId id="295" r:id="rId7"/>
    <p:sldId id="296" r:id="rId8"/>
    <p:sldId id="259" r:id="rId9"/>
    <p:sldId id="298" r:id="rId10"/>
    <p:sldId id="299" r:id="rId11"/>
    <p:sldId id="260" r:id="rId12"/>
    <p:sldId id="261" r:id="rId13"/>
    <p:sldId id="300" r:id="rId14"/>
    <p:sldId id="265" r:id="rId15"/>
    <p:sldId id="262" r:id="rId16"/>
    <p:sldId id="301" r:id="rId17"/>
    <p:sldId id="266" r:id="rId18"/>
    <p:sldId id="302" r:id="rId19"/>
    <p:sldId id="267" r:id="rId20"/>
    <p:sldId id="303" r:id="rId21"/>
    <p:sldId id="268" r:id="rId22"/>
    <p:sldId id="269" r:id="rId23"/>
    <p:sldId id="271" r:id="rId24"/>
    <p:sldId id="272" r:id="rId25"/>
    <p:sldId id="287" r:id="rId26"/>
    <p:sldId id="289" r:id="rId27"/>
    <p:sldId id="290" r:id="rId28"/>
    <p:sldId id="291" r:id="rId29"/>
    <p:sldId id="292" r:id="rId30"/>
    <p:sldId id="293" r:id="rId31"/>
    <p:sldId id="294" r:id="rId32"/>
    <p:sldId id="275" r:id="rId33"/>
    <p:sldId id="276" r:id="rId3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370" y="1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3428746" y="394462"/>
            <a:ext cx="3218179" cy="513715"/>
          </a:xfrm>
          <a:prstGeom prst="rect">
            <a:avLst/>
          </a:prstGeom>
        </p:spPr>
        <p:txBody>
          <a:bodyPr wrap="square" lIns="0" tIns="0" rIns="0" bIns="0">
            <a:spAutoFit/>
          </a:bodyPr>
          <a:lstStyle>
            <a:lvl1pPr>
              <a:defRPr sz="3200" b="0" i="0">
                <a:solidFill>
                  <a:srgbClr val="FFC000"/>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C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C00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C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97180" cy="6298565"/>
          </a:xfrm>
          <a:custGeom>
            <a:avLst/>
            <a:gdLst/>
            <a:ahLst/>
            <a:cxnLst/>
            <a:rect l="l" t="t" r="r" b="b"/>
            <a:pathLst>
              <a:path w="297180" h="6298565">
                <a:moveTo>
                  <a:pt x="297180" y="0"/>
                </a:moveTo>
                <a:lnTo>
                  <a:pt x="0" y="0"/>
                </a:lnTo>
                <a:lnTo>
                  <a:pt x="0" y="6298374"/>
                </a:lnTo>
                <a:lnTo>
                  <a:pt x="297180" y="0"/>
                </a:lnTo>
                <a:close/>
              </a:path>
            </a:pathLst>
          </a:custGeom>
          <a:solidFill>
            <a:srgbClr val="F5D11F"/>
          </a:solidFill>
        </p:spPr>
        <p:txBody>
          <a:bodyPr wrap="square" lIns="0" tIns="0" rIns="0" bIns="0" rtlCol="0"/>
          <a:lstStyle/>
          <a:p>
            <a:endParaRPr/>
          </a:p>
        </p:txBody>
      </p:sp>
      <p:sp>
        <p:nvSpPr>
          <p:cNvPr id="17" name="bg object 17"/>
          <p:cNvSpPr/>
          <p:nvPr/>
        </p:nvSpPr>
        <p:spPr>
          <a:xfrm>
            <a:off x="11775947" y="12191"/>
            <a:ext cx="415925" cy="6845934"/>
          </a:xfrm>
          <a:custGeom>
            <a:avLst/>
            <a:gdLst/>
            <a:ahLst/>
            <a:cxnLst/>
            <a:rect l="l" t="t" r="r" b="b"/>
            <a:pathLst>
              <a:path w="415925" h="6845934">
                <a:moveTo>
                  <a:pt x="415417" y="0"/>
                </a:moveTo>
                <a:lnTo>
                  <a:pt x="395477" y="0"/>
                </a:lnTo>
                <a:lnTo>
                  <a:pt x="0" y="6845678"/>
                </a:lnTo>
                <a:lnTo>
                  <a:pt x="415417" y="6845678"/>
                </a:lnTo>
                <a:lnTo>
                  <a:pt x="415417" y="0"/>
                </a:lnTo>
                <a:close/>
              </a:path>
            </a:pathLst>
          </a:custGeom>
          <a:solidFill>
            <a:srgbClr val="F5D11F"/>
          </a:solidFill>
        </p:spPr>
        <p:txBody>
          <a:bodyPr wrap="square" lIns="0" tIns="0" rIns="0" bIns="0" rtlCol="0"/>
          <a:lstStyle/>
          <a:p>
            <a:endParaRPr/>
          </a:p>
        </p:txBody>
      </p:sp>
      <p:sp>
        <p:nvSpPr>
          <p:cNvPr id="18" name="bg object 18"/>
          <p:cNvSpPr/>
          <p:nvPr/>
        </p:nvSpPr>
        <p:spPr>
          <a:xfrm>
            <a:off x="5987796" y="1146046"/>
            <a:ext cx="216535" cy="36830"/>
          </a:xfrm>
          <a:custGeom>
            <a:avLst/>
            <a:gdLst/>
            <a:ahLst/>
            <a:cxnLst/>
            <a:rect l="l" t="t" r="r" b="b"/>
            <a:pathLst>
              <a:path w="216535" h="36830">
                <a:moveTo>
                  <a:pt x="216280" y="0"/>
                </a:moveTo>
                <a:lnTo>
                  <a:pt x="0" y="0"/>
                </a:lnTo>
                <a:lnTo>
                  <a:pt x="0" y="36323"/>
                </a:lnTo>
                <a:lnTo>
                  <a:pt x="216280" y="36323"/>
                </a:lnTo>
                <a:lnTo>
                  <a:pt x="216280" y="0"/>
                </a:lnTo>
                <a:close/>
              </a:path>
            </a:pathLst>
          </a:custGeom>
          <a:solidFill>
            <a:srgbClr val="F5D11F"/>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11252" y="6402322"/>
            <a:ext cx="533400" cy="342900"/>
          </a:xfrm>
          <a:prstGeom prst="rect">
            <a:avLst/>
          </a:prstGeom>
        </p:spPr>
      </p:pic>
      <p:sp>
        <p:nvSpPr>
          <p:cNvPr id="2" name="Holder 2"/>
          <p:cNvSpPr>
            <a:spLocks noGrp="1"/>
          </p:cNvSpPr>
          <p:nvPr>
            <p:ph type="title"/>
          </p:nvPr>
        </p:nvSpPr>
        <p:spPr>
          <a:xfrm>
            <a:off x="825195" y="225297"/>
            <a:ext cx="10541609" cy="826769"/>
          </a:xfrm>
          <a:prstGeom prst="rect">
            <a:avLst/>
          </a:prstGeom>
        </p:spPr>
        <p:txBody>
          <a:bodyPr wrap="square" lIns="0" tIns="0" rIns="0" bIns="0">
            <a:spAutoFit/>
          </a:bodyPr>
          <a:lstStyle>
            <a:lvl1pPr>
              <a:defRPr sz="3200" b="0" i="0">
                <a:solidFill>
                  <a:srgbClr val="FFC000"/>
                </a:solidFill>
                <a:latin typeface="Calibri"/>
                <a:cs typeface="Calibri"/>
              </a:defRPr>
            </a:lvl1pPr>
          </a:lstStyle>
          <a:p>
            <a:endParaRPr/>
          </a:p>
        </p:txBody>
      </p:sp>
      <p:sp>
        <p:nvSpPr>
          <p:cNvPr id="3" name="Holder 3"/>
          <p:cNvSpPr>
            <a:spLocks noGrp="1"/>
          </p:cNvSpPr>
          <p:nvPr>
            <p:ph type="body" idx="1"/>
          </p:nvPr>
        </p:nvSpPr>
        <p:spPr>
          <a:xfrm>
            <a:off x="939190" y="1389379"/>
            <a:ext cx="9799320" cy="1529080"/>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8.jpg"/><Relationship Id="rId3" Type="http://schemas.openxmlformats.org/officeDocument/2006/relationships/hyperlink" Target="http://www.belgiumcampus.ac.za/" TargetMode="External"/><Relationship Id="rId7" Type="http://schemas.openxmlformats.org/officeDocument/2006/relationships/image" Target="../media/image37.jp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hyperlink" Target="mailto:info@belgiumcampus.ac.za" TargetMode="External"/><Relationship Id="rId5" Type="http://schemas.openxmlformats.org/officeDocument/2006/relationships/image" Target="../media/image35.png"/><Relationship Id="rId10" Type="http://schemas.openxmlformats.org/officeDocument/2006/relationships/image" Target="../media/image40.jpg"/><Relationship Id="rId4" Type="http://schemas.openxmlformats.org/officeDocument/2006/relationships/image" Target="../media/image34.png"/><Relationship Id="rId9" Type="http://schemas.openxmlformats.org/officeDocument/2006/relationships/image" Target="../media/image39.jpg"/></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tutorialrepublic.com/javascript-examples.php"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www.freecodecamp.org/news/here-are-the-new-built-in-methods-and-functions-in-javascrip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42424"/>
          </a:solidFill>
        </p:spPr>
        <p:txBody>
          <a:bodyPr wrap="square" lIns="0" tIns="0" rIns="0" bIns="0" rtlCol="0"/>
          <a:lstStyle/>
          <a:p>
            <a:endParaRPr/>
          </a:p>
        </p:txBody>
      </p:sp>
      <p:pic>
        <p:nvPicPr>
          <p:cNvPr id="3" name="object 3"/>
          <p:cNvPicPr/>
          <p:nvPr/>
        </p:nvPicPr>
        <p:blipFill>
          <a:blip r:embed="rId2" cstate="print"/>
          <a:stretch>
            <a:fillRect/>
          </a:stretch>
        </p:blipFill>
        <p:spPr>
          <a:xfrm>
            <a:off x="11362943" y="6260590"/>
            <a:ext cx="829055" cy="539494"/>
          </a:xfrm>
          <a:prstGeom prst="rect">
            <a:avLst/>
          </a:prstGeom>
        </p:spPr>
      </p:pic>
      <p:grpSp>
        <p:nvGrpSpPr>
          <p:cNvPr id="4" name="object 4"/>
          <p:cNvGrpSpPr/>
          <p:nvPr/>
        </p:nvGrpSpPr>
        <p:grpSpPr>
          <a:xfrm>
            <a:off x="0" y="0"/>
            <a:ext cx="7461884" cy="6858000"/>
            <a:chOff x="0" y="0"/>
            <a:chExt cx="7461884" cy="6858000"/>
          </a:xfrm>
        </p:grpSpPr>
        <p:pic>
          <p:nvPicPr>
            <p:cNvPr id="5" name="object 5"/>
            <p:cNvPicPr/>
            <p:nvPr/>
          </p:nvPicPr>
          <p:blipFill>
            <a:blip r:embed="rId3" cstate="print"/>
            <a:stretch>
              <a:fillRect/>
            </a:stretch>
          </p:blipFill>
          <p:spPr>
            <a:xfrm>
              <a:off x="0" y="0"/>
              <a:ext cx="7461503" cy="6857997"/>
            </a:xfrm>
            <a:prstGeom prst="rect">
              <a:avLst/>
            </a:prstGeom>
          </p:spPr>
        </p:pic>
        <p:pic>
          <p:nvPicPr>
            <p:cNvPr id="6" name="object 6"/>
            <p:cNvPicPr/>
            <p:nvPr/>
          </p:nvPicPr>
          <p:blipFill>
            <a:blip r:embed="rId4" cstate="print"/>
            <a:stretch>
              <a:fillRect/>
            </a:stretch>
          </p:blipFill>
          <p:spPr>
            <a:xfrm>
              <a:off x="0" y="0"/>
              <a:ext cx="7118603" cy="6857998"/>
            </a:xfrm>
            <a:prstGeom prst="rect">
              <a:avLst/>
            </a:prstGeom>
          </p:spPr>
        </p:pic>
        <p:pic>
          <p:nvPicPr>
            <p:cNvPr id="7" name="object 7"/>
            <p:cNvPicPr/>
            <p:nvPr/>
          </p:nvPicPr>
          <p:blipFill>
            <a:blip r:embed="rId5" cstate="print"/>
            <a:stretch>
              <a:fillRect/>
            </a:stretch>
          </p:blipFill>
          <p:spPr>
            <a:xfrm>
              <a:off x="0" y="0"/>
              <a:ext cx="6095999" cy="5413248"/>
            </a:xfrm>
            <a:prstGeom prst="rect">
              <a:avLst/>
            </a:prstGeom>
          </p:spPr>
        </p:pic>
        <p:pic>
          <p:nvPicPr>
            <p:cNvPr id="8" name="object 8"/>
            <p:cNvPicPr/>
            <p:nvPr/>
          </p:nvPicPr>
          <p:blipFill>
            <a:blip r:embed="rId6" cstate="print"/>
            <a:stretch>
              <a:fillRect/>
            </a:stretch>
          </p:blipFill>
          <p:spPr>
            <a:xfrm>
              <a:off x="0" y="0"/>
              <a:ext cx="3331463" cy="6857997"/>
            </a:xfrm>
            <a:prstGeom prst="rect">
              <a:avLst/>
            </a:prstGeom>
          </p:spPr>
        </p:pic>
        <p:sp>
          <p:nvSpPr>
            <p:cNvPr id="9" name="object 9"/>
            <p:cNvSpPr/>
            <p:nvPr/>
          </p:nvSpPr>
          <p:spPr>
            <a:xfrm>
              <a:off x="0" y="0"/>
              <a:ext cx="2962910" cy="6858000"/>
            </a:xfrm>
            <a:custGeom>
              <a:avLst/>
              <a:gdLst/>
              <a:ahLst/>
              <a:cxnLst/>
              <a:rect l="l" t="t" r="r" b="b"/>
              <a:pathLst>
                <a:path w="2962910" h="6858000">
                  <a:moveTo>
                    <a:pt x="2962402" y="0"/>
                  </a:moveTo>
                  <a:lnTo>
                    <a:pt x="0" y="0"/>
                  </a:lnTo>
                  <a:lnTo>
                    <a:pt x="0" y="6857997"/>
                  </a:lnTo>
                  <a:lnTo>
                    <a:pt x="1259332" y="6857997"/>
                  </a:lnTo>
                  <a:lnTo>
                    <a:pt x="2962402" y="0"/>
                  </a:lnTo>
                  <a:close/>
                </a:path>
              </a:pathLst>
            </a:custGeom>
            <a:solidFill>
              <a:srgbClr val="242424"/>
            </a:solidFill>
          </p:spPr>
          <p:txBody>
            <a:bodyPr wrap="square" lIns="0" tIns="0" rIns="0" bIns="0" rtlCol="0"/>
            <a:lstStyle/>
            <a:p>
              <a:endParaRPr/>
            </a:p>
          </p:txBody>
        </p:sp>
      </p:grpSp>
      <p:grpSp>
        <p:nvGrpSpPr>
          <p:cNvPr id="10" name="object 10"/>
          <p:cNvGrpSpPr/>
          <p:nvPr/>
        </p:nvGrpSpPr>
        <p:grpSpPr>
          <a:xfrm>
            <a:off x="6304660" y="152400"/>
            <a:ext cx="5783580" cy="6858000"/>
            <a:chOff x="6408420" y="0"/>
            <a:chExt cx="5783580" cy="6858000"/>
          </a:xfrm>
        </p:grpSpPr>
        <p:sp>
          <p:nvSpPr>
            <p:cNvPr id="11" name="object 11"/>
            <p:cNvSpPr/>
            <p:nvPr/>
          </p:nvSpPr>
          <p:spPr>
            <a:xfrm>
              <a:off x="10402823" y="0"/>
              <a:ext cx="1789430" cy="6858000"/>
            </a:xfrm>
            <a:custGeom>
              <a:avLst/>
              <a:gdLst/>
              <a:ahLst/>
              <a:cxnLst/>
              <a:rect l="l" t="t" r="r" b="b"/>
              <a:pathLst>
                <a:path w="1789429" h="6858000">
                  <a:moveTo>
                    <a:pt x="1788922" y="0"/>
                  </a:moveTo>
                  <a:lnTo>
                    <a:pt x="1703197" y="0"/>
                  </a:lnTo>
                  <a:lnTo>
                    <a:pt x="0" y="6857998"/>
                  </a:lnTo>
                  <a:lnTo>
                    <a:pt x="1788922" y="6857998"/>
                  </a:lnTo>
                  <a:lnTo>
                    <a:pt x="1788922" y="0"/>
                  </a:lnTo>
                  <a:close/>
                </a:path>
              </a:pathLst>
            </a:custGeom>
            <a:solidFill>
              <a:srgbClr val="F5D11F"/>
            </a:solidFill>
          </p:spPr>
          <p:txBody>
            <a:bodyPr wrap="square" lIns="0" tIns="0" rIns="0" bIns="0" rtlCol="0"/>
            <a:lstStyle/>
            <a:p>
              <a:endParaRPr/>
            </a:p>
          </p:txBody>
        </p:sp>
        <p:pic>
          <p:nvPicPr>
            <p:cNvPr id="12" name="object 12"/>
            <p:cNvPicPr/>
            <p:nvPr/>
          </p:nvPicPr>
          <p:blipFill>
            <a:blip r:embed="rId7" cstate="print"/>
            <a:stretch>
              <a:fillRect/>
            </a:stretch>
          </p:blipFill>
          <p:spPr>
            <a:xfrm>
              <a:off x="11306555" y="6219444"/>
              <a:ext cx="862583" cy="539493"/>
            </a:xfrm>
            <a:prstGeom prst="rect">
              <a:avLst/>
            </a:prstGeom>
          </p:spPr>
        </p:pic>
        <p:pic>
          <p:nvPicPr>
            <p:cNvPr id="13" name="object 13"/>
            <p:cNvPicPr/>
            <p:nvPr/>
          </p:nvPicPr>
          <p:blipFill>
            <a:blip r:embed="rId8" cstate="print"/>
            <a:stretch>
              <a:fillRect/>
            </a:stretch>
          </p:blipFill>
          <p:spPr>
            <a:xfrm>
              <a:off x="6408420" y="0"/>
              <a:ext cx="5783580" cy="6857997"/>
            </a:xfrm>
            <a:prstGeom prst="rect">
              <a:avLst/>
            </a:prstGeom>
          </p:spPr>
        </p:pic>
        <p:sp>
          <p:nvSpPr>
            <p:cNvPr id="14" name="object 14"/>
            <p:cNvSpPr/>
            <p:nvPr/>
          </p:nvSpPr>
          <p:spPr>
            <a:xfrm>
              <a:off x="6486144" y="0"/>
              <a:ext cx="5658485" cy="6758940"/>
            </a:xfrm>
            <a:custGeom>
              <a:avLst/>
              <a:gdLst/>
              <a:ahLst/>
              <a:cxnLst/>
              <a:rect l="l" t="t" r="r" b="b"/>
              <a:pathLst>
                <a:path w="5658484" h="6758940">
                  <a:moveTo>
                    <a:pt x="5658231" y="0"/>
                  </a:moveTo>
                  <a:lnTo>
                    <a:pt x="1698498" y="0"/>
                  </a:lnTo>
                  <a:lnTo>
                    <a:pt x="0" y="6758940"/>
                  </a:lnTo>
                  <a:lnTo>
                    <a:pt x="3959732" y="6758940"/>
                  </a:lnTo>
                  <a:lnTo>
                    <a:pt x="5658231" y="0"/>
                  </a:lnTo>
                  <a:close/>
                </a:path>
              </a:pathLst>
            </a:custGeom>
            <a:solidFill>
              <a:srgbClr val="242424"/>
            </a:solidFill>
          </p:spPr>
          <p:txBody>
            <a:bodyPr wrap="square" lIns="0" tIns="0" rIns="0" bIns="0" rtlCol="0"/>
            <a:lstStyle/>
            <a:p>
              <a:endParaRPr/>
            </a:p>
          </p:txBody>
        </p:sp>
      </p:grpSp>
      <p:sp>
        <p:nvSpPr>
          <p:cNvPr id="15" name="object 15"/>
          <p:cNvSpPr txBox="1"/>
          <p:nvPr/>
        </p:nvSpPr>
        <p:spPr>
          <a:xfrm>
            <a:off x="5261228" y="1686252"/>
            <a:ext cx="5037835" cy="1687641"/>
          </a:xfrm>
          <a:prstGeom prst="rect">
            <a:avLst/>
          </a:prstGeom>
        </p:spPr>
        <p:txBody>
          <a:bodyPr vert="horz" wrap="square" lIns="0" tIns="12700" rIns="0" bIns="0" rtlCol="0">
            <a:spAutoFit/>
          </a:bodyPr>
          <a:lstStyle/>
          <a:p>
            <a:pPr marL="12700">
              <a:lnSpc>
                <a:spcPct val="100000"/>
              </a:lnSpc>
              <a:spcBef>
                <a:spcPts val="100"/>
              </a:spcBef>
            </a:pPr>
            <a:r>
              <a:rPr sz="5400" spc="-25" dirty="0">
                <a:solidFill>
                  <a:srgbClr val="FFFFFF"/>
                </a:solidFill>
                <a:latin typeface="Calibri"/>
                <a:cs typeface="Calibri"/>
              </a:rPr>
              <a:t>JavaScript</a:t>
            </a:r>
            <a:r>
              <a:rPr sz="5400" spc="-285" dirty="0">
                <a:solidFill>
                  <a:srgbClr val="FFFFFF"/>
                </a:solidFill>
                <a:latin typeface="Calibri"/>
                <a:cs typeface="Calibri"/>
              </a:rPr>
              <a:t> </a:t>
            </a:r>
            <a:endParaRPr lang="en-US" sz="5400" spc="-285" dirty="0" smtClean="0">
              <a:solidFill>
                <a:srgbClr val="FFFFFF"/>
              </a:solidFill>
              <a:latin typeface="Calibri"/>
              <a:cs typeface="Calibri"/>
            </a:endParaRPr>
          </a:p>
          <a:p>
            <a:pPr marL="12700">
              <a:lnSpc>
                <a:spcPct val="100000"/>
              </a:lnSpc>
              <a:spcBef>
                <a:spcPts val="100"/>
              </a:spcBef>
            </a:pPr>
            <a:r>
              <a:rPr sz="5400" dirty="0" smtClean="0">
                <a:solidFill>
                  <a:srgbClr val="FFC000"/>
                </a:solidFill>
                <a:latin typeface="Calibri"/>
                <a:cs typeface="Calibri"/>
              </a:rPr>
              <a:t>DOM</a:t>
            </a:r>
            <a:r>
              <a:rPr sz="5400" spc="-90" dirty="0" smtClean="0">
                <a:solidFill>
                  <a:srgbClr val="FFC000"/>
                </a:solidFill>
                <a:latin typeface="Calibri"/>
                <a:cs typeface="Calibri"/>
              </a:rPr>
              <a:t> </a:t>
            </a:r>
            <a:r>
              <a:rPr sz="5400" spc="-10" dirty="0">
                <a:solidFill>
                  <a:srgbClr val="FFC000"/>
                </a:solidFill>
                <a:latin typeface="Calibri"/>
                <a:cs typeface="Calibri"/>
              </a:rPr>
              <a:t>Events</a:t>
            </a:r>
            <a:endParaRPr sz="5400" dirty="0">
              <a:latin typeface="Calibri"/>
              <a:cs typeface="Calibri"/>
            </a:endParaRPr>
          </a:p>
        </p:txBody>
      </p:sp>
      <p:grpSp>
        <p:nvGrpSpPr>
          <p:cNvPr id="16" name="object 16"/>
          <p:cNvGrpSpPr/>
          <p:nvPr/>
        </p:nvGrpSpPr>
        <p:grpSpPr>
          <a:xfrm>
            <a:off x="0" y="0"/>
            <a:ext cx="757555" cy="2240280"/>
            <a:chOff x="0" y="0"/>
            <a:chExt cx="757555" cy="2240280"/>
          </a:xfrm>
        </p:grpSpPr>
        <p:pic>
          <p:nvPicPr>
            <p:cNvPr id="17" name="object 17"/>
            <p:cNvPicPr/>
            <p:nvPr/>
          </p:nvPicPr>
          <p:blipFill>
            <a:blip r:embed="rId9" cstate="print"/>
            <a:stretch>
              <a:fillRect/>
            </a:stretch>
          </p:blipFill>
          <p:spPr>
            <a:xfrm>
              <a:off x="0" y="0"/>
              <a:ext cx="757427" cy="2240279"/>
            </a:xfrm>
            <a:prstGeom prst="rect">
              <a:avLst/>
            </a:prstGeom>
          </p:spPr>
        </p:pic>
        <p:sp>
          <p:nvSpPr>
            <p:cNvPr id="18" name="object 18"/>
            <p:cNvSpPr/>
            <p:nvPr/>
          </p:nvSpPr>
          <p:spPr>
            <a:xfrm>
              <a:off x="0" y="0"/>
              <a:ext cx="466090" cy="1878964"/>
            </a:xfrm>
            <a:custGeom>
              <a:avLst/>
              <a:gdLst/>
              <a:ahLst/>
              <a:cxnLst/>
              <a:rect l="l" t="t" r="r" b="b"/>
              <a:pathLst>
                <a:path w="466090" h="1878964">
                  <a:moveTo>
                    <a:pt x="465963" y="0"/>
                  </a:moveTo>
                  <a:lnTo>
                    <a:pt x="0" y="0"/>
                  </a:lnTo>
                  <a:lnTo>
                    <a:pt x="0" y="1878964"/>
                  </a:lnTo>
                  <a:lnTo>
                    <a:pt x="465963" y="0"/>
                  </a:lnTo>
                  <a:close/>
                </a:path>
              </a:pathLst>
            </a:custGeom>
            <a:solidFill>
              <a:srgbClr val="F5D11F"/>
            </a:solidFill>
          </p:spPr>
          <p:txBody>
            <a:bodyPr wrap="square" lIns="0" tIns="0" rIns="0" bIns="0" rtlCol="0"/>
            <a:lstStyle/>
            <a:p>
              <a:endParaRPr/>
            </a:p>
          </p:txBody>
        </p:sp>
      </p:grpSp>
      <p:sp>
        <p:nvSpPr>
          <p:cNvPr id="19" name="object 19"/>
          <p:cNvSpPr txBox="1"/>
          <p:nvPr/>
        </p:nvSpPr>
        <p:spPr>
          <a:xfrm>
            <a:off x="5261228" y="1126363"/>
            <a:ext cx="2835910" cy="391160"/>
          </a:xfrm>
          <a:prstGeom prst="rect">
            <a:avLst/>
          </a:prstGeom>
        </p:spPr>
        <p:txBody>
          <a:bodyPr vert="horz" wrap="square" lIns="0" tIns="12700" rIns="0" bIns="0" rtlCol="0">
            <a:spAutoFit/>
          </a:bodyPr>
          <a:lstStyle/>
          <a:p>
            <a:pPr marL="12700">
              <a:lnSpc>
                <a:spcPct val="100000"/>
              </a:lnSpc>
              <a:spcBef>
                <a:spcPts val="100"/>
              </a:spcBef>
            </a:pPr>
            <a:r>
              <a:rPr sz="2400" spc="-125" dirty="0">
                <a:solidFill>
                  <a:srgbClr val="FFFFFF"/>
                </a:solidFill>
                <a:latin typeface="Tahoma"/>
                <a:cs typeface="Tahoma"/>
              </a:rPr>
              <a:t>Web</a:t>
            </a:r>
            <a:r>
              <a:rPr sz="2400" spc="-330" dirty="0">
                <a:solidFill>
                  <a:srgbClr val="FFFFFF"/>
                </a:solidFill>
                <a:latin typeface="Tahoma"/>
                <a:cs typeface="Tahoma"/>
              </a:rPr>
              <a:t> </a:t>
            </a:r>
            <a:r>
              <a:rPr sz="2400" spc="-100" dirty="0">
                <a:solidFill>
                  <a:srgbClr val="FFFFFF"/>
                </a:solidFill>
                <a:latin typeface="Tahoma"/>
                <a:cs typeface="Tahoma"/>
              </a:rPr>
              <a:t>Programming</a:t>
            </a:r>
            <a:r>
              <a:rPr sz="2400" spc="-175" dirty="0">
                <a:solidFill>
                  <a:srgbClr val="FFFFFF"/>
                </a:solidFill>
                <a:latin typeface="Tahoma"/>
                <a:cs typeface="Tahoma"/>
              </a:rPr>
              <a:t> </a:t>
            </a:r>
            <a:r>
              <a:rPr sz="2400" spc="-75" dirty="0">
                <a:solidFill>
                  <a:srgbClr val="FFFFFF"/>
                </a:solidFill>
                <a:latin typeface="Tahoma"/>
                <a:cs typeface="Tahoma"/>
              </a:rPr>
              <a:t>2</a:t>
            </a:r>
            <a:r>
              <a:rPr lang="en-US" sz="2400" spc="-75" dirty="0">
                <a:solidFill>
                  <a:srgbClr val="FFFFFF"/>
                </a:solidFill>
                <a:latin typeface="Tahoma"/>
                <a:cs typeface="Tahoma"/>
              </a:rPr>
              <a:t>x</a:t>
            </a:r>
            <a:r>
              <a:rPr sz="2400" spc="-75" dirty="0">
                <a:solidFill>
                  <a:srgbClr val="FFFFFF"/>
                </a:solidFill>
                <a:latin typeface="Tahoma"/>
                <a:cs typeface="Tahoma"/>
              </a:rPr>
              <a:t>1</a:t>
            </a:r>
            <a:endParaRPr sz="24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1000" y="457200"/>
            <a:ext cx="3746500" cy="513715"/>
          </a:xfrm>
          <a:prstGeom prst="rect">
            <a:avLst/>
          </a:prstGeom>
        </p:spPr>
        <p:txBody>
          <a:bodyPr vert="horz" wrap="square" lIns="0" tIns="13335" rIns="0" bIns="0" rtlCol="0">
            <a:spAutoFit/>
          </a:bodyPr>
          <a:lstStyle/>
          <a:p>
            <a:pPr marL="12700" algn="ctr">
              <a:lnSpc>
                <a:spcPct val="100000"/>
              </a:lnSpc>
              <a:spcBef>
                <a:spcPts val="105"/>
              </a:spcBef>
              <a:tabLst>
                <a:tab pos="1057910" algn="l"/>
              </a:tabLst>
            </a:pPr>
            <a:r>
              <a:rPr spc="-20" dirty="0" smtClean="0"/>
              <a:t>Form</a:t>
            </a:r>
            <a:r>
              <a:rPr lang="en-US" dirty="0"/>
              <a:t> </a:t>
            </a:r>
            <a:r>
              <a:rPr spc="-10" dirty="0" smtClean="0"/>
              <a:t>Events</a:t>
            </a:r>
            <a:endParaRPr spc="-10" dirty="0"/>
          </a:p>
        </p:txBody>
      </p:sp>
      <p:sp>
        <p:nvSpPr>
          <p:cNvPr id="3" name="object 3"/>
          <p:cNvSpPr txBox="1"/>
          <p:nvPr/>
        </p:nvSpPr>
        <p:spPr>
          <a:xfrm>
            <a:off x="762000" y="1371600"/>
            <a:ext cx="8723630" cy="289823"/>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
            </a:pPr>
            <a:r>
              <a:rPr lang="en-US" sz="1800" dirty="0" smtClean="0">
                <a:latin typeface="Arial"/>
                <a:cs typeface="Arial"/>
              </a:rPr>
              <a:t>Examples:</a:t>
            </a:r>
            <a:endParaRPr sz="1800" dirty="0">
              <a:latin typeface="Arial MT"/>
              <a:cs typeface="Arial MT"/>
            </a:endParaRPr>
          </a:p>
        </p:txBody>
      </p:sp>
      <p:pic>
        <p:nvPicPr>
          <p:cNvPr id="5" name="Picture 4"/>
          <p:cNvPicPr>
            <a:picLocks noChangeAspect="1"/>
          </p:cNvPicPr>
          <p:nvPr/>
        </p:nvPicPr>
        <p:blipFill>
          <a:blip r:embed="rId2"/>
          <a:stretch>
            <a:fillRect/>
          </a:stretch>
        </p:blipFill>
        <p:spPr>
          <a:xfrm>
            <a:off x="1066800" y="2057244"/>
            <a:ext cx="10119261" cy="3886200"/>
          </a:xfrm>
          <a:prstGeom prst="rect">
            <a:avLst/>
          </a:prstGeom>
        </p:spPr>
      </p:pic>
    </p:spTree>
    <p:extLst>
      <p:ext uri="{BB962C8B-B14F-4D97-AF65-F5344CB8AC3E}">
        <p14:creationId xmlns:p14="http://schemas.microsoft.com/office/powerpoint/2010/main" val="290887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7847" y="3922776"/>
            <a:ext cx="5483353" cy="2234743"/>
          </a:xfrm>
          <a:custGeom>
            <a:avLst/>
            <a:gdLst/>
            <a:ahLst/>
            <a:cxnLst/>
            <a:rect l="l" t="t" r="r" b="b"/>
            <a:pathLst>
              <a:path w="5495290" h="2685415">
                <a:moveTo>
                  <a:pt x="5208016" y="0"/>
                </a:moveTo>
                <a:lnTo>
                  <a:pt x="287083" y="0"/>
                </a:lnTo>
                <a:lnTo>
                  <a:pt x="240525" y="4191"/>
                </a:lnTo>
                <a:lnTo>
                  <a:pt x="196354" y="16256"/>
                </a:lnTo>
                <a:lnTo>
                  <a:pt x="155155" y="35687"/>
                </a:lnTo>
                <a:lnTo>
                  <a:pt x="117538" y="61722"/>
                </a:lnTo>
                <a:lnTo>
                  <a:pt x="84086" y="93725"/>
                </a:lnTo>
                <a:lnTo>
                  <a:pt x="55397" y="130937"/>
                </a:lnTo>
                <a:lnTo>
                  <a:pt x="32042" y="172847"/>
                </a:lnTo>
                <a:lnTo>
                  <a:pt x="14630" y="218821"/>
                </a:lnTo>
                <a:lnTo>
                  <a:pt x="3759" y="268097"/>
                </a:lnTo>
                <a:lnTo>
                  <a:pt x="0" y="319913"/>
                </a:lnTo>
                <a:lnTo>
                  <a:pt x="0" y="2364892"/>
                </a:lnTo>
                <a:lnTo>
                  <a:pt x="3759" y="2416797"/>
                </a:lnTo>
                <a:lnTo>
                  <a:pt x="14630" y="2466047"/>
                </a:lnTo>
                <a:lnTo>
                  <a:pt x="32042" y="2511958"/>
                </a:lnTo>
                <a:lnTo>
                  <a:pt x="55397" y="2553881"/>
                </a:lnTo>
                <a:lnTo>
                  <a:pt x="84086" y="2591155"/>
                </a:lnTo>
                <a:lnTo>
                  <a:pt x="117538" y="2623134"/>
                </a:lnTo>
                <a:lnTo>
                  <a:pt x="155155" y="2649156"/>
                </a:lnTo>
                <a:lnTo>
                  <a:pt x="196354" y="2668549"/>
                </a:lnTo>
                <a:lnTo>
                  <a:pt x="240525" y="2680677"/>
                </a:lnTo>
                <a:lnTo>
                  <a:pt x="287083" y="2684856"/>
                </a:lnTo>
                <a:lnTo>
                  <a:pt x="5208016" y="2684856"/>
                </a:lnTo>
                <a:lnTo>
                  <a:pt x="5254625" y="2680677"/>
                </a:lnTo>
                <a:lnTo>
                  <a:pt x="5298821" y="2668549"/>
                </a:lnTo>
                <a:lnTo>
                  <a:pt x="5339969" y="2649156"/>
                </a:lnTo>
                <a:lnTo>
                  <a:pt x="5377561" y="2623134"/>
                </a:lnTo>
                <a:lnTo>
                  <a:pt x="5411089" y="2591155"/>
                </a:lnTo>
                <a:lnTo>
                  <a:pt x="5439791" y="2553881"/>
                </a:lnTo>
                <a:lnTo>
                  <a:pt x="5463159" y="2511958"/>
                </a:lnTo>
                <a:lnTo>
                  <a:pt x="5480558" y="2466047"/>
                </a:lnTo>
                <a:lnTo>
                  <a:pt x="5491353" y="2416797"/>
                </a:lnTo>
                <a:lnTo>
                  <a:pt x="5495163" y="2364892"/>
                </a:lnTo>
                <a:lnTo>
                  <a:pt x="5495163" y="319913"/>
                </a:lnTo>
                <a:lnTo>
                  <a:pt x="5491353" y="268097"/>
                </a:lnTo>
                <a:lnTo>
                  <a:pt x="5480558" y="218821"/>
                </a:lnTo>
                <a:lnTo>
                  <a:pt x="5463159" y="172847"/>
                </a:lnTo>
                <a:lnTo>
                  <a:pt x="5439791" y="130937"/>
                </a:lnTo>
                <a:lnTo>
                  <a:pt x="5411089" y="93725"/>
                </a:lnTo>
                <a:lnTo>
                  <a:pt x="5377561" y="61722"/>
                </a:lnTo>
                <a:lnTo>
                  <a:pt x="5339969" y="35687"/>
                </a:lnTo>
                <a:lnTo>
                  <a:pt x="5298821" y="16256"/>
                </a:lnTo>
                <a:lnTo>
                  <a:pt x="5254625" y="4191"/>
                </a:lnTo>
                <a:lnTo>
                  <a:pt x="5208016" y="0"/>
                </a:lnTo>
                <a:close/>
              </a:path>
            </a:pathLst>
          </a:custGeom>
          <a:solidFill>
            <a:srgbClr val="DA3036"/>
          </a:solidFill>
        </p:spPr>
        <p:txBody>
          <a:bodyPr wrap="square" lIns="0" tIns="0" rIns="0" bIns="0" rtlCol="0"/>
          <a:lstStyle/>
          <a:p>
            <a:endParaRPr/>
          </a:p>
        </p:txBody>
      </p:sp>
      <p:sp>
        <p:nvSpPr>
          <p:cNvPr id="3" name="object 3"/>
          <p:cNvSpPr txBox="1">
            <a:spLocks noGrp="1"/>
          </p:cNvSpPr>
          <p:nvPr>
            <p:ph type="title"/>
          </p:nvPr>
        </p:nvSpPr>
        <p:spPr>
          <a:xfrm>
            <a:off x="1822296" y="197569"/>
            <a:ext cx="8547405" cy="771621"/>
          </a:xfrm>
          <a:prstGeom prst="rect">
            <a:avLst/>
          </a:prstGeom>
        </p:spPr>
        <p:txBody>
          <a:bodyPr vert="horz" wrap="square" lIns="0" tIns="276479" rIns="0" bIns="0" rtlCol="0">
            <a:spAutoFit/>
          </a:bodyPr>
          <a:lstStyle/>
          <a:p>
            <a:pPr marL="2446655" algn="l">
              <a:lnSpc>
                <a:spcPct val="100000"/>
              </a:lnSpc>
              <a:spcBef>
                <a:spcPts val="105"/>
              </a:spcBef>
            </a:pPr>
            <a:r>
              <a:rPr lang="en-US" dirty="0" smtClean="0"/>
              <a:t>JavaScript </a:t>
            </a:r>
            <a:r>
              <a:rPr dirty="0" smtClean="0"/>
              <a:t>Inline</a:t>
            </a:r>
            <a:r>
              <a:rPr spc="-114" dirty="0" smtClean="0"/>
              <a:t> </a:t>
            </a:r>
            <a:r>
              <a:rPr spc="-10" dirty="0"/>
              <a:t>Even</a:t>
            </a:r>
            <a:r>
              <a:rPr lang="en-US" spc="-10" dirty="0"/>
              <a:t>ts </a:t>
            </a:r>
            <a:endParaRPr spc="-10" dirty="0"/>
          </a:p>
        </p:txBody>
      </p:sp>
      <p:sp>
        <p:nvSpPr>
          <p:cNvPr id="4" name="object 4"/>
          <p:cNvSpPr txBox="1"/>
          <p:nvPr/>
        </p:nvSpPr>
        <p:spPr>
          <a:xfrm>
            <a:off x="436575" y="1460372"/>
            <a:ext cx="11222025" cy="843821"/>
          </a:xfrm>
          <a:prstGeom prst="rect">
            <a:avLst/>
          </a:prstGeom>
        </p:spPr>
        <p:txBody>
          <a:bodyPr vert="horz" wrap="square" lIns="0" tIns="12700" rIns="0" bIns="0" rtlCol="0">
            <a:spAutoFit/>
          </a:bodyPr>
          <a:lstStyle/>
          <a:p>
            <a:pPr marL="299085" indent="-286385">
              <a:lnSpc>
                <a:spcPct val="100000"/>
              </a:lnSpc>
              <a:spcBef>
                <a:spcPts val="100"/>
              </a:spcBef>
              <a:buFont typeface="Wingdings"/>
              <a:buChar char=""/>
              <a:tabLst>
                <a:tab pos="299085" algn="l"/>
              </a:tabLst>
            </a:pPr>
            <a:r>
              <a:rPr sz="1800" dirty="0">
                <a:latin typeface="Calibri"/>
                <a:cs typeface="Calibri"/>
              </a:rPr>
              <a:t>Inline</a:t>
            </a:r>
            <a:r>
              <a:rPr sz="1800" spc="-45" dirty="0">
                <a:latin typeface="Calibri"/>
                <a:cs typeface="Calibri"/>
              </a:rPr>
              <a:t> </a:t>
            </a:r>
            <a:r>
              <a:rPr sz="1800" dirty="0">
                <a:latin typeface="Calibri"/>
                <a:cs typeface="Calibri"/>
              </a:rPr>
              <a:t>events</a:t>
            </a:r>
            <a:r>
              <a:rPr sz="1800" spc="-55" dirty="0">
                <a:latin typeface="Calibri"/>
                <a:cs typeface="Calibri"/>
              </a:rPr>
              <a:t> </a:t>
            </a:r>
            <a:r>
              <a:rPr sz="1800" dirty="0">
                <a:latin typeface="Calibri"/>
                <a:cs typeface="Calibri"/>
              </a:rPr>
              <a:t>are</a:t>
            </a:r>
            <a:r>
              <a:rPr sz="1800" spc="-55" dirty="0">
                <a:latin typeface="Calibri"/>
                <a:cs typeface="Calibri"/>
              </a:rPr>
              <a:t> </a:t>
            </a:r>
            <a:r>
              <a:rPr sz="1800" dirty="0">
                <a:latin typeface="Calibri"/>
                <a:cs typeface="Calibri"/>
              </a:rPr>
              <a:t>JavaScript</a:t>
            </a:r>
            <a:r>
              <a:rPr sz="1800" spc="-45" dirty="0">
                <a:latin typeface="Calibri"/>
                <a:cs typeface="Calibri"/>
              </a:rPr>
              <a:t> </a:t>
            </a:r>
            <a:r>
              <a:rPr sz="1800" dirty="0">
                <a:latin typeface="Calibri"/>
                <a:cs typeface="Calibri"/>
              </a:rPr>
              <a:t>code</a:t>
            </a:r>
            <a:r>
              <a:rPr sz="1800" spc="-40" dirty="0">
                <a:latin typeface="Calibri"/>
                <a:cs typeface="Calibri"/>
              </a:rPr>
              <a:t> </a:t>
            </a:r>
            <a:r>
              <a:rPr sz="1800" dirty="0">
                <a:latin typeface="Calibri"/>
                <a:cs typeface="Calibri"/>
              </a:rPr>
              <a:t>directly</a:t>
            </a:r>
            <a:r>
              <a:rPr sz="1800" spc="-45" dirty="0">
                <a:latin typeface="Calibri"/>
                <a:cs typeface="Calibri"/>
              </a:rPr>
              <a:t> </a:t>
            </a:r>
            <a:r>
              <a:rPr sz="1800" dirty="0">
                <a:latin typeface="Calibri"/>
                <a:cs typeface="Calibri"/>
              </a:rPr>
              <a:t>embedded</a:t>
            </a:r>
            <a:r>
              <a:rPr sz="1800" spc="-45" dirty="0">
                <a:latin typeface="Calibri"/>
                <a:cs typeface="Calibri"/>
              </a:rPr>
              <a:t> </a:t>
            </a:r>
            <a:r>
              <a:rPr sz="1800" dirty="0">
                <a:latin typeface="Calibri"/>
                <a:cs typeface="Calibri"/>
              </a:rPr>
              <a:t>within</a:t>
            </a:r>
            <a:r>
              <a:rPr sz="1800" spc="-30" dirty="0">
                <a:latin typeface="Calibri"/>
                <a:cs typeface="Calibri"/>
              </a:rPr>
              <a:t> </a:t>
            </a:r>
            <a:r>
              <a:rPr sz="1800" dirty="0">
                <a:latin typeface="Calibri"/>
                <a:cs typeface="Calibri"/>
              </a:rPr>
              <a:t>HTML</a:t>
            </a:r>
            <a:r>
              <a:rPr sz="1800" spc="-40" dirty="0">
                <a:latin typeface="Calibri"/>
                <a:cs typeface="Calibri"/>
              </a:rPr>
              <a:t> </a:t>
            </a:r>
            <a:r>
              <a:rPr sz="1800" spc="-10" dirty="0" smtClean="0">
                <a:latin typeface="Calibri"/>
                <a:cs typeface="Calibri"/>
              </a:rPr>
              <a:t>tags</a:t>
            </a:r>
            <a:r>
              <a:rPr lang="en-US" sz="1800" spc="-10" dirty="0" smtClean="0">
                <a:latin typeface="Calibri"/>
                <a:cs typeface="Calibri"/>
              </a:rPr>
              <a:t> (So far we have utilized inline events)</a:t>
            </a:r>
            <a:r>
              <a:rPr sz="1800" spc="-10" dirty="0" smtClean="0">
                <a:latin typeface="Calibri"/>
                <a:cs typeface="Calibri"/>
              </a:rPr>
              <a:t>.</a:t>
            </a:r>
            <a:endParaRPr sz="1800" dirty="0">
              <a:latin typeface="Calibri"/>
              <a:cs typeface="Calibri"/>
            </a:endParaRPr>
          </a:p>
          <a:p>
            <a:pPr>
              <a:lnSpc>
                <a:spcPct val="100000"/>
              </a:lnSpc>
              <a:spcBef>
                <a:spcPts val="10"/>
              </a:spcBef>
              <a:buFont typeface="Wingdings"/>
              <a:buChar char=""/>
            </a:pPr>
            <a:endParaRPr sz="1800" dirty="0">
              <a:latin typeface="Calibri"/>
              <a:cs typeface="Calibri"/>
            </a:endParaRPr>
          </a:p>
          <a:p>
            <a:pPr marL="299085" indent="-286385">
              <a:lnSpc>
                <a:spcPct val="100000"/>
              </a:lnSpc>
              <a:buFont typeface="Wingdings"/>
              <a:buChar char=""/>
              <a:tabLst>
                <a:tab pos="299085" algn="l"/>
              </a:tabLst>
            </a:pPr>
            <a:r>
              <a:rPr sz="1800" dirty="0">
                <a:latin typeface="Calibri"/>
                <a:cs typeface="Calibri"/>
              </a:rPr>
              <a:t>These</a:t>
            </a:r>
            <a:r>
              <a:rPr sz="1800" spc="-25" dirty="0">
                <a:latin typeface="Calibri"/>
                <a:cs typeface="Calibri"/>
              </a:rPr>
              <a:t> </a:t>
            </a:r>
            <a:r>
              <a:rPr sz="1800" dirty="0">
                <a:latin typeface="Calibri"/>
                <a:cs typeface="Calibri"/>
              </a:rPr>
              <a:t>are</a:t>
            </a:r>
            <a:r>
              <a:rPr sz="1800" spc="-25" dirty="0">
                <a:latin typeface="Calibri"/>
                <a:cs typeface="Calibri"/>
              </a:rPr>
              <a:t> </a:t>
            </a:r>
            <a:r>
              <a:rPr sz="1800" dirty="0">
                <a:latin typeface="Calibri"/>
                <a:cs typeface="Calibri"/>
              </a:rPr>
              <a:t>the</a:t>
            </a:r>
            <a:r>
              <a:rPr sz="1800" spc="-15" dirty="0">
                <a:latin typeface="Calibri"/>
                <a:cs typeface="Calibri"/>
              </a:rPr>
              <a:t> </a:t>
            </a:r>
            <a:r>
              <a:rPr sz="1800" dirty="0">
                <a:latin typeface="Calibri"/>
                <a:cs typeface="Calibri"/>
              </a:rPr>
              <a:t>simplest</a:t>
            </a:r>
            <a:r>
              <a:rPr sz="1800" spc="-40" dirty="0">
                <a:latin typeface="Calibri"/>
                <a:cs typeface="Calibri"/>
              </a:rPr>
              <a:t> </a:t>
            </a:r>
            <a:r>
              <a:rPr sz="1800" dirty="0">
                <a:latin typeface="Calibri"/>
                <a:cs typeface="Calibri"/>
              </a:rPr>
              <a:t>form</a:t>
            </a:r>
            <a:r>
              <a:rPr sz="1800" spc="-15" dirty="0">
                <a:latin typeface="Calibri"/>
                <a:cs typeface="Calibri"/>
              </a:rPr>
              <a:t> </a:t>
            </a:r>
            <a:r>
              <a:rPr sz="1800" dirty="0">
                <a:latin typeface="Calibri"/>
                <a:cs typeface="Calibri"/>
              </a:rPr>
              <a:t>of</a:t>
            </a:r>
            <a:r>
              <a:rPr sz="1800" spc="-25" dirty="0">
                <a:latin typeface="Calibri"/>
                <a:cs typeface="Calibri"/>
              </a:rPr>
              <a:t> </a:t>
            </a:r>
            <a:r>
              <a:rPr sz="1800" dirty="0">
                <a:latin typeface="Calibri"/>
                <a:cs typeface="Calibri"/>
              </a:rPr>
              <a:t>handling events,</a:t>
            </a:r>
            <a:r>
              <a:rPr sz="1800" spc="-25" dirty="0">
                <a:latin typeface="Calibri"/>
                <a:cs typeface="Calibri"/>
              </a:rPr>
              <a:t> </a:t>
            </a:r>
            <a:r>
              <a:rPr sz="1800" dirty="0">
                <a:latin typeface="Calibri"/>
                <a:cs typeface="Calibri"/>
              </a:rPr>
              <a:t>often</a:t>
            </a:r>
            <a:r>
              <a:rPr sz="1800" spc="-30" dirty="0">
                <a:latin typeface="Calibri"/>
                <a:cs typeface="Calibri"/>
              </a:rPr>
              <a:t> </a:t>
            </a:r>
            <a:r>
              <a:rPr sz="1800" dirty="0">
                <a:latin typeface="Calibri"/>
                <a:cs typeface="Calibri"/>
              </a:rPr>
              <a:t>used</a:t>
            </a:r>
            <a:r>
              <a:rPr sz="1800" spc="-30" dirty="0">
                <a:latin typeface="Calibri"/>
                <a:cs typeface="Calibri"/>
              </a:rPr>
              <a:t> </a:t>
            </a:r>
            <a:r>
              <a:rPr sz="1800" dirty="0">
                <a:latin typeface="Calibri"/>
                <a:cs typeface="Calibri"/>
              </a:rPr>
              <a:t>for</a:t>
            </a:r>
            <a:r>
              <a:rPr sz="1800" spc="-20" dirty="0">
                <a:latin typeface="Calibri"/>
                <a:cs typeface="Calibri"/>
              </a:rPr>
              <a:t> </a:t>
            </a:r>
            <a:r>
              <a:rPr sz="1800" dirty="0">
                <a:latin typeface="Calibri"/>
                <a:cs typeface="Calibri"/>
              </a:rPr>
              <a:t>quick</a:t>
            </a:r>
            <a:r>
              <a:rPr sz="1800" spc="-20" dirty="0">
                <a:latin typeface="Calibri"/>
                <a:cs typeface="Calibri"/>
              </a:rPr>
              <a:t> </a:t>
            </a:r>
            <a:r>
              <a:rPr sz="1800" dirty="0">
                <a:latin typeface="Calibri"/>
                <a:cs typeface="Calibri"/>
              </a:rPr>
              <a:t>and</a:t>
            </a:r>
            <a:r>
              <a:rPr sz="1800" spc="-15" dirty="0">
                <a:latin typeface="Calibri"/>
                <a:cs typeface="Calibri"/>
              </a:rPr>
              <a:t> </a:t>
            </a:r>
            <a:r>
              <a:rPr sz="1800" dirty="0">
                <a:latin typeface="Calibri"/>
                <a:cs typeface="Calibri"/>
              </a:rPr>
              <a:t>small</a:t>
            </a:r>
            <a:r>
              <a:rPr sz="1800" spc="-35" dirty="0">
                <a:latin typeface="Calibri"/>
                <a:cs typeface="Calibri"/>
              </a:rPr>
              <a:t> </a:t>
            </a:r>
            <a:r>
              <a:rPr sz="1800" spc="-10" dirty="0">
                <a:latin typeface="Calibri"/>
                <a:cs typeface="Calibri"/>
              </a:rPr>
              <a:t>scripts</a:t>
            </a:r>
            <a:endParaRPr sz="1800" dirty="0">
              <a:latin typeface="Calibri"/>
              <a:cs typeface="Calibri"/>
            </a:endParaRPr>
          </a:p>
        </p:txBody>
      </p:sp>
      <p:sp>
        <p:nvSpPr>
          <p:cNvPr id="5" name="object 5"/>
          <p:cNvSpPr txBox="1"/>
          <p:nvPr/>
        </p:nvSpPr>
        <p:spPr>
          <a:xfrm>
            <a:off x="2133600" y="4133520"/>
            <a:ext cx="161734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00"/>
                </a:solidFill>
                <a:latin typeface="Arial"/>
                <a:cs typeface="Arial"/>
              </a:rPr>
              <a:t>ADVANTAGES</a:t>
            </a:r>
            <a:endParaRPr sz="1800" dirty="0">
              <a:latin typeface="Arial"/>
              <a:cs typeface="Arial"/>
            </a:endParaRPr>
          </a:p>
        </p:txBody>
      </p:sp>
      <p:sp>
        <p:nvSpPr>
          <p:cNvPr id="6" name="object 6"/>
          <p:cNvSpPr txBox="1"/>
          <p:nvPr/>
        </p:nvSpPr>
        <p:spPr>
          <a:xfrm>
            <a:off x="526621" y="4590212"/>
            <a:ext cx="5089449" cy="1346522"/>
          </a:xfrm>
          <a:prstGeom prst="rect">
            <a:avLst/>
          </a:prstGeom>
        </p:spPr>
        <p:txBody>
          <a:bodyPr vert="horz" wrap="square" lIns="0" tIns="12700" rIns="0" bIns="0" rtlCol="0">
            <a:spAutoFit/>
          </a:bodyPr>
          <a:lstStyle/>
          <a:p>
            <a:pPr marL="298450" marR="5080" indent="-285750">
              <a:lnSpc>
                <a:spcPct val="100000"/>
              </a:lnSpc>
              <a:spcBef>
                <a:spcPts val="100"/>
              </a:spcBef>
              <a:buFont typeface="Wingdings" panose="05000000000000000000" pitchFamily="2" charset="2"/>
              <a:buChar char="§"/>
            </a:pPr>
            <a:r>
              <a:rPr sz="1700" i="1" dirty="0">
                <a:solidFill>
                  <a:srgbClr val="FFC000"/>
                </a:solidFill>
                <a:latin typeface="Arial MT"/>
                <a:cs typeface="Arial"/>
              </a:rPr>
              <a:t>Simplicity</a:t>
            </a:r>
            <a:r>
              <a:rPr sz="1700" dirty="0">
                <a:solidFill>
                  <a:schemeClr val="bg1"/>
                </a:solidFill>
                <a:latin typeface="Arial MT"/>
                <a:cs typeface="Arial"/>
              </a:rPr>
              <a:t>:</a:t>
            </a:r>
            <a:r>
              <a:rPr sz="1700" spc="-20" dirty="0">
                <a:solidFill>
                  <a:schemeClr val="bg1"/>
                </a:solidFill>
                <a:latin typeface="Arial MT"/>
                <a:cs typeface="Arial"/>
              </a:rPr>
              <a:t> </a:t>
            </a:r>
            <a:r>
              <a:rPr sz="1700" dirty="0">
                <a:solidFill>
                  <a:schemeClr val="bg1"/>
                </a:solidFill>
                <a:latin typeface="Arial MT"/>
                <a:cs typeface="Arial MT"/>
              </a:rPr>
              <a:t>Easy</a:t>
            </a:r>
            <a:r>
              <a:rPr sz="1700" spc="-20" dirty="0">
                <a:solidFill>
                  <a:schemeClr val="bg1"/>
                </a:solidFill>
                <a:latin typeface="Arial MT"/>
                <a:cs typeface="Arial MT"/>
              </a:rPr>
              <a:t> </a:t>
            </a:r>
            <a:r>
              <a:rPr sz="1700" dirty="0">
                <a:solidFill>
                  <a:schemeClr val="bg1"/>
                </a:solidFill>
                <a:latin typeface="Arial MT"/>
                <a:cs typeface="Arial MT"/>
              </a:rPr>
              <a:t>to</a:t>
            </a:r>
            <a:r>
              <a:rPr sz="1700" spc="-25" dirty="0">
                <a:solidFill>
                  <a:schemeClr val="bg1"/>
                </a:solidFill>
                <a:latin typeface="Arial MT"/>
                <a:cs typeface="Arial MT"/>
              </a:rPr>
              <a:t> </a:t>
            </a:r>
            <a:r>
              <a:rPr sz="1700" dirty="0">
                <a:solidFill>
                  <a:schemeClr val="bg1"/>
                </a:solidFill>
                <a:latin typeface="Arial MT"/>
                <a:cs typeface="Arial MT"/>
              </a:rPr>
              <a:t>implement</a:t>
            </a:r>
            <a:r>
              <a:rPr sz="1700" spc="-5" dirty="0">
                <a:solidFill>
                  <a:schemeClr val="bg1"/>
                </a:solidFill>
                <a:latin typeface="Arial MT"/>
                <a:cs typeface="Arial MT"/>
              </a:rPr>
              <a:t> </a:t>
            </a:r>
            <a:r>
              <a:rPr sz="1700" dirty="0">
                <a:solidFill>
                  <a:schemeClr val="bg1"/>
                </a:solidFill>
                <a:latin typeface="Arial MT"/>
                <a:cs typeface="Arial MT"/>
              </a:rPr>
              <a:t>for</a:t>
            </a:r>
            <a:r>
              <a:rPr sz="1700" spc="-25" dirty="0">
                <a:solidFill>
                  <a:schemeClr val="bg1"/>
                </a:solidFill>
                <a:latin typeface="Arial MT"/>
                <a:cs typeface="Arial MT"/>
              </a:rPr>
              <a:t> </a:t>
            </a:r>
            <a:r>
              <a:rPr sz="1700" spc="-10" dirty="0">
                <a:solidFill>
                  <a:schemeClr val="bg1"/>
                </a:solidFill>
                <a:latin typeface="Arial MT"/>
                <a:cs typeface="Arial MT"/>
              </a:rPr>
              <a:t>small, </a:t>
            </a:r>
            <a:r>
              <a:rPr sz="1700" dirty="0">
                <a:solidFill>
                  <a:schemeClr val="bg1"/>
                </a:solidFill>
                <a:latin typeface="Arial MT"/>
                <a:cs typeface="Arial MT"/>
              </a:rPr>
              <a:t>simple</a:t>
            </a:r>
            <a:r>
              <a:rPr sz="1700" spc="-25" dirty="0">
                <a:solidFill>
                  <a:schemeClr val="bg1"/>
                </a:solidFill>
                <a:latin typeface="Arial MT"/>
                <a:cs typeface="Arial MT"/>
              </a:rPr>
              <a:t> </a:t>
            </a:r>
            <a:r>
              <a:rPr sz="1700" spc="-10" dirty="0">
                <a:solidFill>
                  <a:schemeClr val="bg1"/>
                </a:solidFill>
                <a:latin typeface="Arial MT"/>
                <a:cs typeface="Arial MT"/>
              </a:rPr>
              <a:t>tasks</a:t>
            </a:r>
            <a:r>
              <a:rPr sz="1700" spc="-10" dirty="0" smtClean="0">
                <a:solidFill>
                  <a:schemeClr val="bg1"/>
                </a:solidFill>
                <a:latin typeface="Arial MT"/>
                <a:cs typeface="Arial MT"/>
              </a:rPr>
              <a:t>.</a:t>
            </a:r>
            <a:endParaRPr lang="en-US" sz="1700" spc="-10" dirty="0" smtClean="0">
              <a:solidFill>
                <a:schemeClr val="bg1"/>
              </a:solidFill>
              <a:latin typeface="Arial MT"/>
              <a:cs typeface="Arial MT"/>
            </a:endParaRPr>
          </a:p>
          <a:p>
            <a:pPr marL="298450" marR="5080" indent="-285750">
              <a:lnSpc>
                <a:spcPct val="100000"/>
              </a:lnSpc>
              <a:spcBef>
                <a:spcPts val="100"/>
              </a:spcBef>
              <a:buFont typeface="Wingdings" panose="05000000000000000000" pitchFamily="2" charset="2"/>
              <a:buChar char="§"/>
            </a:pPr>
            <a:endParaRPr lang="en-US" sz="1700" spc="-10" dirty="0">
              <a:solidFill>
                <a:schemeClr val="bg1"/>
              </a:solidFill>
              <a:latin typeface="Arial MT"/>
              <a:cs typeface="Arial MT"/>
            </a:endParaRPr>
          </a:p>
          <a:p>
            <a:pPr marL="298450" indent="-285750">
              <a:lnSpc>
                <a:spcPct val="100000"/>
              </a:lnSpc>
              <a:spcBef>
                <a:spcPts val="100"/>
              </a:spcBef>
              <a:buFont typeface="Wingdings" panose="05000000000000000000" pitchFamily="2" charset="2"/>
              <a:buChar char="§"/>
            </a:pPr>
            <a:r>
              <a:rPr lang="en-US" sz="1700" i="1" dirty="0" smtClean="0">
                <a:solidFill>
                  <a:srgbClr val="FFC000"/>
                </a:solidFill>
                <a:latin typeface="Arial MT"/>
                <a:cs typeface="Arial"/>
              </a:rPr>
              <a:t>Quick</a:t>
            </a:r>
            <a:r>
              <a:rPr lang="en-US" sz="1700" i="1" spc="-35" dirty="0" smtClean="0">
                <a:solidFill>
                  <a:srgbClr val="FFC000"/>
                </a:solidFill>
                <a:latin typeface="Arial MT"/>
                <a:cs typeface="Arial"/>
              </a:rPr>
              <a:t> </a:t>
            </a:r>
            <a:r>
              <a:rPr lang="en-US" sz="1700" i="1" dirty="0" smtClean="0">
                <a:solidFill>
                  <a:srgbClr val="FFC000"/>
                </a:solidFill>
                <a:latin typeface="Arial MT"/>
                <a:cs typeface="Arial"/>
              </a:rPr>
              <a:t>Setup</a:t>
            </a:r>
            <a:r>
              <a:rPr lang="en-US" sz="1700" dirty="0" smtClean="0">
                <a:solidFill>
                  <a:schemeClr val="bg1"/>
                </a:solidFill>
                <a:latin typeface="Arial MT"/>
                <a:cs typeface="Arial"/>
              </a:rPr>
              <a:t>:</a:t>
            </a:r>
            <a:r>
              <a:rPr lang="en-US" sz="1700" spc="-10" dirty="0" smtClean="0">
                <a:solidFill>
                  <a:schemeClr val="bg1"/>
                </a:solidFill>
                <a:latin typeface="Arial MT"/>
                <a:cs typeface="Arial"/>
              </a:rPr>
              <a:t> </a:t>
            </a:r>
            <a:r>
              <a:rPr lang="en-US" sz="1700" dirty="0" smtClean="0">
                <a:solidFill>
                  <a:schemeClr val="bg1"/>
                </a:solidFill>
                <a:latin typeface="Arial MT"/>
                <a:cs typeface="Arial MT"/>
              </a:rPr>
              <a:t>Can</a:t>
            </a:r>
            <a:r>
              <a:rPr lang="en-US" sz="1700" spc="-25" dirty="0" smtClean="0">
                <a:solidFill>
                  <a:schemeClr val="bg1"/>
                </a:solidFill>
                <a:latin typeface="Arial MT"/>
                <a:cs typeface="Arial MT"/>
              </a:rPr>
              <a:t> </a:t>
            </a:r>
            <a:r>
              <a:rPr lang="en-US" sz="1700" dirty="0" smtClean="0">
                <a:solidFill>
                  <a:schemeClr val="bg1"/>
                </a:solidFill>
                <a:latin typeface="Arial MT"/>
                <a:cs typeface="Arial MT"/>
              </a:rPr>
              <a:t>be</a:t>
            </a:r>
            <a:r>
              <a:rPr lang="en-US" sz="1700" spc="-20" dirty="0" smtClean="0">
                <a:solidFill>
                  <a:schemeClr val="bg1"/>
                </a:solidFill>
                <a:latin typeface="Arial MT"/>
                <a:cs typeface="Arial MT"/>
              </a:rPr>
              <a:t> </a:t>
            </a:r>
            <a:r>
              <a:rPr lang="en-US" sz="1700" dirty="0" smtClean="0">
                <a:solidFill>
                  <a:schemeClr val="bg1"/>
                </a:solidFill>
                <a:latin typeface="Arial MT"/>
                <a:cs typeface="Arial MT"/>
              </a:rPr>
              <a:t>added</a:t>
            </a:r>
            <a:r>
              <a:rPr lang="en-US" sz="1700" spc="-15" dirty="0" smtClean="0">
                <a:solidFill>
                  <a:schemeClr val="bg1"/>
                </a:solidFill>
                <a:latin typeface="Arial MT"/>
                <a:cs typeface="Arial MT"/>
              </a:rPr>
              <a:t> </a:t>
            </a:r>
            <a:r>
              <a:rPr lang="en-US" sz="1700" dirty="0" smtClean="0">
                <a:solidFill>
                  <a:schemeClr val="bg1"/>
                </a:solidFill>
                <a:latin typeface="Arial MT"/>
                <a:cs typeface="Arial MT"/>
              </a:rPr>
              <a:t>directly</a:t>
            </a:r>
            <a:r>
              <a:rPr lang="en-US" sz="1700" spc="-10" dirty="0" smtClean="0">
                <a:solidFill>
                  <a:schemeClr val="bg1"/>
                </a:solidFill>
                <a:latin typeface="Arial MT"/>
                <a:cs typeface="Arial MT"/>
              </a:rPr>
              <a:t> within</a:t>
            </a:r>
            <a:endParaRPr lang="en-US" sz="1700" dirty="0" smtClean="0">
              <a:solidFill>
                <a:schemeClr val="bg1"/>
              </a:solidFill>
              <a:latin typeface="Arial MT"/>
              <a:cs typeface="Arial MT"/>
            </a:endParaRPr>
          </a:p>
          <a:p>
            <a:pPr marL="298450" indent="-285750">
              <a:lnSpc>
                <a:spcPct val="100000"/>
              </a:lnSpc>
              <a:spcBef>
                <a:spcPts val="5"/>
              </a:spcBef>
              <a:buFont typeface="Wingdings" panose="05000000000000000000" pitchFamily="2" charset="2"/>
              <a:buChar char="§"/>
            </a:pPr>
            <a:r>
              <a:rPr lang="en-US" sz="1700" dirty="0" smtClean="0">
                <a:solidFill>
                  <a:schemeClr val="bg1"/>
                </a:solidFill>
                <a:latin typeface="Arial MT"/>
                <a:cs typeface="Arial MT"/>
              </a:rPr>
              <a:t>the</a:t>
            </a:r>
            <a:r>
              <a:rPr lang="en-US" sz="1700" spc="-25" dirty="0" smtClean="0">
                <a:solidFill>
                  <a:schemeClr val="bg1"/>
                </a:solidFill>
                <a:latin typeface="Arial MT"/>
                <a:cs typeface="Arial MT"/>
              </a:rPr>
              <a:t> </a:t>
            </a:r>
            <a:r>
              <a:rPr lang="en-US" sz="1700" dirty="0" smtClean="0">
                <a:solidFill>
                  <a:schemeClr val="bg1"/>
                </a:solidFill>
                <a:latin typeface="Arial MT"/>
                <a:cs typeface="Arial MT"/>
              </a:rPr>
              <a:t>HTML,</a:t>
            </a:r>
            <a:r>
              <a:rPr lang="en-US" sz="1700" spc="-25" dirty="0" smtClean="0">
                <a:solidFill>
                  <a:schemeClr val="bg1"/>
                </a:solidFill>
                <a:latin typeface="Arial MT"/>
                <a:cs typeface="Arial MT"/>
              </a:rPr>
              <a:t> </a:t>
            </a:r>
            <a:r>
              <a:rPr lang="en-US" sz="1700" dirty="0" smtClean="0">
                <a:solidFill>
                  <a:schemeClr val="bg1"/>
                </a:solidFill>
                <a:latin typeface="Arial MT"/>
                <a:cs typeface="Arial MT"/>
              </a:rPr>
              <a:t>making</a:t>
            </a:r>
            <a:r>
              <a:rPr lang="en-US" sz="1700" spc="-15" dirty="0" smtClean="0">
                <a:solidFill>
                  <a:schemeClr val="bg1"/>
                </a:solidFill>
                <a:latin typeface="Arial MT"/>
                <a:cs typeface="Arial MT"/>
              </a:rPr>
              <a:t> </a:t>
            </a:r>
            <a:r>
              <a:rPr lang="en-US" sz="1700" dirty="0" smtClean="0">
                <a:solidFill>
                  <a:schemeClr val="bg1"/>
                </a:solidFill>
                <a:latin typeface="Arial MT"/>
                <a:cs typeface="Arial MT"/>
              </a:rPr>
              <a:t>it</a:t>
            </a:r>
            <a:r>
              <a:rPr lang="en-US" sz="1700" spc="-25" dirty="0" smtClean="0">
                <a:solidFill>
                  <a:schemeClr val="bg1"/>
                </a:solidFill>
                <a:latin typeface="Arial MT"/>
                <a:cs typeface="Arial MT"/>
              </a:rPr>
              <a:t> </a:t>
            </a:r>
            <a:r>
              <a:rPr lang="en-US" sz="1700" dirty="0" smtClean="0">
                <a:solidFill>
                  <a:schemeClr val="bg1"/>
                </a:solidFill>
                <a:latin typeface="Arial MT"/>
                <a:cs typeface="Arial MT"/>
              </a:rPr>
              <a:t>quick</a:t>
            </a:r>
            <a:r>
              <a:rPr lang="en-US" sz="1700" spc="-10" dirty="0" smtClean="0">
                <a:solidFill>
                  <a:schemeClr val="bg1"/>
                </a:solidFill>
                <a:latin typeface="Arial MT"/>
                <a:cs typeface="Arial MT"/>
              </a:rPr>
              <a:t> </a:t>
            </a:r>
            <a:r>
              <a:rPr lang="en-US" sz="1700" dirty="0" smtClean="0">
                <a:solidFill>
                  <a:schemeClr val="bg1"/>
                </a:solidFill>
                <a:latin typeface="Arial MT"/>
                <a:cs typeface="Arial MT"/>
              </a:rPr>
              <a:t>for</a:t>
            </a:r>
            <a:r>
              <a:rPr lang="en-US" sz="1700" spc="-15" dirty="0" smtClean="0">
                <a:solidFill>
                  <a:schemeClr val="bg1"/>
                </a:solidFill>
                <a:latin typeface="Arial MT"/>
                <a:cs typeface="Arial MT"/>
              </a:rPr>
              <a:t> </a:t>
            </a:r>
            <a:r>
              <a:rPr lang="en-US" sz="1700" spc="-10" dirty="0" smtClean="0">
                <a:solidFill>
                  <a:schemeClr val="bg1"/>
                </a:solidFill>
                <a:latin typeface="Arial MT"/>
                <a:cs typeface="Arial MT"/>
              </a:rPr>
              <a:t>prototyping.</a:t>
            </a:r>
            <a:endParaRPr lang="en-US" sz="1700" dirty="0" smtClean="0">
              <a:solidFill>
                <a:schemeClr val="bg1"/>
              </a:solidFill>
              <a:latin typeface="Arial MT"/>
              <a:cs typeface="Arial MT"/>
            </a:endParaRPr>
          </a:p>
        </p:txBody>
      </p:sp>
      <p:sp>
        <p:nvSpPr>
          <p:cNvPr id="8" name="object 8"/>
          <p:cNvSpPr/>
          <p:nvPr/>
        </p:nvSpPr>
        <p:spPr>
          <a:xfrm>
            <a:off x="6273430" y="3657600"/>
            <a:ext cx="5510530" cy="2572512"/>
          </a:xfrm>
          <a:custGeom>
            <a:avLst/>
            <a:gdLst/>
            <a:ahLst/>
            <a:cxnLst/>
            <a:rect l="l" t="t" r="r" b="b"/>
            <a:pathLst>
              <a:path w="5510530" h="2954020">
                <a:moveTo>
                  <a:pt x="5218938" y="0"/>
                </a:moveTo>
                <a:lnTo>
                  <a:pt x="291465" y="0"/>
                </a:lnTo>
                <a:lnTo>
                  <a:pt x="244221" y="4572"/>
                </a:lnTo>
                <a:lnTo>
                  <a:pt x="199389" y="17906"/>
                </a:lnTo>
                <a:lnTo>
                  <a:pt x="157479" y="39243"/>
                </a:lnTo>
                <a:lnTo>
                  <a:pt x="119379" y="67944"/>
                </a:lnTo>
                <a:lnTo>
                  <a:pt x="85344" y="103124"/>
                </a:lnTo>
                <a:lnTo>
                  <a:pt x="56261" y="144144"/>
                </a:lnTo>
                <a:lnTo>
                  <a:pt x="32512" y="190245"/>
                </a:lnTo>
                <a:lnTo>
                  <a:pt x="14859" y="240664"/>
                </a:lnTo>
                <a:lnTo>
                  <a:pt x="3810" y="294894"/>
                </a:lnTo>
                <a:lnTo>
                  <a:pt x="0" y="351917"/>
                </a:lnTo>
                <a:lnTo>
                  <a:pt x="0" y="2601569"/>
                </a:lnTo>
                <a:lnTo>
                  <a:pt x="3810" y="2658643"/>
                </a:lnTo>
                <a:lnTo>
                  <a:pt x="14859" y="2712783"/>
                </a:lnTo>
                <a:lnTo>
                  <a:pt x="32512" y="2763278"/>
                </a:lnTo>
                <a:lnTo>
                  <a:pt x="56261" y="2809392"/>
                </a:lnTo>
                <a:lnTo>
                  <a:pt x="85344" y="2850403"/>
                </a:lnTo>
                <a:lnTo>
                  <a:pt x="119379" y="2885586"/>
                </a:lnTo>
                <a:lnTo>
                  <a:pt x="157479" y="2914214"/>
                </a:lnTo>
                <a:lnTo>
                  <a:pt x="199389" y="2935560"/>
                </a:lnTo>
                <a:lnTo>
                  <a:pt x="244221" y="2948902"/>
                </a:lnTo>
                <a:lnTo>
                  <a:pt x="291465" y="2953510"/>
                </a:lnTo>
                <a:lnTo>
                  <a:pt x="5218938" y="2953510"/>
                </a:lnTo>
                <a:lnTo>
                  <a:pt x="5266182" y="2948902"/>
                </a:lnTo>
                <a:lnTo>
                  <a:pt x="5311013" y="2935560"/>
                </a:lnTo>
                <a:lnTo>
                  <a:pt x="5352923" y="2914214"/>
                </a:lnTo>
                <a:lnTo>
                  <a:pt x="5391023" y="2885586"/>
                </a:lnTo>
                <a:lnTo>
                  <a:pt x="5425058" y="2850403"/>
                </a:lnTo>
                <a:lnTo>
                  <a:pt x="5454142" y="2809392"/>
                </a:lnTo>
                <a:lnTo>
                  <a:pt x="5477891" y="2763278"/>
                </a:lnTo>
                <a:lnTo>
                  <a:pt x="5495544" y="2712783"/>
                </a:lnTo>
                <a:lnTo>
                  <a:pt x="5506593" y="2658643"/>
                </a:lnTo>
                <a:lnTo>
                  <a:pt x="5510403" y="2601569"/>
                </a:lnTo>
                <a:lnTo>
                  <a:pt x="5510403" y="351917"/>
                </a:lnTo>
                <a:lnTo>
                  <a:pt x="5506593" y="294894"/>
                </a:lnTo>
                <a:lnTo>
                  <a:pt x="5495544" y="240664"/>
                </a:lnTo>
                <a:lnTo>
                  <a:pt x="5477891" y="190245"/>
                </a:lnTo>
                <a:lnTo>
                  <a:pt x="5454142" y="144144"/>
                </a:lnTo>
                <a:lnTo>
                  <a:pt x="5425058" y="103124"/>
                </a:lnTo>
                <a:lnTo>
                  <a:pt x="5391023" y="67944"/>
                </a:lnTo>
                <a:lnTo>
                  <a:pt x="5352923" y="39243"/>
                </a:lnTo>
                <a:lnTo>
                  <a:pt x="5311013" y="17906"/>
                </a:lnTo>
                <a:lnTo>
                  <a:pt x="5266182" y="4572"/>
                </a:lnTo>
                <a:lnTo>
                  <a:pt x="5218938" y="0"/>
                </a:lnTo>
                <a:close/>
              </a:path>
            </a:pathLst>
          </a:custGeom>
          <a:solidFill>
            <a:srgbClr val="DA3036"/>
          </a:solidFill>
        </p:spPr>
        <p:txBody>
          <a:bodyPr wrap="square" lIns="0" tIns="0" rIns="0" bIns="0" rtlCol="0"/>
          <a:lstStyle/>
          <a:p>
            <a:endParaRPr/>
          </a:p>
        </p:txBody>
      </p:sp>
      <p:sp>
        <p:nvSpPr>
          <p:cNvPr id="9" name="object 9"/>
          <p:cNvSpPr txBox="1"/>
          <p:nvPr/>
        </p:nvSpPr>
        <p:spPr>
          <a:xfrm>
            <a:off x="8029523" y="3772916"/>
            <a:ext cx="199834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00"/>
                </a:solidFill>
                <a:latin typeface="Arial"/>
                <a:cs typeface="Arial"/>
              </a:rPr>
              <a:t>DISADVANTAGES</a:t>
            </a:r>
            <a:endParaRPr sz="1800" dirty="0">
              <a:latin typeface="Arial"/>
              <a:cs typeface="Arial"/>
            </a:endParaRPr>
          </a:p>
        </p:txBody>
      </p:sp>
      <p:sp>
        <p:nvSpPr>
          <p:cNvPr id="10" name="object 10"/>
          <p:cNvSpPr txBox="1"/>
          <p:nvPr/>
        </p:nvSpPr>
        <p:spPr>
          <a:xfrm>
            <a:off x="6474992" y="4372159"/>
            <a:ext cx="5107406" cy="1582484"/>
          </a:xfrm>
          <a:prstGeom prst="rect">
            <a:avLst/>
          </a:prstGeom>
        </p:spPr>
        <p:txBody>
          <a:bodyPr vert="horz" wrap="square" lIns="0" tIns="12700" rIns="0" bIns="0" rtlCol="0">
            <a:spAutoFit/>
          </a:bodyPr>
          <a:lstStyle/>
          <a:p>
            <a:pPr marL="298450" marR="193675" indent="-285750">
              <a:lnSpc>
                <a:spcPct val="100000"/>
              </a:lnSpc>
              <a:spcBef>
                <a:spcPts val="100"/>
              </a:spcBef>
              <a:buFont typeface="Wingdings" panose="05000000000000000000" pitchFamily="2" charset="2"/>
              <a:buChar char="§"/>
            </a:pPr>
            <a:r>
              <a:rPr sz="1700" i="1" dirty="0">
                <a:solidFill>
                  <a:srgbClr val="FFC000"/>
                </a:solidFill>
                <a:latin typeface="Arial MT"/>
                <a:cs typeface="Arial"/>
              </a:rPr>
              <a:t>Maintenance</a:t>
            </a:r>
            <a:r>
              <a:rPr sz="1700" dirty="0">
                <a:solidFill>
                  <a:schemeClr val="bg1"/>
                </a:solidFill>
                <a:latin typeface="Arial MT"/>
                <a:cs typeface="Arial"/>
              </a:rPr>
              <a:t>:</a:t>
            </a:r>
            <a:r>
              <a:rPr sz="1700" spc="-30" dirty="0">
                <a:solidFill>
                  <a:schemeClr val="bg1"/>
                </a:solidFill>
                <a:latin typeface="Arial MT"/>
                <a:cs typeface="Arial"/>
              </a:rPr>
              <a:t> </a:t>
            </a:r>
            <a:r>
              <a:rPr sz="1700" dirty="0">
                <a:solidFill>
                  <a:schemeClr val="bg1"/>
                </a:solidFill>
                <a:latin typeface="Arial MT"/>
                <a:cs typeface="Arial MT"/>
              </a:rPr>
              <a:t>Harder</a:t>
            </a:r>
            <a:r>
              <a:rPr sz="1700" spc="-30" dirty="0">
                <a:solidFill>
                  <a:schemeClr val="bg1"/>
                </a:solidFill>
                <a:latin typeface="Arial MT"/>
                <a:cs typeface="Arial MT"/>
              </a:rPr>
              <a:t> </a:t>
            </a:r>
            <a:r>
              <a:rPr sz="1700" dirty="0">
                <a:solidFill>
                  <a:schemeClr val="bg1"/>
                </a:solidFill>
                <a:latin typeface="Arial MT"/>
                <a:cs typeface="Arial MT"/>
              </a:rPr>
              <a:t>to</a:t>
            </a:r>
            <a:r>
              <a:rPr sz="1700" spc="-40" dirty="0">
                <a:solidFill>
                  <a:schemeClr val="bg1"/>
                </a:solidFill>
                <a:latin typeface="Arial MT"/>
                <a:cs typeface="Arial MT"/>
              </a:rPr>
              <a:t> </a:t>
            </a:r>
            <a:r>
              <a:rPr sz="1700" dirty="0">
                <a:solidFill>
                  <a:schemeClr val="bg1"/>
                </a:solidFill>
                <a:latin typeface="Arial MT"/>
                <a:cs typeface="Arial MT"/>
              </a:rPr>
              <a:t>maintain</a:t>
            </a:r>
            <a:r>
              <a:rPr sz="1700" spc="-35" dirty="0">
                <a:solidFill>
                  <a:schemeClr val="bg1"/>
                </a:solidFill>
                <a:latin typeface="Arial MT"/>
                <a:cs typeface="Arial MT"/>
              </a:rPr>
              <a:t> </a:t>
            </a:r>
            <a:r>
              <a:rPr sz="1700" spc="-25" dirty="0">
                <a:solidFill>
                  <a:schemeClr val="bg1"/>
                </a:solidFill>
                <a:latin typeface="Arial MT"/>
                <a:cs typeface="Arial MT"/>
              </a:rPr>
              <a:t>and </a:t>
            </a:r>
            <a:r>
              <a:rPr sz="1700" dirty="0">
                <a:solidFill>
                  <a:schemeClr val="bg1"/>
                </a:solidFill>
                <a:latin typeface="Arial MT"/>
                <a:cs typeface="Arial MT"/>
              </a:rPr>
              <a:t>debug,</a:t>
            </a:r>
            <a:r>
              <a:rPr sz="1700" spc="-20" dirty="0">
                <a:solidFill>
                  <a:schemeClr val="bg1"/>
                </a:solidFill>
                <a:latin typeface="Arial MT"/>
                <a:cs typeface="Arial MT"/>
              </a:rPr>
              <a:t> </a:t>
            </a:r>
            <a:r>
              <a:rPr sz="1700" dirty="0">
                <a:solidFill>
                  <a:schemeClr val="bg1"/>
                </a:solidFill>
                <a:latin typeface="Arial MT"/>
                <a:cs typeface="Arial MT"/>
              </a:rPr>
              <a:t>especially</a:t>
            </a:r>
            <a:r>
              <a:rPr sz="1700" spc="-10" dirty="0">
                <a:solidFill>
                  <a:schemeClr val="bg1"/>
                </a:solidFill>
                <a:latin typeface="Arial MT"/>
                <a:cs typeface="Arial MT"/>
              </a:rPr>
              <a:t> </a:t>
            </a:r>
            <a:r>
              <a:rPr sz="1700" dirty="0">
                <a:solidFill>
                  <a:schemeClr val="bg1"/>
                </a:solidFill>
                <a:latin typeface="Arial MT"/>
                <a:cs typeface="Arial MT"/>
              </a:rPr>
              <a:t>as</a:t>
            </a:r>
            <a:r>
              <a:rPr sz="1700" spc="-30" dirty="0">
                <a:solidFill>
                  <a:schemeClr val="bg1"/>
                </a:solidFill>
                <a:latin typeface="Arial MT"/>
                <a:cs typeface="Arial MT"/>
              </a:rPr>
              <a:t> </a:t>
            </a:r>
            <a:r>
              <a:rPr sz="1700" dirty="0">
                <a:solidFill>
                  <a:schemeClr val="bg1"/>
                </a:solidFill>
                <a:latin typeface="Arial MT"/>
                <a:cs typeface="Arial MT"/>
              </a:rPr>
              <a:t>the</a:t>
            </a:r>
            <a:r>
              <a:rPr sz="1700" spc="-35" dirty="0">
                <a:solidFill>
                  <a:schemeClr val="bg1"/>
                </a:solidFill>
                <a:latin typeface="Arial MT"/>
                <a:cs typeface="Arial MT"/>
              </a:rPr>
              <a:t> </a:t>
            </a:r>
            <a:r>
              <a:rPr sz="1700" spc="-10" dirty="0">
                <a:solidFill>
                  <a:schemeClr val="bg1"/>
                </a:solidFill>
                <a:latin typeface="Arial MT"/>
                <a:cs typeface="Arial MT"/>
              </a:rPr>
              <a:t>complexity grows.</a:t>
            </a:r>
            <a:endParaRPr sz="1700" dirty="0">
              <a:solidFill>
                <a:schemeClr val="bg1"/>
              </a:solidFill>
              <a:latin typeface="Arial MT"/>
              <a:cs typeface="Arial MT"/>
            </a:endParaRPr>
          </a:p>
          <a:p>
            <a:pPr marL="298450" marR="5080" indent="-285750">
              <a:lnSpc>
                <a:spcPct val="100000"/>
              </a:lnSpc>
              <a:buFont typeface="Wingdings" panose="05000000000000000000" pitchFamily="2" charset="2"/>
              <a:buChar char="§"/>
            </a:pPr>
            <a:r>
              <a:rPr sz="1700" i="1" dirty="0">
                <a:solidFill>
                  <a:srgbClr val="FFC000"/>
                </a:solidFill>
                <a:latin typeface="Arial MT"/>
                <a:cs typeface="Arial"/>
              </a:rPr>
              <a:t>Separation</a:t>
            </a:r>
            <a:r>
              <a:rPr sz="1700" i="1" spc="-40" dirty="0">
                <a:solidFill>
                  <a:srgbClr val="FFC000"/>
                </a:solidFill>
                <a:latin typeface="Arial MT"/>
                <a:cs typeface="Arial"/>
              </a:rPr>
              <a:t> </a:t>
            </a:r>
            <a:r>
              <a:rPr sz="1700" i="1" dirty="0">
                <a:solidFill>
                  <a:srgbClr val="FFC000"/>
                </a:solidFill>
                <a:latin typeface="Arial MT"/>
                <a:cs typeface="Arial"/>
              </a:rPr>
              <a:t>of</a:t>
            </a:r>
            <a:r>
              <a:rPr sz="1700" i="1" spc="-45" dirty="0">
                <a:solidFill>
                  <a:srgbClr val="FFC000"/>
                </a:solidFill>
                <a:latin typeface="Arial MT"/>
                <a:cs typeface="Arial"/>
              </a:rPr>
              <a:t> </a:t>
            </a:r>
            <a:r>
              <a:rPr sz="1700" i="1" dirty="0">
                <a:solidFill>
                  <a:srgbClr val="FFC000"/>
                </a:solidFill>
                <a:latin typeface="Arial MT"/>
                <a:cs typeface="Arial"/>
              </a:rPr>
              <a:t>Concerns</a:t>
            </a:r>
            <a:r>
              <a:rPr sz="1700" dirty="0">
                <a:solidFill>
                  <a:schemeClr val="bg1"/>
                </a:solidFill>
                <a:latin typeface="Arial MT"/>
                <a:cs typeface="Arial"/>
              </a:rPr>
              <a:t>:</a:t>
            </a:r>
            <a:r>
              <a:rPr sz="1700" spc="-40" dirty="0">
                <a:solidFill>
                  <a:schemeClr val="bg1"/>
                </a:solidFill>
                <a:latin typeface="Arial MT"/>
                <a:cs typeface="Arial"/>
              </a:rPr>
              <a:t> </a:t>
            </a:r>
            <a:r>
              <a:rPr sz="1700" dirty="0">
                <a:solidFill>
                  <a:schemeClr val="bg1"/>
                </a:solidFill>
                <a:latin typeface="Arial MT"/>
                <a:cs typeface="Arial MT"/>
              </a:rPr>
              <a:t>Violates</a:t>
            </a:r>
            <a:r>
              <a:rPr sz="1700" spc="-30" dirty="0">
                <a:solidFill>
                  <a:schemeClr val="bg1"/>
                </a:solidFill>
                <a:latin typeface="Arial MT"/>
                <a:cs typeface="Arial MT"/>
              </a:rPr>
              <a:t> </a:t>
            </a:r>
            <a:r>
              <a:rPr sz="1700" spc="-25" dirty="0">
                <a:solidFill>
                  <a:schemeClr val="bg1"/>
                </a:solidFill>
                <a:latin typeface="Arial MT"/>
                <a:cs typeface="Arial MT"/>
              </a:rPr>
              <a:t>the </a:t>
            </a:r>
            <a:r>
              <a:rPr sz="1700" dirty="0">
                <a:solidFill>
                  <a:schemeClr val="bg1"/>
                </a:solidFill>
                <a:latin typeface="Arial MT"/>
                <a:cs typeface="Arial MT"/>
              </a:rPr>
              <a:t>principle</a:t>
            </a:r>
            <a:r>
              <a:rPr sz="1700" spc="-10" dirty="0">
                <a:solidFill>
                  <a:schemeClr val="bg1"/>
                </a:solidFill>
                <a:latin typeface="Arial MT"/>
                <a:cs typeface="Arial MT"/>
              </a:rPr>
              <a:t> </a:t>
            </a:r>
            <a:r>
              <a:rPr sz="1700" dirty="0">
                <a:solidFill>
                  <a:schemeClr val="bg1"/>
                </a:solidFill>
                <a:latin typeface="Arial MT"/>
                <a:cs typeface="Arial MT"/>
              </a:rPr>
              <a:t>of</a:t>
            </a:r>
            <a:r>
              <a:rPr sz="1700" spc="-25" dirty="0">
                <a:solidFill>
                  <a:schemeClr val="bg1"/>
                </a:solidFill>
                <a:latin typeface="Arial MT"/>
                <a:cs typeface="Arial MT"/>
              </a:rPr>
              <a:t> </a:t>
            </a:r>
            <a:r>
              <a:rPr sz="1700" dirty="0">
                <a:solidFill>
                  <a:schemeClr val="bg1"/>
                </a:solidFill>
                <a:latin typeface="Arial MT"/>
                <a:cs typeface="Arial MT"/>
              </a:rPr>
              <a:t>separating</a:t>
            </a:r>
            <a:r>
              <a:rPr sz="1700" spc="-20" dirty="0">
                <a:solidFill>
                  <a:schemeClr val="bg1"/>
                </a:solidFill>
                <a:latin typeface="Arial MT"/>
                <a:cs typeface="Arial MT"/>
              </a:rPr>
              <a:t> </a:t>
            </a:r>
            <a:r>
              <a:rPr sz="1700" dirty="0">
                <a:solidFill>
                  <a:schemeClr val="bg1"/>
                </a:solidFill>
                <a:latin typeface="Arial MT"/>
                <a:cs typeface="Arial MT"/>
              </a:rPr>
              <a:t>HTML,</a:t>
            </a:r>
            <a:r>
              <a:rPr sz="1700" spc="-30" dirty="0">
                <a:solidFill>
                  <a:schemeClr val="bg1"/>
                </a:solidFill>
                <a:latin typeface="Arial MT"/>
                <a:cs typeface="Arial MT"/>
              </a:rPr>
              <a:t> </a:t>
            </a:r>
            <a:r>
              <a:rPr sz="1700" dirty="0">
                <a:solidFill>
                  <a:schemeClr val="bg1"/>
                </a:solidFill>
                <a:latin typeface="Arial MT"/>
                <a:cs typeface="Arial MT"/>
              </a:rPr>
              <a:t>CSS,</a:t>
            </a:r>
            <a:r>
              <a:rPr sz="1700" spc="-25" dirty="0">
                <a:solidFill>
                  <a:schemeClr val="bg1"/>
                </a:solidFill>
                <a:latin typeface="Arial MT"/>
                <a:cs typeface="Arial MT"/>
              </a:rPr>
              <a:t> and </a:t>
            </a:r>
            <a:r>
              <a:rPr sz="1700" dirty="0" smtClean="0">
                <a:solidFill>
                  <a:schemeClr val="bg1"/>
                </a:solidFill>
                <a:latin typeface="Arial MT"/>
                <a:cs typeface="Arial"/>
              </a:rPr>
              <a:t>JavaScript</a:t>
            </a:r>
            <a:r>
              <a:rPr lang="en-US" sz="1700" dirty="0" smtClean="0">
                <a:solidFill>
                  <a:schemeClr val="bg1"/>
                </a:solidFill>
                <a:latin typeface="Arial MT"/>
                <a:cs typeface="Arial"/>
              </a:rPr>
              <a:t>.</a:t>
            </a:r>
            <a:endParaRPr lang="en-US" sz="1700" spc="-15" dirty="0">
              <a:solidFill>
                <a:schemeClr val="bg1"/>
              </a:solidFill>
              <a:latin typeface="Arial MT"/>
              <a:cs typeface="Arial"/>
            </a:endParaRPr>
          </a:p>
          <a:p>
            <a:pPr marL="298450" marR="5080" indent="-285750">
              <a:lnSpc>
                <a:spcPct val="100000"/>
              </a:lnSpc>
              <a:buFont typeface="Wingdings" panose="05000000000000000000" pitchFamily="2" charset="2"/>
              <a:buChar char="§"/>
            </a:pPr>
            <a:r>
              <a:rPr sz="1700" i="1" dirty="0" smtClean="0">
                <a:solidFill>
                  <a:srgbClr val="FFC000"/>
                </a:solidFill>
                <a:latin typeface="Arial MT"/>
                <a:cs typeface="Arial"/>
              </a:rPr>
              <a:t>Scalability</a:t>
            </a:r>
            <a:r>
              <a:rPr sz="1700" dirty="0">
                <a:solidFill>
                  <a:schemeClr val="bg1"/>
                </a:solidFill>
                <a:latin typeface="Arial MT"/>
                <a:cs typeface="Arial"/>
              </a:rPr>
              <a:t>:</a:t>
            </a:r>
            <a:r>
              <a:rPr sz="1700" spc="-40" dirty="0">
                <a:solidFill>
                  <a:schemeClr val="bg1"/>
                </a:solidFill>
                <a:latin typeface="Arial MT"/>
                <a:cs typeface="Arial"/>
              </a:rPr>
              <a:t> </a:t>
            </a:r>
            <a:r>
              <a:rPr sz="1700" dirty="0">
                <a:solidFill>
                  <a:schemeClr val="bg1"/>
                </a:solidFill>
                <a:latin typeface="Arial MT"/>
                <a:cs typeface="Arial MT"/>
              </a:rPr>
              <a:t>Not</a:t>
            </a:r>
            <a:r>
              <a:rPr sz="1700" spc="-55" dirty="0">
                <a:solidFill>
                  <a:schemeClr val="bg1"/>
                </a:solidFill>
                <a:latin typeface="Arial MT"/>
                <a:cs typeface="Arial MT"/>
              </a:rPr>
              <a:t> </a:t>
            </a:r>
            <a:r>
              <a:rPr sz="1700" dirty="0">
                <a:solidFill>
                  <a:schemeClr val="bg1"/>
                </a:solidFill>
                <a:latin typeface="Arial MT"/>
                <a:cs typeface="Arial MT"/>
              </a:rPr>
              <a:t>suitable</a:t>
            </a:r>
            <a:r>
              <a:rPr sz="1700" spc="-40" dirty="0">
                <a:solidFill>
                  <a:schemeClr val="bg1"/>
                </a:solidFill>
                <a:latin typeface="Arial MT"/>
                <a:cs typeface="Arial MT"/>
              </a:rPr>
              <a:t> </a:t>
            </a:r>
            <a:r>
              <a:rPr sz="1700" spc="-25" dirty="0">
                <a:solidFill>
                  <a:schemeClr val="bg1"/>
                </a:solidFill>
                <a:latin typeface="Arial MT"/>
                <a:cs typeface="Arial MT"/>
              </a:rPr>
              <a:t>for </a:t>
            </a:r>
            <a:r>
              <a:rPr sz="1700" dirty="0">
                <a:solidFill>
                  <a:schemeClr val="bg1"/>
                </a:solidFill>
                <a:latin typeface="Arial MT"/>
                <a:cs typeface="Arial MT"/>
              </a:rPr>
              <a:t>larger</a:t>
            </a:r>
            <a:r>
              <a:rPr sz="1700" spc="-60" dirty="0">
                <a:solidFill>
                  <a:schemeClr val="bg1"/>
                </a:solidFill>
                <a:latin typeface="Arial MT"/>
                <a:cs typeface="Arial MT"/>
              </a:rPr>
              <a:t> </a:t>
            </a:r>
            <a:r>
              <a:rPr sz="1700" dirty="0">
                <a:solidFill>
                  <a:schemeClr val="bg1"/>
                </a:solidFill>
                <a:latin typeface="Arial MT"/>
                <a:cs typeface="Arial MT"/>
              </a:rPr>
              <a:t>applications</a:t>
            </a:r>
            <a:r>
              <a:rPr sz="1700" spc="-35" dirty="0">
                <a:solidFill>
                  <a:schemeClr val="bg1"/>
                </a:solidFill>
                <a:latin typeface="Arial MT"/>
                <a:cs typeface="Arial MT"/>
              </a:rPr>
              <a:t> </a:t>
            </a:r>
            <a:r>
              <a:rPr sz="1700" dirty="0">
                <a:solidFill>
                  <a:schemeClr val="bg1"/>
                </a:solidFill>
                <a:latin typeface="Arial MT"/>
                <a:cs typeface="Arial MT"/>
              </a:rPr>
              <a:t>where</a:t>
            </a:r>
            <a:r>
              <a:rPr sz="1700" spc="-20" dirty="0">
                <a:solidFill>
                  <a:schemeClr val="bg1"/>
                </a:solidFill>
                <a:latin typeface="Arial MT"/>
                <a:cs typeface="Arial MT"/>
              </a:rPr>
              <a:t> </a:t>
            </a:r>
            <a:r>
              <a:rPr sz="1700" dirty="0">
                <a:solidFill>
                  <a:schemeClr val="bg1"/>
                </a:solidFill>
                <a:latin typeface="Arial MT"/>
                <a:cs typeface="Arial MT"/>
              </a:rPr>
              <a:t>more</a:t>
            </a:r>
            <a:r>
              <a:rPr sz="1700" spc="-45" dirty="0">
                <a:solidFill>
                  <a:schemeClr val="bg1"/>
                </a:solidFill>
                <a:latin typeface="Arial MT"/>
                <a:cs typeface="Arial MT"/>
              </a:rPr>
              <a:t> </a:t>
            </a:r>
            <a:r>
              <a:rPr sz="1700" spc="-10" dirty="0">
                <a:solidFill>
                  <a:schemeClr val="bg1"/>
                </a:solidFill>
                <a:latin typeface="Arial MT"/>
                <a:cs typeface="Arial MT"/>
              </a:rPr>
              <a:t>complex </a:t>
            </a:r>
            <a:r>
              <a:rPr sz="1700" dirty="0">
                <a:solidFill>
                  <a:schemeClr val="bg1"/>
                </a:solidFill>
                <a:latin typeface="Arial MT"/>
                <a:cs typeface="Arial MT"/>
              </a:rPr>
              <a:t>event</a:t>
            </a:r>
            <a:r>
              <a:rPr sz="1700" spc="-30" dirty="0">
                <a:solidFill>
                  <a:schemeClr val="bg1"/>
                </a:solidFill>
                <a:latin typeface="Arial MT"/>
                <a:cs typeface="Arial MT"/>
              </a:rPr>
              <a:t> </a:t>
            </a:r>
            <a:r>
              <a:rPr sz="1700" dirty="0">
                <a:solidFill>
                  <a:schemeClr val="bg1"/>
                </a:solidFill>
                <a:latin typeface="Arial MT"/>
                <a:cs typeface="Arial MT"/>
              </a:rPr>
              <a:t>handling is</a:t>
            </a:r>
            <a:r>
              <a:rPr sz="1700" spc="-25" dirty="0">
                <a:solidFill>
                  <a:schemeClr val="bg1"/>
                </a:solidFill>
                <a:latin typeface="Arial MT"/>
                <a:cs typeface="Arial MT"/>
              </a:rPr>
              <a:t> </a:t>
            </a:r>
            <a:r>
              <a:rPr sz="1700" spc="-10" dirty="0">
                <a:solidFill>
                  <a:schemeClr val="bg1"/>
                </a:solidFill>
                <a:latin typeface="Arial MT"/>
                <a:cs typeface="Arial MT"/>
              </a:rPr>
              <a:t>required.</a:t>
            </a:r>
            <a:endParaRPr sz="1700" dirty="0">
              <a:solidFill>
                <a:schemeClr val="bg1"/>
              </a:solidFill>
              <a:latin typeface="Arial MT"/>
              <a:cs typeface="Arial MT"/>
            </a:endParaRPr>
          </a:p>
        </p:txBody>
      </p:sp>
      <p:pic>
        <p:nvPicPr>
          <p:cNvPr id="13" name="Picture 12"/>
          <p:cNvPicPr>
            <a:picLocks noChangeAspect="1"/>
          </p:cNvPicPr>
          <p:nvPr/>
        </p:nvPicPr>
        <p:blipFill>
          <a:blip r:embed="rId2"/>
          <a:stretch>
            <a:fillRect/>
          </a:stretch>
        </p:blipFill>
        <p:spPr>
          <a:xfrm>
            <a:off x="1494644" y="2693647"/>
            <a:ext cx="9202710" cy="6719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6" grpId="0"/>
      <p:bldP spid="8" grpId="0" animBg="1"/>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1000" y="408913"/>
            <a:ext cx="3898900" cy="513715"/>
          </a:xfrm>
          <a:prstGeom prst="rect">
            <a:avLst/>
          </a:prstGeom>
        </p:spPr>
        <p:txBody>
          <a:bodyPr vert="horz" wrap="square" lIns="0" tIns="13335" rIns="0" bIns="0" rtlCol="0">
            <a:spAutoFit/>
          </a:bodyPr>
          <a:lstStyle/>
          <a:p>
            <a:pPr marL="12700" algn="ctr">
              <a:lnSpc>
                <a:spcPct val="100000"/>
              </a:lnSpc>
              <a:spcBef>
                <a:spcPts val="105"/>
              </a:spcBef>
              <a:tabLst>
                <a:tab pos="1576070" algn="l"/>
              </a:tabLst>
            </a:pPr>
            <a:r>
              <a:rPr spc="-10" dirty="0" smtClean="0"/>
              <a:t>Window</a:t>
            </a:r>
            <a:r>
              <a:rPr lang="en-US" dirty="0"/>
              <a:t> </a:t>
            </a:r>
            <a:r>
              <a:rPr spc="-10" dirty="0" smtClean="0"/>
              <a:t>Events</a:t>
            </a:r>
            <a:endParaRPr spc="-10" dirty="0"/>
          </a:p>
        </p:txBody>
      </p:sp>
      <p:sp>
        <p:nvSpPr>
          <p:cNvPr id="3" name="object 3"/>
          <p:cNvSpPr txBox="1"/>
          <p:nvPr/>
        </p:nvSpPr>
        <p:spPr>
          <a:xfrm>
            <a:off x="1371600" y="3602700"/>
            <a:ext cx="9067800" cy="1990288"/>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sz="1800" dirty="0">
                <a:solidFill>
                  <a:srgbClr val="FFC000"/>
                </a:solidFill>
                <a:latin typeface="Arial MT"/>
                <a:cs typeface="Arial"/>
              </a:rPr>
              <a:t>load</a:t>
            </a:r>
            <a:r>
              <a:rPr sz="1800" dirty="0">
                <a:latin typeface="Arial MT"/>
                <a:cs typeface="Arial MT"/>
              </a:rPr>
              <a:t>:</a:t>
            </a:r>
            <a:r>
              <a:rPr sz="1800" spc="-35" dirty="0">
                <a:latin typeface="Arial MT"/>
                <a:cs typeface="Arial MT"/>
              </a:rPr>
              <a:t> </a:t>
            </a:r>
            <a:r>
              <a:rPr sz="1800" dirty="0">
                <a:latin typeface="Arial MT"/>
                <a:cs typeface="Arial MT"/>
              </a:rPr>
              <a:t>Triggered</a:t>
            </a:r>
            <a:r>
              <a:rPr sz="1800" spc="-45" dirty="0">
                <a:latin typeface="Arial MT"/>
                <a:cs typeface="Arial MT"/>
              </a:rPr>
              <a:t> </a:t>
            </a:r>
            <a:r>
              <a:rPr sz="1800" dirty="0">
                <a:latin typeface="Arial MT"/>
                <a:cs typeface="Arial MT"/>
              </a:rPr>
              <a:t>when</a:t>
            </a:r>
            <a:r>
              <a:rPr sz="1800" spc="5" dirty="0">
                <a:latin typeface="Arial MT"/>
                <a:cs typeface="Arial MT"/>
              </a:rPr>
              <a:t> </a:t>
            </a:r>
            <a:r>
              <a:rPr sz="1800" dirty="0">
                <a:latin typeface="Arial MT"/>
                <a:cs typeface="Arial MT"/>
              </a:rPr>
              <a:t>the</a:t>
            </a:r>
            <a:r>
              <a:rPr sz="1800" spc="-40" dirty="0">
                <a:latin typeface="Arial MT"/>
                <a:cs typeface="Arial MT"/>
              </a:rPr>
              <a:t> </a:t>
            </a:r>
            <a:r>
              <a:rPr sz="1800" dirty="0">
                <a:latin typeface="Arial MT"/>
                <a:cs typeface="Arial MT"/>
              </a:rPr>
              <a:t>entire</a:t>
            </a:r>
            <a:r>
              <a:rPr sz="1800" spc="-30" dirty="0">
                <a:latin typeface="Arial MT"/>
                <a:cs typeface="Arial MT"/>
              </a:rPr>
              <a:t> </a:t>
            </a:r>
            <a:r>
              <a:rPr sz="1800" dirty="0">
                <a:latin typeface="Arial MT"/>
                <a:cs typeface="Arial MT"/>
              </a:rPr>
              <a:t>page,</a:t>
            </a:r>
            <a:r>
              <a:rPr sz="1800" spc="-30" dirty="0">
                <a:latin typeface="Arial MT"/>
                <a:cs typeface="Arial MT"/>
              </a:rPr>
              <a:t> </a:t>
            </a:r>
            <a:r>
              <a:rPr sz="1800" dirty="0">
                <a:latin typeface="Arial MT"/>
                <a:cs typeface="Arial MT"/>
              </a:rPr>
              <a:t>including</a:t>
            </a:r>
            <a:r>
              <a:rPr sz="1800" spc="-15" dirty="0">
                <a:latin typeface="Arial MT"/>
                <a:cs typeface="Arial MT"/>
              </a:rPr>
              <a:t> </a:t>
            </a:r>
            <a:r>
              <a:rPr sz="1800" dirty="0">
                <a:latin typeface="Arial MT"/>
                <a:cs typeface="Arial MT"/>
              </a:rPr>
              <a:t>all</a:t>
            </a:r>
            <a:r>
              <a:rPr sz="1800" spc="-30" dirty="0">
                <a:latin typeface="Arial MT"/>
                <a:cs typeface="Arial MT"/>
              </a:rPr>
              <a:t> </a:t>
            </a:r>
            <a:r>
              <a:rPr sz="1800" dirty="0">
                <a:latin typeface="Arial MT"/>
                <a:cs typeface="Arial MT"/>
              </a:rPr>
              <a:t>dependent</a:t>
            </a:r>
            <a:r>
              <a:rPr sz="1800" spc="-15" dirty="0">
                <a:latin typeface="Arial MT"/>
                <a:cs typeface="Arial MT"/>
              </a:rPr>
              <a:t> </a:t>
            </a:r>
            <a:r>
              <a:rPr sz="1800" dirty="0">
                <a:latin typeface="Arial MT"/>
                <a:cs typeface="Arial MT"/>
              </a:rPr>
              <a:t>resources,</a:t>
            </a:r>
            <a:r>
              <a:rPr sz="1800" spc="-20" dirty="0">
                <a:latin typeface="Arial MT"/>
                <a:cs typeface="Arial MT"/>
              </a:rPr>
              <a:t> </a:t>
            </a:r>
            <a:r>
              <a:rPr sz="1800" dirty="0">
                <a:latin typeface="Arial MT"/>
                <a:cs typeface="Arial MT"/>
              </a:rPr>
              <a:t>has</a:t>
            </a:r>
            <a:r>
              <a:rPr sz="1800" spc="-35" dirty="0">
                <a:latin typeface="Arial MT"/>
                <a:cs typeface="Arial MT"/>
              </a:rPr>
              <a:t> </a:t>
            </a:r>
            <a:r>
              <a:rPr sz="1800" spc="-10" dirty="0">
                <a:latin typeface="Arial MT"/>
                <a:cs typeface="Arial MT"/>
              </a:rPr>
              <a:t>loaded.</a:t>
            </a:r>
            <a:endParaRPr sz="1800" dirty="0">
              <a:latin typeface="Arial MT"/>
              <a:cs typeface="Arial MT"/>
            </a:endParaRPr>
          </a:p>
          <a:p>
            <a:pPr marL="285750" indent="-285750">
              <a:lnSpc>
                <a:spcPct val="100000"/>
              </a:lnSpc>
              <a:spcBef>
                <a:spcPts val="90"/>
              </a:spcBef>
              <a:buFont typeface="Arial" panose="020B0604020202020204" pitchFamily="34" charset="0"/>
              <a:buChar char="•"/>
            </a:pPr>
            <a:endParaRPr lang="en-US" sz="1800" dirty="0" smtClean="0">
              <a:latin typeface="Arial MT"/>
              <a:cs typeface="Arial MT"/>
            </a:endParaRPr>
          </a:p>
          <a:p>
            <a:pPr marL="285750" indent="-285750">
              <a:lnSpc>
                <a:spcPct val="100000"/>
              </a:lnSpc>
              <a:spcBef>
                <a:spcPts val="90"/>
              </a:spcBef>
              <a:buFont typeface="Arial" panose="020B0604020202020204" pitchFamily="34" charset="0"/>
              <a:buChar char="•"/>
            </a:pPr>
            <a:endParaRPr sz="1800" dirty="0">
              <a:latin typeface="Arial MT"/>
              <a:cs typeface="Arial MT"/>
            </a:endParaRPr>
          </a:p>
          <a:p>
            <a:pPr marL="298450" indent="-285750">
              <a:lnSpc>
                <a:spcPct val="100000"/>
              </a:lnSpc>
              <a:buFont typeface="Arial" panose="020B0604020202020204" pitchFamily="34" charset="0"/>
              <a:buChar char="•"/>
            </a:pPr>
            <a:r>
              <a:rPr sz="1800" dirty="0">
                <a:solidFill>
                  <a:srgbClr val="FFC000"/>
                </a:solidFill>
                <a:latin typeface="Arial MT"/>
                <a:cs typeface="Arial"/>
              </a:rPr>
              <a:t>resize</a:t>
            </a:r>
            <a:r>
              <a:rPr sz="1800" dirty="0">
                <a:latin typeface="Arial MT"/>
                <a:cs typeface="Arial MT"/>
              </a:rPr>
              <a:t>:</a:t>
            </a:r>
            <a:r>
              <a:rPr sz="1800" spc="-40" dirty="0">
                <a:latin typeface="Arial MT"/>
                <a:cs typeface="Arial MT"/>
              </a:rPr>
              <a:t> </a:t>
            </a:r>
            <a:r>
              <a:rPr sz="1800" dirty="0">
                <a:latin typeface="Arial MT"/>
                <a:cs typeface="Arial MT"/>
              </a:rPr>
              <a:t>Triggered</a:t>
            </a:r>
            <a:r>
              <a:rPr sz="1800" spc="-35" dirty="0">
                <a:latin typeface="Arial MT"/>
                <a:cs typeface="Arial MT"/>
              </a:rPr>
              <a:t> </a:t>
            </a:r>
            <a:r>
              <a:rPr sz="1800" dirty="0">
                <a:latin typeface="Arial MT"/>
                <a:cs typeface="Arial MT"/>
              </a:rPr>
              <a:t>when</a:t>
            </a:r>
            <a:r>
              <a:rPr sz="1800" spc="-5" dirty="0">
                <a:latin typeface="Arial MT"/>
                <a:cs typeface="Arial MT"/>
              </a:rPr>
              <a:t> </a:t>
            </a:r>
            <a:r>
              <a:rPr sz="1800" dirty="0">
                <a:latin typeface="Arial MT"/>
                <a:cs typeface="Arial MT"/>
              </a:rPr>
              <a:t>the</a:t>
            </a:r>
            <a:r>
              <a:rPr sz="1800" spc="-45" dirty="0">
                <a:latin typeface="Arial MT"/>
                <a:cs typeface="Arial MT"/>
              </a:rPr>
              <a:t> </a:t>
            </a:r>
            <a:r>
              <a:rPr sz="1800" dirty="0">
                <a:latin typeface="Arial MT"/>
                <a:cs typeface="Arial MT"/>
              </a:rPr>
              <a:t>window</a:t>
            </a:r>
            <a:r>
              <a:rPr sz="1800" spc="-15" dirty="0">
                <a:latin typeface="Arial MT"/>
                <a:cs typeface="Arial MT"/>
              </a:rPr>
              <a:t> </a:t>
            </a:r>
            <a:r>
              <a:rPr sz="1800" dirty="0">
                <a:latin typeface="Arial MT"/>
                <a:cs typeface="Arial MT"/>
              </a:rPr>
              <a:t>is</a:t>
            </a:r>
            <a:r>
              <a:rPr sz="1800" spc="-35" dirty="0">
                <a:latin typeface="Arial MT"/>
                <a:cs typeface="Arial MT"/>
              </a:rPr>
              <a:t> </a:t>
            </a:r>
            <a:r>
              <a:rPr sz="1800" spc="-10" dirty="0">
                <a:latin typeface="Arial MT"/>
                <a:cs typeface="Arial MT"/>
              </a:rPr>
              <a:t>resized</a:t>
            </a:r>
            <a:r>
              <a:rPr sz="1800" spc="-10" dirty="0" smtClean="0">
                <a:latin typeface="Arial MT"/>
                <a:cs typeface="Arial MT"/>
              </a:rPr>
              <a:t>.</a:t>
            </a:r>
            <a:endParaRPr lang="en-US" sz="1800" spc="-10" dirty="0" smtClean="0">
              <a:latin typeface="Arial MT"/>
              <a:cs typeface="Arial MT"/>
            </a:endParaRPr>
          </a:p>
          <a:p>
            <a:pPr marL="298450" indent="-285750">
              <a:lnSpc>
                <a:spcPct val="100000"/>
              </a:lnSpc>
              <a:buFont typeface="Arial" panose="020B0604020202020204" pitchFamily="34" charset="0"/>
              <a:buChar char="•"/>
            </a:pPr>
            <a:endParaRPr sz="1800" dirty="0">
              <a:latin typeface="Arial MT"/>
              <a:cs typeface="Arial MT"/>
            </a:endParaRPr>
          </a:p>
          <a:p>
            <a:pPr marL="285750" indent="-285750">
              <a:lnSpc>
                <a:spcPct val="100000"/>
              </a:lnSpc>
              <a:spcBef>
                <a:spcPts val="90"/>
              </a:spcBef>
              <a:buFont typeface="Arial" panose="020B0604020202020204" pitchFamily="34" charset="0"/>
              <a:buChar char="•"/>
            </a:pPr>
            <a:endParaRPr sz="1800" dirty="0">
              <a:latin typeface="Arial MT"/>
              <a:cs typeface="Arial MT"/>
            </a:endParaRPr>
          </a:p>
          <a:p>
            <a:pPr marL="298450" indent="-285750">
              <a:lnSpc>
                <a:spcPct val="100000"/>
              </a:lnSpc>
              <a:buFont typeface="Arial" panose="020B0604020202020204" pitchFamily="34" charset="0"/>
              <a:buChar char="•"/>
            </a:pPr>
            <a:r>
              <a:rPr sz="1800" dirty="0">
                <a:solidFill>
                  <a:srgbClr val="FFC000"/>
                </a:solidFill>
                <a:latin typeface="Arial MT"/>
                <a:cs typeface="Arial"/>
              </a:rPr>
              <a:t>scroll</a:t>
            </a:r>
            <a:r>
              <a:rPr sz="1800" b="1" dirty="0">
                <a:latin typeface="Arial MT"/>
                <a:cs typeface="Arial"/>
              </a:rPr>
              <a:t>:</a:t>
            </a:r>
            <a:r>
              <a:rPr sz="1800" b="1" spc="-30" dirty="0">
                <a:latin typeface="Arial MT"/>
                <a:cs typeface="Arial"/>
              </a:rPr>
              <a:t> </a:t>
            </a:r>
            <a:r>
              <a:rPr sz="1800" dirty="0">
                <a:latin typeface="Arial MT"/>
                <a:cs typeface="Arial MT"/>
              </a:rPr>
              <a:t>Triggered</a:t>
            </a:r>
            <a:r>
              <a:rPr sz="1800" spc="-40" dirty="0">
                <a:latin typeface="Arial MT"/>
                <a:cs typeface="Arial MT"/>
              </a:rPr>
              <a:t> </a:t>
            </a:r>
            <a:r>
              <a:rPr sz="1800" dirty="0">
                <a:latin typeface="Arial MT"/>
                <a:cs typeface="Arial MT"/>
              </a:rPr>
              <a:t>when</a:t>
            </a:r>
            <a:r>
              <a:rPr sz="1800" spc="10" dirty="0">
                <a:latin typeface="Arial MT"/>
                <a:cs typeface="Arial MT"/>
              </a:rPr>
              <a:t> </a:t>
            </a:r>
            <a:r>
              <a:rPr sz="1800" dirty="0">
                <a:latin typeface="Arial MT"/>
                <a:cs typeface="Arial MT"/>
              </a:rPr>
              <a:t>the</a:t>
            </a:r>
            <a:r>
              <a:rPr sz="1800" spc="-40" dirty="0">
                <a:latin typeface="Arial MT"/>
                <a:cs typeface="Arial MT"/>
              </a:rPr>
              <a:t> </a:t>
            </a:r>
            <a:r>
              <a:rPr sz="1800" dirty="0">
                <a:latin typeface="Arial MT"/>
                <a:cs typeface="Arial MT"/>
              </a:rPr>
              <a:t>window</a:t>
            </a:r>
            <a:r>
              <a:rPr sz="1800" spc="10" dirty="0">
                <a:latin typeface="Arial MT"/>
                <a:cs typeface="Arial MT"/>
              </a:rPr>
              <a:t> </a:t>
            </a:r>
            <a:r>
              <a:rPr sz="1800" dirty="0">
                <a:latin typeface="Arial MT"/>
                <a:cs typeface="Arial MT"/>
              </a:rPr>
              <a:t>is</a:t>
            </a:r>
            <a:r>
              <a:rPr sz="1800" spc="-30" dirty="0">
                <a:latin typeface="Arial MT"/>
                <a:cs typeface="Arial MT"/>
              </a:rPr>
              <a:t> </a:t>
            </a:r>
            <a:r>
              <a:rPr sz="1800" spc="-10" dirty="0">
                <a:latin typeface="Arial MT"/>
                <a:cs typeface="Arial MT"/>
              </a:rPr>
              <a:t>scrolled.</a:t>
            </a:r>
            <a:endParaRPr sz="1800" dirty="0">
              <a:latin typeface="Arial MT"/>
              <a:cs typeface="Arial MT"/>
            </a:endParaRPr>
          </a:p>
        </p:txBody>
      </p:sp>
      <p:sp>
        <p:nvSpPr>
          <p:cNvPr id="5" name="Rectangle 4"/>
          <p:cNvSpPr/>
          <p:nvPr/>
        </p:nvSpPr>
        <p:spPr>
          <a:xfrm>
            <a:off x="501650" y="1524000"/>
            <a:ext cx="11277600" cy="1477328"/>
          </a:xfrm>
          <a:prstGeom prst="rect">
            <a:avLst/>
          </a:prstGeom>
        </p:spPr>
        <p:txBody>
          <a:bodyPr wrap="square">
            <a:spAutoFit/>
          </a:bodyPr>
          <a:lstStyle/>
          <a:p>
            <a:pPr marL="285750" indent="-285750">
              <a:buFont typeface="Wingdings" panose="05000000000000000000" pitchFamily="2" charset="2"/>
              <a:buChar char="§"/>
            </a:pPr>
            <a:r>
              <a:rPr lang="en-US" dirty="0" smtClean="0">
                <a:latin typeface="Arial MT"/>
              </a:rPr>
              <a:t>Window events in web development are events that are associated with the browser window or the document. </a:t>
            </a:r>
          </a:p>
          <a:p>
            <a:pPr marL="285750" indent="-285750">
              <a:buFont typeface="Wingdings" panose="05000000000000000000" pitchFamily="2" charset="2"/>
              <a:buChar char="§"/>
            </a:pPr>
            <a:endParaRPr lang="en-US" dirty="0">
              <a:latin typeface="Arial MT"/>
            </a:endParaRPr>
          </a:p>
          <a:p>
            <a:pPr marL="285750" indent="-285750">
              <a:buFont typeface="Wingdings" panose="05000000000000000000" pitchFamily="2" charset="2"/>
              <a:buChar char="§"/>
            </a:pPr>
            <a:r>
              <a:rPr lang="en-US" dirty="0" smtClean="0">
                <a:latin typeface="Arial MT"/>
              </a:rPr>
              <a:t>These events help you handle actions related to the loading and closing of the window, resizing the window, scrolling, and other interactions.</a:t>
            </a:r>
            <a:endParaRPr lang="en-ZA" dirty="0">
              <a:latin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33400"/>
            <a:ext cx="3898900" cy="513715"/>
          </a:xfrm>
          <a:prstGeom prst="rect">
            <a:avLst/>
          </a:prstGeom>
        </p:spPr>
        <p:txBody>
          <a:bodyPr vert="horz" wrap="square" lIns="0" tIns="13335" rIns="0" bIns="0" rtlCol="0">
            <a:spAutoFit/>
          </a:bodyPr>
          <a:lstStyle/>
          <a:p>
            <a:pPr marL="12700" algn="l">
              <a:lnSpc>
                <a:spcPct val="100000"/>
              </a:lnSpc>
              <a:spcBef>
                <a:spcPts val="105"/>
              </a:spcBef>
              <a:tabLst>
                <a:tab pos="1576070" algn="l"/>
              </a:tabLst>
            </a:pPr>
            <a:r>
              <a:rPr spc="-10" dirty="0" smtClean="0"/>
              <a:t>Window</a:t>
            </a:r>
            <a:r>
              <a:rPr lang="en-US" dirty="0"/>
              <a:t> </a:t>
            </a:r>
            <a:r>
              <a:rPr spc="-10" dirty="0" smtClean="0"/>
              <a:t>Events</a:t>
            </a:r>
            <a:endParaRPr spc="-10" dirty="0"/>
          </a:p>
        </p:txBody>
      </p:sp>
      <p:sp>
        <p:nvSpPr>
          <p:cNvPr id="5" name="Rectangle 4"/>
          <p:cNvSpPr/>
          <p:nvPr/>
        </p:nvSpPr>
        <p:spPr>
          <a:xfrm>
            <a:off x="2308225" y="1676400"/>
            <a:ext cx="3613150" cy="369332"/>
          </a:xfrm>
          <a:prstGeom prst="rect">
            <a:avLst/>
          </a:prstGeom>
        </p:spPr>
        <p:txBody>
          <a:bodyPr wrap="square">
            <a:spAutoFit/>
          </a:bodyPr>
          <a:lstStyle/>
          <a:p>
            <a:pPr marL="285750" indent="-285750">
              <a:buFont typeface="Wingdings" panose="05000000000000000000" pitchFamily="2" charset="2"/>
              <a:buChar char="§"/>
            </a:pPr>
            <a:r>
              <a:rPr lang="en-US" dirty="0" smtClean="0">
                <a:latin typeface="Arial MT"/>
              </a:rPr>
              <a:t>Examples:</a:t>
            </a:r>
            <a:endParaRPr lang="en-ZA" dirty="0">
              <a:latin typeface="Arial MT"/>
            </a:endParaRPr>
          </a:p>
        </p:txBody>
      </p:sp>
      <p:pic>
        <p:nvPicPr>
          <p:cNvPr id="4" name="Picture 3"/>
          <p:cNvPicPr>
            <a:picLocks noChangeAspect="1"/>
          </p:cNvPicPr>
          <p:nvPr/>
        </p:nvPicPr>
        <p:blipFill>
          <a:blip r:embed="rId2"/>
          <a:stretch>
            <a:fillRect/>
          </a:stretch>
        </p:blipFill>
        <p:spPr>
          <a:xfrm>
            <a:off x="4114800" y="76200"/>
            <a:ext cx="6835732" cy="6530906"/>
          </a:xfrm>
          <a:prstGeom prst="rect">
            <a:avLst/>
          </a:prstGeom>
        </p:spPr>
      </p:pic>
    </p:spTree>
    <p:extLst>
      <p:ext uri="{BB962C8B-B14F-4D97-AF65-F5344CB8AC3E}">
        <p14:creationId xmlns:p14="http://schemas.microsoft.com/office/powerpoint/2010/main" val="383096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390357"/>
            <a:ext cx="7633005" cy="598624"/>
          </a:xfrm>
          <a:prstGeom prst="rect">
            <a:avLst/>
          </a:prstGeom>
        </p:spPr>
        <p:txBody>
          <a:bodyPr vert="horz" wrap="square" lIns="0" tIns="105155" rIns="0" bIns="0" rtlCol="0">
            <a:spAutoFit/>
          </a:bodyPr>
          <a:lstStyle/>
          <a:p>
            <a:pPr marL="2527300">
              <a:lnSpc>
                <a:spcPct val="100000"/>
              </a:lnSpc>
              <a:spcBef>
                <a:spcPts val="100"/>
              </a:spcBef>
            </a:pPr>
            <a:r>
              <a:rPr dirty="0" smtClean="0"/>
              <a:t>Event</a:t>
            </a:r>
            <a:r>
              <a:rPr spc="-100" dirty="0" smtClean="0"/>
              <a:t> </a:t>
            </a:r>
            <a:r>
              <a:rPr spc="-85" dirty="0"/>
              <a:t>Handlers</a:t>
            </a:r>
          </a:p>
        </p:txBody>
      </p:sp>
      <p:sp>
        <p:nvSpPr>
          <p:cNvPr id="3" name="object 3"/>
          <p:cNvSpPr txBox="1"/>
          <p:nvPr/>
        </p:nvSpPr>
        <p:spPr>
          <a:xfrm>
            <a:off x="609600" y="1600200"/>
            <a:ext cx="10972800" cy="1674817"/>
          </a:xfrm>
          <a:prstGeom prst="rect">
            <a:avLst/>
          </a:prstGeom>
        </p:spPr>
        <p:txBody>
          <a:bodyPr vert="horz" wrap="square" lIns="0" tIns="12700" rIns="0" bIns="0" rtlCol="0">
            <a:spAutoFit/>
          </a:bodyPr>
          <a:lstStyle/>
          <a:p>
            <a:pPr marL="299085" indent="-286385" algn="just">
              <a:lnSpc>
                <a:spcPct val="100000"/>
              </a:lnSpc>
              <a:spcBef>
                <a:spcPts val="100"/>
              </a:spcBef>
              <a:buFont typeface="Wingdings"/>
              <a:buChar char=""/>
              <a:tabLst>
                <a:tab pos="299085" algn="l"/>
              </a:tabLst>
            </a:pPr>
            <a:r>
              <a:rPr sz="1800" dirty="0">
                <a:latin typeface="Calibri"/>
                <a:cs typeface="Calibri"/>
              </a:rPr>
              <a:t>Event</a:t>
            </a:r>
            <a:r>
              <a:rPr sz="1800" spc="-70" dirty="0">
                <a:latin typeface="Calibri"/>
                <a:cs typeface="Calibri"/>
              </a:rPr>
              <a:t> </a:t>
            </a:r>
            <a:r>
              <a:rPr sz="1800" dirty="0">
                <a:latin typeface="Calibri"/>
                <a:cs typeface="Calibri"/>
              </a:rPr>
              <a:t>handlers</a:t>
            </a:r>
            <a:r>
              <a:rPr sz="1800" spc="-45" dirty="0">
                <a:latin typeface="Calibri"/>
                <a:cs typeface="Calibri"/>
              </a:rPr>
              <a:t> </a:t>
            </a:r>
            <a:r>
              <a:rPr sz="1800" dirty="0">
                <a:latin typeface="Calibri"/>
                <a:cs typeface="Calibri"/>
              </a:rPr>
              <a:t>are</a:t>
            </a:r>
            <a:r>
              <a:rPr sz="1800" spc="-50" dirty="0">
                <a:latin typeface="Calibri"/>
                <a:cs typeface="Calibri"/>
              </a:rPr>
              <a:t> </a:t>
            </a:r>
            <a:r>
              <a:rPr sz="1800" dirty="0">
                <a:latin typeface="Calibri"/>
                <a:cs typeface="Calibri"/>
              </a:rPr>
              <a:t>JavaScript</a:t>
            </a:r>
            <a:r>
              <a:rPr sz="1800" spc="-45" dirty="0">
                <a:latin typeface="Calibri"/>
                <a:cs typeface="Calibri"/>
              </a:rPr>
              <a:t> </a:t>
            </a:r>
            <a:r>
              <a:rPr sz="1800" dirty="0">
                <a:latin typeface="Calibri"/>
                <a:cs typeface="Calibri"/>
              </a:rPr>
              <a:t>functions</a:t>
            </a:r>
            <a:r>
              <a:rPr sz="1800" spc="-40" dirty="0">
                <a:latin typeface="Calibri"/>
                <a:cs typeface="Calibri"/>
              </a:rPr>
              <a:t> </a:t>
            </a:r>
            <a:r>
              <a:rPr sz="1800" dirty="0">
                <a:latin typeface="Calibri"/>
                <a:cs typeface="Calibri"/>
              </a:rPr>
              <a:t>assigned</a:t>
            </a:r>
            <a:r>
              <a:rPr sz="1800" spc="-65" dirty="0">
                <a:latin typeface="Calibri"/>
                <a:cs typeface="Calibri"/>
              </a:rPr>
              <a:t> </a:t>
            </a:r>
            <a:r>
              <a:rPr sz="1800" dirty="0">
                <a:latin typeface="Calibri"/>
                <a:cs typeface="Calibri"/>
              </a:rPr>
              <a:t>to</a:t>
            </a:r>
            <a:r>
              <a:rPr sz="1800" spc="-45" dirty="0">
                <a:latin typeface="Calibri"/>
                <a:cs typeface="Calibri"/>
              </a:rPr>
              <a:t> </a:t>
            </a:r>
            <a:r>
              <a:rPr sz="1800" dirty="0">
                <a:latin typeface="Calibri"/>
                <a:cs typeface="Calibri"/>
              </a:rPr>
              <a:t>HTML</a:t>
            </a:r>
            <a:r>
              <a:rPr sz="1800" spc="-40" dirty="0">
                <a:latin typeface="Calibri"/>
                <a:cs typeface="Calibri"/>
              </a:rPr>
              <a:t> </a:t>
            </a:r>
            <a:r>
              <a:rPr sz="1800" dirty="0">
                <a:latin typeface="Calibri"/>
                <a:cs typeface="Calibri"/>
              </a:rPr>
              <a:t>elements</a:t>
            </a:r>
            <a:r>
              <a:rPr sz="1800" spc="-55" dirty="0">
                <a:latin typeface="Calibri"/>
                <a:cs typeface="Calibri"/>
              </a:rPr>
              <a:t> </a:t>
            </a:r>
            <a:r>
              <a:rPr sz="1800" dirty="0">
                <a:latin typeface="Calibri"/>
                <a:cs typeface="Calibri"/>
              </a:rPr>
              <a:t>using</a:t>
            </a:r>
            <a:r>
              <a:rPr sz="1800" spc="-45" dirty="0">
                <a:latin typeface="Calibri"/>
                <a:cs typeface="Calibri"/>
              </a:rPr>
              <a:t> </a:t>
            </a:r>
            <a:r>
              <a:rPr sz="1800" spc="-10" dirty="0">
                <a:latin typeface="Calibri"/>
                <a:cs typeface="Calibri"/>
              </a:rPr>
              <a:t>properties.</a:t>
            </a:r>
            <a:endParaRPr sz="1800" dirty="0">
              <a:latin typeface="Calibri"/>
              <a:cs typeface="Calibri"/>
            </a:endParaRPr>
          </a:p>
          <a:p>
            <a:pPr algn="just">
              <a:lnSpc>
                <a:spcPct val="100000"/>
              </a:lnSpc>
              <a:spcBef>
                <a:spcPts val="10"/>
              </a:spcBef>
              <a:buFont typeface="Wingdings"/>
              <a:buChar char=""/>
            </a:pPr>
            <a:endParaRPr sz="1800" dirty="0">
              <a:latin typeface="Calibri"/>
              <a:cs typeface="Calibri"/>
            </a:endParaRPr>
          </a:p>
          <a:p>
            <a:pPr marL="299085" marR="5080" indent="-287020" algn="just">
              <a:lnSpc>
                <a:spcPct val="100000"/>
              </a:lnSpc>
              <a:buFont typeface="Wingdings"/>
              <a:buChar char=""/>
              <a:tabLst>
                <a:tab pos="299085" algn="l"/>
              </a:tabLst>
            </a:pPr>
            <a:r>
              <a:rPr sz="1800" dirty="0">
                <a:latin typeface="Calibri"/>
                <a:cs typeface="Calibri"/>
              </a:rPr>
              <a:t>These</a:t>
            </a:r>
            <a:r>
              <a:rPr sz="1800" spc="-40" dirty="0">
                <a:latin typeface="Calibri"/>
                <a:cs typeface="Calibri"/>
              </a:rPr>
              <a:t> </a:t>
            </a:r>
            <a:r>
              <a:rPr sz="1800" dirty="0">
                <a:latin typeface="Calibri"/>
                <a:cs typeface="Calibri"/>
              </a:rPr>
              <a:t>handlers</a:t>
            </a:r>
            <a:r>
              <a:rPr sz="1800" spc="-45" dirty="0">
                <a:latin typeface="Calibri"/>
                <a:cs typeface="Calibri"/>
              </a:rPr>
              <a:t> </a:t>
            </a:r>
            <a:r>
              <a:rPr sz="1800" dirty="0">
                <a:latin typeface="Calibri"/>
                <a:cs typeface="Calibri"/>
              </a:rPr>
              <a:t>are</a:t>
            </a:r>
            <a:r>
              <a:rPr sz="1800" spc="-30" dirty="0">
                <a:latin typeface="Calibri"/>
                <a:cs typeface="Calibri"/>
              </a:rPr>
              <a:t> </a:t>
            </a:r>
            <a:r>
              <a:rPr sz="1800" dirty="0">
                <a:latin typeface="Calibri"/>
                <a:cs typeface="Calibri"/>
              </a:rPr>
              <a:t>defined</a:t>
            </a:r>
            <a:r>
              <a:rPr sz="1800" spc="-30" dirty="0">
                <a:latin typeface="Calibri"/>
                <a:cs typeface="Calibri"/>
              </a:rPr>
              <a:t> </a:t>
            </a:r>
            <a:r>
              <a:rPr sz="1800" dirty="0">
                <a:latin typeface="Calibri"/>
                <a:cs typeface="Calibri"/>
              </a:rPr>
              <a:t>within</a:t>
            </a:r>
            <a:r>
              <a:rPr sz="1800" spc="-20"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JavaScript</a:t>
            </a:r>
            <a:r>
              <a:rPr sz="1800" spc="-35" dirty="0">
                <a:latin typeface="Calibri"/>
                <a:cs typeface="Calibri"/>
              </a:rPr>
              <a:t> </a:t>
            </a:r>
            <a:r>
              <a:rPr sz="1800" dirty="0">
                <a:latin typeface="Calibri"/>
                <a:cs typeface="Calibri"/>
              </a:rPr>
              <a:t>code</a:t>
            </a:r>
            <a:r>
              <a:rPr sz="1800" spc="-25" dirty="0">
                <a:latin typeface="Calibri"/>
                <a:cs typeface="Calibri"/>
              </a:rPr>
              <a:t> </a:t>
            </a:r>
            <a:r>
              <a:rPr sz="1800" dirty="0">
                <a:latin typeface="Calibri"/>
                <a:cs typeface="Calibri"/>
              </a:rPr>
              <a:t>and</a:t>
            </a:r>
            <a:r>
              <a:rPr sz="1800" spc="-30" dirty="0">
                <a:latin typeface="Calibri"/>
                <a:cs typeface="Calibri"/>
              </a:rPr>
              <a:t> </a:t>
            </a:r>
            <a:r>
              <a:rPr sz="1800" dirty="0">
                <a:latin typeface="Calibri"/>
                <a:cs typeface="Calibri"/>
              </a:rPr>
              <a:t>assigned</a:t>
            </a:r>
            <a:r>
              <a:rPr sz="1800" spc="-50" dirty="0">
                <a:latin typeface="Calibri"/>
                <a:cs typeface="Calibri"/>
              </a:rPr>
              <a:t> </a:t>
            </a:r>
            <a:r>
              <a:rPr sz="1800" dirty="0">
                <a:latin typeface="Calibri"/>
                <a:cs typeface="Calibri"/>
              </a:rPr>
              <a:t>to</a:t>
            </a:r>
            <a:r>
              <a:rPr sz="1800" spc="-35"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elements,</a:t>
            </a:r>
            <a:r>
              <a:rPr sz="1800" spc="-40" dirty="0">
                <a:latin typeface="Calibri"/>
                <a:cs typeface="Calibri"/>
              </a:rPr>
              <a:t> </a:t>
            </a:r>
            <a:r>
              <a:rPr sz="1800" dirty="0">
                <a:latin typeface="Calibri"/>
                <a:cs typeface="Calibri"/>
              </a:rPr>
              <a:t>providing</a:t>
            </a:r>
            <a:r>
              <a:rPr sz="1800" spc="-25" dirty="0">
                <a:latin typeface="Calibri"/>
                <a:cs typeface="Calibri"/>
              </a:rPr>
              <a:t> </a:t>
            </a:r>
            <a:r>
              <a:rPr sz="1800" dirty="0">
                <a:latin typeface="Calibri"/>
                <a:cs typeface="Calibri"/>
              </a:rPr>
              <a:t>a</a:t>
            </a:r>
            <a:r>
              <a:rPr sz="1800" spc="-45" dirty="0">
                <a:latin typeface="Calibri"/>
                <a:cs typeface="Calibri"/>
              </a:rPr>
              <a:t> </a:t>
            </a:r>
            <a:r>
              <a:rPr sz="1800" dirty="0">
                <a:latin typeface="Calibri"/>
                <a:cs typeface="Calibri"/>
              </a:rPr>
              <a:t>clearer</a:t>
            </a:r>
            <a:r>
              <a:rPr sz="1800" spc="-25" dirty="0">
                <a:latin typeface="Calibri"/>
                <a:cs typeface="Calibri"/>
              </a:rPr>
              <a:t> </a:t>
            </a:r>
            <a:r>
              <a:rPr sz="1800" spc="-10" dirty="0">
                <a:latin typeface="Calibri"/>
                <a:cs typeface="Calibri"/>
              </a:rPr>
              <a:t>separation </a:t>
            </a:r>
            <a:r>
              <a:rPr sz="1800" dirty="0">
                <a:latin typeface="Calibri"/>
                <a:cs typeface="Calibri"/>
              </a:rPr>
              <a:t>between</a:t>
            </a:r>
            <a:r>
              <a:rPr sz="1800" spc="-40" dirty="0">
                <a:latin typeface="Calibri"/>
                <a:cs typeface="Calibri"/>
              </a:rPr>
              <a:t> </a:t>
            </a:r>
            <a:r>
              <a:rPr sz="1800" dirty="0">
                <a:latin typeface="Calibri"/>
                <a:cs typeface="Calibri"/>
              </a:rPr>
              <a:t>HTML</a:t>
            </a:r>
            <a:r>
              <a:rPr sz="1800" spc="-35" dirty="0">
                <a:latin typeface="Calibri"/>
                <a:cs typeface="Calibri"/>
              </a:rPr>
              <a:t> </a:t>
            </a:r>
            <a:r>
              <a:rPr sz="1800" dirty="0">
                <a:latin typeface="Calibri"/>
                <a:cs typeface="Calibri"/>
              </a:rPr>
              <a:t>and</a:t>
            </a:r>
            <a:r>
              <a:rPr sz="1800" spc="-50" dirty="0">
                <a:latin typeface="Calibri"/>
                <a:cs typeface="Calibri"/>
              </a:rPr>
              <a:t> </a:t>
            </a:r>
            <a:r>
              <a:rPr sz="1800" spc="-10" dirty="0">
                <a:latin typeface="Calibri"/>
                <a:cs typeface="Calibri"/>
              </a:rPr>
              <a:t>JavaScript</a:t>
            </a:r>
            <a:r>
              <a:rPr sz="1800" spc="-10" dirty="0" smtClean="0">
                <a:latin typeface="Calibri"/>
                <a:cs typeface="Calibri"/>
              </a:rPr>
              <a:t>.</a:t>
            </a:r>
            <a:endParaRPr lang="en-US" sz="1800" spc="-10" dirty="0" smtClean="0">
              <a:latin typeface="Calibri"/>
              <a:cs typeface="Calibri"/>
            </a:endParaRPr>
          </a:p>
          <a:p>
            <a:pPr marL="299085" marR="5080" indent="-287020" algn="just">
              <a:lnSpc>
                <a:spcPct val="100000"/>
              </a:lnSpc>
              <a:buFont typeface="Wingdings"/>
              <a:buChar char=""/>
              <a:tabLst>
                <a:tab pos="299085" algn="l"/>
              </a:tabLst>
            </a:pPr>
            <a:endParaRPr lang="en-US" spc="-10" dirty="0">
              <a:latin typeface="Calibri"/>
              <a:cs typeface="Calibri"/>
            </a:endParaRPr>
          </a:p>
          <a:p>
            <a:pPr marL="299085" marR="5080" indent="-287020" algn="just">
              <a:lnSpc>
                <a:spcPct val="100000"/>
              </a:lnSpc>
              <a:buFont typeface="Wingdings"/>
              <a:buChar char=""/>
              <a:tabLst>
                <a:tab pos="299085" algn="l"/>
              </a:tabLst>
            </a:pPr>
            <a:r>
              <a:rPr lang="en-US" sz="1800" i="1" spc="-10" dirty="0" smtClean="0">
                <a:solidFill>
                  <a:srgbClr val="FFC000"/>
                </a:solidFill>
                <a:latin typeface="Calibri"/>
                <a:cs typeface="Calibri"/>
              </a:rPr>
              <a:t>Example 1</a:t>
            </a:r>
            <a:r>
              <a:rPr lang="en-US" sz="1800" spc="-10" dirty="0" smtClean="0">
                <a:latin typeface="Calibri"/>
                <a:cs typeface="Calibri"/>
              </a:rPr>
              <a:t>: use </a:t>
            </a:r>
            <a:r>
              <a:rPr lang="en-US" sz="1800" i="1" spc="-10" dirty="0" smtClean="0">
                <a:solidFill>
                  <a:srgbClr val="FFC000"/>
                </a:solidFill>
                <a:latin typeface="Calibri"/>
                <a:cs typeface="Calibri"/>
              </a:rPr>
              <a:t>Embedded</a:t>
            </a:r>
            <a:r>
              <a:rPr lang="en-US" sz="1800" spc="-10" dirty="0" smtClean="0">
                <a:latin typeface="Calibri"/>
                <a:cs typeface="Calibri"/>
              </a:rPr>
              <a:t> JavaScript to define </a:t>
            </a:r>
            <a:r>
              <a:rPr lang="en-US" sz="1800" i="1" spc="-10" dirty="0" smtClean="0">
                <a:solidFill>
                  <a:srgbClr val="FFC000"/>
                </a:solidFill>
                <a:latin typeface="Calibri"/>
                <a:cs typeface="Calibri"/>
              </a:rPr>
              <a:t>event handler </a:t>
            </a:r>
            <a:r>
              <a:rPr lang="en-US" sz="1800" spc="-10" dirty="0" smtClean="0">
                <a:latin typeface="Calibri"/>
                <a:cs typeface="Calibri"/>
              </a:rPr>
              <a:t>function:</a:t>
            </a:r>
            <a:endParaRPr sz="1800" dirty="0">
              <a:latin typeface="Calibri"/>
              <a:cs typeface="Calibri"/>
            </a:endParaRPr>
          </a:p>
        </p:txBody>
      </p:sp>
      <p:pic>
        <p:nvPicPr>
          <p:cNvPr id="6" name="Picture 5"/>
          <p:cNvPicPr>
            <a:picLocks noChangeAspect="1"/>
          </p:cNvPicPr>
          <p:nvPr/>
        </p:nvPicPr>
        <p:blipFill>
          <a:blip r:embed="rId2"/>
          <a:stretch>
            <a:fillRect/>
          </a:stretch>
        </p:blipFill>
        <p:spPr>
          <a:xfrm>
            <a:off x="3409749" y="3657600"/>
            <a:ext cx="5372501" cy="2590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390357"/>
            <a:ext cx="7633005" cy="598624"/>
          </a:xfrm>
          <a:prstGeom prst="rect">
            <a:avLst/>
          </a:prstGeom>
        </p:spPr>
        <p:txBody>
          <a:bodyPr vert="horz" wrap="square" lIns="0" tIns="105155" rIns="0" bIns="0" rtlCol="0">
            <a:spAutoFit/>
          </a:bodyPr>
          <a:lstStyle/>
          <a:p>
            <a:pPr marL="2527300">
              <a:lnSpc>
                <a:spcPct val="100000"/>
              </a:lnSpc>
              <a:spcBef>
                <a:spcPts val="100"/>
              </a:spcBef>
            </a:pPr>
            <a:r>
              <a:rPr dirty="0" smtClean="0"/>
              <a:t>Event</a:t>
            </a:r>
            <a:r>
              <a:rPr spc="-100" dirty="0" smtClean="0"/>
              <a:t> </a:t>
            </a:r>
            <a:r>
              <a:rPr spc="-85" dirty="0"/>
              <a:t>Handlers</a:t>
            </a:r>
          </a:p>
        </p:txBody>
      </p:sp>
      <p:sp>
        <p:nvSpPr>
          <p:cNvPr id="3" name="object 3"/>
          <p:cNvSpPr txBox="1"/>
          <p:nvPr/>
        </p:nvSpPr>
        <p:spPr>
          <a:xfrm>
            <a:off x="609600" y="1600200"/>
            <a:ext cx="10972800" cy="289823"/>
          </a:xfrm>
          <a:prstGeom prst="rect">
            <a:avLst/>
          </a:prstGeom>
        </p:spPr>
        <p:txBody>
          <a:bodyPr vert="horz" wrap="square" lIns="0" tIns="12700" rIns="0" bIns="0" rtlCol="0">
            <a:spAutoFit/>
          </a:bodyPr>
          <a:lstStyle/>
          <a:p>
            <a:pPr marL="299085" marR="5080" indent="-287020" algn="just">
              <a:lnSpc>
                <a:spcPct val="100000"/>
              </a:lnSpc>
              <a:buFont typeface="Wingdings"/>
              <a:buChar char=""/>
              <a:tabLst>
                <a:tab pos="299085" algn="l"/>
              </a:tabLst>
            </a:pPr>
            <a:r>
              <a:rPr lang="en-US" sz="1800" i="1" spc="-10" dirty="0" smtClean="0">
                <a:solidFill>
                  <a:srgbClr val="FFC000"/>
                </a:solidFill>
                <a:latin typeface="Calibri"/>
                <a:cs typeface="Calibri"/>
              </a:rPr>
              <a:t>Example 2</a:t>
            </a:r>
            <a:r>
              <a:rPr lang="en-US" sz="1800" spc="-10" dirty="0" smtClean="0">
                <a:latin typeface="Calibri"/>
                <a:cs typeface="Calibri"/>
              </a:rPr>
              <a:t>: use </a:t>
            </a:r>
            <a:r>
              <a:rPr lang="en-US" sz="1800" i="1" spc="-10" dirty="0" smtClean="0">
                <a:solidFill>
                  <a:srgbClr val="FFC000"/>
                </a:solidFill>
                <a:latin typeface="Calibri"/>
                <a:cs typeface="Calibri"/>
              </a:rPr>
              <a:t>External</a:t>
            </a:r>
            <a:r>
              <a:rPr lang="en-US" sz="1800" spc="-10" dirty="0" smtClean="0">
                <a:latin typeface="Calibri"/>
                <a:cs typeface="Calibri"/>
              </a:rPr>
              <a:t> JavaScript to define </a:t>
            </a:r>
            <a:r>
              <a:rPr lang="en-US" sz="1800" i="1" spc="-10" dirty="0" smtClean="0">
                <a:solidFill>
                  <a:srgbClr val="FFC000"/>
                </a:solidFill>
                <a:latin typeface="Calibri"/>
                <a:cs typeface="Calibri"/>
              </a:rPr>
              <a:t>event handler </a:t>
            </a:r>
            <a:r>
              <a:rPr lang="en-US" sz="1800" spc="-10" dirty="0" smtClean="0">
                <a:latin typeface="Calibri"/>
                <a:cs typeface="Calibri"/>
              </a:rPr>
              <a:t>function:</a:t>
            </a:r>
            <a:endParaRPr sz="1800" dirty="0">
              <a:latin typeface="Calibri"/>
              <a:cs typeface="Calibri"/>
            </a:endParaRPr>
          </a:p>
        </p:txBody>
      </p:sp>
      <p:pic>
        <p:nvPicPr>
          <p:cNvPr id="4" name="Picture 3"/>
          <p:cNvPicPr>
            <a:picLocks noChangeAspect="1"/>
          </p:cNvPicPr>
          <p:nvPr/>
        </p:nvPicPr>
        <p:blipFill>
          <a:blip r:embed="rId2"/>
          <a:stretch>
            <a:fillRect/>
          </a:stretch>
        </p:blipFill>
        <p:spPr>
          <a:xfrm>
            <a:off x="914400" y="2501242"/>
            <a:ext cx="6499869" cy="2680358"/>
          </a:xfrm>
          <a:prstGeom prst="rect">
            <a:avLst/>
          </a:prstGeom>
        </p:spPr>
      </p:pic>
      <p:pic>
        <p:nvPicPr>
          <p:cNvPr id="5" name="Picture 4"/>
          <p:cNvPicPr>
            <a:picLocks noChangeAspect="1"/>
          </p:cNvPicPr>
          <p:nvPr/>
        </p:nvPicPr>
        <p:blipFill>
          <a:blip r:embed="rId3"/>
          <a:stretch>
            <a:fillRect/>
          </a:stretch>
        </p:blipFill>
        <p:spPr>
          <a:xfrm>
            <a:off x="7848600" y="3269921"/>
            <a:ext cx="3414892" cy="1143000"/>
          </a:xfrm>
          <a:prstGeom prst="rect">
            <a:avLst/>
          </a:prstGeom>
        </p:spPr>
      </p:pic>
    </p:spTree>
    <p:extLst>
      <p:ext uri="{BB962C8B-B14F-4D97-AF65-F5344CB8AC3E}">
        <p14:creationId xmlns:p14="http://schemas.microsoft.com/office/powerpoint/2010/main" val="42309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125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7200" y="533400"/>
            <a:ext cx="3505200" cy="513715"/>
          </a:xfrm>
          <a:prstGeom prst="rect">
            <a:avLst/>
          </a:prstGeom>
        </p:spPr>
        <p:txBody>
          <a:bodyPr vert="horz" wrap="square" lIns="0" tIns="12700" rIns="0" bIns="0" rtlCol="0">
            <a:spAutoFit/>
          </a:bodyPr>
          <a:lstStyle/>
          <a:p>
            <a:pPr marL="12700" algn="ctr">
              <a:lnSpc>
                <a:spcPct val="100000"/>
              </a:lnSpc>
              <a:spcBef>
                <a:spcPts val="100"/>
              </a:spcBef>
            </a:pPr>
            <a:r>
              <a:rPr dirty="0"/>
              <a:t>Event</a:t>
            </a:r>
            <a:r>
              <a:rPr spc="-180" dirty="0"/>
              <a:t> </a:t>
            </a:r>
            <a:r>
              <a:rPr spc="-75" dirty="0"/>
              <a:t>Handlers</a:t>
            </a:r>
          </a:p>
        </p:txBody>
      </p:sp>
      <p:sp>
        <p:nvSpPr>
          <p:cNvPr id="3" name="object 3"/>
          <p:cNvSpPr/>
          <p:nvPr/>
        </p:nvSpPr>
        <p:spPr>
          <a:xfrm>
            <a:off x="304800" y="2362200"/>
            <a:ext cx="5495290" cy="3276600"/>
          </a:xfrm>
          <a:custGeom>
            <a:avLst/>
            <a:gdLst/>
            <a:ahLst/>
            <a:cxnLst/>
            <a:rect l="l" t="t" r="r" b="b"/>
            <a:pathLst>
              <a:path w="5495290" h="3276600">
                <a:moveTo>
                  <a:pt x="5208016" y="0"/>
                </a:moveTo>
                <a:lnTo>
                  <a:pt x="287083" y="0"/>
                </a:lnTo>
                <a:lnTo>
                  <a:pt x="240525" y="5079"/>
                </a:lnTo>
                <a:lnTo>
                  <a:pt x="196342" y="19938"/>
                </a:lnTo>
                <a:lnTo>
                  <a:pt x="155155" y="43561"/>
                </a:lnTo>
                <a:lnTo>
                  <a:pt x="117538" y="75311"/>
                </a:lnTo>
                <a:lnTo>
                  <a:pt x="84086" y="114300"/>
                </a:lnTo>
                <a:lnTo>
                  <a:pt x="55397" y="159765"/>
                </a:lnTo>
                <a:lnTo>
                  <a:pt x="32042" y="210947"/>
                </a:lnTo>
                <a:lnTo>
                  <a:pt x="14630" y="266953"/>
                </a:lnTo>
                <a:lnTo>
                  <a:pt x="3759" y="327025"/>
                </a:lnTo>
                <a:lnTo>
                  <a:pt x="0" y="390398"/>
                </a:lnTo>
                <a:lnTo>
                  <a:pt x="0" y="2885694"/>
                </a:lnTo>
                <a:lnTo>
                  <a:pt x="3759" y="2948940"/>
                </a:lnTo>
                <a:lnTo>
                  <a:pt x="14630" y="3009138"/>
                </a:lnTo>
                <a:lnTo>
                  <a:pt x="32042" y="3065145"/>
                </a:lnTo>
                <a:lnTo>
                  <a:pt x="55397" y="3116199"/>
                </a:lnTo>
                <a:lnTo>
                  <a:pt x="84086" y="3161791"/>
                </a:lnTo>
                <a:lnTo>
                  <a:pt x="117538" y="3200781"/>
                </a:lnTo>
                <a:lnTo>
                  <a:pt x="155155" y="3232505"/>
                </a:lnTo>
                <a:lnTo>
                  <a:pt x="196342" y="3256178"/>
                </a:lnTo>
                <a:lnTo>
                  <a:pt x="240525" y="3270973"/>
                </a:lnTo>
                <a:lnTo>
                  <a:pt x="287083" y="3276079"/>
                </a:lnTo>
                <a:lnTo>
                  <a:pt x="5208016" y="3276079"/>
                </a:lnTo>
                <a:lnTo>
                  <a:pt x="5254625" y="3270973"/>
                </a:lnTo>
                <a:lnTo>
                  <a:pt x="5298821" y="3256178"/>
                </a:lnTo>
                <a:lnTo>
                  <a:pt x="5339969" y="3232505"/>
                </a:lnTo>
                <a:lnTo>
                  <a:pt x="5377561" y="3200781"/>
                </a:lnTo>
                <a:lnTo>
                  <a:pt x="5411089" y="3161791"/>
                </a:lnTo>
                <a:lnTo>
                  <a:pt x="5439791" y="3116199"/>
                </a:lnTo>
                <a:lnTo>
                  <a:pt x="5463159" y="3065145"/>
                </a:lnTo>
                <a:lnTo>
                  <a:pt x="5480558" y="3009138"/>
                </a:lnTo>
                <a:lnTo>
                  <a:pt x="5491353" y="2948940"/>
                </a:lnTo>
                <a:lnTo>
                  <a:pt x="5495163" y="2885694"/>
                </a:lnTo>
                <a:lnTo>
                  <a:pt x="5495163" y="390398"/>
                </a:lnTo>
                <a:lnTo>
                  <a:pt x="5491353" y="327025"/>
                </a:lnTo>
                <a:lnTo>
                  <a:pt x="5480558" y="266953"/>
                </a:lnTo>
                <a:lnTo>
                  <a:pt x="5463159" y="210947"/>
                </a:lnTo>
                <a:lnTo>
                  <a:pt x="5439791" y="159765"/>
                </a:lnTo>
                <a:lnTo>
                  <a:pt x="5411089" y="114300"/>
                </a:lnTo>
                <a:lnTo>
                  <a:pt x="5377561" y="75311"/>
                </a:lnTo>
                <a:lnTo>
                  <a:pt x="5339969" y="43561"/>
                </a:lnTo>
                <a:lnTo>
                  <a:pt x="5298821" y="19938"/>
                </a:lnTo>
                <a:lnTo>
                  <a:pt x="5254625" y="5079"/>
                </a:lnTo>
                <a:lnTo>
                  <a:pt x="5208016" y="0"/>
                </a:lnTo>
                <a:close/>
              </a:path>
            </a:pathLst>
          </a:custGeom>
          <a:solidFill>
            <a:srgbClr val="DA3036"/>
          </a:solidFill>
        </p:spPr>
        <p:txBody>
          <a:bodyPr wrap="square" lIns="0" tIns="0" rIns="0" bIns="0" rtlCol="0"/>
          <a:lstStyle/>
          <a:p>
            <a:endParaRPr/>
          </a:p>
        </p:txBody>
      </p:sp>
      <p:sp>
        <p:nvSpPr>
          <p:cNvPr id="4" name="object 4"/>
          <p:cNvSpPr txBox="1"/>
          <p:nvPr/>
        </p:nvSpPr>
        <p:spPr>
          <a:xfrm>
            <a:off x="2243772" y="2592958"/>
            <a:ext cx="161734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00"/>
                </a:solidFill>
                <a:latin typeface="Arial"/>
                <a:cs typeface="Arial"/>
              </a:rPr>
              <a:t>ADVANTAGES</a:t>
            </a:r>
            <a:endParaRPr sz="1800" dirty="0">
              <a:latin typeface="Arial"/>
              <a:cs typeface="Arial"/>
            </a:endParaRPr>
          </a:p>
        </p:txBody>
      </p:sp>
      <p:sp>
        <p:nvSpPr>
          <p:cNvPr id="5" name="object 5"/>
          <p:cNvSpPr txBox="1"/>
          <p:nvPr/>
        </p:nvSpPr>
        <p:spPr>
          <a:xfrm>
            <a:off x="652144" y="3194685"/>
            <a:ext cx="4800600" cy="1869743"/>
          </a:xfrm>
          <a:prstGeom prst="rect">
            <a:avLst/>
          </a:prstGeom>
        </p:spPr>
        <p:txBody>
          <a:bodyPr vert="horz" wrap="square" lIns="0" tIns="12700" rIns="0" bIns="0" rtlCol="0">
            <a:spAutoFit/>
          </a:bodyPr>
          <a:lstStyle/>
          <a:p>
            <a:pPr marL="12700" marR="407670" algn="just">
              <a:lnSpc>
                <a:spcPct val="100000"/>
              </a:lnSpc>
              <a:spcBef>
                <a:spcPts val="100"/>
              </a:spcBef>
            </a:pPr>
            <a:r>
              <a:rPr sz="1700" b="1" dirty="0">
                <a:latin typeface="Arial MT"/>
                <a:cs typeface="Arial"/>
              </a:rPr>
              <a:t>Clearer</a:t>
            </a:r>
            <a:r>
              <a:rPr sz="1700" b="1" spc="-35" dirty="0">
                <a:latin typeface="Arial MT"/>
                <a:cs typeface="Arial"/>
              </a:rPr>
              <a:t> </a:t>
            </a:r>
            <a:r>
              <a:rPr sz="1700" b="1" dirty="0">
                <a:latin typeface="Arial MT"/>
                <a:cs typeface="Arial"/>
              </a:rPr>
              <a:t>Separation:</a:t>
            </a:r>
            <a:r>
              <a:rPr sz="1700" b="1" spc="-25" dirty="0">
                <a:latin typeface="Arial MT"/>
                <a:cs typeface="Arial"/>
              </a:rPr>
              <a:t> </a:t>
            </a:r>
            <a:r>
              <a:rPr sz="1700" dirty="0">
                <a:latin typeface="Arial MT"/>
                <a:cs typeface="Arial MT"/>
              </a:rPr>
              <a:t>Keeps</a:t>
            </a:r>
            <a:r>
              <a:rPr sz="1700" spc="-25" dirty="0">
                <a:latin typeface="Arial MT"/>
                <a:cs typeface="Arial MT"/>
              </a:rPr>
              <a:t> </a:t>
            </a:r>
            <a:r>
              <a:rPr sz="1700" dirty="0">
                <a:latin typeface="Arial MT"/>
                <a:cs typeface="Arial MT"/>
              </a:rPr>
              <a:t>HTML</a:t>
            </a:r>
            <a:r>
              <a:rPr sz="1700" spc="-45" dirty="0">
                <a:latin typeface="Arial MT"/>
                <a:cs typeface="Arial MT"/>
              </a:rPr>
              <a:t> </a:t>
            </a:r>
            <a:r>
              <a:rPr sz="1700" spc="-25" dirty="0">
                <a:latin typeface="Arial MT"/>
                <a:cs typeface="Arial MT"/>
              </a:rPr>
              <a:t>and </a:t>
            </a:r>
            <a:r>
              <a:rPr sz="1700" dirty="0">
                <a:latin typeface="Arial MT"/>
                <a:cs typeface="Arial MT"/>
              </a:rPr>
              <a:t>JavaScript</a:t>
            </a:r>
            <a:r>
              <a:rPr sz="1700" spc="-45" dirty="0">
                <a:latin typeface="Arial MT"/>
                <a:cs typeface="Arial MT"/>
              </a:rPr>
              <a:t> </a:t>
            </a:r>
            <a:r>
              <a:rPr sz="1700" dirty="0">
                <a:latin typeface="Arial MT"/>
                <a:cs typeface="Arial MT"/>
              </a:rPr>
              <a:t>code</a:t>
            </a:r>
            <a:r>
              <a:rPr sz="1700" spc="-50" dirty="0">
                <a:latin typeface="Arial MT"/>
                <a:cs typeface="Arial MT"/>
              </a:rPr>
              <a:t> </a:t>
            </a:r>
            <a:r>
              <a:rPr sz="1700" dirty="0">
                <a:latin typeface="Arial MT"/>
                <a:cs typeface="Arial MT"/>
              </a:rPr>
              <a:t>separate,</a:t>
            </a:r>
            <a:r>
              <a:rPr sz="1700" spc="-35" dirty="0">
                <a:latin typeface="Arial MT"/>
                <a:cs typeface="Arial MT"/>
              </a:rPr>
              <a:t> </a:t>
            </a:r>
            <a:r>
              <a:rPr sz="1700" spc="-10" dirty="0">
                <a:latin typeface="Arial MT"/>
                <a:cs typeface="Arial MT"/>
              </a:rPr>
              <a:t>improving readability.</a:t>
            </a:r>
            <a:endParaRPr sz="1700" dirty="0">
              <a:latin typeface="Arial MT"/>
              <a:cs typeface="Arial MT"/>
            </a:endParaRPr>
          </a:p>
          <a:p>
            <a:pPr algn="just">
              <a:lnSpc>
                <a:spcPct val="100000"/>
              </a:lnSpc>
              <a:spcBef>
                <a:spcPts val="90"/>
              </a:spcBef>
            </a:pPr>
            <a:endParaRPr lang="en-US" sz="1700" dirty="0" smtClean="0">
              <a:latin typeface="Arial MT"/>
              <a:cs typeface="Arial MT"/>
            </a:endParaRPr>
          </a:p>
          <a:p>
            <a:pPr algn="just">
              <a:lnSpc>
                <a:spcPct val="100000"/>
              </a:lnSpc>
              <a:spcBef>
                <a:spcPts val="90"/>
              </a:spcBef>
            </a:pPr>
            <a:endParaRPr sz="1700" dirty="0">
              <a:latin typeface="Arial MT"/>
              <a:cs typeface="Arial MT"/>
            </a:endParaRPr>
          </a:p>
          <a:p>
            <a:pPr marL="12700" marR="5080" algn="just">
              <a:lnSpc>
                <a:spcPct val="100000"/>
              </a:lnSpc>
              <a:tabLst>
                <a:tab pos="3670300" algn="l"/>
              </a:tabLst>
            </a:pPr>
            <a:r>
              <a:rPr sz="1700" b="1" dirty="0">
                <a:latin typeface="Arial MT"/>
                <a:cs typeface="Arial"/>
              </a:rPr>
              <a:t>Reusability</a:t>
            </a:r>
            <a:r>
              <a:rPr sz="1700" dirty="0">
                <a:latin typeface="Arial MT"/>
                <a:cs typeface="Arial MT"/>
              </a:rPr>
              <a:t>:</a:t>
            </a:r>
            <a:r>
              <a:rPr sz="1700" spc="-40" dirty="0">
                <a:latin typeface="Arial MT"/>
                <a:cs typeface="Arial MT"/>
              </a:rPr>
              <a:t> </a:t>
            </a:r>
            <a:r>
              <a:rPr sz="1700" dirty="0">
                <a:latin typeface="Arial MT"/>
                <a:cs typeface="Arial MT"/>
              </a:rPr>
              <a:t>Functions</a:t>
            </a:r>
            <a:r>
              <a:rPr sz="1700" spc="-30" dirty="0">
                <a:latin typeface="Arial MT"/>
                <a:cs typeface="Arial MT"/>
              </a:rPr>
              <a:t> </a:t>
            </a:r>
            <a:r>
              <a:rPr sz="1700" dirty="0">
                <a:latin typeface="Arial MT"/>
                <a:cs typeface="Arial MT"/>
              </a:rPr>
              <a:t>can</a:t>
            </a:r>
            <a:r>
              <a:rPr sz="1700" spc="-50" dirty="0">
                <a:latin typeface="Arial MT"/>
                <a:cs typeface="Arial MT"/>
              </a:rPr>
              <a:t> </a:t>
            </a:r>
            <a:r>
              <a:rPr sz="1700" spc="-25" dirty="0" smtClean="0">
                <a:latin typeface="Arial MT"/>
                <a:cs typeface="Arial MT"/>
              </a:rPr>
              <a:t>be</a:t>
            </a:r>
            <a:r>
              <a:rPr lang="en-US" sz="1700" dirty="0">
                <a:latin typeface="Arial MT"/>
                <a:cs typeface="Arial MT"/>
              </a:rPr>
              <a:t> </a:t>
            </a:r>
            <a:r>
              <a:rPr sz="1700" spc="-10" dirty="0" smtClean="0">
                <a:latin typeface="Arial MT"/>
                <a:cs typeface="Arial MT"/>
              </a:rPr>
              <a:t>reused </a:t>
            </a:r>
            <a:r>
              <a:rPr sz="1700" dirty="0">
                <a:latin typeface="Arial MT"/>
                <a:cs typeface="Arial MT"/>
              </a:rPr>
              <a:t>and</a:t>
            </a:r>
            <a:r>
              <a:rPr sz="1700" spc="-10" dirty="0">
                <a:latin typeface="Arial MT"/>
                <a:cs typeface="Arial MT"/>
              </a:rPr>
              <a:t> reassigned</a:t>
            </a:r>
            <a:endParaRPr sz="1700" dirty="0">
              <a:latin typeface="Arial MT"/>
              <a:cs typeface="Arial MT"/>
            </a:endParaRPr>
          </a:p>
        </p:txBody>
      </p:sp>
      <p:sp>
        <p:nvSpPr>
          <p:cNvPr id="6" name="object 6"/>
          <p:cNvSpPr/>
          <p:nvPr/>
        </p:nvSpPr>
        <p:spPr>
          <a:xfrm>
            <a:off x="6415234" y="2671612"/>
            <a:ext cx="5282277" cy="1935948"/>
          </a:xfrm>
          <a:custGeom>
            <a:avLst/>
            <a:gdLst/>
            <a:ahLst/>
            <a:cxnLst/>
            <a:rect l="l" t="t" r="r" b="b"/>
            <a:pathLst>
              <a:path w="5510530" h="2954020">
                <a:moveTo>
                  <a:pt x="5218938" y="0"/>
                </a:moveTo>
                <a:lnTo>
                  <a:pt x="291465" y="0"/>
                </a:lnTo>
                <a:lnTo>
                  <a:pt x="244221" y="4572"/>
                </a:lnTo>
                <a:lnTo>
                  <a:pt x="199390" y="17907"/>
                </a:lnTo>
                <a:lnTo>
                  <a:pt x="157479" y="39242"/>
                </a:lnTo>
                <a:lnTo>
                  <a:pt x="119380" y="67945"/>
                </a:lnTo>
                <a:lnTo>
                  <a:pt x="85344" y="103124"/>
                </a:lnTo>
                <a:lnTo>
                  <a:pt x="56261" y="144145"/>
                </a:lnTo>
                <a:lnTo>
                  <a:pt x="32512" y="190246"/>
                </a:lnTo>
                <a:lnTo>
                  <a:pt x="14859" y="240664"/>
                </a:lnTo>
                <a:lnTo>
                  <a:pt x="3810" y="294894"/>
                </a:lnTo>
                <a:lnTo>
                  <a:pt x="0" y="351916"/>
                </a:lnTo>
                <a:lnTo>
                  <a:pt x="0" y="2601595"/>
                </a:lnTo>
                <a:lnTo>
                  <a:pt x="3810" y="2658618"/>
                </a:lnTo>
                <a:lnTo>
                  <a:pt x="14859" y="2712847"/>
                </a:lnTo>
                <a:lnTo>
                  <a:pt x="32512" y="2763266"/>
                </a:lnTo>
                <a:lnTo>
                  <a:pt x="56261" y="2809367"/>
                </a:lnTo>
                <a:lnTo>
                  <a:pt x="85344" y="2850388"/>
                </a:lnTo>
                <a:lnTo>
                  <a:pt x="119380" y="2885566"/>
                </a:lnTo>
                <a:lnTo>
                  <a:pt x="157479" y="2914269"/>
                </a:lnTo>
                <a:lnTo>
                  <a:pt x="199390" y="2935605"/>
                </a:lnTo>
                <a:lnTo>
                  <a:pt x="244221" y="2948940"/>
                </a:lnTo>
                <a:lnTo>
                  <a:pt x="291465" y="2953512"/>
                </a:lnTo>
                <a:lnTo>
                  <a:pt x="5218938" y="2953512"/>
                </a:lnTo>
                <a:lnTo>
                  <a:pt x="5266182" y="2948940"/>
                </a:lnTo>
                <a:lnTo>
                  <a:pt x="5311013" y="2935605"/>
                </a:lnTo>
                <a:lnTo>
                  <a:pt x="5352923" y="2914269"/>
                </a:lnTo>
                <a:lnTo>
                  <a:pt x="5391023" y="2885566"/>
                </a:lnTo>
                <a:lnTo>
                  <a:pt x="5425059" y="2850388"/>
                </a:lnTo>
                <a:lnTo>
                  <a:pt x="5454142" y="2809367"/>
                </a:lnTo>
                <a:lnTo>
                  <a:pt x="5477891" y="2763266"/>
                </a:lnTo>
                <a:lnTo>
                  <a:pt x="5495544" y="2712847"/>
                </a:lnTo>
                <a:lnTo>
                  <a:pt x="5506593" y="2658618"/>
                </a:lnTo>
                <a:lnTo>
                  <a:pt x="5510403" y="2601595"/>
                </a:lnTo>
                <a:lnTo>
                  <a:pt x="5510403" y="351916"/>
                </a:lnTo>
                <a:lnTo>
                  <a:pt x="5506593" y="294894"/>
                </a:lnTo>
                <a:lnTo>
                  <a:pt x="5495544" y="240664"/>
                </a:lnTo>
                <a:lnTo>
                  <a:pt x="5477891" y="190246"/>
                </a:lnTo>
                <a:lnTo>
                  <a:pt x="5454142" y="144145"/>
                </a:lnTo>
                <a:lnTo>
                  <a:pt x="5425059" y="103124"/>
                </a:lnTo>
                <a:lnTo>
                  <a:pt x="5391023" y="67945"/>
                </a:lnTo>
                <a:lnTo>
                  <a:pt x="5352923" y="39242"/>
                </a:lnTo>
                <a:lnTo>
                  <a:pt x="5311013" y="17907"/>
                </a:lnTo>
                <a:lnTo>
                  <a:pt x="5266182" y="4572"/>
                </a:lnTo>
                <a:lnTo>
                  <a:pt x="5218938" y="0"/>
                </a:lnTo>
                <a:close/>
              </a:path>
            </a:pathLst>
          </a:custGeom>
          <a:solidFill>
            <a:srgbClr val="DA3036"/>
          </a:solidFill>
        </p:spPr>
        <p:txBody>
          <a:bodyPr wrap="square" lIns="0" tIns="0" rIns="0" bIns="0" rtlCol="0"/>
          <a:lstStyle/>
          <a:p>
            <a:endParaRPr/>
          </a:p>
        </p:txBody>
      </p:sp>
      <p:sp>
        <p:nvSpPr>
          <p:cNvPr id="7" name="object 7"/>
          <p:cNvSpPr txBox="1"/>
          <p:nvPr/>
        </p:nvSpPr>
        <p:spPr>
          <a:xfrm>
            <a:off x="8018287" y="2843791"/>
            <a:ext cx="199834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00"/>
                </a:solidFill>
                <a:latin typeface="Arial"/>
                <a:cs typeface="Arial"/>
              </a:rPr>
              <a:t>DISADVANTAGES</a:t>
            </a:r>
            <a:endParaRPr sz="1800" dirty="0">
              <a:latin typeface="Arial"/>
              <a:cs typeface="Arial"/>
            </a:endParaRPr>
          </a:p>
        </p:txBody>
      </p:sp>
      <p:sp>
        <p:nvSpPr>
          <p:cNvPr id="8" name="object 8"/>
          <p:cNvSpPr txBox="1"/>
          <p:nvPr/>
        </p:nvSpPr>
        <p:spPr>
          <a:xfrm>
            <a:off x="6668595" y="3476708"/>
            <a:ext cx="4697728" cy="797654"/>
          </a:xfrm>
          <a:prstGeom prst="rect">
            <a:avLst/>
          </a:prstGeom>
        </p:spPr>
        <p:txBody>
          <a:bodyPr vert="horz" wrap="square" lIns="0" tIns="12700" rIns="0" bIns="0" rtlCol="0">
            <a:spAutoFit/>
          </a:bodyPr>
          <a:lstStyle/>
          <a:p>
            <a:pPr marL="298450" marR="5080" indent="-285750">
              <a:lnSpc>
                <a:spcPct val="100000"/>
              </a:lnSpc>
              <a:spcBef>
                <a:spcPts val="100"/>
              </a:spcBef>
              <a:buFont typeface="Wingdings" panose="05000000000000000000" pitchFamily="2" charset="2"/>
              <a:buChar char="§"/>
            </a:pPr>
            <a:r>
              <a:rPr sz="1700" b="1" dirty="0">
                <a:latin typeface="Arial MT"/>
                <a:cs typeface="Arial"/>
              </a:rPr>
              <a:t>Overwriting</a:t>
            </a:r>
            <a:r>
              <a:rPr sz="1700" dirty="0">
                <a:latin typeface="Arial MT"/>
                <a:cs typeface="Arial MT"/>
              </a:rPr>
              <a:t>:</a:t>
            </a:r>
            <a:r>
              <a:rPr sz="1700" spc="-55" dirty="0">
                <a:latin typeface="Arial MT"/>
                <a:cs typeface="Arial MT"/>
              </a:rPr>
              <a:t> </a:t>
            </a:r>
            <a:r>
              <a:rPr sz="1700" dirty="0">
                <a:latin typeface="Arial MT"/>
                <a:cs typeface="Arial MT"/>
              </a:rPr>
              <a:t>Assigning</a:t>
            </a:r>
            <a:r>
              <a:rPr sz="1700" spc="-20" dirty="0">
                <a:latin typeface="Arial MT"/>
                <a:cs typeface="Arial MT"/>
              </a:rPr>
              <a:t> </a:t>
            </a:r>
            <a:r>
              <a:rPr sz="1700" dirty="0">
                <a:latin typeface="Arial MT"/>
                <a:cs typeface="Arial MT"/>
              </a:rPr>
              <a:t>a</a:t>
            </a:r>
            <a:r>
              <a:rPr sz="1700" spc="-25" dirty="0">
                <a:latin typeface="Arial MT"/>
                <a:cs typeface="Arial MT"/>
              </a:rPr>
              <a:t> </a:t>
            </a:r>
            <a:r>
              <a:rPr sz="1700" dirty="0">
                <a:latin typeface="Arial MT"/>
                <a:cs typeface="Arial MT"/>
              </a:rPr>
              <a:t>new</a:t>
            </a:r>
            <a:r>
              <a:rPr sz="1700" spc="-15" dirty="0">
                <a:latin typeface="Arial MT"/>
                <a:cs typeface="Arial MT"/>
              </a:rPr>
              <a:t> </a:t>
            </a:r>
            <a:r>
              <a:rPr sz="1700" dirty="0">
                <a:latin typeface="Arial MT"/>
                <a:cs typeface="Arial MT"/>
              </a:rPr>
              <a:t>handler </a:t>
            </a:r>
            <a:r>
              <a:rPr sz="1700" spc="-20" dirty="0">
                <a:latin typeface="Arial MT"/>
                <a:cs typeface="Arial MT"/>
              </a:rPr>
              <a:t>will </a:t>
            </a:r>
            <a:r>
              <a:rPr sz="1700" dirty="0">
                <a:latin typeface="Arial MT"/>
                <a:cs typeface="Arial MT"/>
              </a:rPr>
              <a:t>overwrite the</a:t>
            </a:r>
            <a:r>
              <a:rPr sz="1700" spc="-45" dirty="0">
                <a:latin typeface="Arial MT"/>
                <a:cs typeface="Arial MT"/>
              </a:rPr>
              <a:t> </a:t>
            </a:r>
            <a:r>
              <a:rPr sz="1700" dirty="0">
                <a:latin typeface="Arial MT"/>
                <a:cs typeface="Arial MT"/>
              </a:rPr>
              <a:t>existing</a:t>
            </a:r>
            <a:r>
              <a:rPr sz="1700" spc="-20" dirty="0">
                <a:latin typeface="Arial MT"/>
                <a:cs typeface="Arial MT"/>
              </a:rPr>
              <a:t> </a:t>
            </a:r>
            <a:r>
              <a:rPr sz="1700" dirty="0">
                <a:latin typeface="Arial MT"/>
                <a:cs typeface="Arial MT"/>
              </a:rPr>
              <a:t>one,</a:t>
            </a:r>
            <a:r>
              <a:rPr sz="1700" spc="-40" dirty="0">
                <a:latin typeface="Arial MT"/>
                <a:cs typeface="Arial MT"/>
              </a:rPr>
              <a:t> </a:t>
            </a:r>
            <a:r>
              <a:rPr sz="1700" dirty="0">
                <a:latin typeface="Arial MT"/>
                <a:cs typeface="Arial MT"/>
              </a:rPr>
              <a:t>which can</a:t>
            </a:r>
            <a:r>
              <a:rPr sz="1700" spc="-30" dirty="0">
                <a:latin typeface="Arial MT"/>
                <a:cs typeface="Arial MT"/>
              </a:rPr>
              <a:t> </a:t>
            </a:r>
            <a:r>
              <a:rPr sz="1700" spc="-25" dirty="0">
                <a:latin typeface="Arial MT"/>
                <a:cs typeface="Arial MT"/>
              </a:rPr>
              <a:t>be </a:t>
            </a:r>
            <a:r>
              <a:rPr sz="1700" spc="-10" dirty="0">
                <a:latin typeface="Arial MT"/>
                <a:cs typeface="Arial MT"/>
              </a:rPr>
              <a:t>limiting.</a:t>
            </a:r>
            <a:endParaRPr sz="1700" dirty="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animBg="1"/>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381000"/>
            <a:ext cx="7848600" cy="598624"/>
          </a:xfrm>
          <a:prstGeom prst="rect">
            <a:avLst/>
          </a:prstGeom>
        </p:spPr>
        <p:txBody>
          <a:bodyPr vert="horz" wrap="square" lIns="0" tIns="105155" rIns="0" bIns="0" rtlCol="0">
            <a:spAutoFit/>
          </a:bodyPr>
          <a:lstStyle/>
          <a:p>
            <a:pPr marL="2527300">
              <a:lnSpc>
                <a:spcPct val="100000"/>
              </a:lnSpc>
              <a:spcBef>
                <a:spcPts val="100"/>
              </a:spcBef>
            </a:pPr>
            <a:r>
              <a:rPr lang="en-US" dirty="0" smtClean="0"/>
              <a:t>The `defer` Attribute</a:t>
            </a:r>
            <a:endParaRPr spc="-85" dirty="0"/>
          </a:p>
        </p:txBody>
      </p:sp>
      <p:sp>
        <p:nvSpPr>
          <p:cNvPr id="3" name="object 3"/>
          <p:cNvSpPr txBox="1"/>
          <p:nvPr/>
        </p:nvSpPr>
        <p:spPr>
          <a:xfrm>
            <a:off x="990600" y="1600200"/>
            <a:ext cx="10134600" cy="4198585"/>
          </a:xfrm>
          <a:prstGeom prst="rect">
            <a:avLst/>
          </a:prstGeom>
        </p:spPr>
        <p:txBody>
          <a:bodyPr vert="horz" wrap="square" lIns="0" tIns="12700" rIns="0" bIns="0" rtlCol="0">
            <a:spAutoFit/>
          </a:bodyPr>
          <a:lstStyle/>
          <a:p>
            <a:pPr marL="299085" marR="5080" indent="-287020" algn="just">
              <a:lnSpc>
                <a:spcPct val="100000"/>
              </a:lnSpc>
              <a:buFont typeface="Wingdings"/>
              <a:buChar char=""/>
              <a:tabLst>
                <a:tab pos="299085" algn="l"/>
              </a:tabLst>
            </a:pPr>
            <a:r>
              <a:rPr lang="en-US" sz="1700" spc="-10" dirty="0" smtClean="0">
                <a:solidFill>
                  <a:schemeClr val="tx1"/>
                </a:solidFill>
                <a:latin typeface="Arial MT"/>
                <a:cs typeface="Calibri"/>
              </a:rPr>
              <a:t>The defer attribute is used in HTML &lt;script&gt; tags to control the loading and execution of external JavaScript files. </a:t>
            </a:r>
          </a:p>
          <a:p>
            <a:pPr marL="299085" marR="5080" indent="-287020" algn="just">
              <a:lnSpc>
                <a:spcPct val="100000"/>
              </a:lnSpc>
              <a:buFont typeface="Wingdings"/>
              <a:buChar char=""/>
              <a:tabLst>
                <a:tab pos="299085" algn="l"/>
              </a:tabLst>
            </a:pPr>
            <a:endParaRPr lang="en-US" sz="1700" spc="-10" dirty="0" smtClean="0">
              <a:solidFill>
                <a:schemeClr val="tx1"/>
              </a:solidFill>
              <a:latin typeface="Arial MT"/>
              <a:cs typeface="Calibri"/>
            </a:endParaRPr>
          </a:p>
          <a:p>
            <a:pPr marL="299085" marR="5080" indent="-287020" algn="just">
              <a:lnSpc>
                <a:spcPct val="100000"/>
              </a:lnSpc>
              <a:buFont typeface="Wingdings"/>
              <a:buChar char=""/>
              <a:tabLst>
                <a:tab pos="299085" algn="l"/>
              </a:tabLst>
            </a:pPr>
            <a:endParaRPr lang="en-US" sz="1700" spc="-10" dirty="0" smtClean="0">
              <a:solidFill>
                <a:schemeClr val="tx1"/>
              </a:solidFill>
              <a:latin typeface="Arial MT"/>
              <a:cs typeface="Calibri"/>
            </a:endParaRPr>
          </a:p>
          <a:p>
            <a:pPr marL="12065" marR="5080" algn="just">
              <a:lnSpc>
                <a:spcPct val="100000"/>
              </a:lnSpc>
              <a:tabLst>
                <a:tab pos="299085" algn="l"/>
              </a:tabLst>
            </a:pPr>
            <a:r>
              <a:rPr lang="en-US" sz="1700" b="1" spc="-10" dirty="0" smtClean="0">
                <a:solidFill>
                  <a:srgbClr val="FFC000"/>
                </a:solidFill>
                <a:latin typeface="Arial MT"/>
                <a:cs typeface="Calibri"/>
              </a:rPr>
              <a:t>Purpose of defer:</a:t>
            </a:r>
          </a:p>
          <a:p>
            <a:pPr marL="12065" marR="5080" algn="just">
              <a:lnSpc>
                <a:spcPct val="100000"/>
              </a:lnSpc>
              <a:tabLst>
                <a:tab pos="299085" algn="l"/>
              </a:tabLst>
            </a:pPr>
            <a:endParaRPr lang="en-US" sz="1700" spc="-10" dirty="0" smtClean="0">
              <a:solidFill>
                <a:srgbClr val="FFC000"/>
              </a:solidFill>
              <a:latin typeface="Arial MT"/>
              <a:cs typeface="Calibri"/>
            </a:endParaRPr>
          </a:p>
          <a:p>
            <a:pPr marL="299085" marR="5080" lvl="2" indent="-287020" algn="just">
              <a:buFont typeface="Wingdings"/>
              <a:buChar char=""/>
              <a:tabLst>
                <a:tab pos="299085" algn="l"/>
              </a:tabLst>
            </a:pPr>
            <a:r>
              <a:rPr lang="en-US" sz="1700" i="1" spc="-10" dirty="0" smtClean="0">
                <a:solidFill>
                  <a:srgbClr val="FFC000"/>
                </a:solidFill>
                <a:latin typeface="Arial MT"/>
                <a:cs typeface="Calibri"/>
              </a:rPr>
              <a:t>Defers Execution</a:t>
            </a:r>
            <a:r>
              <a:rPr lang="en-US" sz="1700" spc="-10" dirty="0" smtClean="0">
                <a:solidFill>
                  <a:schemeClr val="tx1"/>
                </a:solidFill>
                <a:latin typeface="Arial MT"/>
                <a:cs typeface="Calibri"/>
              </a:rPr>
              <a:t>: When you include the defer attribute in a &lt;script&gt; tag, it tells the browser to delay the execution of the script until after the HTML document has been completely parsed. This ensures that the script runs only after the DOM is fully constructed.</a:t>
            </a:r>
          </a:p>
          <a:p>
            <a:pPr marL="299085" marR="5080" lvl="1" indent="-287020" algn="just">
              <a:buFont typeface="Wingdings"/>
              <a:buChar char=""/>
              <a:tabLst>
                <a:tab pos="299085" algn="l"/>
              </a:tabLst>
            </a:pPr>
            <a:endParaRPr lang="en-US" sz="1700" spc="-10" dirty="0" smtClean="0">
              <a:solidFill>
                <a:schemeClr val="tx1"/>
              </a:solidFill>
              <a:latin typeface="Arial MT"/>
              <a:cs typeface="Calibri"/>
            </a:endParaRPr>
          </a:p>
          <a:p>
            <a:pPr marL="299085" marR="5080" lvl="1" indent="-287020" algn="just">
              <a:buFont typeface="Wingdings"/>
              <a:buChar char=""/>
              <a:tabLst>
                <a:tab pos="299085" algn="l"/>
              </a:tabLst>
            </a:pPr>
            <a:r>
              <a:rPr lang="en-US" sz="1700" i="1" spc="-10" dirty="0" smtClean="0">
                <a:solidFill>
                  <a:srgbClr val="FFC000"/>
                </a:solidFill>
                <a:latin typeface="Arial MT"/>
                <a:cs typeface="Calibri"/>
              </a:rPr>
              <a:t>Maintains Script Order</a:t>
            </a:r>
            <a:r>
              <a:rPr lang="en-US" sz="1700" spc="-10" dirty="0" smtClean="0">
                <a:solidFill>
                  <a:schemeClr val="tx1"/>
                </a:solidFill>
                <a:latin typeface="Arial MT"/>
                <a:cs typeface="Calibri"/>
              </a:rPr>
              <a:t>: If you have multiple &lt;script&gt; tags with the defer attribute, they will be executed in the order in which they appear in the document. </a:t>
            </a:r>
          </a:p>
          <a:p>
            <a:pPr marL="299085" marR="5080" lvl="1" indent="-287020" algn="just">
              <a:buFont typeface="Wingdings"/>
              <a:buChar char=""/>
              <a:tabLst>
                <a:tab pos="299085" algn="l"/>
              </a:tabLst>
            </a:pPr>
            <a:endParaRPr lang="en-US" sz="1700" spc="-10" dirty="0" smtClean="0">
              <a:solidFill>
                <a:schemeClr val="tx1"/>
              </a:solidFill>
              <a:latin typeface="Arial MT"/>
              <a:cs typeface="Calibri"/>
            </a:endParaRPr>
          </a:p>
          <a:p>
            <a:pPr marL="299085" marR="5080" lvl="1" indent="-287020" algn="just">
              <a:buFont typeface="Wingdings"/>
              <a:buChar char=""/>
              <a:tabLst>
                <a:tab pos="299085" algn="l"/>
              </a:tabLst>
            </a:pPr>
            <a:r>
              <a:rPr lang="en-US" sz="1700" i="1" spc="-10" dirty="0" smtClean="0">
                <a:solidFill>
                  <a:srgbClr val="FFC000"/>
                </a:solidFill>
                <a:latin typeface="Arial MT"/>
                <a:cs typeface="Calibri"/>
              </a:rPr>
              <a:t>Non-blocking</a:t>
            </a:r>
            <a:r>
              <a:rPr lang="en-US" sz="1700" spc="-10" dirty="0" smtClean="0">
                <a:solidFill>
                  <a:schemeClr val="tx1"/>
                </a:solidFill>
                <a:latin typeface="Arial MT"/>
                <a:cs typeface="Calibri"/>
              </a:rPr>
              <a:t>: The defer attribute allows the browser to continue parsing the HTML document while the script is being downloaded. This avoids blocking the HTML rendering process, which can improve page load performance.</a:t>
            </a:r>
            <a:endParaRPr sz="1700" dirty="0">
              <a:solidFill>
                <a:schemeClr val="tx1"/>
              </a:solidFill>
              <a:latin typeface="Arial MT"/>
              <a:cs typeface="Calibri"/>
            </a:endParaRPr>
          </a:p>
        </p:txBody>
      </p:sp>
    </p:spTree>
    <p:extLst>
      <p:ext uri="{BB962C8B-B14F-4D97-AF65-F5344CB8AC3E}">
        <p14:creationId xmlns:p14="http://schemas.microsoft.com/office/powerpoint/2010/main" val="179277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anim calcmode="lin" valueType="num">
                                      <p:cBhvr>
                                        <p:cTn id="2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1000"/>
                                        <p:tgtEl>
                                          <p:spTgt spid="3">
                                            <p:txEl>
                                              <p:pRg st="9" end="9"/>
                                            </p:txEl>
                                          </p:spTgt>
                                        </p:tgtEl>
                                      </p:cBhvr>
                                    </p:animEffect>
                                    <p:anim calcmode="lin" valueType="num">
                                      <p:cBhvr>
                                        <p:cTn id="3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373218"/>
            <a:ext cx="7099605" cy="598624"/>
          </a:xfrm>
          <a:prstGeom prst="rect">
            <a:avLst/>
          </a:prstGeom>
        </p:spPr>
        <p:txBody>
          <a:bodyPr vert="horz" wrap="square" lIns="0" tIns="105155" rIns="0" bIns="0" rtlCol="0">
            <a:spAutoFit/>
          </a:bodyPr>
          <a:lstStyle/>
          <a:p>
            <a:pPr marL="2527300">
              <a:lnSpc>
                <a:spcPct val="100000"/>
              </a:lnSpc>
              <a:spcBef>
                <a:spcPts val="100"/>
              </a:spcBef>
            </a:pPr>
            <a:r>
              <a:rPr dirty="0" smtClean="0"/>
              <a:t>Event</a:t>
            </a:r>
            <a:r>
              <a:rPr spc="-100" dirty="0" smtClean="0"/>
              <a:t> </a:t>
            </a:r>
            <a:r>
              <a:rPr spc="-85" dirty="0"/>
              <a:t>Listeners</a:t>
            </a:r>
          </a:p>
        </p:txBody>
      </p:sp>
      <p:sp>
        <p:nvSpPr>
          <p:cNvPr id="3" name="object 3"/>
          <p:cNvSpPr txBox="1"/>
          <p:nvPr/>
        </p:nvSpPr>
        <p:spPr>
          <a:xfrm>
            <a:off x="768502" y="1600200"/>
            <a:ext cx="10439400" cy="2003112"/>
          </a:xfrm>
          <a:prstGeom prst="rect">
            <a:avLst/>
          </a:prstGeom>
        </p:spPr>
        <p:txBody>
          <a:bodyPr vert="horz" wrap="square" lIns="0" tIns="12700" rIns="0" bIns="0" rtlCol="0">
            <a:spAutoFit/>
          </a:bodyPr>
          <a:lstStyle/>
          <a:p>
            <a:pPr marL="299085" indent="-286385" algn="just">
              <a:lnSpc>
                <a:spcPct val="100000"/>
              </a:lnSpc>
              <a:spcBef>
                <a:spcPts val="100"/>
              </a:spcBef>
              <a:buFont typeface="Wingdings"/>
              <a:buChar char=""/>
              <a:tabLst>
                <a:tab pos="299085" algn="l"/>
              </a:tabLst>
            </a:pPr>
            <a:r>
              <a:rPr dirty="0">
                <a:latin typeface="Arial MT"/>
                <a:cs typeface="Calibri"/>
              </a:rPr>
              <a:t>Event</a:t>
            </a:r>
            <a:r>
              <a:rPr spc="-40" dirty="0">
                <a:latin typeface="Arial MT"/>
                <a:cs typeface="Calibri"/>
              </a:rPr>
              <a:t> </a:t>
            </a:r>
            <a:r>
              <a:rPr dirty="0">
                <a:latin typeface="Arial MT"/>
                <a:cs typeface="Calibri"/>
              </a:rPr>
              <a:t>listeners</a:t>
            </a:r>
            <a:r>
              <a:rPr spc="-40" dirty="0">
                <a:latin typeface="Arial MT"/>
                <a:cs typeface="Calibri"/>
              </a:rPr>
              <a:t> </a:t>
            </a:r>
            <a:r>
              <a:rPr dirty="0">
                <a:latin typeface="Arial MT"/>
                <a:cs typeface="Calibri"/>
              </a:rPr>
              <a:t>offer</a:t>
            </a:r>
            <a:r>
              <a:rPr spc="-30" dirty="0">
                <a:latin typeface="Arial MT"/>
                <a:cs typeface="Calibri"/>
              </a:rPr>
              <a:t> </a:t>
            </a:r>
            <a:r>
              <a:rPr dirty="0">
                <a:latin typeface="Arial MT"/>
                <a:cs typeface="Calibri"/>
              </a:rPr>
              <a:t>a</a:t>
            </a:r>
            <a:r>
              <a:rPr spc="-40" dirty="0">
                <a:latin typeface="Arial MT"/>
                <a:cs typeface="Calibri"/>
              </a:rPr>
              <a:t> </a:t>
            </a:r>
            <a:r>
              <a:rPr dirty="0">
                <a:latin typeface="Arial MT"/>
                <a:cs typeface="Calibri"/>
              </a:rPr>
              <a:t>more</a:t>
            </a:r>
            <a:r>
              <a:rPr spc="-35" dirty="0">
                <a:latin typeface="Arial MT"/>
                <a:cs typeface="Calibri"/>
              </a:rPr>
              <a:t> </a:t>
            </a:r>
            <a:r>
              <a:rPr dirty="0">
                <a:latin typeface="Arial MT"/>
                <a:cs typeface="Calibri"/>
              </a:rPr>
              <a:t>flexible</a:t>
            </a:r>
            <a:r>
              <a:rPr spc="-25" dirty="0">
                <a:latin typeface="Arial MT"/>
                <a:cs typeface="Calibri"/>
              </a:rPr>
              <a:t> </a:t>
            </a:r>
            <a:r>
              <a:rPr dirty="0">
                <a:latin typeface="Arial MT"/>
                <a:cs typeface="Calibri"/>
              </a:rPr>
              <a:t>way</a:t>
            </a:r>
            <a:r>
              <a:rPr spc="-25" dirty="0">
                <a:latin typeface="Arial MT"/>
                <a:cs typeface="Calibri"/>
              </a:rPr>
              <a:t> </a:t>
            </a:r>
            <a:r>
              <a:rPr dirty="0">
                <a:latin typeface="Arial MT"/>
                <a:cs typeface="Calibri"/>
              </a:rPr>
              <a:t>to</a:t>
            </a:r>
            <a:r>
              <a:rPr spc="-35" dirty="0">
                <a:latin typeface="Arial MT"/>
                <a:cs typeface="Calibri"/>
              </a:rPr>
              <a:t> </a:t>
            </a:r>
            <a:r>
              <a:rPr dirty="0">
                <a:latin typeface="Arial MT"/>
                <a:cs typeface="Calibri"/>
              </a:rPr>
              <a:t>handle</a:t>
            </a:r>
            <a:r>
              <a:rPr spc="-20" dirty="0">
                <a:latin typeface="Arial MT"/>
                <a:cs typeface="Calibri"/>
              </a:rPr>
              <a:t> </a:t>
            </a:r>
            <a:r>
              <a:rPr spc="-10" dirty="0" smtClean="0">
                <a:latin typeface="Arial MT"/>
                <a:cs typeface="Calibri"/>
              </a:rPr>
              <a:t>events</a:t>
            </a:r>
            <a:r>
              <a:rPr lang="en-US" spc="-10" dirty="0" smtClean="0">
                <a:latin typeface="Arial MT"/>
                <a:cs typeface="Calibri"/>
              </a:rPr>
              <a:t> by </a:t>
            </a:r>
            <a:r>
              <a:rPr lang="en-US" dirty="0" smtClean="0">
                <a:latin typeface="Arial MT"/>
              </a:rPr>
              <a:t>using JavaScript to add event listeners to elements. </a:t>
            </a:r>
          </a:p>
          <a:p>
            <a:pPr marL="298450" indent="-285750" algn="just">
              <a:spcBef>
                <a:spcPts val="100"/>
              </a:spcBef>
              <a:buFont typeface="Wingdings" panose="05000000000000000000" pitchFamily="2" charset="2"/>
              <a:buChar char="§"/>
              <a:tabLst>
                <a:tab pos="299085" algn="l"/>
              </a:tabLst>
            </a:pPr>
            <a:endParaRPr lang="en-US" dirty="0" smtClean="0">
              <a:latin typeface="Arial MT"/>
            </a:endParaRPr>
          </a:p>
          <a:p>
            <a:pPr marL="298450" indent="-285750" algn="just">
              <a:spcBef>
                <a:spcPts val="100"/>
              </a:spcBef>
              <a:buFont typeface="Wingdings" panose="05000000000000000000" pitchFamily="2" charset="2"/>
              <a:buChar char="§"/>
              <a:tabLst>
                <a:tab pos="299085" algn="l"/>
              </a:tabLst>
            </a:pPr>
            <a:r>
              <a:rPr lang="en-US" dirty="0" smtClean="0">
                <a:latin typeface="Arial MT"/>
              </a:rPr>
              <a:t>This method keeps the HTML clean and separates the JavaScript code.</a:t>
            </a:r>
          </a:p>
          <a:p>
            <a:pPr marL="298450" indent="-285750" algn="just">
              <a:spcBef>
                <a:spcPts val="100"/>
              </a:spcBef>
              <a:buFont typeface="Wingdings" panose="05000000000000000000" pitchFamily="2" charset="2"/>
              <a:buChar char="§"/>
              <a:tabLst>
                <a:tab pos="299085" algn="l"/>
              </a:tabLst>
            </a:pPr>
            <a:endParaRPr lang="en-US" dirty="0" smtClean="0">
              <a:latin typeface="Arial MT"/>
              <a:cs typeface="Calibri"/>
            </a:endParaRPr>
          </a:p>
          <a:p>
            <a:pPr marL="298450" indent="-285750" algn="just">
              <a:spcBef>
                <a:spcPts val="100"/>
              </a:spcBef>
              <a:buFont typeface="Wingdings" panose="05000000000000000000" pitchFamily="2" charset="2"/>
              <a:buChar char="§"/>
              <a:tabLst>
                <a:tab pos="299085" algn="l"/>
              </a:tabLst>
            </a:pPr>
            <a:r>
              <a:rPr lang="en-US" dirty="0" smtClean="0">
                <a:latin typeface="Arial MT"/>
                <a:cs typeface="Calibri"/>
              </a:rPr>
              <a:t>We use an </a:t>
            </a:r>
            <a:r>
              <a:rPr lang="en-US" i="1" dirty="0" smtClean="0">
                <a:solidFill>
                  <a:srgbClr val="FFC000"/>
                </a:solidFill>
                <a:latin typeface="Arial MT"/>
                <a:cs typeface="Calibri"/>
              </a:rPr>
              <a:t>addEventListener() </a:t>
            </a:r>
            <a:r>
              <a:rPr lang="en-US" dirty="0" smtClean="0">
                <a:solidFill>
                  <a:schemeClr val="tx1"/>
                </a:solidFill>
                <a:latin typeface="Arial MT"/>
                <a:cs typeface="Calibri"/>
              </a:rPr>
              <a:t>method, which can also </a:t>
            </a:r>
            <a:r>
              <a:rPr dirty="0" smtClean="0">
                <a:latin typeface="Arial MT"/>
                <a:cs typeface="Calibri"/>
              </a:rPr>
              <a:t>allow</a:t>
            </a:r>
            <a:r>
              <a:rPr spc="-20" dirty="0" smtClean="0">
                <a:latin typeface="Arial MT"/>
                <a:cs typeface="Calibri"/>
              </a:rPr>
              <a:t> </a:t>
            </a:r>
            <a:r>
              <a:rPr dirty="0">
                <a:latin typeface="Arial MT"/>
                <a:cs typeface="Calibri"/>
              </a:rPr>
              <a:t>multiple</a:t>
            </a:r>
            <a:r>
              <a:rPr spc="-30" dirty="0">
                <a:latin typeface="Arial MT"/>
                <a:cs typeface="Calibri"/>
              </a:rPr>
              <a:t> </a:t>
            </a:r>
            <a:r>
              <a:rPr dirty="0">
                <a:latin typeface="Arial MT"/>
                <a:cs typeface="Calibri"/>
              </a:rPr>
              <a:t>event</a:t>
            </a:r>
            <a:r>
              <a:rPr spc="-45" dirty="0">
                <a:latin typeface="Arial MT"/>
                <a:cs typeface="Calibri"/>
              </a:rPr>
              <a:t> </a:t>
            </a:r>
            <a:r>
              <a:rPr dirty="0">
                <a:latin typeface="Arial MT"/>
                <a:cs typeface="Calibri"/>
              </a:rPr>
              <a:t>handlers</a:t>
            </a:r>
            <a:r>
              <a:rPr spc="-35" dirty="0">
                <a:latin typeface="Arial MT"/>
                <a:cs typeface="Calibri"/>
              </a:rPr>
              <a:t> </a:t>
            </a:r>
            <a:r>
              <a:rPr dirty="0">
                <a:latin typeface="Arial MT"/>
                <a:cs typeface="Calibri"/>
              </a:rPr>
              <a:t>for</a:t>
            </a:r>
            <a:r>
              <a:rPr spc="-45" dirty="0">
                <a:latin typeface="Arial MT"/>
                <a:cs typeface="Calibri"/>
              </a:rPr>
              <a:t> </a:t>
            </a:r>
            <a:r>
              <a:rPr dirty="0">
                <a:latin typeface="Arial MT"/>
                <a:cs typeface="Calibri"/>
              </a:rPr>
              <a:t>the</a:t>
            </a:r>
            <a:r>
              <a:rPr spc="-30" dirty="0">
                <a:latin typeface="Arial MT"/>
                <a:cs typeface="Calibri"/>
              </a:rPr>
              <a:t> </a:t>
            </a:r>
            <a:r>
              <a:rPr dirty="0">
                <a:latin typeface="Arial MT"/>
                <a:cs typeface="Calibri"/>
              </a:rPr>
              <a:t>same</a:t>
            </a:r>
            <a:r>
              <a:rPr spc="-50" dirty="0">
                <a:latin typeface="Arial MT"/>
                <a:cs typeface="Calibri"/>
              </a:rPr>
              <a:t> </a:t>
            </a:r>
            <a:r>
              <a:rPr dirty="0" smtClean="0">
                <a:latin typeface="Arial MT"/>
                <a:cs typeface="Calibri"/>
              </a:rPr>
              <a:t>event</a:t>
            </a:r>
            <a:r>
              <a:rPr lang="en-US" spc="-45" dirty="0" smtClean="0">
                <a:latin typeface="Arial MT"/>
                <a:cs typeface="Calibri"/>
              </a:rPr>
              <a:t>, </a:t>
            </a:r>
            <a:r>
              <a:rPr dirty="0" smtClean="0">
                <a:latin typeface="Arial MT"/>
                <a:cs typeface="Calibri"/>
              </a:rPr>
              <a:t>without</a:t>
            </a:r>
            <a:r>
              <a:rPr spc="-30" dirty="0" smtClean="0">
                <a:latin typeface="Arial MT"/>
                <a:cs typeface="Calibri"/>
              </a:rPr>
              <a:t> </a:t>
            </a:r>
            <a:r>
              <a:rPr dirty="0">
                <a:latin typeface="Arial MT"/>
                <a:cs typeface="Calibri"/>
              </a:rPr>
              <a:t>overwriting</a:t>
            </a:r>
            <a:r>
              <a:rPr spc="-30" dirty="0">
                <a:latin typeface="Arial MT"/>
                <a:cs typeface="Calibri"/>
              </a:rPr>
              <a:t> </a:t>
            </a:r>
            <a:r>
              <a:rPr spc="-20" dirty="0">
                <a:latin typeface="Arial MT"/>
                <a:cs typeface="Calibri"/>
              </a:rPr>
              <a:t>each </a:t>
            </a:r>
            <a:r>
              <a:rPr spc="-10" dirty="0">
                <a:latin typeface="Arial MT"/>
                <a:cs typeface="Calibri"/>
              </a:rPr>
              <a:t>other.</a:t>
            </a:r>
            <a:endParaRPr dirty="0">
              <a:latin typeface="Arial MT"/>
              <a:cs typeface="Calibri"/>
            </a:endParaRPr>
          </a:p>
        </p:txBody>
      </p:sp>
      <p:sp>
        <p:nvSpPr>
          <p:cNvPr id="5" name="object 5"/>
          <p:cNvSpPr txBox="1"/>
          <p:nvPr/>
        </p:nvSpPr>
        <p:spPr>
          <a:xfrm>
            <a:off x="2937662" y="4240637"/>
            <a:ext cx="1233424" cy="289823"/>
          </a:xfrm>
          <a:prstGeom prst="rect">
            <a:avLst/>
          </a:prstGeom>
        </p:spPr>
        <p:txBody>
          <a:bodyPr vert="horz" wrap="square" lIns="0" tIns="12700" rIns="0" bIns="0" rtlCol="0">
            <a:spAutoFit/>
          </a:bodyPr>
          <a:lstStyle/>
          <a:p>
            <a:pPr marL="12700" algn="ctr">
              <a:lnSpc>
                <a:spcPct val="100000"/>
              </a:lnSpc>
              <a:spcBef>
                <a:spcPts val="100"/>
              </a:spcBef>
            </a:pPr>
            <a:r>
              <a:rPr sz="1800" spc="-10" dirty="0">
                <a:latin typeface="Calibri"/>
                <a:cs typeface="Calibri"/>
              </a:rPr>
              <a:t>Syntax:</a:t>
            </a:r>
            <a:endParaRPr sz="1800" dirty="0">
              <a:latin typeface="Calibri"/>
              <a:cs typeface="Calibri"/>
            </a:endParaRPr>
          </a:p>
        </p:txBody>
      </p:sp>
      <p:pic>
        <p:nvPicPr>
          <p:cNvPr id="6" name="object 4"/>
          <p:cNvPicPr/>
          <p:nvPr/>
        </p:nvPicPr>
        <p:blipFill>
          <a:blip r:embed="rId2" cstate="print"/>
          <a:stretch>
            <a:fillRect/>
          </a:stretch>
        </p:blipFill>
        <p:spPr>
          <a:xfrm>
            <a:off x="768502" y="4836769"/>
            <a:ext cx="5571744" cy="629412"/>
          </a:xfrm>
          <a:prstGeom prst="rect">
            <a:avLst/>
          </a:prstGeom>
        </p:spPr>
      </p:pic>
      <p:sp>
        <p:nvSpPr>
          <p:cNvPr id="8" name="object 7"/>
          <p:cNvSpPr txBox="1"/>
          <p:nvPr/>
        </p:nvSpPr>
        <p:spPr>
          <a:xfrm>
            <a:off x="6781800" y="3883179"/>
            <a:ext cx="4834612" cy="2536592"/>
          </a:xfrm>
          <a:prstGeom prst="rect">
            <a:avLst/>
          </a:prstGeom>
        </p:spPr>
        <p:txBody>
          <a:bodyPr vert="horz" wrap="square" lIns="0" tIns="12700" rIns="0" bIns="0" rtlCol="0">
            <a:spAutoFit/>
          </a:bodyPr>
          <a:lstStyle/>
          <a:p>
            <a:pPr marL="12700" marR="5080" algn="just">
              <a:spcBef>
                <a:spcPts val="100"/>
              </a:spcBef>
            </a:pPr>
            <a:r>
              <a:rPr lang="en-US" sz="1800" i="1" dirty="0" smtClean="0">
                <a:solidFill>
                  <a:srgbClr val="FF0000"/>
                </a:solidFill>
                <a:latin typeface="Calibri"/>
                <a:cs typeface="Calibri"/>
              </a:rPr>
              <a:t>element</a:t>
            </a:r>
            <a:r>
              <a:rPr lang="en-US" sz="1800" dirty="0" smtClean="0">
                <a:latin typeface="Calibri"/>
                <a:cs typeface="Calibri"/>
              </a:rPr>
              <a:t>:</a:t>
            </a:r>
            <a:r>
              <a:rPr lang="en-US" sz="1800" spc="-55" dirty="0" smtClean="0">
                <a:latin typeface="Calibri"/>
                <a:cs typeface="Calibri"/>
              </a:rPr>
              <a:t> </a:t>
            </a:r>
            <a:r>
              <a:rPr lang="en-US" sz="1800" dirty="0" smtClean="0">
                <a:latin typeface="Calibri"/>
                <a:cs typeface="Calibri"/>
              </a:rPr>
              <a:t>The</a:t>
            </a:r>
            <a:r>
              <a:rPr lang="en-US" sz="1800" spc="-35" dirty="0" smtClean="0">
                <a:latin typeface="Calibri"/>
                <a:cs typeface="Calibri"/>
              </a:rPr>
              <a:t> </a:t>
            </a:r>
            <a:r>
              <a:rPr lang="en-US" sz="1800" dirty="0" smtClean="0">
                <a:latin typeface="Calibri"/>
                <a:cs typeface="Calibri"/>
              </a:rPr>
              <a:t>HTML</a:t>
            </a:r>
            <a:r>
              <a:rPr lang="en-US" sz="1800" spc="-35" dirty="0" smtClean="0">
                <a:latin typeface="Calibri"/>
                <a:cs typeface="Calibri"/>
              </a:rPr>
              <a:t> </a:t>
            </a:r>
            <a:r>
              <a:rPr lang="en-US" sz="1800" dirty="0" smtClean="0">
                <a:latin typeface="Calibri"/>
                <a:cs typeface="Calibri"/>
              </a:rPr>
              <a:t>element</a:t>
            </a:r>
            <a:r>
              <a:rPr lang="en-US" sz="1800" spc="-55" dirty="0" smtClean="0">
                <a:latin typeface="Calibri"/>
                <a:cs typeface="Calibri"/>
              </a:rPr>
              <a:t> </a:t>
            </a:r>
            <a:r>
              <a:rPr lang="en-US" sz="1800" dirty="0" smtClean="0">
                <a:latin typeface="Calibri"/>
                <a:cs typeface="Calibri"/>
              </a:rPr>
              <a:t>to</a:t>
            </a:r>
            <a:r>
              <a:rPr lang="en-US" sz="1800" spc="-55" dirty="0" smtClean="0">
                <a:latin typeface="Calibri"/>
                <a:cs typeface="Calibri"/>
              </a:rPr>
              <a:t> </a:t>
            </a:r>
            <a:r>
              <a:rPr lang="en-US" sz="1800" dirty="0" smtClean="0">
                <a:latin typeface="Calibri"/>
                <a:cs typeface="Calibri"/>
              </a:rPr>
              <a:t>which</a:t>
            </a:r>
            <a:r>
              <a:rPr lang="en-US" sz="1800" spc="-30" dirty="0" smtClean="0">
                <a:latin typeface="Calibri"/>
                <a:cs typeface="Calibri"/>
              </a:rPr>
              <a:t> </a:t>
            </a:r>
            <a:r>
              <a:rPr lang="en-US" sz="1800" dirty="0" smtClean="0">
                <a:latin typeface="Calibri"/>
                <a:cs typeface="Calibri"/>
              </a:rPr>
              <a:t>you</a:t>
            </a:r>
            <a:r>
              <a:rPr lang="en-US" sz="1800" spc="-40" dirty="0" smtClean="0">
                <a:latin typeface="Calibri"/>
                <a:cs typeface="Calibri"/>
              </a:rPr>
              <a:t> </a:t>
            </a:r>
            <a:r>
              <a:rPr lang="en-US" sz="1800" dirty="0" smtClean="0">
                <a:latin typeface="Calibri"/>
                <a:cs typeface="Calibri"/>
              </a:rPr>
              <a:t>want</a:t>
            </a:r>
            <a:r>
              <a:rPr lang="en-US" sz="1800" spc="-55" dirty="0" smtClean="0">
                <a:latin typeface="Calibri"/>
                <a:cs typeface="Calibri"/>
              </a:rPr>
              <a:t> </a:t>
            </a:r>
            <a:r>
              <a:rPr lang="en-US" sz="1800" spc="-25" dirty="0" smtClean="0">
                <a:latin typeface="Calibri"/>
                <a:cs typeface="Calibri"/>
              </a:rPr>
              <a:t>to </a:t>
            </a:r>
            <a:r>
              <a:rPr lang="en-US" sz="1800" spc="-10" dirty="0" smtClean="0">
                <a:latin typeface="Calibri"/>
                <a:cs typeface="Calibri"/>
              </a:rPr>
              <a:t>attach</a:t>
            </a:r>
            <a:r>
              <a:rPr lang="en-US" sz="1800" spc="-55" dirty="0" smtClean="0">
                <a:latin typeface="Calibri"/>
                <a:cs typeface="Calibri"/>
              </a:rPr>
              <a:t> </a:t>
            </a:r>
            <a:r>
              <a:rPr lang="en-US" sz="1800" dirty="0" smtClean="0">
                <a:latin typeface="Calibri"/>
                <a:cs typeface="Calibri"/>
              </a:rPr>
              <a:t>the</a:t>
            </a:r>
            <a:r>
              <a:rPr lang="en-US" sz="1800" spc="-35" dirty="0" smtClean="0">
                <a:latin typeface="Calibri"/>
                <a:cs typeface="Calibri"/>
              </a:rPr>
              <a:t> </a:t>
            </a:r>
            <a:r>
              <a:rPr lang="en-US" sz="1800" dirty="0" smtClean="0">
                <a:latin typeface="Calibri"/>
                <a:cs typeface="Calibri"/>
              </a:rPr>
              <a:t>event</a:t>
            </a:r>
            <a:r>
              <a:rPr lang="en-US" sz="1800" spc="-55" dirty="0" smtClean="0">
                <a:latin typeface="Calibri"/>
                <a:cs typeface="Calibri"/>
              </a:rPr>
              <a:t> </a:t>
            </a:r>
            <a:r>
              <a:rPr lang="en-US" sz="1800" spc="-10" dirty="0" smtClean="0">
                <a:latin typeface="Calibri"/>
                <a:cs typeface="Calibri"/>
              </a:rPr>
              <a:t>listener.</a:t>
            </a:r>
            <a:endParaRPr lang="en-US" sz="1800" dirty="0" smtClean="0">
              <a:latin typeface="Calibri"/>
              <a:cs typeface="Calibri"/>
            </a:endParaRPr>
          </a:p>
          <a:p>
            <a:pPr marL="12700" marR="5080" algn="just">
              <a:lnSpc>
                <a:spcPct val="100000"/>
              </a:lnSpc>
              <a:spcBef>
                <a:spcPts val="100"/>
              </a:spcBef>
            </a:pPr>
            <a:endParaRPr lang="en-US" sz="1800" i="1" spc="-10" dirty="0" smtClean="0">
              <a:solidFill>
                <a:srgbClr val="FF0000"/>
              </a:solidFill>
              <a:latin typeface="Calibri"/>
              <a:cs typeface="Calibri"/>
            </a:endParaRPr>
          </a:p>
          <a:p>
            <a:pPr marL="12700" marR="5080" algn="just">
              <a:lnSpc>
                <a:spcPct val="100000"/>
              </a:lnSpc>
              <a:spcBef>
                <a:spcPts val="100"/>
              </a:spcBef>
            </a:pPr>
            <a:r>
              <a:rPr sz="1800" i="1" spc="-10" dirty="0" smtClean="0">
                <a:solidFill>
                  <a:srgbClr val="FF0000"/>
                </a:solidFill>
                <a:latin typeface="Calibri"/>
                <a:cs typeface="Calibri"/>
              </a:rPr>
              <a:t>eventType</a:t>
            </a:r>
            <a:r>
              <a:rPr sz="1800" spc="-10" dirty="0">
                <a:latin typeface="Calibri"/>
                <a:cs typeface="Calibri"/>
              </a:rPr>
              <a:t>:</a:t>
            </a:r>
            <a:r>
              <a:rPr sz="1800" spc="-40" dirty="0">
                <a:latin typeface="Calibri"/>
                <a:cs typeface="Calibri"/>
              </a:rPr>
              <a:t> </a:t>
            </a:r>
            <a:r>
              <a:rPr sz="1800" dirty="0">
                <a:latin typeface="Calibri"/>
                <a:cs typeface="Calibri"/>
              </a:rPr>
              <a:t>A</a:t>
            </a:r>
            <a:r>
              <a:rPr sz="1800" spc="-40" dirty="0">
                <a:latin typeface="Calibri"/>
                <a:cs typeface="Calibri"/>
              </a:rPr>
              <a:t> </a:t>
            </a:r>
            <a:r>
              <a:rPr sz="1800" dirty="0">
                <a:latin typeface="Calibri"/>
                <a:cs typeface="Calibri"/>
              </a:rPr>
              <a:t>string</a:t>
            </a:r>
            <a:r>
              <a:rPr sz="1800" spc="-35" dirty="0">
                <a:latin typeface="Calibri"/>
                <a:cs typeface="Calibri"/>
              </a:rPr>
              <a:t> </a:t>
            </a:r>
            <a:r>
              <a:rPr sz="1800" dirty="0">
                <a:latin typeface="Calibri"/>
                <a:cs typeface="Calibri"/>
              </a:rPr>
              <a:t>that</a:t>
            </a:r>
            <a:r>
              <a:rPr sz="1800" spc="-40" dirty="0">
                <a:latin typeface="Calibri"/>
                <a:cs typeface="Calibri"/>
              </a:rPr>
              <a:t> </a:t>
            </a:r>
            <a:r>
              <a:rPr sz="1800" dirty="0">
                <a:latin typeface="Calibri"/>
                <a:cs typeface="Calibri"/>
              </a:rPr>
              <a:t>specifies</a:t>
            </a:r>
            <a:r>
              <a:rPr sz="1800" spc="-25"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type</a:t>
            </a:r>
            <a:r>
              <a:rPr sz="1800" spc="-25" dirty="0">
                <a:latin typeface="Calibri"/>
                <a:cs typeface="Calibri"/>
              </a:rPr>
              <a:t> </a:t>
            </a:r>
            <a:r>
              <a:rPr sz="1800" dirty="0">
                <a:latin typeface="Calibri"/>
                <a:cs typeface="Calibri"/>
              </a:rPr>
              <a:t>of</a:t>
            </a:r>
            <a:r>
              <a:rPr sz="1800" spc="-40" dirty="0">
                <a:latin typeface="Calibri"/>
                <a:cs typeface="Calibri"/>
              </a:rPr>
              <a:t> </a:t>
            </a:r>
            <a:r>
              <a:rPr sz="1800" dirty="0">
                <a:latin typeface="Calibri"/>
                <a:cs typeface="Calibri"/>
              </a:rPr>
              <a:t>event</a:t>
            </a:r>
            <a:r>
              <a:rPr sz="1800" spc="-45" dirty="0">
                <a:latin typeface="Calibri"/>
                <a:cs typeface="Calibri"/>
              </a:rPr>
              <a:t> </a:t>
            </a:r>
            <a:r>
              <a:rPr sz="1800" spc="-25" dirty="0">
                <a:latin typeface="Calibri"/>
                <a:cs typeface="Calibri"/>
              </a:rPr>
              <a:t>you </a:t>
            </a:r>
            <a:r>
              <a:rPr sz="1800" dirty="0">
                <a:latin typeface="Calibri"/>
                <a:cs typeface="Calibri"/>
              </a:rPr>
              <a:t>want</a:t>
            </a:r>
            <a:r>
              <a:rPr sz="1800" spc="-50" dirty="0">
                <a:latin typeface="Calibri"/>
                <a:cs typeface="Calibri"/>
              </a:rPr>
              <a:t> </a:t>
            </a:r>
            <a:r>
              <a:rPr sz="1800" dirty="0">
                <a:latin typeface="Calibri"/>
                <a:cs typeface="Calibri"/>
              </a:rPr>
              <a:t>to</a:t>
            </a:r>
            <a:r>
              <a:rPr sz="1800" spc="-60" dirty="0">
                <a:latin typeface="Calibri"/>
                <a:cs typeface="Calibri"/>
              </a:rPr>
              <a:t> </a:t>
            </a:r>
            <a:r>
              <a:rPr sz="1800" dirty="0">
                <a:latin typeface="Calibri"/>
                <a:cs typeface="Calibri"/>
              </a:rPr>
              <a:t>listen</a:t>
            </a:r>
            <a:r>
              <a:rPr sz="1800" spc="-45" dirty="0">
                <a:latin typeface="Calibri"/>
                <a:cs typeface="Calibri"/>
              </a:rPr>
              <a:t> </a:t>
            </a:r>
            <a:r>
              <a:rPr sz="1800" spc="-35" dirty="0">
                <a:latin typeface="Calibri"/>
                <a:cs typeface="Calibri"/>
              </a:rPr>
              <a:t>for,</a:t>
            </a:r>
            <a:r>
              <a:rPr sz="1800" spc="-50" dirty="0">
                <a:latin typeface="Calibri"/>
                <a:cs typeface="Calibri"/>
              </a:rPr>
              <a:t> </a:t>
            </a:r>
            <a:r>
              <a:rPr sz="1800" dirty="0">
                <a:latin typeface="Calibri"/>
                <a:cs typeface="Calibri"/>
              </a:rPr>
              <a:t>such</a:t>
            </a:r>
            <a:r>
              <a:rPr sz="1800" spc="-45" dirty="0">
                <a:latin typeface="Calibri"/>
                <a:cs typeface="Calibri"/>
              </a:rPr>
              <a:t> </a:t>
            </a:r>
            <a:r>
              <a:rPr sz="1800" dirty="0">
                <a:latin typeface="Calibri"/>
                <a:cs typeface="Calibri"/>
              </a:rPr>
              <a:t>as</a:t>
            </a:r>
            <a:r>
              <a:rPr sz="1800" spc="-65" dirty="0">
                <a:latin typeface="Calibri"/>
                <a:cs typeface="Calibri"/>
              </a:rPr>
              <a:t> </a:t>
            </a:r>
            <a:r>
              <a:rPr sz="1800" dirty="0">
                <a:latin typeface="Calibri"/>
                <a:cs typeface="Calibri"/>
              </a:rPr>
              <a:t>"click",</a:t>
            </a:r>
            <a:r>
              <a:rPr sz="1800" spc="-30" dirty="0">
                <a:latin typeface="Calibri"/>
                <a:cs typeface="Calibri"/>
              </a:rPr>
              <a:t> </a:t>
            </a:r>
            <a:r>
              <a:rPr sz="1800" spc="-10" dirty="0">
                <a:latin typeface="Calibri"/>
                <a:cs typeface="Calibri"/>
              </a:rPr>
              <a:t>"keydown", "mouseover",</a:t>
            </a:r>
            <a:r>
              <a:rPr sz="1800" spc="-15" dirty="0">
                <a:latin typeface="Calibri"/>
                <a:cs typeface="Calibri"/>
              </a:rPr>
              <a:t> </a:t>
            </a:r>
            <a:r>
              <a:rPr sz="1800" spc="-20" dirty="0">
                <a:latin typeface="Calibri"/>
                <a:cs typeface="Calibri"/>
              </a:rPr>
              <a:t>etc</a:t>
            </a:r>
            <a:r>
              <a:rPr sz="1800" spc="-20" dirty="0" smtClean="0">
                <a:latin typeface="Calibri"/>
                <a:cs typeface="Calibri"/>
              </a:rPr>
              <a:t>.</a:t>
            </a:r>
            <a:endParaRPr sz="1800" dirty="0">
              <a:latin typeface="Calibri"/>
              <a:cs typeface="Calibri"/>
            </a:endParaRPr>
          </a:p>
          <a:p>
            <a:pPr marL="12700" algn="just">
              <a:lnSpc>
                <a:spcPct val="100000"/>
              </a:lnSpc>
              <a:spcBef>
                <a:spcPts val="2160"/>
              </a:spcBef>
            </a:pPr>
            <a:r>
              <a:rPr sz="1800" i="1" dirty="0">
                <a:solidFill>
                  <a:srgbClr val="FF0000"/>
                </a:solidFill>
                <a:latin typeface="Calibri"/>
                <a:cs typeface="Calibri"/>
              </a:rPr>
              <a:t>callback</a:t>
            </a:r>
            <a:r>
              <a:rPr sz="1800" dirty="0">
                <a:latin typeface="Calibri"/>
                <a:cs typeface="Calibri"/>
              </a:rPr>
              <a:t>:</a:t>
            </a:r>
            <a:r>
              <a:rPr sz="1800" spc="-20"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function</a:t>
            </a:r>
            <a:r>
              <a:rPr sz="1800" spc="-20" dirty="0">
                <a:latin typeface="Calibri"/>
                <a:cs typeface="Calibri"/>
              </a:rPr>
              <a:t> </a:t>
            </a:r>
            <a:r>
              <a:rPr sz="1800" dirty="0">
                <a:latin typeface="Calibri"/>
                <a:cs typeface="Calibri"/>
              </a:rPr>
              <a:t>that</a:t>
            </a:r>
            <a:r>
              <a:rPr sz="1800" spc="-50" dirty="0">
                <a:latin typeface="Calibri"/>
                <a:cs typeface="Calibri"/>
              </a:rPr>
              <a:t> </a:t>
            </a:r>
            <a:r>
              <a:rPr sz="1800" dirty="0">
                <a:latin typeface="Calibri"/>
                <a:cs typeface="Calibri"/>
              </a:rPr>
              <a:t>will</a:t>
            </a:r>
            <a:r>
              <a:rPr sz="1800" spc="-25" dirty="0">
                <a:latin typeface="Calibri"/>
                <a:cs typeface="Calibri"/>
              </a:rPr>
              <a:t> </a:t>
            </a:r>
            <a:r>
              <a:rPr sz="1800" dirty="0">
                <a:latin typeface="Calibri"/>
                <a:cs typeface="Calibri"/>
              </a:rPr>
              <a:t>be</a:t>
            </a:r>
            <a:r>
              <a:rPr sz="1800" spc="-45" dirty="0">
                <a:latin typeface="Calibri"/>
                <a:cs typeface="Calibri"/>
              </a:rPr>
              <a:t> </a:t>
            </a:r>
            <a:r>
              <a:rPr sz="1800" spc="-10" dirty="0">
                <a:latin typeface="Calibri"/>
                <a:cs typeface="Calibri"/>
              </a:rPr>
              <a:t>executed</a:t>
            </a:r>
            <a:r>
              <a:rPr sz="1800" spc="-35" dirty="0">
                <a:latin typeface="Calibri"/>
                <a:cs typeface="Calibri"/>
              </a:rPr>
              <a:t> </a:t>
            </a:r>
            <a:r>
              <a:rPr sz="1800" dirty="0">
                <a:latin typeface="Calibri"/>
                <a:cs typeface="Calibri"/>
              </a:rPr>
              <a:t>when</a:t>
            </a:r>
            <a:r>
              <a:rPr sz="1800" spc="-30" dirty="0">
                <a:latin typeface="Calibri"/>
                <a:cs typeface="Calibri"/>
              </a:rPr>
              <a:t> </a:t>
            </a:r>
            <a:r>
              <a:rPr sz="1800" spc="-25" dirty="0" smtClean="0">
                <a:latin typeface="Calibri"/>
                <a:cs typeface="Calibri"/>
              </a:rPr>
              <a:t>the</a:t>
            </a:r>
            <a:r>
              <a:rPr lang="en-US" dirty="0">
                <a:latin typeface="Calibri"/>
                <a:cs typeface="Calibri"/>
              </a:rPr>
              <a:t> </a:t>
            </a:r>
            <a:r>
              <a:rPr sz="1800" dirty="0" smtClean="0">
                <a:latin typeface="Calibri"/>
                <a:cs typeface="Calibri"/>
              </a:rPr>
              <a:t>specified</a:t>
            </a:r>
            <a:r>
              <a:rPr sz="1800" spc="-75" dirty="0" smtClean="0">
                <a:latin typeface="Calibri"/>
                <a:cs typeface="Calibri"/>
              </a:rPr>
              <a:t> </a:t>
            </a:r>
            <a:r>
              <a:rPr sz="1800" dirty="0">
                <a:latin typeface="Calibri"/>
                <a:cs typeface="Calibri"/>
              </a:rPr>
              <a:t>event</a:t>
            </a:r>
            <a:r>
              <a:rPr sz="1800" spc="-75" dirty="0">
                <a:latin typeface="Calibri"/>
                <a:cs typeface="Calibri"/>
              </a:rPr>
              <a:t> </a:t>
            </a:r>
            <a:r>
              <a:rPr sz="1800" spc="-10" dirty="0">
                <a:latin typeface="Calibri"/>
                <a:cs typeface="Calibri"/>
              </a:rPr>
              <a:t>occurs.</a:t>
            </a:r>
            <a:endParaRPr sz="1800"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304800"/>
            <a:ext cx="7099604" cy="598624"/>
          </a:xfrm>
          <a:prstGeom prst="rect">
            <a:avLst/>
          </a:prstGeom>
        </p:spPr>
        <p:txBody>
          <a:bodyPr vert="horz" wrap="square" lIns="0" tIns="105155" rIns="0" bIns="0" rtlCol="0">
            <a:spAutoFit/>
          </a:bodyPr>
          <a:lstStyle/>
          <a:p>
            <a:pPr marL="2527300">
              <a:lnSpc>
                <a:spcPct val="100000"/>
              </a:lnSpc>
              <a:spcBef>
                <a:spcPts val="100"/>
              </a:spcBef>
            </a:pPr>
            <a:r>
              <a:rPr dirty="0"/>
              <a:t>Event</a:t>
            </a:r>
            <a:r>
              <a:rPr spc="-180" dirty="0"/>
              <a:t> </a:t>
            </a:r>
            <a:r>
              <a:rPr spc="-80" dirty="0"/>
              <a:t>Listeners</a:t>
            </a:r>
          </a:p>
        </p:txBody>
      </p:sp>
      <p:sp>
        <p:nvSpPr>
          <p:cNvPr id="3" name="object 3"/>
          <p:cNvSpPr/>
          <p:nvPr/>
        </p:nvSpPr>
        <p:spPr>
          <a:xfrm>
            <a:off x="304800" y="2362200"/>
            <a:ext cx="5495290" cy="3276600"/>
          </a:xfrm>
          <a:custGeom>
            <a:avLst/>
            <a:gdLst/>
            <a:ahLst/>
            <a:cxnLst/>
            <a:rect l="l" t="t" r="r" b="b"/>
            <a:pathLst>
              <a:path w="5495290" h="3276600">
                <a:moveTo>
                  <a:pt x="5208016" y="0"/>
                </a:moveTo>
                <a:lnTo>
                  <a:pt x="287083" y="0"/>
                </a:lnTo>
                <a:lnTo>
                  <a:pt x="240525" y="5079"/>
                </a:lnTo>
                <a:lnTo>
                  <a:pt x="196342" y="19938"/>
                </a:lnTo>
                <a:lnTo>
                  <a:pt x="155155" y="43561"/>
                </a:lnTo>
                <a:lnTo>
                  <a:pt x="117538" y="75311"/>
                </a:lnTo>
                <a:lnTo>
                  <a:pt x="84086" y="114300"/>
                </a:lnTo>
                <a:lnTo>
                  <a:pt x="55397" y="159765"/>
                </a:lnTo>
                <a:lnTo>
                  <a:pt x="32042" y="210947"/>
                </a:lnTo>
                <a:lnTo>
                  <a:pt x="14630" y="266953"/>
                </a:lnTo>
                <a:lnTo>
                  <a:pt x="3759" y="327025"/>
                </a:lnTo>
                <a:lnTo>
                  <a:pt x="0" y="390398"/>
                </a:lnTo>
                <a:lnTo>
                  <a:pt x="0" y="2885694"/>
                </a:lnTo>
                <a:lnTo>
                  <a:pt x="3759" y="2948940"/>
                </a:lnTo>
                <a:lnTo>
                  <a:pt x="14630" y="3009138"/>
                </a:lnTo>
                <a:lnTo>
                  <a:pt x="32042" y="3065145"/>
                </a:lnTo>
                <a:lnTo>
                  <a:pt x="55397" y="3116199"/>
                </a:lnTo>
                <a:lnTo>
                  <a:pt x="84086" y="3161791"/>
                </a:lnTo>
                <a:lnTo>
                  <a:pt x="117538" y="3200781"/>
                </a:lnTo>
                <a:lnTo>
                  <a:pt x="155155" y="3232505"/>
                </a:lnTo>
                <a:lnTo>
                  <a:pt x="196342" y="3256178"/>
                </a:lnTo>
                <a:lnTo>
                  <a:pt x="240525" y="3270973"/>
                </a:lnTo>
                <a:lnTo>
                  <a:pt x="287083" y="3276079"/>
                </a:lnTo>
                <a:lnTo>
                  <a:pt x="5208016" y="3276079"/>
                </a:lnTo>
                <a:lnTo>
                  <a:pt x="5254625" y="3270973"/>
                </a:lnTo>
                <a:lnTo>
                  <a:pt x="5298821" y="3256178"/>
                </a:lnTo>
                <a:lnTo>
                  <a:pt x="5339969" y="3232505"/>
                </a:lnTo>
                <a:lnTo>
                  <a:pt x="5377561" y="3200781"/>
                </a:lnTo>
                <a:lnTo>
                  <a:pt x="5411089" y="3161791"/>
                </a:lnTo>
                <a:lnTo>
                  <a:pt x="5439791" y="3116199"/>
                </a:lnTo>
                <a:lnTo>
                  <a:pt x="5463159" y="3065145"/>
                </a:lnTo>
                <a:lnTo>
                  <a:pt x="5480558" y="3009138"/>
                </a:lnTo>
                <a:lnTo>
                  <a:pt x="5491353" y="2948940"/>
                </a:lnTo>
                <a:lnTo>
                  <a:pt x="5495163" y="2885694"/>
                </a:lnTo>
                <a:lnTo>
                  <a:pt x="5495163" y="390398"/>
                </a:lnTo>
                <a:lnTo>
                  <a:pt x="5491353" y="327025"/>
                </a:lnTo>
                <a:lnTo>
                  <a:pt x="5480558" y="266953"/>
                </a:lnTo>
                <a:lnTo>
                  <a:pt x="5463159" y="210947"/>
                </a:lnTo>
                <a:lnTo>
                  <a:pt x="5439791" y="159765"/>
                </a:lnTo>
                <a:lnTo>
                  <a:pt x="5411089" y="114300"/>
                </a:lnTo>
                <a:lnTo>
                  <a:pt x="5377561" y="75311"/>
                </a:lnTo>
                <a:lnTo>
                  <a:pt x="5339969" y="43561"/>
                </a:lnTo>
                <a:lnTo>
                  <a:pt x="5298821" y="19938"/>
                </a:lnTo>
                <a:lnTo>
                  <a:pt x="5254625" y="5079"/>
                </a:lnTo>
                <a:lnTo>
                  <a:pt x="5208016" y="0"/>
                </a:lnTo>
                <a:close/>
              </a:path>
            </a:pathLst>
          </a:custGeom>
          <a:solidFill>
            <a:srgbClr val="DA3036"/>
          </a:solidFill>
        </p:spPr>
        <p:txBody>
          <a:bodyPr wrap="square" lIns="0" tIns="0" rIns="0" bIns="0" rtlCol="0"/>
          <a:lstStyle/>
          <a:p>
            <a:endParaRPr/>
          </a:p>
        </p:txBody>
      </p:sp>
      <p:sp>
        <p:nvSpPr>
          <p:cNvPr id="4" name="object 4"/>
          <p:cNvSpPr txBox="1"/>
          <p:nvPr/>
        </p:nvSpPr>
        <p:spPr>
          <a:xfrm>
            <a:off x="2117073" y="2623634"/>
            <a:ext cx="161734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00"/>
                </a:solidFill>
                <a:latin typeface="Arial"/>
                <a:cs typeface="Arial"/>
              </a:rPr>
              <a:t>ADVANTAGES</a:t>
            </a:r>
            <a:endParaRPr sz="1800" dirty="0">
              <a:latin typeface="Arial"/>
              <a:cs typeface="Arial"/>
            </a:endParaRPr>
          </a:p>
        </p:txBody>
      </p:sp>
      <p:sp>
        <p:nvSpPr>
          <p:cNvPr id="5" name="object 5"/>
          <p:cNvSpPr txBox="1"/>
          <p:nvPr/>
        </p:nvSpPr>
        <p:spPr>
          <a:xfrm>
            <a:off x="575945" y="3049830"/>
            <a:ext cx="4953000" cy="2367315"/>
          </a:xfrm>
          <a:prstGeom prst="rect">
            <a:avLst/>
          </a:prstGeom>
        </p:spPr>
        <p:txBody>
          <a:bodyPr vert="horz" wrap="square" lIns="0" tIns="12700" rIns="0" bIns="0" rtlCol="0">
            <a:spAutoFit/>
          </a:bodyPr>
          <a:lstStyle/>
          <a:p>
            <a:pPr marL="12700">
              <a:lnSpc>
                <a:spcPct val="100000"/>
              </a:lnSpc>
              <a:spcBef>
                <a:spcPts val="100"/>
              </a:spcBef>
            </a:pPr>
            <a:r>
              <a:rPr sz="1700" b="1" dirty="0">
                <a:latin typeface="Arial MT"/>
                <a:cs typeface="Arial"/>
              </a:rPr>
              <a:t>Multiple</a:t>
            </a:r>
            <a:r>
              <a:rPr sz="1700" b="1" spc="-80" dirty="0">
                <a:latin typeface="Arial MT"/>
                <a:cs typeface="Arial"/>
              </a:rPr>
              <a:t> </a:t>
            </a:r>
            <a:r>
              <a:rPr sz="1700" b="1" dirty="0">
                <a:latin typeface="Arial MT"/>
                <a:cs typeface="Arial"/>
              </a:rPr>
              <a:t>Handlers:</a:t>
            </a:r>
            <a:r>
              <a:rPr sz="1700" b="1" spc="-40" dirty="0">
                <a:latin typeface="Arial MT"/>
                <a:cs typeface="Arial"/>
              </a:rPr>
              <a:t> </a:t>
            </a:r>
            <a:r>
              <a:rPr sz="1700" dirty="0">
                <a:latin typeface="Arial MT"/>
                <a:cs typeface="Arial MT"/>
              </a:rPr>
              <a:t>Allows</a:t>
            </a:r>
            <a:r>
              <a:rPr sz="1700" spc="-10" dirty="0">
                <a:latin typeface="Arial MT"/>
                <a:cs typeface="Arial MT"/>
              </a:rPr>
              <a:t> </a:t>
            </a:r>
            <a:r>
              <a:rPr sz="1700" dirty="0">
                <a:latin typeface="Arial MT"/>
                <a:cs typeface="Arial MT"/>
              </a:rPr>
              <a:t>multiple</a:t>
            </a:r>
            <a:r>
              <a:rPr sz="1700" spc="-45" dirty="0">
                <a:latin typeface="Arial MT"/>
                <a:cs typeface="Arial MT"/>
              </a:rPr>
              <a:t> </a:t>
            </a:r>
            <a:r>
              <a:rPr sz="1700" spc="-10" dirty="0">
                <a:latin typeface="Arial MT"/>
                <a:cs typeface="Arial MT"/>
              </a:rPr>
              <a:t>event</a:t>
            </a:r>
            <a:endParaRPr sz="1700" dirty="0">
              <a:latin typeface="Arial MT"/>
              <a:cs typeface="Arial MT"/>
            </a:endParaRPr>
          </a:p>
          <a:p>
            <a:pPr marL="12700">
              <a:lnSpc>
                <a:spcPct val="100000"/>
              </a:lnSpc>
            </a:pPr>
            <a:r>
              <a:rPr sz="1700" dirty="0">
                <a:latin typeface="Arial MT"/>
                <a:cs typeface="Arial MT"/>
              </a:rPr>
              <a:t>handlers</a:t>
            </a:r>
            <a:r>
              <a:rPr sz="1700" spc="-5" dirty="0">
                <a:latin typeface="Arial MT"/>
                <a:cs typeface="Arial MT"/>
              </a:rPr>
              <a:t> </a:t>
            </a:r>
            <a:r>
              <a:rPr sz="1700" dirty="0">
                <a:latin typeface="Arial MT"/>
                <a:cs typeface="Arial MT"/>
              </a:rPr>
              <a:t>for</a:t>
            </a:r>
            <a:r>
              <a:rPr sz="1700" spc="-35" dirty="0">
                <a:latin typeface="Arial MT"/>
                <a:cs typeface="Arial MT"/>
              </a:rPr>
              <a:t> </a:t>
            </a:r>
            <a:r>
              <a:rPr sz="1700" dirty="0">
                <a:latin typeface="Arial MT"/>
                <a:cs typeface="Arial MT"/>
              </a:rPr>
              <a:t>the</a:t>
            </a:r>
            <a:r>
              <a:rPr sz="1700" spc="-25" dirty="0">
                <a:latin typeface="Arial MT"/>
                <a:cs typeface="Arial MT"/>
              </a:rPr>
              <a:t> </a:t>
            </a:r>
            <a:r>
              <a:rPr sz="1700" dirty="0">
                <a:latin typeface="Arial MT"/>
                <a:cs typeface="Arial MT"/>
              </a:rPr>
              <a:t>same</a:t>
            </a:r>
            <a:r>
              <a:rPr sz="1700" spc="-15" dirty="0">
                <a:latin typeface="Arial MT"/>
                <a:cs typeface="Arial MT"/>
              </a:rPr>
              <a:t> </a:t>
            </a:r>
            <a:r>
              <a:rPr sz="1700" spc="-10" dirty="0">
                <a:latin typeface="Arial MT"/>
                <a:cs typeface="Arial MT"/>
              </a:rPr>
              <a:t>event</a:t>
            </a:r>
            <a:r>
              <a:rPr sz="1700" spc="-10" dirty="0" smtClean="0">
                <a:latin typeface="Arial MT"/>
                <a:cs typeface="Arial MT"/>
              </a:rPr>
              <a:t>.</a:t>
            </a:r>
            <a:endParaRPr lang="en-US" sz="1700" spc="-10" dirty="0" smtClean="0">
              <a:latin typeface="Arial MT"/>
              <a:cs typeface="Arial MT"/>
            </a:endParaRPr>
          </a:p>
          <a:p>
            <a:pPr marL="12700">
              <a:lnSpc>
                <a:spcPct val="100000"/>
              </a:lnSpc>
            </a:pPr>
            <a:endParaRPr sz="1700" dirty="0">
              <a:latin typeface="Arial MT"/>
              <a:cs typeface="Arial MT"/>
            </a:endParaRPr>
          </a:p>
          <a:p>
            <a:pPr marL="12700">
              <a:lnSpc>
                <a:spcPct val="100000"/>
              </a:lnSpc>
            </a:pPr>
            <a:r>
              <a:rPr sz="1700" b="1" dirty="0">
                <a:latin typeface="Arial MT"/>
                <a:cs typeface="Arial"/>
              </a:rPr>
              <a:t>Advanced</a:t>
            </a:r>
            <a:r>
              <a:rPr sz="1700" b="1" spc="-50" dirty="0">
                <a:latin typeface="Arial MT"/>
                <a:cs typeface="Arial"/>
              </a:rPr>
              <a:t> </a:t>
            </a:r>
            <a:r>
              <a:rPr sz="1700" b="1" dirty="0">
                <a:latin typeface="Arial MT"/>
                <a:cs typeface="Arial"/>
              </a:rPr>
              <a:t>Features:</a:t>
            </a:r>
            <a:r>
              <a:rPr sz="1700" b="1" spc="-60" dirty="0">
                <a:latin typeface="Arial MT"/>
                <a:cs typeface="Arial"/>
              </a:rPr>
              <a:t> </a:t>
            </a:r>
            <a:r>
              <a:rPr sz="1700" spc="-10" dirty="0">
                <a:latin typeface="Arial MT"/>
                <a:cs typeface="Arial MT"/>
              </a:rPr>
              <a:t>Supports</a:t>
            </a:r>
            <a:endParaRPr sz="1700" dirty="0">
              <a:latin typeface="Arial MT"/>
              <a:cs typeface="Arial MT"/>
            </a:endParaRPr>
          </a:p>
          <a:p>
            <a:pPr marL="12700" marR="5080">
              <a:lnSpc>
                <a:spcPct val="100000"/>
              </a:lnSpc>
              <a:tabLst>
                <a:tab pos="2755900" algn="l"/>
              </a:tabLst>
            </a:pPr>
            <a:r>
              <a:rPr sz="1700" dirty="0">
                <a:latin typeface="Arial MT"/>
                <a:cs typeface="Arial MT"/>
              </a:rPr>
              <a:t>capturing,</a:t>
            </a:r>
            <a:r>
              <a:rPr sz="1700" spc="-50" dirty="0">
                <a:latin typeface="Arial MT"/>
                <a:cs typeface="Arial MT"/>
              </a:rPr>
              <a:t> </a:t>
            </a:r>
            <a:r>
              <a:rPr sz="1700" dirty="0">
                <a:latin typeface="Arial MT"/>
                <a:cs typeface="Arial MT"/>
              </a:rPr>
              <a:t>bubbling,</a:t>
            </a:r>
            <a:r>
              <a:rPr sz="1700" spc="-35" dirty="0">
                <a:latin typeface="Arial MT"/>
                <a:cs typeface="Arial MT"/>
              </a:rPr>
              <a:t> </a:t>
            </a:r>
            <a:r>
              <a:rPr sz="1700" spc="-25" dirty="0" smtClean="0">
                <a:latin typeface="Arial MT"/>
                <a:cs typeface="Arial MT"/>
              </a:rPr>
              <a:t>and</a:t>
            </a:r>
            <a:r>
              <a:rPr lang="en-US" sz="1700" dirty="0">
                <a:latin typeface="Arial MT"/>
                <a:cs typeface="Arial MT"/>
              </a:rPr>
              <a:t> </a:t>
            </a:r>
            <a:r>
              <a:rPr sz="1700" dirty="0" smtClean="0">
                <a:latin typeface="Arial MT"/>
                <a:cs typeface="Arial MT"/>
              </a:rPr>
              <a:t>options</a:t>
            </a:r>
            <a:r>
              <a:rPr sz="1700" spc="-25" dirty="0" smtClean="0">
                <a:latin typeface="Arial MT"/>
                <a:cs typeface="Arial MT"/>
              </a:rPr>
              <a:t> </a:t>
            </a:r>
            <a:r>
              <a:rPr sz="1700" dirty="0">
                <a:latin typeface="Arial MT"/>
                <a:cs typeface="Arial MT"/>
              </a:rPr>
              <a:t>for</a:t>
            </a:r>
            <a:r>
              <a:rPr sz="1700" spc="-15" dirty="0">
                <a:latin typeface="Arial MT"/>
                <a:cs typeface="Arial MT"/>
              </a:rPr>
              <a:t> </a:t>
            </a:r>
            <a:r>
              <a:rPr sz="1700" spc="-10" dirty="0">
                <a:latin typeface="Arial MT"/>
                <a:cs typeface="Arial MT"/>
              </a:rPr>
              <a:t>fine- </a:t>
            </a:r>
            <a:r>
              <a:rPr sz="1700" dirty="0">
                <a:latin typeface="Arial MT"/>
                <a:cs typeface="Arial MT"/>
              </a:rPr>
              <a:t>tuning</a:t>
            </a:r>
            <a:r>
              <a:rPr sz="1700" spc="-20" dirty="0">
                <a:latin typeface="Arial MT"/>
                <a:cs typeface="Arial MT"/>
              </a:rPr>
              <a:t> </a:t>
            </a:r>
            <a:r>
              <a:rPr sz="1700" dirty="0">
                <a:latin typeface="Arial MT"/>
                <a:cs typeface="Arial MT"/>
              </a:rPr>
              <a:t>the</a:t>
            </a:r>
            <a:r>
              <a:rPr sz="1700" spc="-30" dirty="0">
                <a:latin typeface="Arial MT"/>
                <a:cs typeface="Arial MT"/>
              </a:rPr>
              <a:t> </a:t>
            </a:r>
            <a:r>
              <a:rPr sz="1700" dirty="0">
                <a:latin typeface="Arial MT"/>
                <a:cs typeface="Arial MT"/>
              </a:rPr>
              <a:t>event</a:t>
            </a:r>
            <a:r>
              <a:rPr sz="1700" spc="-20" dirty="0">
                <a:latin typeface="Arial MT"/>
                <a:cs typeface="Arial MT"/>
              </a:rPr>
              <a:t> flow</a:t>
            </a:r>
            <a:r>
              <a:rPr sz="1700" spc="-20" dirty="0" smtClean="0">
                <a:latin typeface="Arial MT"/>
                <a:cs typeface="Arial MT"/>
              </a:rPr>
              <a:t>.</a:t>
            </a:r>
            <a:endParaRPr lang="en-US" sz="1700" spc="-20" dirty="0" smtClean="0">
              <a:latin typeface="Arial MT"/>
              <a:cs typeface="Arial MT"/>
            </a:endParaRPr>
          </a:p>
          <a:p>
            <a:pPr marL="12700" marR="5080">
              <a:lnSpc>
                <a:spcPct val="100000"/>
              </a:lnSpc>
              <a:tabLst>
                <a:tab pos="2755900" algn="l"/>
              </a:tabLst>
            </a:pPr>
            <a:endParaRPr sz="1700" dirty="0">
              <a:latin typeface="Arial MT"/>
              <a:cs typeface="Arial MT"/>
            </a:endParaRPr>
          </a:p>
          <a:p>
            <a:pPr marL="12700" marR="272415">
              <a:lnSpc>
                <a:spcPct val="100000"/>
              </a:lnSpc>
            </a:pPr>
            <a:r>
              <a:rPr sz="1700" b="1" dirty="0">
                <a:latin typeface="Arial MT"/>
                <a:cs typeface="Arial"/>
              </a:rPr>
              <a:t>Cleaner</a:t>
            </a:r>
            <a:r>
              <a:rPr sz="1700" b="1" spc="60" dirty="0">
                <a:latin typeface="Arial MT"/>
                <a:cs typeface="Arial"/>
              </a:rPr>
              <a:t> </a:t>
            </a:r>
            <a:r>
              <a:rPr sz="1700" b="1" dirty="0">
                <a:latin typeface="Arial MT"/>
                <a:cs typeface="Arial"/>
              </a:rPr>
              <a:t>Code:</a:t>
            </a:r>
            <a:r>
              <a:rPr sz="1700" b="1" spc="-35" dirty="0">
                <a:latin typeface="Arial MT"/>
                <a:cs typeface="Arial"/>
              </a:rPr>
              <a:t> </a:t>
            </a:r>
            <a:r>
              <a:rPr sz="1700" dirty="0">
                <a:latin typeface="Arial MT"/>
                <a:cs typeface="Arial MT"/>
              </a:rPr>
              <a:t>Encourages</a:t>
            </a:r>
            <a:r>
              <a:rPr sz="1700" spc="-35" dirty="0">
                <a:latin typeface="Arial MT"/>
                <a:cs typeface="Arial MT"/>
              </a:rPr>
              <a:t> </a:t>
            </a:r>
            <a:r>
              <a:rPr sz="1700" dirty="0">
                <a:latin typeface="Arial MT"/>
                <a:cs typeface="Arial MT"/>
              </a:rPr>
              <a:t>better</a:t>
            </a:r>
            <a:r>
              <a:rPr sz="1700" spc="-35" dirty="0">
                <a:latin typeface="Arial MT"/>
                <a:cs typeface="Arial MT"/>
              </a:rPr>
              <a:t> </a:t>
            </a:r>
            <a:r>
              <a:rPr sz="1700" spc="-20" dirty="0">
                <a:latin typeface="Arial MT"/>
                <a:cs typeface="Arial MT"/>
              </a:rPr>
              <a:t>code </a:t>
            </a:r>
            <a:r>
              <a:rPr sz="1700" dirty="0">
                <a:latin typeface="Arial MT"/>
                <a:cs typeface="Arial MT"/>
              </a:rPr>
              <a:t>organization</a:t>
            </a:r>
            <a:r>
              <a:rPr sz="1700" spc="-35" dirty="0">
                <a:latin typeface="Arial MT"/>
                <a:cs typeface="Arial MT"/>
              </a:rPr>
              <a:t> </a:t>
            </a:r>
            <a:r>
              <a:rPr sz="1700" dirty="0">
                <a:latin typeface="Arial MT"/>
                <a:cs typeface="Arial MT"/>
              </a:rPr>
              <a:t>and</a:t>
            </a:r>
            <a:r>
              <a:rPr sz="1700" spc="-40" dirty="0">
                <a:latin typeface="Arial MT"/>
                <a:cs typeface="Arial MT"/>
              </a:rPr>
              <a:t> </a:t>
            </a:r>
            <a:r>
              <a:rPr sz="1700" dirty="0">
                <a:latin typeface="Arial MT"/>
                <a:cs typeface="Arial MT"/>
              </a:rPr>
              <a:t>separation</a:t>
            </a:r>
            <a:r>
              <a:rPr sz="1700" spc="-30" dirty="0">
                <a:latin typeface="Arial MT"/>
                <a:cs typeface="Arial MT"/>
              </a:rPr>
              <a:t> </a:t>
            </a:r>
            <a:r>
              <a:rPr sz="1700" spc="-25" dirty="0">
                <a:latin typeface="Arial MT"/>
                <a:cs typeface="Arial MT"/>
              </a:rPr>
              <a:t>of </a:t>
            </a:r>
            <a:r>
              <a:rPr sz="1700" spc="-10" dirty="0">
                <a:latin typeface="Arial MT"/>
                <a:cs typeface="Arial MT"/>
              </a:rPr>
              <a:t>concerns.</a:t>
            </a:r>
            <a:endParaRPr sz="1700" dirty="0">
              <a:latin typeface="Arial MT"/>
              <a:cs typeface="Arial MT"/>
            </a:endParaRPr>
          </a:p>
        </p:txBody>
      </p:sp>
      <p:sp>
        <p:nvSpPr>
          <p:cNvPr id="6" name="object 6"/>
          <p:cNvSpPr/>
          <p:nvPr/>
        </p:nvSpPr>
        <p:spPr>
          <a:xfrm>
            <a:off x="6350634" y="2775115"/>
            <a:ext cx="5510530" cy="2266390"/>
          </a:xfrm>
          <a:custGeom>
            <a:avLst/>
            <a:gdLst/>
            <a:ahLst/>
            <a:cxnLst/>
            <a:rect l="l" t="t" r="r" b="b"/>
            <a:pathLst>
              <a:path w="5510530" h="2954020">
                <a:moveTo>
                  <a:pt x="5218938" y="0"/>
                </a:moveTo>
                <a:lnTo>
                  <a:pt x="291465" y="0"/>
                </a:lnTo>
                <a:lnTo>
                  <a:pt x="244221" y="4572"/>
                </a:lnTo>
                <a:lnTo>
                  <a:pt x="199390" y="17907"/>
                </a:lnTo>
                <a:lnTo>
                  <a:pt x="157479" y="39242"/>
                </a:lnTo>
                <a:lnTo>
                  <a:pt x="119380" y="67945"/>
                </a:lnTo>
                <a:lnTo>
                  <a:pt x="85344" y="103124"/>
                </a:lnTo>
                <a:lnTo>
                  <a:pt x="56261" y="144145"/>
                </a:lnTo>
                <a:lnTo>
                  <a:pt x="32512" y="190246"/>
                </a:lnTo>
                <a:lnTo>
                  <a:pt x="14859" y="240664"/>
                </a:lnTo>
                <a:lnTo>
                  <a:pt x="3810" y="294894"/>
                </a:lnTo>
                <a:lnTo>
                  <a:pt x="0" y="351916"/>
                </a:lnTo>
                <a:lnTo>
                  <a:pt x="0" y="2601595"/>
                </a:lnTo>
                <a:lnTo>
                  <a:pt x="3810" y="2658618"/>
                </a:lnTo>
                <a:lnTo>
                  <a:pt x="14859" y="2712847"/>
                </a:lnTo>
                <a:lnTo>
                  <a:pt x="32512" y="2763266"/>
                </a:lnTo>
                <a:lnTo>
                  <a:pt x="56261" y="2809367"/>
                </a:lnTo>
                <a:lnTo>
                  <a:pt x="85344" y="2850388"/>
                </a:lnTo>
                <a:lnTo>
                  <a:pt x="119380" y="2885566"/>
                </a:lnTo>
                <a:lnTo>
                  <a:pt x="157479" y="2914269"/>
                </a:lnTo>
                <a:lnTo>
                  <a:pt x="199390" y="2935605"/>
                </a:lnTo>
                <a:lnTo>
                  <a:pt x="244221" y="2948940"/>
                </a:lnTo>
                <a:lnTo>
                  <a:pt x="291465" y="2953512"/>
                </a:lnTo>
                <a:lnTo>
                  <a:pt x="5218938" y="2953512"/>
                </a:lnTo>
                <a:lnTo>
                  <a:pt x="5266182" y="2948940"/>
                </a:lnTo>
                <a:lnTo>
                  <a:pt x="5311013" y="2935605"/>
                </a:lnTo>
                <a:lnTo>
                  <a:pt x="5352923" y="2914269"/>
                </a:lnTo>
                <a:lnTo>
                  <a:pt x="5391023" y="2885566"/>
                </a:lnTo>
                <a:lnTo>
                  <a:pt x="5425059" y="2850388"/>
                </a:lnTo>
                <a:lnTo>
                  <a:pt x="5454142" y="2809367"/>
                </a:lnTo>
                <a:lnTo>
                  <a:pt x="5477891" y="2763266"/>
                </a:lnTo>
                <a:lnTo>
                  <a:pt x="5495544" y="2712847"/>
                </a:lnTo>
                <a:lnTo>
                  <a:pt x="5506593" y="2658618"/>
                </a:lnTo>
                <a:lnTo>
                  <a:pt x="5510403" y="2601595"/>
                </a:lnTo>
                <a:lnTo>
                  <a:pt x="5510403" y="351916"/>
                </a:lnTo>
                <a:lnTo>
                  <a:pt x="5506593" y="294894"/>
                </a:lnTo>
                <a:lnTo>
                  <a:pt x="5495544" y="240664"/>
                </a:lnTo>
                <a:lnTo>
                  <a:pt x="5477891" y="190246"/>
                </a:lnTo>
                <a:lnTo>
                  <a:pt x="5454142" y="144145"/>
                </a:lnTo>
                <a:lnTo>
                  <a:pt x="5425059" y="103124"/>
                </a:lnTo>
                <a:lnTo>
                  <a:pt x="5391023" y="67945"/>
                </a:lnTo>
                <a:lnTo>
                  <a:pt x="5352923" y="39242"/>
                </a:lnTo>
                <a:lnTo>
                  <a:pt x="5311013" y="17907"/>
                </a:lnTo>
                <a:lnTo>
                  <a:pt x="5266182" y="4572"/>
                </a:lnTo>
                <a:lnTo>
                  <a:pt x="5218938" y="0"/>
                </a:lnTo>
                <a:close/>
              </a:path>
            </a:pathLst>
          </a:custGeom>
          <a:solidFill>
            <a:srgbClr val="DA3036"/>
          </a:solidFill>
        </p:spPr>
        <p:txBody>
          <a:bodyPr wrap="square" lIns="0" tIns="0" rIns="0" bIns="0" rtlCol="0"/>
          <a:lstStyle/>
          <a:p>
            <a:endParaRPr/>
          </a:p>
        </p:txBody>
      </p:sp>
      <p:sp>
        <p:nvSpPr>
          <p:cNvPr id="7" name="object 7"/>
          <p:cNvSpPr txBox="1"/>
          <p:nvPr/>
        </p:nvSpPr>
        <p:spPr>
          <a:xfrm>
            <a:off x="8106727" y="3200400"/>
            <a:ext cx="199834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00"/>
                </a:solidFill>
                <a:latin typeface="Arial"/>
                <a:cs typeface="Arial"/>
              </a:rPr>
              <a:t>DISADVANTAGES</a:t>
            </a:r>
            <a:endParaRPr sz="1800" dirty="0">
              <a:latin typeface="Arial"/>
              <a:cs typeface="Arial"/>
            </a:endParaRPr>
          </a:p>
        </p:txBody>
      </p:sp>
      <p:sp>
        <p:nvSpPr>
          <p:cNvPr id="9" name="object 9"/>
          <p:cNvSpPr txBox="1"/>
          <p:nvPr/>
        </p:nvSpPr>
        <p:spPr>
          <a:xfrm>
            <a:off x="6705600" y="3844074"/>
            <a:ext cx="4800600" cy="566822"/>
          </a:xfrm>
          <a:prstGeom prst="rect">
            <a:avLst/>
          </a:prstGeom>
        </p:spPr>
        <p:txBody>
          <a:bodyPr vert="horz" wrap="square" lIns="0" tIns="12700" rIns="0" bIns="0" rtlCol="0">
            <a:spAutoFit/>
          </a:bodyPr>
          <a:lstStyle/>
          <a:p>
            <a:pPr marL="12700" marR="5080">
              <a:lnSpc>
                <a:spcPct val="100000"/>
              </a:lnSpc>
              <a:spcBef>
                <a:spcPts val="100"/>
              </a:spcBef>
            </a:pPr>
            <a:r>
              <a:rPr sz="1800" b="1" dirty="0">
                <a:latin typeface="Arial"/>
                <a:cs typeface="Arial"/>
              </a:rPr>
              <a:t>Complexity:</a:t>
            </a:r>
            <a:r>
              <a:rPr sz="1800" b="1" spc="-25" dirty="0">
                <a:latin typeface="Arial"/>
                <a:cs typeface="Arial"/>
              </a:rPr>
              <a:t> </a:t>
            </a:r>
            <a:r>
              <a:rPr sz="1800" dirty="0">
                <a:latin typeface="Arial MT"/>
                <a:cs typeface="Arial MT"/>
              </a:rPr>
              <a:t>Slightly</a:t>
            </a:r>
            <a:r>
              <a:rPr sz="1800" spc="-30" dirty="0">
                <a:latin typeface="Arial MT"/>
                <a:cs typeface="Arial MT"/>
              </a:rPr>
              <a:t> </a:t>
            </a:r>
            <a:r>
              <a:rPr sz="1800" dirty="0">
                <a:latin typeface="Arial MT"/>
                <a:cs typeface="Arial MT"/>
              </a:rPr>
              <a:t>more</a:t>
            </a:r>
            <a:r>
              <a:rPr sz="1800" spc="-50" dirty="0">
                <a:latin typeface="Arial MT"/>
                <a:cs typeface="Arial MT"/>
              </a:rPr>
              <a:t> </a:t>
            </a:r>
            <a:r>
              <a:rPr sz="1800" spc="-10" dirty="0">
                <a:latin typeface="Arial MT"/>
                <a:cs typeface="Arial MT"/>
              </a:rPr>
              <a:t>complex </a:t>
            </a:r>
            <a:r>
              <a:rPr sz="1800" dirty="0">
                <a:latin typeface="Arial MT"/>
                <a:cs typeface="Arial MT"/>
              </a:rPr>
              <a:t>syntax</a:t>
            </a:r>
            <a:r>
              <a:rPr sz="1800" spc="-10" dirty="0">
                <a:latin typeface="Arial MT"/>
                <a:cs typeface="Arial MT"/>
              </a:rPr>
              <a:t> </a:t>
            </a:r>
            <a:r>
              <a:rPr sz="1800" dirty="0">
                <a:latin typeface="Arial MT"/>
                <a:cs typeface="Arial MT"/>
              </a:rPr>
              <a:t>compared</a:t>
            </a:r>
            <a:r>
              <a:rPr sz="1800" spc="-25" dirty="0">
                <a:latin typeface="Arial MT"/>
                <a:cs typeface="Arial MT"/>
              </a:rPr>
              <a:t> </a:t>
            </a:r>
            <a:r>
              <a:rPr sz="1800" dirty="0">
                <a:latin typeface="Arial MT"/>
                <a:cs typeface="Arial MT"/>
              </a:rPr>
              <a:t>to</a:t>
            </a:r>
            <a:r>
              <a:rPr sz="1800" spc="-30" dirty="0">
                <a:latin typeface="Arial MT"/>
                <a:cs typeface="Arial MT"/>
              </a:rPr>
              <a:t> </a:t>
            </a:r>
            <a:r>
              <a:rPr sz="1800" dirty="0">
                <a:latin typeface="Arial MT"/>
                <a:cs typeface="Arial MT"/>
              </a:rPr>
              <a:t>inline</a:t>
            </a:r>
            <a:r>
              <a:rPr sz="1800" spc="-20" dirty="0">
                <a:latin typeface="Arial MT"/>
                <a:cs typeface="Arial MT"/>
              </a:rPr>
              <a:t> </a:t>
            </a:r>
            <a:r>
              <a:rPr sz="1800" dirty="0">
                <a:latin typeface="Arial MT"/>
                <a:cs typeface="Arial MT"/>
              </a:rPr>
              <a:t>events</a:t>
            </a:r>
            <a:r>
              <a:rPr sz="1800" spc="-25" dirty="0">
                <a:latin typeface="Arial MT"/>
                <a:cs typeface="Arial MT"/>
              </a:rPr>
              <a:t> and </a:t>
            </a:r>
            <a:r>
              <a:rPr sz="1800" dirty="0">
                <a:latin typeface="Arial MT"/>
                <a:cs typeface="Arial MT"/>
              </a:rPr>
              <a:t>event</a:t>
            </a:r>
            <a:r>
              <a:rPr sz="1800" spc="-35" dirty="0">
                <a:latin typeface="Arial MT"/>
                <a:cs typeface="Arial MT"/>
              </a:rPr>
              <a:t> </a:t>
            </a:r>
            <a:r>
              <a:rPr sz="1800" spc="-10" dirty="0">
                <a:latin typeface="Arial MT"/>
                <a:cs typeface="Arial MT"/>
              </a:rPr>
              <a:t>handlers.</a:t>
            </a:r>
            <a:endParaRPr sz="1800" dirty="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bject 3"/>
          <p:cNvSpPr txBox="1"/>
          <p:nvPr/>
        </p:nvSpPr>
        <p:spPr>
          <a:xfrm>
            <a:off x="1447800" y="1981200"/>
            <a:ext cx="10033000" cy="2782813"/>
          </a:xfrm>
          <a:prstGeom prst="rect">
            <a:avLst/>
          </a:prstGeom>
        </p:spPr>
        <p:txBody>
          <a:bodyPr vert="horz" wrap="square" lIns="0" tIns="12700" rIns="0" bIns="0" rtlCol="0">
            <a:spAutoFit/>
          </a:bodyPr>
          <a:lstStyle/>
          <a:p>
            <a:r>
              <a:rPr lang="en-ZA" sz="1800" dirty="0">
                <a:solidFill>
                  <a:srgbClr val="FFC000"/>
                </a:solidFill>
              </a:rPr>
              <a:t>Students should understand the following outcomes, upon successful completion of this module:</a:t>
            </a:r>
          </a:p>
          <a:p>
            <a:r>
              <a:rPr lang="en-ZA" sz="1800" dirty="0">
                <a:solidFill>
                  <a:srgbClr val="FFC000"/>
                </a:solidFill>
              </a:rPr>
              <a:t> </a:t>
            </a:r>
          </a:p>
          <a:p>
            <a:pPr marL="285750" lvl="0" indent="-285750">
              <a:buFont typeface="Wingdings" panose="05000000000000000000" pitchFamily="2" charset="2"/>
              <a:buChar char="§"/>
            </a:pPr>
            <a:r>
              <a:rPr lang="en-ZA" sz="1800" dirty="0">
                <a:solidFill>
                  <a:srgbClr val="FFC000"/>
                </a:solidFill>
              </a:rPr>
              <a:t>JavaScript Events</a:t>
            </a:r>
          </a:p>
          <a:p>
            <a:pPr marL="285750" lvl="0" indent="-285750">
              <a:buFont typeface="Wingdings" panose="05000000000000000000" pitchFamily="2" charset="2"/>
              <a:buChar char="§"/>
            </a:pPr>
            <a:r>
              <a:rPr lang="en-ZA" sz="1800" dirty="0">
                <a:solidFill>
                  <a:srgbClr val="FFC000"/>
                </a:solidFill>
              </a:rPr>
              <a:t>Inline events</a:t>
            </a:r>
          </a:p>
          <a:p>
            <a:pPr lvl="3"/>
            <a:r>
              <a:rPr lang="en-ZA" dirty="0" smtClean="0">
                <a:solidFill>
                  <a:srgbClr val="FFC000"/>
                </a:solidFill>
              </a:rPr>
              <a:t>	- Mouse </a:t>
            </a:r>
            <a:r>
              <a:rPr lang="en-ZA" dirty="0">
                <a:solidFill>
                  <a:srgbClr val="FFC000"/>
                </a:solidFill>
              </a:rPr>
              <a:t>Events</a:t>
            </a:r>
          </a:p>
          <a:p>
            <a:pPr lvl="1"/>
            <a:r>
              <a:rPr lang="en-ZA" sz="1800" dirty="0" smtClean="0">
                <a:solidFill>
                  <a:srgbClr val="FFC000"/>
                </a:solidFill>
              </a:rPr>
              <a:t>	- Keyboard </a:t>
            </a:r>
            <a:r>
              <a:rPr lang="en-ZA" sz="1800" dirty="0">
                <a:solidFill>
                  <a:srgbClr val="FFC000"/>
                </a:solidFill>
              </a:rPr>
              <a:t>Events</a:t>
            </a:r>
          </a:p>
          <a:p>
            <a:pPr lvl="1"/>
            <a:r>
              <a:rPr lang="en-ZA" sz="1800" dirty="0" smtClean="0">
                <a:solidFill>
                  <a:srgbClr val="FFC000"/>
                </a:solidFill>
              </a:rPr>
              <a:t>	- Form </a:t>
            </a:r>
            <a:r>
              <a:rPr lang="en-ZA" sz="1800" dirty="0">
                <a:solidFill>
                  <a:srgbClr val="FFC000"/>
                </a:solidFill>
              </a:rPr>
              <a:t>Events</a:t>
            </a:r>
          </a:p>
          <a:p>
            <a:pPr lvl="1"/>
            <a:r>
              <a:rPr lang="en-ZA" sz="1800" dirty="0" smtClean="0">
                <a:solidFill>
                  <a:srgbClr val="FFC000"/>
                </a:solidFill>
              </a:rPr>
              <a:t>	- Window </a:t>
            </a:r>
            <a:r>
              <a:rPr lang="en-ZA" sz="1800" dirty="0">
                <a:solidFill>
                  <a:srgbClr val="FFC000"/>
                </a:solidFill>
              </a:rPr>
              <a:t>Events</a:t>
            </a:r>
          </a:p>
          <a:p>
            <a:pPr lvl="1"/>
            <a:r>
              <a:rPr lang="en-ZA" sz="1800" dirty="0" smtClean="0">
                <a:solidFill>
                  <a:srgbClr val="FFC000"/>
                </a:solidFill>
              </a:rPr>
              <a:t>	- Touch </a:t>
            </a:r>
            <a:r>
              <a:rPr lang="en-ZA" sz="1800" dirty="0">
                <a:solidFill>
                  <a:srgbClr val="FFC000"/>
                </a:solidFill>
              </a:rPr>
              <a:t>Events</a:t>
            </a:r>
          </a:p>
          <a:p>
            <a:pPr marL="285750" lvl="0" indent="-285750">
              <a:buFont typeface="Wingdings" panose="05000000000000000000" pitchFamily="2" charset="2"/>
              <a:buChar char="§"/>
            </a:pPr>
            <a:r>
              <a:rPr lang="en-ZA" sz="1800" dirty="0">
                <a:solidFill>
                  <a:srgbClr val="FFC000"/>
                </a:solidFill>
              </a:rPr>
              <a:t>Event Listeners</a:t>
            </a:r>
          </a:p>
        </p:txBody>
      </p:sp>
      <p:sp>
        <p:nvSpPr>
          <p:cNvPr id="5" name="Rectangle 4"/>
          <p:cNvSpPr/>
          <p:nvPr/>
        </p:nvSpPr>
        <p:spPr>
          <a:xfrm>
            <a:off x="3886200" y="457200"/>
            <a:ext cx="4490704" cy="584775"/>
          </a:xfrm>
          <a:prstGeom prst="rect">
            <a:avLst/>
          </a:prstGeom>
        </p:spPr>
        <p:txBody>
          <a:bodyPr wrap="square">
            <a:spAutoFit/>
          </a:bodyPr>
          <a:lstStyle/>
          <a:p>
            <a:pPr algn="ctr"/>
            <a:r>
              <a:rPr lang="en-US" sz="3200" dirty="0" smtClean="0">
                <a:solidFill>
                  <a:srgbClr val="FFC000"/>
                </a:solidFill>
                <a:latin typeface="Arial MT"/>
              </a:rPr>
              <a:t>Outcomes</a:t>
            </a:r>
            <a:endParaRPr lang="en-ZA" sz="3200" dirty="0">
              <a:solidFill>
                <a:srgbClr val="FFC000"/>
              </a:solidFill>
              <a:latin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1400" y="396444"/>
            <a:ext cx="5036184" cy="505908"/>
          </a:xfrm>
          <a:prstGeom prst="rect">
            <a:avLst/>
          </a:prstGeom>
        </p:spPr>
        <p:txBody>
          <a:bodyPr vert="horz" wrap="square" lIns="0" tIns="13335" rIns="0" bIns="0" rtlCol="0">
            <a:spAutoFit/>
          </a:bodyPr>
          <a:lstStyle/>
          <a:p>
            <a:pPr marL="12700" algn="ctr">
              <a:lnSpc>
                <a:spcPct val="100000"/>
              </a:lnSpc>
              <a:spcBef>
                <a:spcPts val="105"/>
              </a:spcBef>
            </a:pPr>
            <a:r>
              <a:rPr lang="en-ZA" dirty="0"/>
              <a:t>Event</a:t>
            </a:r>
            <a:r>
              <a:rPr lang="en-ZA" spc="-180" dirty="0"/>
              <a:t> </a:t>
            </a:r>
            <a:r>
              <a:rPr lang="en-ZA" spc="-80" dirty="0"/>
              <a:t>Listeners</a:t>
            </a:r>
            <a:endParaRPr spc="-10" dirty="0"/>
          </a:p>
        </p:txBody>
      </p:sp>
      <p:sp>
        <p:nvSpPr>
          <p:cNvPr id="3" name="object 3"/>
          <p:cNvSpPr txBox="1">
            <a:spLocks noGrp="1"/>
          </p:cNvSpPr>
          <p:nvPr>
            <p:ph type="body" idx="1"/>
          </p:nvPr>
        </p:nvSpPr>
        <p:spPr>
          <a:xfrm>
            <a:off x="685800" y="1404048"/>
            <a:ext cx="11125200" cy="1146468"/>
          </a:xfrm>
          <a:prstGeom prst="rect">
            <a:avLst/>
          </a:prstGeom>
        </p:spPr>
        <p:txBody>
          <a:bodyPr vert="horz" wrap="square" lIns="0" tIns="12700" rIns="0" bIns="0" rtlCol="0">
            <a:spAutoFit/>
          </a:bodyPr>
          <a:lstStyle/>
          <a:p>
            <a:pPr marL="12700">
              <a:lnSpc>
                <a:spcPct val="100000"/>
              </a:lnSpc>
              <a:spcBef>
                <a:spcPts val="100"/>
              </a:spcBef>
            </a:pPr>
            <a:r>
              <a:rPr dirty="0">
                <a:latin typeface="Calibri"/>
                <a:cs typeface="Calibri"/>
              </a:rPr>
              <a:t>Y</a:t>
            </a:r>
            <a:r>
              <a:rPr dirty="0"/>
              <a:t>ou</a:t>
            </a:r>
            <a:r>
              <a:rPr spc="-55" dirty="0"/>
              <a:t> </a:t>
            </a:r>
            <a:r>
              <a:rPr dirty="0"/>
              <a:t>have</a:t>
            </a:r>
            <a:r>
              <a:rPr spc="-25" dirty="0"/>
              <a:t> </a:t>
            </a:r>
            <a:r>
              <a:rPr dirty="0"/>
              <a:t>a</a:t>
            </a:r>
            <a:r>
              <a:rPr spc="-30" dirty="0"/>
              <a:t> </a:t>
            </a:r>
            <a:r>
              <a:rPr dirty="0"/>
              <a:t>form</a:t>
            </a:r>
            <a:r>
              <a:rPr spc="-30" dirty="0"/>
              <a:t> </a:t>
            </a:r>
            <a:r>
              <a:rPr dirty="0"/>
              <a:t>with</a:t>
            </a:r>
            <a:r>
              <a:rPr spc="-5" dirty="0"/>
              <a:t> </a:t>
            </a:r>
            <a:r>
              <a:rPr dirty="0"/>
              <a:t>multiple</a:t>
            </a:r>
            <a:r>
              <a:rPr spc="-25" dirty="0"/>
              <a:t> </a:t>
            </a:r>
            <a:r>
              <a:rPr dirty="0"/>
              <a:t>buttons</a:t>
            </a:r>
            <a:r>
              <a:rPr spc="-20" dirty="0"/>
              <a:t> </a:t>
            </a:r>
            <a:r>
              <a:rPr dirty="0"/>
              <a:t>performing</a:t>
            </a:r>
            <a:r>
              <a:rPr spc="-30" dirty="0"/>
              <a:t> </a:t>
            </a:r>
            <a:r>
              <a:rPr dirty="0"/>
              <a:t>different</a:t>
            </a:r>
            <a:r>
              <a:rPr spc="-30" dirty="0"/>
              <a:t> </a:t>
            </a:r>
            <a:r>
              <a:rPr dirty="0"/>
              <a:t>actions.</a:t>
            </a:r>
            <a:r>
              <a:rPr spc="-20" dirty="0"/>
              <a:t> </a:t>
            </a:r>
            <a:r>
              <a:rPr dirty="0"/>
              <a:t>Using</a:t>
            </a:r>
            <a:r>
              <a:rPr spc="-30" dirty="0"/>
              <a:t> </a:t>
            </a:r>
            <a:r>
              <a:rPr dirty="0"/>
              <a:t>event</a:t>
            </a:r>
            <a:r>
              <a:rPr spc="-30" dirty="0"/>
              <a:t> </a:t>
            </a:r>
            <a:r>
              <a:rPr dirty="0"/>
              <a:t>listeners,</a:t>
            </a:r>
            <a:r>
              <a:rPr spc="-20" dirty="0"/>
              <a:t> </a:t>
            </a:r>
            <a:r>
              <a:rPr dirty="0"/>
              <a:t>you</a:t>
            </a:r>
            <a:r>
              <a:rPr spc="-15" dirty="0"/>
              <a:t> </a:t>
            </a:r>
            <a:r>
              <a:rPr spc="-25" dirty="0" smtClean="0"/>
              <a:t>can</a:t>
            </a:r>
            <a:r>
              <a:rPr lang="en-US" spc="-25" dirty="0" smtClean="0"/>
              <a:t> </a:t>
            </a:r>
            <a:r>
              <a:rPr dirty="0" smtClean="0"/>
              <a:t>easily</a:t>
            </a:r>
            <a:r>
              <a:rPr spc="-50" dirty="0" smtClean="0"/>
              <a:t> </a:t>
            </a:r>
            <a:r>
              <a:rPr dirty="0"/>
              <a:t>manage</a:t>
            </a:r>
            <a:r>
              <a:rPr spc="-35" dirty="0"/>
              <a:t> </a:t>
            </a:r>
            <a:r>
              <a:rPr dirty="0"/>
              <a:t>these</a:t>
            </a:r>
            <a:r>
              <a:rPr spc="-40" dirty="0"/>
              <a:t> </a:t>
            </a:r>
            <a:r>
              <a:rPr dirty="0"/>
              <a:t>actions</a:t>
            </a:r>
            <a:r>
              <a:rPr spc="-45" dirty="0"/>
              <a:t> </a:t>
            </a:r>
            <a:r>
              <a:rPr dirty="0"/>
              <a:t>without cluttering</a:t>
            </a:r>
            <a:r>
              <a:rPr spc="-40" dirty="0"/>
              <a:t> </a:t>
            </a:r>
            <a:r>
              <a:rPr dirty="0"/>
              <a:t>your</a:t>
            </a:r>
            <a:r>
              <a:rPr spc="-20" dirty="0"/>
              <a:t> </a:t>
            </a:r>
            <a:r>
              <a:rPr dirty="0"/>
              <a:t>HTML</a:t>
            </a:r>
            <a:r>
              <a:rPr spc="-65" dirty="0"/>
              <a:t> </a:t>
            </a:r>
            <a:r>
              <a:rPr dirty="0"/>
              <a:t>or</a:t>
            </a:r>
            <a:r>
              <a:rPr spc="-45" dirty="0"/>
              <a:t> </a:t>
            </a:r>
            <a:r>
              <a:rPr dirty="0"/>
              <a:t>risking</a:t>
            </a:r>
            <a:r>
              <a:rPr spc="-40" dirty="0"/>
              <a:t> </a:t>
            </a:r>
            <a:r>
              <a:rPr dirty="0"/>
              <a:t>overwriting</a:t>
            </a:r>
            <a:r>
              <a:rPr spc="10" dirty="0"/>
              <a:t> </a:t>
            </a:r>
            <a:r>
              <a:rPr spc="-10" dirty="0" smtClean="0"/>
              <a:t>handlers.</a:t>
            </a:r>
            <a:endParaRPr lang="en-US" spc="-10" dirty="0" smtClean="0"/>
          </a:p>
          <a:p>
            <a:pPr marL="12700">
              <a:lnSpc>
                <a:spcPct val="100000"/>
              </a:lnSpc>
              <a:spcBef>
                <a:spcPts val="100"/>
              </a:spcBef>
            </a:pPr>
            <a:endParaRPr lang="en-US" spc="-10" dirty="0"/>
          </a:p>
          <a:p>
            <a:pPr marL="12700">
              <a:lnSpc>
                <a:spcPct val="100000"/>
              </a:lnSpc>
              <a:spcBef>
                <a:spcPts val="100"/>
              </a:spcBef>
            </a:pPr>
            <a:r>
              <a:rPr dirty="0" smtClean="0"/>
              <a:t>HTML</a:t>
            </a:r>
            <a:r>
              <a:rPr spc="-30" dirty="0" smtClean="0"/>
              <a:t> </a:t>
            </a:r>
            <a:r>
              <a:rPr spc="-20" dirty="0" smtClean="0"/>
              <a:t>CODE</a:t>
            </a:r>
            <a:r>
              <a:rPr lang="en-US" spc="-20" dirty="0" smtClean="0"/>
              <a:t>:</a:t>
            </a:r>
            <a:endParaRPr spc="-20" dirty="0"/>
          </a:p>
        </p:txBody>
      </p:sp>
      <p:pic>
        <p:nvPicPr>
          <p:cNvPr id="4" name="object 4"/>
          <p:cNvPicPr/>
          <p:nvPr/>
        </p:nvPicPr>
        <p:blipFill>
          <a:blip r:embed="rId2" cstate="print"/>
          <a:stretch>
            <a:fillRect/>
          </a:stretch>
        </p:blipFill>
        <p:spPr>
          <a:xfrm>
            <a:off x="2117725" y="3124200"/>
            <a:ext cx="8023859" cy="2209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297180" cy="6298565"/>
          </a:xfrm>
          <a:custGeom>
            <a:avLst/>
            <a:gdLst/>
            <a:ahLst/>
            <a:cxnLst/>
            <a:rect l="l" t="t" r="r" b="b"/>
            <a:pathLst>
              <a:path w="297180" h="6298565">
                <a:moveTo>
                  <a:pt x="297180" y="0"/>
                </a:moveTo>
                <a:lnTo>
                  <a:pt x="0" y="0"/>
                </a:lnTo>
                <a:lnTo>
                  <a:pt x="0" y="6298374"/>
                </a:lnTo>
                <a:lnTo>
                  <a:pt x="297180" y="0"/>
                </a:lnTo>
                <a:close/>
              </a:path>
            </a:pathLst>
          </a:custGeom>
          <a:solidFill>
            <a:srgbClr val="F5D11F"/>
          </a:solidFill>
        </p:spPr>
        <p:txBody>
          <a:bodyPr wrap="square" lIns="0" tIns="0" rIns="0" bIns="0" rtlCol="0"/>
          <a:lstStyle/>
          <a:p>
            <a:endParaRPr/>
          </a:p>
        </p:txBody>
      </p:sp>
      <p:sp>
        <p:nvSpPr>
          <p:cNvPr id="3" name="object 3"/>
          <p:cNvSpPr/>
          <p:nvPr/>
        </p:nvSpPr>
        <p:spPr>
          <a:xfrm>
            <a:off x="11775947" y="12191"/>
            <a:ext cx="415925" cy="6845934"/>
          </a:xfrm>
          <a:custGeom>
            <a:avLst/>
            <a:gdLst/>
            <a:ahLst/>
            <a:cxnLst/>
            <a:rect l="l" t="t" r="r" b="b"/>
            <a:pathLst>
              <a:path w="415925" h="6845934">
                <a:moveTo>
                  <a:pt x="415417" y="0"/>
                </a:moveTo>
                <a:lnTo>
                  <a:pt x="395477" y="0"/>
                </a:lnTo>
                <a:lnTo>
                  <a:pt x="0" y="6845678"/>
                </a:lnTo>
                <a:lnTo>
                  <a:pt x="415417" y="6845678"/>
                </a:lnTo>
                <a:lnTo>
                  <a:pt x="415417" y="0"/>
                </a:lnTo>
                <a:close/>
              </a:path>
            </a:pathLst>
          </a:custGeom>
          <a:solidFill>
            <a:srgbClr val="F5D11F"/>
          </a:solidFill>
        </p:spPr>
        <p:txBody>
          <a:bodyPr wrap="square" lIns="0" tIns="0" rIns="0" bIns="0" rtlCol="0"/>
          <a:lstStyle/>
          <a:p>
            <a:endParaRPr/>
          </a:p>
        </p:txBody>
      </p:sp>
      <p:sp>
        <p:nvSpPr>
          <p:cNvPr id="4" name="object 4"/>
          <p:cNvSpPr/>
          <p:nvPr/>
        </p:nvSpPr>
        <p:spPr>
          <a:xfrm>
            <a:off x="5987796" y="1146046"/>
            <a:ext cx="216535" cy="36830"/>
          </a:xfrm>
          <a:custGeom>
            <a:avLst/>
            <a:gdLst/>
            <a:ahLst/>
            <a:cxnLst/>
            <a:rect l="l" t="t" r="r" b="b"/>
            <a:pathLst>
              <a:path w="216535" h="36830">
                <a:moveTo>
                  <a:pt x="216280" y="0"/>
                </a:moveTo>
                <a:lnTo>
                  <a:pt x="0" y="0"/>
                </a:lnTo>
                <a:lnTo>
                  <a:pt x="0" y="36323"/>
                </a:lnTo>
                <a:lnTo>
                  <a:pt x="216280" y="36323"/>
                </a:lnTo>
                <a:lnTo>
                  <a:pt x="216280" y="0"/>
                </a:lnTo>
                <a:close/>
              </a:path>
            </a:pathLst>
          </a:custGeom>
          <a:solidFill>
            <a:srgbClr val="F5D11F"/>
          </a:solidFill>
        </p:spPr>
        <p:txBody>
          <a:bodyPr wrap="square" lIns="0" tIns="0" rIns="0" bIns="0" rtlCol="0"/>
          <a:lstStyle/>
          <a:p>
            <a:endParaRPr/>
          </a:p>
        </p:txBody>
      </p:sp>
      <p:pic>
        <p:nvPicPr>
          <p:cNvPr id="5" name="object 5"/>
          <p:cNvPicPr/>
          <p:nvPr/>
        </p:nvPicPr>
        <p:blipFill>
          <a:blip r:embed="rId2" cstate="print"/>
          <a:stretch>
            <a:fillRect/>
          </a:stretch>
        </p:blipFill>
        <p:spPr>
          <a:xfrm>
            <a:off x="111252" y="6402322"/>
            <a:ext cx="533400" cy="342900"/>
          </a:xfrm>
          <a:prstGeom prst="rect">
            <a:avLst/>
          </a:prstGeom>
        </p:spPr>
      </p:pic>
      <p:sp>
        <p:nvSpPr>
          <p:cNvPr id="6" name="object 6"/>
          <p:cNvSpPr txBox="1">
            <a:spLocks noGrp="1"/>
          </p:cNvSpPr>
          <p:nvPr>
            <p:ph type="ctrTitle"/>
          </p:nvPr>
        </p:nvSpPr>
        <p:spPr>
          <a:xfrm>
            <a:off x="4486973" y="414558"/>
            <a:ext cx="3218179"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150" dirty="0"/>
              <a:t> </a:t>
            </a:r>
            <a:r>
              <a:rPr spc="-10" dirty="0"/>
              <a:t>Continued</a:t>
            </a:r>
          </a:p>
        </p:txBody>
      </p:sp>
      <p:sp>
        <p:nvSpPr>
          <p:cNvPr id="7" name="object 7"/>
          <p:cNvSpPr txBox="1"/>
          <p:nvPr/>
        </p:nvSpPr>
        <p:spPr>
          <a:xfrm>
            <a:off x="587770" y="1447800"/>
            <a:ext cx="181673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JavaScript</a:t>
            </a:r>
            <a:r>
              <a:rPr sz="1800" spc="-50" dirty="0">
                <a:latin typeface="Arial MT"/>
                <a:cs typeface="Arial MT"/>
              </a:rPr>
              <a:t> </a:t>
            </a:r>
            <a:r>
              <a:rPr sz="1800" spc="-20" dirty="0">
                <a:latin typeface="Arial MT"/>
                <a:cs typeface="Arial MT"/>
              </a:rPr>
              <a:t>CODE</a:t>
            </a:r>
            <a:endParaRPr sz="1800" dirty="0">
              <a:latin typeface="Arial MT"/>
              <a:cs typeface="Arial MT"/>
            </a:endParaRPr>
          </a:p>
        </p:txBody>
      </p:sp>
      <p:pic>
        <p:nvPicPr>
          <p:cNvPr id="8" name="object 8"/>
          <p:cNvPicPr/>
          <p:nvPr/>
        </p:nvPicPr>
        <p:blipFill>
          <a:blip r:embed="rId3" cstate="print"/>
          <a:stretch>
            <a:fillRect/>
          </a:stretch>
        </p:blipFill>
        <p:spPr>
          <a:xfrm>
            <a:off x="1889329" y="2132138"/>
            <a:ext cx="8294468" cy="3886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8086" y="1447800"/>
            <a:ext cx="7513955" cy="1408078"/>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Calibri"/>
                <a:cs typeface="Calibri"/>
              </a:rPr>
              <a:t>Example</a:t>
            </a:r>
            <a:r>
              <a:rPr sz="1800" spc="-100" dirty="0">
                <a:solidFill>
                  <a:srgbClr val="FF0000"/>
                </a:solidFill>
                <a:latin typeface="Calibri"/>
                <a:cs typeface="Calibri"/>
              </a:rPr>
              <a:t> </a:t>
            </a:r>
            <a:r>
              <a:rPr lang="en-US" spc="-25" dirty="0">
                <a:solidFill>
                  <a:srgbClr val="FF0000"/>
                </a:solidFill>
                <a:latin typeface="Calibri"/>
                <a:cs typeface="Calibri"/>
              </a:rPr>
              <a:t>2</a:t>
            </a:r>
            <a:r>
              <a:rPr sz="1800" spc="-25" dirty="0" smtClean="0">
                <a:solidFill>
                  <a:srgbClr val="FF0000"/>
                </a:solidFill>
                <a:latin typeface="Calibri"/>
                <a:cs typeface="Calibri"/>
              </a:rPr>
              <a:t>:</a:t>
            </a:r>
            <a:endParaRPr sz="1800" dirty="0">
              <a:latin typeface="Calibri"/>
              <a:cs typeface="Calibri"/>
            </a:endParaRPr>
          </a:p>
          <a:p>
            <a:pPr marL="299085" indent="-286385">
              <a:lnSpc>
                <a:spcPct val="100000"/>
              </a:lnSpc>
              <a:spcBef>
                <a:spcPts val="2160"/>
              </a:spcBef>
              <a:buFont typeface="Wingdings"/>
              <a:buChar char=""/>
              <a:tabLst>
                <a:tab pos="299085" algn="l"/>
              </a:tabLst>
            </a:pPr>
            <a:r>
              <a:rPr sz="1800" dirty="0">
                <a:latin typeface="Calibri"/>
                <a:cs typeface="Calibri"/>
              </a:rPr>
              <a:t>Lets</a:t>
            </a:r>
            <a:r>
              <a:rPr sz="1800" spc="-50" dirty="0">
                <a:latin typeface="Calibri"/>
                <a:cs typeface="Calibri"/>
              </a:rPr>
              <a:t> </a:t>
            </a:r>
            <a:r>
              <a:rPr sz="1800" dirty="0">
                <a:latin typeface="Calibri"/>
                <a:cs typeface="Calibri"/>
              </a:rPr>
              <a:t>create</a:t>
            </a:r>
            <a:r>
              <a:rPr sz="1800" spc="-35" dirty="0">
                <a:latin typeface="Calibri"/>
                <a:cs typeface="Calibri"/>
              </a:rPr>
              <a:t> </a:t>
            </a:r>
            <a:r>
              <a:rPr sz="1800" dirty="0">
                <a:latin typeface="Calibri"/>
                <a:cs typeface="Calibri"/>
              </a:rPr>
              <a:t>the</a:t>
            </a:r>
            <a:r>
              <a:rPr sz="1800" spc="-30" dirty="0">
                <a:latin typeface="Calibri"/>
                <a:cs typeface="Calibri"/>
              </a:rPr>
              <a:t> </a:t>
            </a:r>
            <a:r>
              <a:rPr sz="1800" spc="-10" dirty="0">
                <a:latin typeface="Calibri"/>
                <a:cs typeface="Calibri"/>
              </a:rPr>
              <a:t>following</a:t>
            </a:r>
            <a:r>
              <a:rPr sz="1800" spc="-20" dirty="0">
                <a:latin typeface="Calibri"/>
                <a:cs typeface="Calibri"/>
              </a:rPr>
              <a:t> </a:t>
            </a:r>
            <a:r>
              <a:rPr sz="1800" dirty="0">
                <a:latin typeface="Calibri"/>
                <a:cs typeface="Calibri"/>
              </a:rPr>
              <a:t>in</a:t>
            </a:r>
            <a:r>
              <a:rPr sz="1800" spc="-35" dirty="0">
                <a:latin typeface="Calibri"/>
                <a:cs typeface="Calibri"/>
              </a:rPr>
              <a:t> </a:t>
            </a:r>
            <a:r>
              <a:rPr sz="1800" spc="-20" dirty="0">
                <a:latin typeface="Calibri"/>
                <a:cs typeface="Calibri"/>
              </a:rPr>
              <a:t>HTML</a:t>
            </a:r>
            <a:r>
              <a:rPr lang="en-US" sz="1800" spc="-20" dirty="0">
                <a:latin typeface="Calibri"/>
                <a:cs typeface="Calibri"/>
              </a:rPr>
              <a:t> page</a:t>
            </a:r>
            <a:r>
              <a:rPr sz="1800" spc="-20" dirty="0">
                <a:latin typeface="Calibri"/>
                <a:cs typeface="Calibri"/>
              </a:rPr>
              <a:t>:</a:t>
            </a:r>
            <a:endParaRPr lang="en-US" spc="-20" dirty="0">
              <a:latin typeface="Calibri"/>
              <a:cs typeface="Calibri"/>
            </a:endParaRPr>
          </a:p>
          <a:p>
            <a:pPr marL="299085" indent="-286385">
              <a:lnSpc>
                <a:spcPct val="100000"/>
              </a:lnSpc>
              <a:spcBef>
                <a:spcPts val="2160"/>
              </a:spcBef>
              <a:buFont typeface="Wingdings"/>
              <a:buChar char=""/>
              <a:tabLst>
                <a:tab pos="299085" algn="l"/>
              </a:tabLst>
            </a:pPr>
            <a:r>
              <a:rPr lang="en-US" sz="1800" spc="-20" dirty="0">
                <a:latin typeface="Calibri"/>
                <a:cs typeface="Calibri"/>
              </a:rPr>
              <a:t>Use the CSS file in addendum.</a:t>
            </a:r>
            <a:endParaRPr sz="1800" dirty="0">
              <a:latin typeface="Calibri"/>
              <a:cs typeface="Calibri"/>
            </a:endParaRPr>
          </a:p>
        </p:txBody>
      </p:sp>
      <p:sp>
        <p:nvSpPr>
          <p:cNvPr id="6" name="object 6"/>
          <p:cNvSpPr txBox="1"/>
          <p:nvPr/>
        </p:nvSpPr>
        <p:spPr>
          <a:xfrm>
            <a:off x="4245063" y="5867400"/>
            <a:ext cx="7257620" cy="566181"/>
          </a:xfrm>
          <a:prstGeom prst="rect">
            <a:avLst/>
          </a:prstGeom>
        </p:spPr>
        <p:txBody>
          <a:bodyPr vert="horz" wrap="square" lIns="0" tIns="12065" rIns="0" bIns="0" rtlCol="0">
            <a:spAutoFit/>
          </a:bodyPr>
          <a:lstStyle/>
          <a:p>
            <a:pPr marL="298450" indent="-285750">
              <a:spcBef>
                <a:spcPts val="95"/>
              </a:spcBef>
              <a:buFont typeface="Wingdings" panose="05000000000000000000" pitchFamily="2" charset="2"/>
              <a:buChar char="§"/>
            </a:pPr>
            <a:r>
              <a:rPr lang="en-ZA" dirty="0">
                <a:latin typeface="+mn-lt"/>
              </a:rPr>
              <a:t>Create and utilise event liste</a:t>
            </a:r>
            <a:r>
              <a:rPr lang="en-ZA" dirty="0">
                <a:latin typeface="+mn-lt"/>
                <a:cs typeface="Calibri"/>
              </a:rPr>
              <a:t>ners for </a:t>
            </a:r>
            <a:r>
              <a:rPr lang="en-ZA" i="1" dirty="0">
                <a:solidFill>
                  <a:srgbClr val="FFC000"/>
                </a:solidFill>
                <a:latin typeface="+mn-lt"/>
                <a:cs typeface="Calibri"/>
              </a:rPr>
              <a:t>click</a:t>
            </a:r>
            <a:r>
              <a:rPr lang="en-ZA" dirty="0">
                <a:latin typeface="+mn-lt"/>
                <a:cs typeface="Calibri"/>
              </a:rPr>
              <a:t>, </a:t>
            </a:r>
            <a:r>
              <a:rPr lang="en-ZA" i="1" dirty="0">
                <a:solidFill>
                  <a:srgbClr val="FFC000"/>
                </a:solidFill>
                <a:latin typeface="+mn-lt"/>
                <a:cs typeface="Calibri"/>
              </a:rPr>
              <a:t>mouseover</a:t>
            </a:r>
            <a:r>
              <a:rPr lang="en-ZA" dirty="0">
                <a:latin typeface="+mn-lt"/>
                <a:cs typeface="Calibri"/>
              </a:rPr>
              <a:t>, </a:t>
            </a:r>
            <a:r>
              <a:rPr lang="en-ZA" i="1" dirty="0">
                <a:solidFill>
                  <a:srgbClr val="FFC000"/>
                </a:solidFill>
                <a:latin typeface="+mn-lt"/>
                <a:cs typeface="Calibri"/>
              </a:rPr>
              <a:t>submit</a:t>
            </a:r>
            <a:r>
              <a:rPr lang="en-ZA" dirty="0">
                <a:latin typeface="+mn-lt"/>
                <a:cs typeface="Calibri"/>
              </a:rPr>
              <a:t> and </a:t>
            </a:r>
            <a:r>
              <a:rPr lang="en-ZA" i="1" dirty="0">
                <a:solidFill>
                  <a:srgbClr val="FFC000"/>
                </a:solidFill>
                <a:latin typeface="+mn-lt"/>
                <a:cs typeface="Calibri"/>
              </a:rPr>
              <a:t>resize</a:t>
            </a:r>
            <a:r>
              <a:rPr lang="en-ZA" dirty="0">
                <a:latin typeface="+mn-lt"/>
                <a:cs typeface="Calibri"/>
              </a:rPr>
              <a:t> events.</a:t>
            </a:r>
            <a:endParaRPr lang="en-ZA" dirty="0">
              <a:latin typeface="+mn-lt"/>
            </a:endParaRPr>
          </a:p>
        </p:txBody>
      </p:sp>
      <p:sp>
        <p:nvSpPr>
          <p:cNvPr id="13" name="Rectangle 12"/>
          <p:cNvSpPr/>
          <p:nvPr/>
        </p:nvSpPr>
        <p:spPr>
          <a:xfrm>
            <a:off x="2743200" y="504073"/>
            <a:ext cx="5369771" cy="584775"/>
          </a:xfrm>
          <a:prstGeom prst="rect">
            <a:avLst/>
          </a:prstGeom>
        </p:spPr>
        <p:txBody>
          <a:bodyPr wrap="square">
            <a:spAutoFit/>
          </a:bodyPr>
          <a:lstStyle/>
          <a:p>
            <a:pPr marL="1210310" algn="ctr">
              <a:spcBef>
                <a:spcPts val="105"/>
              </a:spcBef>
            </a:pPr>
            <a:r>
              <a:rPr lang="en-ZA" sz="3200" spc="-10" dirty="0" smtClean="0">
                <a:solidFill>
                  <a:srgbClr val="FFC000"/>
                </a:solidFill>
                <a:latin typeface="+mn-lt"/>
              </a:rPr>
              <a:t>addEventListener</a:t>
            </a:r>
            <a:endParaRPr lang="en-ZA" sz="3200" spc="-10" dirty="0">
              <a:solidFill>
                <a:srgbClr val="FFC000"/>
              </a:solidFill>
              <a:latin typeface="+mn-lt"/>
            </a:endParaRPr>
          </a:p>
        </p:txBody>
      </p:sp>
      <p:pic>
        <p:nvPicPr>
          <p:cNvPr id="10" name="Picture 9"/>
          <p:cNvPicPr>
            <a:picLocks noChangeAspect="1"/>
          </p:cNvPicPr>
          <p:nvPr/>
        </p:nvPicPr>
        <p:blipFill>
          <a:blip r:embed="rId2"/>
          <a:stretch>
            <a:fillRect/>
          </a:stretch>
        </p:blipFill>
        <p:spPr>
          <a:xfrm>
            <a:off x="5715000" y="1447800"/>
            <a:ext cx="3642266" cy="4229321"/>
          </a:xfrm>
          <a:prstGeom prst="rect">
            <a:avLst/>
          </a:prstGeom>
        </p:spPr>
      </p:pic>
    </p:spTree>
    <p:extLst>
      <p:ext uri="{BB962C8B-B14F-4D97-AF65-F5344CB8AC3E}">
        <p14:creationId xmlns:p14="http://schemas.microsoft.com/office/powerpoint/2010/main" val="256638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125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58712" y="1752600"/>
            <a:ext cx="7513955" cy="289823"/>
          </a:xfrm>
          <a:prstGeom prst="rect">
            <a:avLst/>
          </a:prstGeom>
        </p:spPr>
        <p:txBody>
          <a:bodyPr vert="horz" wrap="square" lIns="0" tIns="12700" rIns="0" bIns="0" rtlCol="0">
            <a:spAutoFit/>
          </a:bodyPr>
          <a:lstStyle/>
          <a:p>
            <a:pPr marL="12700">
              <a:lnSpc>
                <a:spcPct val="100000"/>
              </a:lnSpc>
              <a:spcBef>
                <a:spcPts val="100"/>
              </a:spcBef>
            </a:pPr>
            <a:r>
              <a:rPr lang="en-US" dirty="0">
                <a:solidFill>
                  <a:srgbClr val="FF0000"/>
                </a:solidFill>
                <a:latin typeface="Calibri"/>
                <a:cs typeface="Calibri"/>
              </a:rPr>
              <a:t>Solution:</a:t>
            </a:r>
            <a:endParaRPr sz="1800" dirty="0">
              <a:latin typeface="Calibri"/>
              <a:cs typeface="Calibri"/>
            </a:endParaRPr>
          </a:p>
        </p:txBody>
      </p:sp>
      <p:sp>
        <p:nvSpPr>
          <p:cNvPr id="6" name="object 6"/>
          <p:cNvSpPr txBox="1"/>
          <p:nvPr/>
        </p:nvSpPr>
        <p:spPr>
          <a:xfrm>
            <a:off x="6212205" y="6070790"/>
            <a:ext cx="91059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a:cs typeface="Calibri"/>
              </a:rPr>
              <a:t>Index.html</a:t>
            </a:r>
            <a:endParaRPr sz="1600" dirty="0">
              <a:latin typeface="Calibri"/>
              <a:cs typeface="Calibri"/>
            </a:endParaRPr>
          </a:p>
        </p:txBody>
      </p:sp>
      <p:sp>
        <p:nvSpPr>
          <p:cNvPr id="13" name="Rectangle 12"/>
          <p:cNvSpPr/>
          <p:nvPr/>
        </p:nvSpPr>
        <p:spPr>
          <a:xfrm>
            <a:off x="2648852" y="475580"/>
            <a:ext cx="5933676" cy="584775"/>
          </a:xfrm>
          <a:prstGeom prst="rect">
            <a:avLst/>
          </a:prstGeom>
        </p:spPr>
        <p:txBody>
          <a:bodyPr wrap="none">
            <a:spAutoFit/>
          </a:bodyPr>
          <a:lstStyle/>
          <a:p>
            <a:pPr marL="1210310" algn="ctr">
              <a:spcBef>
                <a:spcPts val="105"/>
              </a:spcBef>
            </a:pPr>
            <a:r>
              <a:rPr lang="en-ZA" sz="3200" spc="-10" dirty="0">
                <a:solidFill>
                  <a:srgbClr val="FFC000"/>
                </a:solidFill>
                <a:latin typeface="+mn-lt"/>
              </a:rPr>
              <a:t>addEventListener()</a:t>
            </a:r>
            <a:r>
              <a:rPr lang="en-ZA" sz="3200" spc="-85" dirty="0">
                <a:solidFill>
                  <a:srgbClr val="FFC000"/>
                </a:solidFill>
                <a:latin typeface="+mn-lt"/>
              </a:rPr>
              <a:t> </a:t>
            </a:r>
            <a:r>
              <a:rPr lang="en-ZA" sz="3200" spc="-10" dirty="0">
                <a:solidFill>
                  <a:srgbClr val="FFC000"/>
                </a:solidFill>
                <a:latin typeface="+mn-lt"/>
              </a:rPr>
              <a:t>method</a:t>
            </a:r>
          </a:p>
        </p:txBody>
      </p:sp>
      <p:pic>
        <p:nvPicPr>
          <p:cNvPr id="2" name="Picture 1"/>
          <p:cNvPicPr>
            <a:picLocks noChangeAspect="1"/>
          </p:cNvPicPr>
          <p:nvPr/>
        </p:nvPicPr>
        <p:blipFill>
          <a:blip r:embed="rId2"/>
          <a:stretch>
            <a:fillRect/>
          </a:stretch>
        </p:blipFill>
        <p:spPr>
          <a:xfrm>
            <a:off x="3124200" y="1447800"/>
            <a:ext cx="7010400" cy="4318190"/>
          </a:xfrm>
          <a:prstGeom prst="rect">
            <a:avLst/>
          </a:prstGeom>
        </p:spPr>
      </p:pic>
    </p:spTree>
    <p:extLst>
      <p:ext uri="{BB962C8B-B14F-4D97-AF65-F5344CB8AC3E}">
        <p14:creationId xmlns:p14="http://schemas.microsoft.com/office/powerpoint/2010/main" val="213556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282387"/>
            <a:ext cx="7513955" cy="289823"/>
          </a:xfrm>
          <a:prstGeom prst="rect">
            <a:avLst/>
          </a:prstGeom>
        </p:spPr>
        <p:txBody>
          <a:bodyPr vert="horz" wrap="square" lIns="0" tIns="12700" rIns="0" bIns="0" rtlCol="0">
            <a:spAutoFit/>
          </a:bodyPr>
          <a:lstStyle/>
          <a:p>
            <a:pPr marL="12700">
              <a:lnSpc>
                <a:spcPct val="100000"/>
              </a:lnSpc>
              <a:spcBef>
                <a:spcPts val="100"/>
              </a:spcBef>
            </a:pPr>
            <a:r>
              <a:rPr lang="en-US" dirty="0">
                <a:solidFill>
                  <a:srgbClr val="FF0000"/>
                </a:solidFill>
                <a:latin typeface="Calibri"/>
                <a:cs typeface="Calibri"/>
              </a:rPr>
              <a:t>Solution:</a:t>
            </a:r>
            <a:endParaRPr sz="1800" dirty="0">
              <a:latin typeface="Calibri"/>
              <a:cs typeface="Calibri"/>
            </a:endParaRPr>
          </a:p>
        </p:txBody>
      </p:sp>
      <p:sp>
        <p:nvSpPr>
          <p:cNvPr id="6" name="object 6"/>
          <p:cNvSpPr txBox="1"/>
          <p:nvPr/>
        </p:nvSpPr>
        <p:spPr>
          <a:xfrm>
            <a:off x="8127233" y="3626143"/>
            <a:ext cx="910590" cy="258404"/>
          </a:xfrm>
          <a:prstGeom prst="rect">
            <a:avLst/>
          </a:prstGeom>
        </p:spPr>
        <p:txBody>
          <a:bodyPr vert="horz" wrap="square" lIns="0" tIns="12065" rIns="0" bIns="0" rtlCol="0">
            <a:spAutoFit/>
          </a:bodyPr>
          <a:lstStyle/>
          <a:p>
            <a:pPr marL="12700">
              <a:lnSpc>
                <a:spcPct val="100000"/>
              </a:lnSpc>
              <a:spcBef>
                <a:spcPts val="95"/>
              </a:spcBef>
            </a:pPr>
            <a:r>
              <a:rPr lang="en-US" sz="1600" spc="-10" dirty="0">
                <a:latin typeface="Calibri"/>
                <a:cs typeface="Calibri"/>
              </a:rPr>
              <a:t>app.js</a:t>
            </a:r>
            <a:endParaRPr sz="1600" dirty="0">
              <a:latin typeface="Calibri"/>
              <a:cs typeface="Calibri"/>
            </a:endParaRPr>
          </a:p>
        </p:txBody>
      </p:sp>
      <p:sp>
        <p:nvSpPr>
          <p:cNvPr id="13" name="Rectangle 12"/>
          <p:cNvSpPr/>
          <p:nvPr/>
        </p:nvSpPr>
        <p:spPr>
          <a:xfrm>
            <a:off x="2648852" y="475580"/>
            <a:ext cx="5933676" cy="584775"/>
          </a:xfrm>
          <a:prstGeom prst="rect">
            <a:avLst/>
          </a:prstGeom>
        </p:spPr>
        <p:txBody>
          <a:bodyPr wrap="none">
            <a:spAutoFit/>
          </a:bodyPr>
          <a:lstStyle/>
          <a:p>
            <a:pPr marL="1210310" algn="ctr">
              <a:spcBef>
                <a:spcPts val="105"/>
              </a:spcBef>
            </a:pPr>
            <a:r>
              <a:rPr lang="en-ZA" sz="3200" spc="-10" dirty="0">
                <a:solidFill>
                  <a:srgbClr val="FFC000"/>
                </a:solidFill>
                <a:latin typeface="+mn-lt"/>
              </a:rPr>
              <a:t>addEventListener()</a:t>
            </a:r>
            <a:r>
              <a:rPr lang="en-ZA" sz="3200" spc="-85" dirty="0">
                <a:solidFill>
                  <a:srgbClr val="FFC000"/>
                </a:solidFill>
                <a:latin typeface="+mn-lt"/>
              </a:rPr>
              <a:t> </a:t>
            </a:r>
            <a:r>
              <a:rPr lang="en-ZA" sz="3200" spc="-10" dirty="0">
                <a:solidFill>
                  <a:srgbClr val="FFC000"/>
                </a:solidFill>
                <a:latin typeface="+mn-lt"/>
              </a:rPr>
              <a:t>method</a:t>
            </a:r>
          </a:p>
        </p:txBody>
      </p:sp>
      <p:pic>
        <p:nvPicPr>
          <p:cNvPr id="4" name="Picture 3"/>
          <p:cNvPicPr>
            <a:picLocks noChangeAspect="1"/>
          </p:cNvPicPr>
          <p:nvPr/>
        </p:nvPicPr>
        <p:blipFill>
          <a:blip r:embed="rId2"/>
          <a:stretch>
            <a:fillRect/>
          </a:stretch>
        </p:blipFill>
        <p:spPr>
          <a:xfrm>
            <a:off x="1676400" y="1282387"/>
            <a:ext cx="5776461" cy="4442845"/>
          </a:xfrm>
          <a:prstGeom prst="rect">
            <a:avLst/>
          </a:prstGeom>
        </p:spPr>
      </p:pic>
      <p:pic>
        <p:nvPicPr>
          <p:cNvPr id="5" name="Picture 4"/>
          <p:cNvPicPr>
            <a:picLocks noChangeAspect="1"/>
          </p:cNvPicPr>
          <p:nvPr/>
        </p:nvPicPr>
        <p:blipFill>
          <a:blip r:embed="rId3"/>
          <a:stretch>
            <a:fillRect/>
          </a:stretch>
        </p:blipFill>
        <p:spPr>
          <a:xfrm>
            <a:off x="3200400" y="5725232"/>
            <a:ext cx="6363251" cy="990686"/>
          </a:xfrm>
          <a:prstGeom prst="rect">
            <a:avLst/>
          </a:prstGeom>
        </p:spPr>
      </p:pic>
    </p:spTree>
    <p:extLst>
      <p:ext uri="{BB962C8B-B14F-4D97-AF65-F5344CB8AC3E}">
        <p14:creationId xmlns:p14="http://schemas.microsoft.com/office/powerpoint/2010/main" val="14024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676" y="457200"/>
            <a:ext cx="5910327" cy="505908"/>
          </a:xfrm>
          <a:prstGeom prst="rect">
            <a:avLst/>
          </a:prstGeom>
        </p:spPr>
        <p:txBody>
          <a:bodyPr vert="horz" wrap="square" lIns="0" tIns="13335" rIns="0" bIns="0" rtlCol="0">
            <a:spAutoFit/>
          </a:bodyPr>
          <a:lstStyle/>
          <a:p>
            <a:pPr marL="12700" algn="ctr">
              <a:lnSpc>
                <a:spcPct val="100000"/>
              </a:lnSpc>
              <a:spcBef>
                <a:spcPts val="105"/>
              </a:spcBef>
            </a:pPr>
            <a:r>
              <a:rPr lang="en-US" dirty="0"/>
              <a:t>Removing event listeners</a:t>
            </a:r>
            <a:endParaRPr spc="-10" dirty="0"/>
          </a:p>
        </p:txBody>
      </p:sp>
      <p:sp>
        <p:nvSpPr>
          <p:cNvPr id="5" name="Rectangle 4"/>
          <p:cNvSpPr/>
          <p:nvPr/>
        </p:nvSpPr>
        <p:spPr>
          <a:xfrm>
            <a:off x="762000" y="1524000"/>
            <a:ext cx="11125200" cy="1754326"/>
          </a:xfrm>
          <a:prstGeom prst="rect">
            <a:avLst/>
          </a:prstGeom>
        </p:spPr>
        <p:txBody>
          <a:bodyPr wrap="square">
            <a:spAutoFit/>
          </a:bodyPr>
          <a:lstStyle/>
          <a:p>
            <a:pPr marL="285750" indent="-285750">
              <a:buFont typeface="Wingdings" panose="05000000000000000000" pitchFamily="2" charset="2"/>
              <a:buChar char="§"/>
            </a:pPr>
            <a:r>
              <a:rPr lang="en-ZA" dirty="0">
                <a:latin typeface="+mn-lt"/>
              </a:rPr>
              <a:t>If we need to remove the event listeners, the most common way is using the </a:t>
            </a:r>
            <a:r>
              <a:rPr lang="en-ZA" dirty="0" err="1">
                <a:latin typeface="+mn-lt"/>
              </a:rPr>
              <a:t>removeEventListener</a:t>
            </a:r>
            <a:r>
              <a:rPr lang="en-ZA" dirty="0">
                <a:latin typeface="+mn-lt"/>
              </a:rPr>
              <a:t>.</a:t>
            </a:r>
          </a:p>
          <a:p>
            <a:pPr marL="285750" indent="-285750">
              <a:buFont typeface="Wingdings" panose="05000000000000000000" pitchFamily="2" charset="2"/>
              <a:buChar char="§"/>
            </a:pPr>
            <a:endParaRPr lang="en-ZA" dirty="0">
              <a:latin typeface="+mn-lt"/>
            </a:endParaRPr>
          </a:p>
          <a:p>
            <a:pPr marL="285750" indent="-285750">
              <a:buFont typeface="Wingdings" panose="05000000000000000000" pitchFamily="2" charset="2"/>
              <a:buChar char="§"/>
            </a:pPr>
            <a:r>
              <a:rPr lang="en-ZA" dirty="0">
                <a:latin typeface="+mn-lt"/>
              </a:rPr>
              <a:t>It requires to follow strict parameters: </a:t>
            </a:r>
          </a:p>
          <a:p>
            <a:endParaRPr lang="en-ZA" dirty="0">
              <a:latin typeface="+mn-lt"/>
            </a:endParaRPr>
          </a:p>
          <a:p>
            <a:pPr marL="285750" lvl="2" indent="-285750">
              <a:buFont typeface="Wingdings" panose="05000000000000000000" pitchFamily="2" charset="2"/>
              <a:buChar char="ü"/>
            </a:pPr>
            <a:r>
              <a:rPr lang="en-ZA" dirty="0">
                <a:latin typeface="+mn-lt"/>
              </a:rPr>
              <a:t>the type of listener to remove,</a:t>
            </a:r>
          </a:p>
          <a:p>
            <a:pPr marL="285750" lvl="2" indent="-285750">
              <a:buFont typeface="Wingdings" panose="05000000000000000000" pitchFamily="2" charset="2"/>
              <a:buChar char="ü"/>
            </a:pPr>
            <a:r>
              <a:rPr lang="en-ZA" dirty="0">
                <a:latin typeface="+mn-lt"/>
              </a:rPr>
              <a:t>the same </a:t>
            </a:r>
            <a:r>
              <a:rPr lang="en-ZA" i="1" dirty="0">
                <a:solidFill>
                  <a:srgbClr val="FFC000"/>
                </a:solidFill>
                <a:latin typeface="+mn-lt"/>
              </a:rPr>
              <a:t>callback</a:t>
            </a:r>
            <a:r>
              <a:rPr lang="en-ZA" dirty="0">
                <a:latin typeface="+mn-lt"/>
              </a:rPr>
              <a:t> function for that listener </a:t>
            </a:r>
          </a:p>
        </p:txBody>
      </p:sp>
      <p:pic>
        <p:nvPicPr>
          <p:cNvPr id="6" name="Picture 5"/>
          <p:cNvPicPr>
            <a:picLocks noChangeAspect="1"/>
          </p:cNvPicPr>
          <p:nvPr/>
        </p:nvPicPr>
        <p:blipFill>
          <a:blip r:embed="rId2"/>
          <a:stretch>
            <a:fillRect/>
          </a:stretch>
        </p:blipFill>
        <p:spPr>
          <a:xfrm>
            <a:off x="3429000" y="3839218"/>
            <a:ext cx="6069154" cy="160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57673" y="419481"/>
            <a:ext cx="2680335" cy="513715"/>
          </a:xfrm>
          <a:prstGeom prst="rect">
            <a:avLst/>
          </a:prstGeom>
        </p:spPr>
        <p:txBody>
          <a:bodyPr vert="horz" wrap="square" lIns="0" tIns="13335" rIns="0" bIns="0" rtlCol="0">
            <a:spAutoFit/>
          </a:bodyPr>
          <a:lstStyle/>
          <a:p>
            <a:pPr marL="12700">
              <a:lnSpc>
                <a:spcPct val="100000"/>
              </a:lnSpc>
              <a:spcBef>
                <a:spcPts val="105"/>
              </a:spcBef>
            </a:pPr>
            <a:r>
              <a:rPr dirty="0"/>
              <a:t>Key</a:t>
            </a:r>
            <a:r>
              <a:rPr spc="-85" dirty="0"/>
              <a:t> </a:t>
            </a:r>
            <a:r>
              <a:rPr spc="-10" dirty="0"/>
              <a:t>Differences:</a:t>
            </a:r>
          </a:p>
        </p:txBody>
      </p:sp>
      <p:pic>
        <p:nvPicPr>
          <p:cNvPr id="4" name="Picture 3"/>
          <p:cNvPicPr>
            <a:picLocks noChangeAspect="1"/>
          </p:cNvPicPr>
          <p:nvPr/>
        </p:nvPicPr>
        <p:blipFill>
          <a:blip r:embed="rId2"/>
          <a:stretch>
            <a:fillRect/>
          </a:stretch>
        </p:blipFill>
        <p:spPr>
          <a:xfrm>
            <a:off x="2131478" y="1828800"/>
            <a:ext cx="7932724" cy="3665228"/>
          </a:xfrm>
          <a:prstGeom prst="rect">
            <a:avLst/>
          </a:prstGeom>
        </p:spPr>
      </p:pic>
    </p:spTree>
    <p:extLst>
      <p:ext uri="{BB962C8B-B14F-4D97-AF65-F5344CB8AC3E}">
        <p14:creationId xmlns:p14="http://schemas.microsoft.com/office/powerpoint/2010/main" val="176468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57673" y="419481"/>
            <a:ext cx="2680335" cy="513715"/>
          </a:xfrm>
          <a:prstGeom prst="rect">
            <a:avLst/>
          </a:prstGeom>
        </p:spPr>
        <p:txBody>
          <a:bodyPr vert="horz" wrap="square" lIns="0" tIns="13335" rIns="0" bIns="0" rtlCol="0">
            <a:spAutoFit/>
          </a:bodyPr>
          <a:lstStyle/>
          <a:p>
            <a:pPr marL="12700" algn="ctr">
              <a:lnSpc>
                <a:spcPct val="100000"/>
              </a:lnSpc>
              <a:spcBef>
                <a:spcPts val="105"/>
              </a:spcBef>
            </a:pPr>
            <a:r>
              <a:rPr lang="en-US" dirty="0"/>
              <a:t>Exercise</a:t>
            </a:r>
            <a:endParaRPr spc="-10" dirty="0"/>
          </a:p>
        </p:txBody>
      </p:sp>
      <p:pic>
        <p:nvPicPr>
          <p:cNvPr id="3" name="Picture 2"/>
          <p:cNvPicPr>
            <a:picLocks noChangeAspect="1"/>
          </p:cNvPicPr>
          <p:nvPr/>
        </p:nvPicPr>
        <p:blipFill>
          <a:blip r:embed="rId2"/>
          <a:stretch>
            <a:fillRect/>
          </a:stretch>
        </p:blipFill>
        <p:spPr>
          <a:xfrm>
            <a:off x="533400" y="3436756"/>
            <a:ext cx="2725271" cy="1447800"/>
          </a:xfrm>
          <a:prstGeom prst="rect">
            <a:avLst/>
          </a:prstGeom>
        </p:spPr>
      </p:pic>
      <p:sp>
        <p:nvSpPr>
          <p:cNvPr id="5" name="object 3"/>
          <p:cNvSpPr txBox="1"/>
          <p:nvPr/>
        </p:nvSpPr>
        <p:spPr>
          <a:xfrm>
            <a:off x="533400" y="1447800"/>
            <a:ext cx="11049000" cy="843821"/>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
            </a:pPr>
            <a:r>
              <a:rPr lang="en-US" dirty="0">
                <a:solidFill>
                  <a:schemeClr val="tx1"/>
                </a:solidFill>
                <a:latin typeface="+mn-lt"/>
                <a:cs typeface="Calibri"/>
              </a:rPr>
              <a:t>Create a To-Do List web application that functions as shown below. A user should add tasks, mark them as complete or delete a task once complete. Use </a:t>
            </a:r>
            <a:r>
              <a:rPr lang="en-US" dirty="0">
                <a:solidFill>
                  <a:schemeClr val="tx1"/>
                </a:solidFill>
                <a:latin typeface="+mn-lt"/>
              </a:rPr>
              <a:t>event listeners to achieve this. Addendum provided for HTML and CSS.</a:t>
            </a:r>
            <a:endParaRPr dirty="0">
              <a:solidFill>
                <a:schemeClr val="tx1"/>
              </a:solidFill>
              <a:latin typeface="+mn-lt"/>
              <a:cs typeface="Calibri"/>
            </a:endParaRPr>
          </a:p>
        </p:txBody>
      </p:sp>
      <p:pic>
        <p:nvPicPr>
          <p:cNvPr id="7" name="Picture 6"/>
          <p:cNvPicPr>
            <a:picLocks noChangeAspect="1"/>
          </p:cNvPicPr>
          <p:nvPr/>
        </p:nvPicPr>
        <p:blipFill>
          <a:blip r:embed="rId3"/>
          <a:stretch>
            <a:fillRect/>
          </a:stretch>
        </p:blipFill>
        <p:spPr>
          <a:xfrm>
            <a:off x="4039193" y="2293594"/>
            <a:ext cx="3398815" cy="3734124"/>
          </a:xfrm>
          <a:prstGeom prst="rect">
            <a:avLst/>
          </a:prstGeom>
        </p:spPr>
      </p:pic>
      <p:pic>
        <p:nvPicPr>
          <p:cNvPr id="8" name="Picture 7"/>
          <p:cNvPicPr>
            <a:picLocks noChangeAspect="1"/>
          </p:cNvPicPr>
          <p:nvPr/>
        </p:nvPicPr>
        <p:blipFill>
          <a:blip r:embed="rId4"/>
          <a:stretch>
            <a:fillRect/>
          </a:stretch>
        </p:blipFill>
        <p:spPr>
          <a:xfrm>
            <a:off x="8305800" y="2667000"/>
            <a:ext cx="3398815" cy="3139712"/>
          </a:xfrm>
          <a:prstGeom prst="rect">
            <a:avLst/>
          </a:prstGeom>
        </p:spPr>
      </p:pic>
    </p:spTree>
    <p:extLst>
      <p:ext uri="{BB962C8B-B14F-4D97-AF65-F5344CB8AC3E}">
        <p14:creationId xmlns:p14="http://schemas.microsoft.com/office/powerpoint/2010/main" val="4634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57673" y="419481"/>
            <a:ext cx="2680335" cy="513715"/>
          </a:xfrm>
          <a:prstGeom prst="rect">
            <a:avLst/>
          </a:prstGeom>
        </p:spPr>
        <p:txBody>
          <a:bodyPr vert="horz" wrap="square" lIns="0" tIns="13335" rIns="0" bIns="0" rtlCol="0">
            <a:spAutoFit/>
          </a:bodyPr>
          <a:lstStyle/>
          <a:p>
            <a:pPr marL="12700" algn="ctr">
              <a:lnSpc>
                <a:spcPct val="100000"/>
              </a:lnSpc>
              <a:spcBef>
                <a:spcPts val="105"/>
              </a:spcBef>
            </a:pPr>
            <a:r>
              <a:rPr lang="en-US" dirty="0"/>
              <a:t>Exercise</a:t>
            </a:r>
            <a:endParaRPr spc="-10" dirty="0"/>
          </a:p>
        </p:txBody>
      </p:sp>
      <p:sp>
        <p:nvSpPr>
          <p:cNvPr id="5" name="object 3"/>
          <p:cNvSpPr txBox="1"/>
          <p:nvPr/>
        </p:nvSpPr>
        <p:spPr>
          <a:xfrm>
            <a:off x="533400" y="1447800"/>
            <a:ext cx="11049000" cy="843821"/>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
            </a:pPr>
            <a:r>
              <a:rPr lang="en-US" dirty="0">
                <a:solidFill>
                  <a:schemeClr val="tx1"/>
                </a:solidFill>
                <a:latin typeface="+mn-lt"/>
                <a:cs typeface="Calibri"/>
              </a:rPr>
              <a:t>Create a Calculator web application that functions as shown below. A user should be able to add, divide, multiply and subtract values. C should clear the display. Use </a:t>
            </a:r>
            <a:r>
              <a:rPr lang="en-US" dirty="0">
                <a:solidFill>
                  <a:schemeClr val="tx1"/>
                </a:solidFill>
                <a:latin typeface="+mn-lt"/>
              </a:rPr>
              <a:t>event listeners to achieve this. Addendum provided for HTML and CSS.</a:t>
            </a:r>
            <a:endParaRPr dirty="0">
              <a:solidFill>
                <a:schemeClr val="tx1"/>
              </a:solidFill>
              <a:latin typeface="+mn-lt"/>
              <a:cs typeface="Calibri"/>
            </a:endParaRPr>
          </a:p>
        </p:txBody>
      </p:sp>
      <p:pic>
        <p:nvPicPr>
          <p:cNvPr id="4" name="Picture 3"/>
          <p:cNvPicPr>
            <a:picLocks noChangeAspect="1"/>
          </p:cNvPicPr>
          <p:nvPr/>
        </p:nvPicPr>
        <p:blipFill>
          <a:blip r:embed="rId2"/>
          <a:stretch>
            <a:fillRect/>
          </a:stretch>
        </p:blipFill>
        <p:spPr>
          <a:xfrm>
            <a:off x="4648200" y="2362200"/>
            <a:ext cx="3063505" cy="4214225"/>
          </a:xfrm>
          <a:prstGeom prst="rect">
            <a:avLst/>
          </a:prstGeom>
        </p:spPr>
      </p:pic>
    </p:spTree>
    <p:extLst>
      <p:ext uri="{BB962C8B-B14F-4D97-AF65-F5344CB8AC3E}">
        <p14:creationId xmlns:p14="http://schemas.microsoft.com/office/powerpoint/2010/main" val="277767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8742" y="109473"/>
            <a:ext cx="248920" cy="299720"/>
          </a:xfrm>
          <a:prstGeom prst="rect">
            <a:avLst/>
          </a:prstGeom>
        </p:spPr>
        <p:txBody>
          <a:bodyPr vert="horz" wrap="square" lIns="0" tIns="12700" rIns="0" bIns="0" rtlCol="0">
            <a:spAutoFit/>
          </a:bodyPr>
          <a:lstStyle/>
          <a:p>
            <a:pPr marL="12700">
              <a:lnSpc>
                <a:spcPct val="100000"/>
              </a:lnSpc>
              <a:spcBef>
                <a:spcPts val="100"/>
              </a:spcBef>
            </a:pPr>
            <a:r>
              <a:rPr sz="1800" spc="-90" dirty="0">
                <a:solidFill>
                  <a:srgbClr val="F5D11F"/>
                </a:solidFill>
                <a:latin typeface="Tahoma"/>
                <a:cs typeface="Tahoma"/>
              </a:rPr>
              <a:t>21</a:t>
            </a:r>
            <a:endParaRPr sz="1800">
              <a:latin typeface="Tahoma"/>
              <a:cs typeface="Tahoma"/>
            </a:endParaRPr>
          </a:p>
        </p:txBody>
      </p:sp>
      <p:pic>
        <p:nvPicPr>
          <p:cNvPr id="3" name="object 3"/>
          <p:cNvPicPr/>
          <p:nvPr/>
        </p:nvPicPr>
        <p:blipFill>
          <a:blip r:embed="rId2" cstate="print"/>
          <a:stretch>
            <a:fillRect/>
          </a:stretch>
        </p:blipFill>
        <p:spPr>
          <a:xfrm>
            <a:off x="9947147" y="0"/>
            <a:ext cx="2156459" cy="1203960"/>
          </a:xfrm>
          <a:prstGeom prst="rect">
            <a:avLst/>
          </a:prstGeom>
        </p:spPr>
      </p:pic>
      <p:grpSp>
        <p:nvGrpSpPr>
          <p:cNvPr id="4" name="object 4"/>
          <p:cNvGrpSpPr/>
          <p:nvPr/>
        </p:nvGrpSpPr>
        <p:grpSpPr>
          <a:xfrm>
            <a:off x="-6350" y="6546849"/>
            <a:ext cx="12204700" cy="317500"/>
            <a:chOff x="-6350" y="6546849"/>
            <a:chExt cx="12204700" cy="317500"/>
          </a:xfrm>
        </p:grpSpPr>
        <p:sp>
          <p:nvSpPr>
            <p:cNvPr id="5" name="object 5"/>
            <p:cNvSpPr/>
            <p:nvPr/>
          </p:nvSpPr>
          <p:spPr>
            <a:xfrm>
              <a:off x="0" y="6553199"/>
              <a:ext cx="11463655" cy="304800"/>
            </a:xfrm>
            <a:custGeom>
              <a:avLst/>
              <a:gdLst/>
              <a:ahLst/>
              <a:cxnLst/>
              <a:rect l="l" t="t" r="r" b="b"/>
              <a:pathLst>
                <a:path w="11463655" h="304800">
                  <a:moveTo>
                    <a:pt x="11463528" y="0"/>
                  </a:moveTo>
                  <a:lnTo>
                    <a:pt x="0" y="0"/>
                  </a:lnTo>
                  <a:lnTo>
                    <a:pt x="0" y="304800"/>
                  </a:lnTo>
                  <a:lnTo>
                    <a:pt x="11463528" y="304800"/>
                  </a:lnTo>
                  <a:lnTo>
                    <a:pt x="11463528" y="0"/>
                  </a:lnTo>
                  <a:close/>
                </a:path>
              </a:pathLst>
            </a:custGeom>
            <a:solidFill>
              <a:srgbClr val="000000"/>
            </a:solidFill>
          </p:spPr>
          <p:txBody>
            <a:bodyPr wrap="square" lIns="0" tIns="0" rIns="0" bIns="0" rtlCol="0"/>
            <a:lstStyle/>
            <a:p>
              <a:endParaRPr/>
            </a:p>
          </p:txBody>
        </p:sp>
        <p:sp>
          <p:nvSpPr>
            <p:cNvPr id="6" name="object 6"/>
            <p:cNvSpPr/>
            <p:nvPr/>
          </p:nvSpPr>
          <p:spPr>
            <a:xfrm>
              <a:off x="0" y="6553199"/>
              <a:ext cx="12192000" cy="304800"/>
            </a:xfrm>
            <a:custGeom>
              <a:avLst/>
              <a:gdLst/>
              <a:ahLst/>
              <a:cxnLst/>
              <a:rect l="l" t="t" r="r" b="b"/>
              <a:pathLst>
                <a:path w="12192000" h="304800">
                  <a:moveTo>
                    <a:pt x="0" y="304800"/>
                  </a:moveTo>
                  <a:lnTo>
                    <a:pt x="12192000" y="304800"/>
                  </a:lnTo>
                  <a:lnTo>
                    <a:pt x="12192000" y="0"/>
                  </a:lnTo>
                  <a:lnTo>
                    <a:pt x="0" y="0"/>
                  </a:lnTo>
                  <a:lnTo>
                    <a:pt x="0" y="304800"/>
                  </a:lnTo>
                  <a:close/>
                </a:path>
              </a:pathLst>
            </a:custGeom>
            <a:ln w="12700">
              <a:solidFill>
                <a:srgbClr val="000000"/>
              </a:solidFill>
            </a:ln>
          </p:spPr>
          <p:txBody>
            <a:bodyPr wrap="square" lIns="0" tIns="0" rIns="0" bIns="0" rtlCol="0"/>
            <a:lstStyle/>
            <a:p>
              <a:endParaRPr/>
            </a:p>
          </p:txBody>
        </p:sp>
      </p:grpSp>
      <p:sp>
        <p:nvSpPr>
          <p:cNvPr id="7" name="object 7"/>
          <p:cNvSpPr txBox="1"/>
          <p:nvPr/>
        </p:nvSpPr>
        <p:spPr>
          <a:xfrm>
            <a:off x="5135371" y="6568846"/>
            <a:ext cx="1903095" cy="233045"/>
          </a:xfrm>
          <a:prstGeom prst="rect">
            <a:avLst/>
          </a:prstGeom>
        </p:spPr>
        <p:txBody>
          <a:bodyPr vert="horz" wrap="square" lIns="0" tIns="13335" rIns="0" bIns="0" rtlCol="0">
            <a:spAutoFit/>
          </a:bodyPr>
          <a:lstStyle/>
          <a:p>
            <a:pPr marL="12700">
              <a:lnSpc>
                <a:spcPct val="100000"/>
              </a:lnSpc>
              <a:spcBef>
                <a:spcPts val="105"/>
              </a:spcBef>
            </a:pPr>
            <a:r>
              <a:rPr sz="1350" u="sng" spc="-10" dirty="0">
                <a:solidFill>
                  <a:srgbClr val="0000FF"/>
                </a:solidFill>
                <a:uFill>
                  <a:solidFill>
                    <a:srgbClr val="0000FF"/>
                  </a:solidFill>
                </a:uFill>
                <a:latin typeface="Calibri"/>
                <a:cs typeface="Calibri"/>
                <a:hlinkClick r:id="rId3"/>
              </a:rPr>
              <a:t>www.belgiumcampus.ac.za</a:t>
            </a:r>
            <a:endParaRPr sz="1350">
              <a:latin typeface="Calibri"/>
              <a:cs typeface="Calibri"/>
            </a:endParaRPr>
          </a:p>
        </p:txBody>
      </p:sp>
      <p:grpSp>
        <p:nvGrpSpPr>
          <p:cNvPr id="8" name="object 8"/>
          <p:cNvGrpSpPr/>
          <p:nvPr/>
        </p:nvGrpSpPr>
        <p:grpSpPr>
          <a:xfrm>
            <a:off x="6095746" y="6242050"/>
            <a:ext cx="6102985" cy="622300"/>
            <a:chOff x="6095746" y="6242050"/>
            <a:chExt cx="6102985" cy="622300"/>
          </a:xfrm>
        </p:grpSpPr>
        <p:sp>
          <p:nvSpPr>
            <p:cNvPr id="9" name="object 9"/>
            <p:cNvSpPr/>
            <p:nvPr/>
          </p:nvSpPr>
          <p:spPr>
            <a:xfrm>
              <a:off x="11582400" y="6248397"/>
              <a:ext cx="609600" cy="609600"/>
            </a:xfrm>
            <a:custGeom>
              <a:avLst/>
              <a:gdLst/>
              <a:ahLst/>
              <a:cxnLst/>
              <a:rect l="l" t="t" r="r" b="b"/>
              <a:pathLst>
                <a:path w="609600" h="609600">
                  <a:moveTo>
                    <a:pt x="609600" y="0"/>
                  </a:moveTo>
                  <a:lnTo>
                    <a:pt x="0" y="0"/>
                  </a:lnTo>
                  <a:lnTo>
                    <a:pt x="0" y="609600"/>
                  </a:lnTo>
                  <a:lnTo>
                    <a:pt x="609600" y="609600"/>
                  </a:lnTo>
                  <a:lnTo>
                    <a:pt x="609600" y="0"/>
                  </a:lnTo>
                  <a:close/>
                </a:path>
              </a:pathLst>
            </a:custGeom>
            <a:solidFill>
              <a:srgbClr val="000000"/>
            </a:solidFill>
          </p:spPr>
          <p:txBody>
            <a:bodyPr wrap="square" lIns="0" tIns="0" rIns="0" bIns="0" rtlCol="0"/>
            <a:lstStyle/>
            <a:p>
              <a:endParaRPr/>
            </a:p>
          </p:txBody>
        </p:sp>
        <p:sp>
          <p:nvSpPr>
            <p:cNvPr id="10" name="object 10"/>
            <p:cNvSpPr/>
            <p:nvPr/>
          </p:nvSpPr>
          <p:spPr>
            <a:xfrm>
              <a:off x="11582400" y="6248400"/>
              <a:ext cx="609600" cy="609600"/>
            </a:xfrm>
            <a:custGeom>
              <a:avLst/>
              <a:gdLst/>
              <a:ahLst/>
              <a:cxnLst/>
              <a:rect l="l" t="t" r="r" b="b"/>
              <a:pathLst>
                <a:path w="609600" h="609600">
                  <a:moveTo>
                    <a:pt x="609600" y="0"/>
                  </a:moveTo>
                  <a:lnTo>
                    <a:pt x="0" y="0"/>
                  </a:lnTo>
                  <a:lnTo>
                    <a:pt x="0" y="609597"/>
                  </a:lnTo>
                </a:path>
              </a:pathLst>
            </a:custGeom>
            <a:ln w="12700">
              <a:solidFill>
                <a:srgbClr val="000000"/>
              </a:solidFill>
            </a:ln>
          </p:spPr>
          <p:txBody>
            <a:bodyPr wrap="square" lIns="0" tIns="0" rIns="0" bIns="0" rtlCol="0"/>
            <a:lstStyle/>
            <a:p>
              <a:endParaRPr/>
            </a:p>
          </p:txBody>
        </p:sp>
        <p:sp>
          <p:nvSpPr>
            <p:cNvPr id="11" name="object 11"/>
            <p:cNvSpPr/>
            <p:nvPr/>
          </p:nvSpPr>
          <p:spPr>
            <a:xfrm>
              <a:off x="6102096" y="6248400"/>
              <a:ext cx="5361305" cy="290830"/>
            </a:xfrm>
            <a:custGeom>
              <a:avLst/>
              <a:gdLst/>
              <a:ahLst/>
              <a:cxnLst/>
              <a:rect l="l" t="t" r="r" b="b"/>
              <a:pathLst>
                <a:path w="5361305" h="290829">
                  <a:moveTo>
                    <a:pt x="5360924" y="0"/>
                  </a:moveTo>
                  <a:lnTo>
                    <a:pt x="0" y="290703"/>
                  </a:lnTo>
                  <a:lnTo>
                    <a:pt x="5360924" y="290703"/>
                  </a:lnTo>
                  <a:lnTo>
                    <a:pt x="5360924" y="0"/>
                  </a:lnTo>
                  <a:close/>
                </a:path>
              </a:pathLst>
            </a:custGeom>
            <a:solidFill>
              <a:srgbClr val="FF0D1F"/>
            </a:solidFill>
          </p:spPr>
          <p:txBody>
            <a:bodyPr wrap="square" lIns="0" tIns="0" rIns="0" bIns="0" rtlCol="0"/>
            <a:lstStyle/>
            <a:p>
              <a:endParaRPr/>
            </a:p>
          </p:txBody>
        </p:sp>
        <p:sp>
          <p:nvSpPr>
            <p:cNvPr id="12" name="object 12"/>
            <p:cNvSpPr/>
            <p:nvPr/>
          </p:nvSpPr>
          <p:spPr>
            <a:xfrm>
              <a:off x="6102096" y="6248400"/>
              <a:ext cx="5361305" cy="290830"/>
            </a:xfrm>
            <a:custGeom>
              <a:avLst/>
              <a:gdLst/>
              <a:ahLst/>
              <a:cxnLst/>
              <a:rect l="l" t="t" r="r" b="b"/>
              <a:pathLst>
                <a:path w="5361305" h="290829">
                  <a:moveTo>
                    <a:pt x="0" y="290703"/>
                  </a:moveTo>
                  <a:lnTo>
                    <a:pt x="5360924" y="0"/>
                  </a:lnTo>
                  <a:lnTo>
                    <a:pt x="5360924" y="290703"/>
                  </a:lnTo>
                  <a:lnTo>
                    <a:pt x="0" y="290703"/>
                  </a:lnTo>
                  <a:close/>
                </a:path>
              </a:pathLst>
            </a:custGeom>
            <a:ln w="12700">
              <a:solidFill>
                <a:srgbClr val="FF0D1F"/>
              </a:solidFill>
            </a:ln>
          </p:spPr>
          <p:txBody>
            <a:bodyPr wrap="square" lIns="0" tIns="0" rIns="0" bIns="0" rtlCol="0"/>
            <a:lstStyle/>
            <a:p>
              <a:endParaRPr/>
            </a:p>
          </p:txBody>
        </p:sp>
        <p:sp>
          <p:nvSpPr>
            <p:cNvPr id="13" name="object 13"/>
            <p:cNvSpPr/>
            <p:nvPr/>
          </p:nvSpPr>
          <p:spPr>
            <a:xfrm>
              <a:off x="11463528" y="6248397"/>
              <a:ext cx="118745" cy="609600"/>
            </a:xfrm>
            <a:custGeom>
              <a:avLst/>
              <a:gdLst/>
              <a:ahLst/>
              <a:cxnLst/>
              <a:rect l="l" t="t" r="r" b="b"/>
              <a:pathLst>
                <a:path w="118745" h="609600">
                  <a:moveTo>
                    <a:pt x="118367" y="0"/>
                  </a:moveTo>
                  <a:lnTo>
                    <a:pt x="0" y="0"/>
                  </a:lnTo>
                  <a:lnTo>
                    <a:pt x="0" y="609600"/>
                  </a:lnTo>
                  <a:lnTo>
                    <a:pt x="118367" y="609600"/>
                  </a:lnTo>
                  <a:lnTo>
                    <a:pt x="118367" y="0"/>
                  </a:lnTo>
                  <a:close/>
                </a:path>
              </a:pathLst>
            </a:custGeom>
            <a:solidFill>
              <a:srgbClr val="FFE936"/>
            </a:solidFill>
          </p:spPr>
          <p:txBody>
            <a:bodyPr wrap="square" lIns="0" tIns="0" rIns="0" bIns="0" rtlCol="0"/>
            <a:lstStyle/>
            <a:p>
              <a:endParaRPr/>
            </a:p>
          </p:txBody>
        </p:sp>
        <p:sp>
          <p:nvSpPr>
            <p:cNvPr id="14" name="object 14"/>
            <p:cNvSpPr/>
            <p:nvPr/>
          </p:nvSpPr>
          <p:spPr>
            <a:xfrm>
              <a:off x="11463528" y="6248400"/>
              <a:ext cx="118745" cy="609600"/>
            </a:xfrm>
            <a:custGeom>
              <a:avLst/>
              <a:gdLst/>
              <a:ahLst/>
              <a:cxnLst/>
              <a:rect l="l" t="t" r="r" b="b"/>
              <a:pathLst>
                <a:path w="118745" h="609600">
                  <a:moveTo>
                    <a:pt x="118364" y="609597"/>
                  </a:moveTo>
                  <a:lnTo>
                    <a:pt x="118364" y="0"/>
                  </a:lnTo>
                  <a:lnTo>
                    <a:pt x="0" y="0"/>
                  </a:lnTo>
                  <a:lnTo>
                    <a:pt x="0" y="609597"/>
                  </a:lnTo>
                </a:path>
              </a:pathLst>
            </a:custGeom>
            <a:ln w="12700">
              <a:solidFill>
                <a:srgbClr val="FFE936"/>
              </a:solidFill>
            </a:ln>
          </p:spPr>
          <p:txBody>
            <a:bodyPr wrap="square" lIns="0" tIns="0" rIns="0" bIns="0" rtlCol="0"/>
            <a:lstStyle/>
            <a:p>
              <a:endParaRPr/>
            </a:p>
          </p:txBody>
        </p:sp>
      </p:grpSp>
      <p:sp>
        <p:nvSpPr>
          <p:cNvPr id="15" name="object 15"/>
          <p:cNvSpPr txBox="1"/>
          <p:nvPr/>
        </p:nvSpPr>
        <p:spPr>
          <a:xfrm>
            <a:off x="11820525" y="6456679"/>
            <a:ext cx="13525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Calibri"/>
                <a:cs typeface="Calibri"/>
              </a:rPr>
              <a:t>21</a:t>
            </a:r>
            <a:endParaRPr sz="900">
              <a:latin typeface="Calibri"/>
              <a:cs typeface="Calibri"/>
            </a:endParaRPr>
          </a:p>
        </p:txBody>
      </p:sp>
      <p:sp>
        <p:nvSpPr>
          <p:cNvPr id="16" name="object 16"/>
          <p:cNvSpPr txBox="1">
            <a:spLocks noGrp="1"/>
          </p:cNvSpPr>
          <p:nvPr>
            <p:ph type="title"/>
          </p:nvPr>
        </p:nvSpPr>
        <p:spPr>
          <a:xfrm>
            <a:off x="5380990" y="1639570"/>
            <a:ext cx="1715135"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000000"/>
                </a:solidFill>
                <a:latin typeface="Calibri Light"/>
                <a:cs typeface="Calibri Light"/>
              </a:rPr>
              <a:t>Thank</a:t>
            </a:r>
            <a:r>
              <a:rPr sz="3000" spc="-150" dirty="0">
                <a:solidFill>
                  <a:srgbClr val="000000"/>
                </a:solidFill>
                <a:latin typeface="Calibri Light"/>
                <a:cs typeface="Calibri Light"/>
              </a:rPr>
              <a:t> </a:t>
            </a:r>
            <a:r>
              <a:rPr sz="3000" spc="-20" dirty="0">
                <a:solidFill>
                  <a:srgbClr val="000000"/>
                </a:solidFill>
                <a:latin typeface="Calibri Light"/>
                <a:cs typeface="Calibri Light"/>
              </a:rPr>
              <a:t>You!</a:t>
            </a:r>
            <a:endParaRPr sz="3000">
              <a:latin typeface="Calibri Light"/>
              <a:cs typeface="Calibri Light"/>
            </a:endParaRPr>
          </a:p>
        </p:txBody>
      </p:sp>
      <p:grpSp>
        <p:nvGrpSpPr>
          <p:cNvPr id="17" name="object 17"/>
          <p:cNvGrpSpPr/>
          <p:nvPr/>
        </p:nvGrpSpPr>
        <p:grpSpPr>
          <a:xfrm>
            <a:off x="8138159" y="4623815"/>
            <a:ext cx="294005" cy="292735"/>
            <a:chOff x="8138159" y="4623815"/>
            <a:chExt cx="294005" cy="292735"/>
          </a:xfrm>
        </p:grpSpPr>
        <p:sp>
          <p:nvSpPr>
            <p:cNvPr id="18" name="object 18"/>
            <p:cNvSpPr/>
            <p:nvPr/>
          </p:nvSpPr>
          <p:spPr>
            <a:xfrm>
              <a:off x="8138159" y="4623815"/>
              <a:ext cx="294005" cy="292735"/>
            </a:xfrm>
            <a:custGeom>
              <a:avLst/>
              <a:gdLst/>
              <a:ahLst/>
              <a:cxnLst/>
              <a:rect l="l" t="t" r="r" b="b"/>
              <a:pathLst>
                <a:path w="294004" h="292735">
                  <a:moveTo>
                    <a:pt x="145542" y="0"/>
                  </a:moveTo>
                  <a:lnTo>
                    <a:pt x="100330" y="7365"/>
                  </a:lnTo>
                  <a:lnTo>
                    <a:pt x="60451" y="27939"/>
                  </a:lnTo>
                  <a:lnTo>
                    <a:pt x="28701" y="59562"/>
                  </a:lnTo>
                  <a:lnTo>
                    <a:pt x="7620" y="99694"/>
                  </a:lnTo>
                  <a:lnTo>
                    <a:pt x="0" y="146303"/>
                  </a:lnTo>
                  <a:lnTo>
                    <a:pt x="7620" y="192785"/>
                  </a:lnTo>
                  <a:lnTo>
                    <a:pt x="28701" y="233044"/>
                  </a:lnTo>
                  <a:lnTo>
                    <a:pt x="60451" y="264540"/>
                  </a:lnTo>
                  <a:lnTo>
                    <a:pt x="100330" y="285241"/>
                  </a:lnTo>
                  <a:lnTo>
                    <a:pt x="145542" y="292607"/>
                  </a:lnTo>
                  <a:lnTo>
                    <a:pt x="192150" y="285241"/>
                  </a:lnTo>
                  <a:lnTo>
                    <a:pt x="232918" y="264540"/>
                  </a:lnTo>
                  <a:lnTo>
                    <a:pt x="265175" y="233044"/>
                  </a:lnTo>
                  <a:lnTo>
                    <a:pt x="286385" y="192785"/>
                  </a:lnTo>
                  <a:lnTo>
                    <a:pt x="294005" y="146303"/>
                  </a:lnTo>
                  <a:lnTo>
                    <a:pt x="286385" y="99694"/>
                  </a:lnTo>
                  <a:lnTo>
                    <a:pt x="265175" y="59562"/>
                  </a:lnTo>
                  <a:lnTo>
                    <a:pt x="232918" y="27939"/>
                  </a:lnTo>
                  <a:lnTo>
                    <a:pt x="192150" y="7365"/>
                  </a:lnTo>
                  <a:lnTo>
                    <a:pt x="145542" y="0"/>
                  </a:lnTo>
                  <a:close/>
                </a:path>
              </a:pathLst>
            </a:custGeom>
            <a:solidFill>
              <a:srgbClr val="000000"/>
            </a:solidFill>
          </p:spPr>
          <p:txBody>
            <a:bodyPr wrap="square" lIns="0" tIns="0" rIns="0" bIns="0" rtlCol="0"/>
            <a:lstStyle/>
            <a:p>
              <a:endParaRPr/>
            </a:p>
          </p:txBody>
        </p:sp>
        <p:pic>
          <p:nvPicPr>
            <p:cNvPr id="19" name="object 19"/>
            <p:cNvPicPr/>
            <p:nvPr/>
          </p:nvPicPr>
          <p:blipFill>
            <a:blip r:embed="rId4" cstate="print"/>
            <a:stretch>
              <a:fillRect/>
            </a:stretch>
          </p:blipFill>
          <p:spPr>
            <a:xfrm>
              <a:off x="8238743" y="4683251"/>
              <a:ext cx="92962" cy="176783"/>
            </a:xfrm>
            <a:prstGeom prst="rect">
              <a:avLst/>
            </a:prstGeom>
          </p:spPr>
        </p:pic>
      </p:grpSp>
      <p:grpSp>
        <p:nvGrpSpPr>
          <p:cNvPr id="20" name="object 20"/>
          <p:cNvGrpSpPr/>
          <p:nvPr/>
        </p:nvGrpSpPr>
        <p:grpSpPr>
          <a:xfrm>
            <a:off x="8138159" y="4978908"/>
            <a:ext cx="294005" cy="292735"/>
            <a:chOff x="8138159" y="4978908"/>
            <a:chExt cx="294005" cy="292735"/>
          </a:xfrm>
        </p:grpSpPr>
        <p:sp>
          <p:nvSpPr>
            <p:cNvPr id="21" name="object 21"/>
            <p:cNvSpPr/>
            <p:nvPr/>
          </p:nvSpPr>
          <p:spPr>
            <a:xfrm>
              <a:off x="8138159" y="4978908"/>
              <a:ext cx="294005" cy="292735"/>
            </a:xfrm>
            <a:custGeom>
              <a:avLst/>
              <a:gdLst/>
              <a:ahLst/>
              <a:cxnLst/>
              <a:rect l="l" t="t" r="r" b="b"/>
              <a:pathLst>
                <a:path w="294004" h="292735">
                  <a:moveTo>
                    <a:pt x="161417" y="0"/>
                  </a:moveTo>
                  <a:lnTo>
                    <a:pt x="100330" y="5080"/>
                  </a:lnTo>
                  <a:lnTo>
                    <a:pt x="60451" y="26416"/>
                  </a:lnTo>
                  <a:lnTo>
                    <a:pt x="28701" y="58674"/>
                  </a:lnTo>
                  <a:lnTo>
                    <a:pt x="7620" y="99568"/>
                  </a:lnTo>
                  <a:lnTo>
                    <a:pt x="0" y="146431"/>
                  </a:lnTo>
                  <a:lnTo>
                    <a:pt x="7620" y="191770"/>
                  </a:lnTo>
                  <a:lnTo>
                    <a:pt x="28701" y="231902"/>
                  </a:lnTo>
                  <a:lnTo>
                    <a:pt x="60451" y="263779"/>
                  </a:lnTo>
                  <a:lnTo>
                    <a:pt x="100330" y="284988"/>
                  </a:lnTo>
                  <a:lnTo>
                    <a:pt x="145542" y="292608"/>
                  </a:lnTo>
                  <a:lnTo>
                    <a:pt x="192150" y="284988"/>
                  </a:lnTo>
                  <a:lnTo>
                    <a:pt x="232918" y="263779"/>
                  </a:lnTo>
                  <a:lnTo>
                    <a:pt x="265175" y="231902"/>
                  </a:lnTo>
                  <a:lnTo>
                    <a:pt x="286385" y="191770"/>
                  </a:lnTo>
                  <a:lnTo>
                    <a:pt x="294005" y="146431"/>
                  </a:lnTo>
                  <a:lnTo>
                    <a:pt x="286385" y="99568"/>
                  </a:lnTo>
                  <a:lnTo>
                    <a:pt x="265175" y="58674"/>
                  </a:lnTo>
                  <a:lnTo>
                    <a:pt x="232918" y="26416"/>
                  </a:lnTo>
                  <a:lnTo>
                    <a:pt x="192150" y="5080"/>
                  </a:lnTo>
                  <a:lnTo>
                    <a:pt x="161417" y="0"/>
                  </a:lnTo>
                  <a:close/>
                </a:path>
              </a:pathLst>
            </a:custGeom>
            <a:solidFill>
              <a:srgbClr val="000000"/>
            </a:solidFill>
          </p:spPr>
          <p:txBody>
            <a:bodyPr wrap="square" lIns="0" tIns="0" rIns="0" bIns="0" rtlCol="0"/>
            <a:lstStyle/>
            <a:p>
              <a:endParaRPr/>
            </a:p>
          </p:txBody>
        </p:sp>
        <p:pic>
          <p:nvPicPr>
            <p:cNvPr id="22" name="object 22"/>
            <p:cNvPicPr/>
            <p:nvPr/>
          </p:nvPicPr>
          <p:blipFill>
            <a:blip r:embed="rId5" cstate="print"/>
            <a:stretch>
              <a:fillRect/>
            </a:stretch>
          </p:blipFill>
          <p:spPr>
            <a:xfrm>
              <a:off x="8188451" y="5042916"/>
              <a:ext cx="193548" cy="160019"/>
            </a:xfrm>
            <a:prstGeom prst="rect">
              <a:avLst/>
            </a:prstGeom>
          </p:spPr>
        </p:pic>
      </p:grpSp>
      <p:grpSp>
        <p:nvGrpSpPr>
          <p:cNvPr id="23" name="object 23"/>
          <p:cNvGrpSpPr/>
          <p:nvPr/>
        </p:nvGrpSpPr>
        <p:grpSpPr>
          <a:xfrm>
            <a:off x="8138159" y="5326379"/>
            <a:ext cx="294005" cy="289560"/>
            <a:chOff x="8138159" y="5326379"/>
            <a:chExt cx="294005" cy="289560"/>
          </a:xfrm>
        </p:grpSpPr>
        <p:sp>
          <p:nvSpPr>
            <p:cNvPr id="24" name="object 24"/>
            <p:cNvSpPr/>
            <p:nvPr/>
          </p:nvSpPr>
          <p:spPr>
            <a:xfrm>
              <a:off x="8138159" y="5326379"/>
              <a:ext cx="294005" cy="289560"/>
            </a:xfrm>
            <a:custGeom>
              <a:avLst/>
              <a:gdLst/>
              <a:ahLst/>
              <a:cxnLst/>
              <a:rect l="l" t="t" r="r" b="b"/>
              <a:pathLst>
                <a:path w="294004" h="289560">
                  <a:moveTo>
                    <a:pt x="162814" y="0"/>
                  </a:moveTo>
                  <a:lnTo>
                    <a:pt x="128905" y="0"/>
                  </a:lnTo>
                  <a:lnTo>
                    <a:pt x="100330" y="4699"/>
                  </a:lnTo>
                  <a:lnTo>
                    <a:pt x="60451" y="25273"/>
                  </a:lnTo>
                  <a:lnTo>
                    <a:pt x="28701" y="56769"/>
                  </a:lnTo>
                  <a:lnTo>
                    <a:pt x="7620" y="96774"/>
                  </a:lnTo>
                  <a:lnTo>
                    <a:pt x="0" y="143256"/>
                  </a:lnTo>
                  <a:lnTo>
                    <a:pt x="7620" y="189738"/>
                  </a:lnTo>
                  <a:lnTo>
                    <a:pt x="28701" y="229870"/>
                  </a:lnTo>
                  <a:lnTo>
                    <a:pt x="60451" y="261366"/>
                  </a:lnTo>
                  <a:lnTo>
                    <a:pt x="100330" y="281914"/>
                  </a:lnTo>
                  <a:lnTo>
                    <a:pt x="145542" y="289280"/>
                  </a:lnTo>
                  <a:lnTo>
                    <a:pt x="192150" y="281914"/>
                  </a:lnTo>
                  <a:lnTo>
                    <a:pt x="232918" y="261366"/>
                  </a:lnTo>
                  <a:lnTo>
                    <a:pt x="265175" y="229870"/>
                  </a:lnTo>
                  <a:lnTo>
                    <a:pt x="286385" y="189738"/>
                  </a:lnTo>
                  <a:lnTo>
                    <a:pt x="294005" y="143256"/>
                  </a:lnTo>
                  <a:lnTo>
                    <a:pt x="286385" y="96774"/>
                  </a:lnTo>
                  <a:lnTo>
                    <a:pt x="265175" y="56769"/>
                  </a:lnTo>
                  <a:lnTo>
                    <a:pt x="232918" y="25273"/>
                  </a:lnTo>
                  <a:lnTo>
                    <a:pt x="192150" y="4699"/>
                  </a:lnTo>
                  <a:lnTo>
                    <a:pt x="162814" y="0"/>
                  </a:lnTo>
                  <a:close/>
                </a:path>
              </a:pathLst>
            </a:custGeom>
            <a:solidFill>
              <a:srgbClr val="000000"/>
            </a:solidFill>
          </p:spPr>
          <p:txBody>
            <a:bodyPr wrap="square" lIns="0" tIns="0" rIns="0" bIns="0" rtlCol="0"/>
            <a:lstStyle/>
            <a:p>
              <a:endParaRPr/>
            </a:p>
          </p:txBody>
        </p:sp>
        <p:pic>
          <p:nvPicPr>
            <p:cNvPr id="25" name="object 25"/>
            <p:cNvPicPr/>
            <p:nvPr/>
          </p:nvPicPr>
          <p:blipFill>
            <a:blip r:embed="rId6" cstate="print"/>
            <a:stretch>
              <a:fillRect/>
            </a:stretch>
          </p:blipFill>
          <p:spPr>
            <a:xfrm>
              <a:off x="8197595" y="5369051"/>
              <a:ext cx="176783" cy="205740"/>
            </a:xfrm>
            <a:prstGeom prst="rect">
              <a:avLst/>
            </a:prstGeom>
          </p:spPr>
        </p:pic>
      </p:grpSp>
      <p:grpSp>
        <p:nvGrpSpPr>
          <p:cNvPr id="26" name="object 26"/>
          <p:cNvGrpSpPr/>
          <p:nvPr/>
        </p:nvGrpSpPr>
        <p:grpSpPr>
          <a:xfrm>
            <a:off x="6952488" y="4686300"/>
            <a:ext cx="876300" cy="868680"/>
            <a:chOff x="6952488" y="4686300"/>
            <a:chExt cx="876300" cy="868680"/>
          </a:xfrm>
        </p:grpSpPr>
        <p:pic>
          <p:nvPicPr>
            <p:cNvPr id="27" name="object 27"/>
            <p:cNvPicPr/>
            <p:nvPr/>
          </p:nvPicPr>
          <p:blipFill>
            <a:blip r:embed="rId7" cstate="print"/>
            <a:stretch>
              <a:fillRect/>
            </a:stretch>
          </p:blipFill>
          <p:spPr>
            <a:xfrm>
              <a:off x="6966204" y="4686300"/>
              <a:ext cx="573024" cy="289560"/>
            </a:xfrm>
            <a:prstGeom prst="rect">
              <a:avLst/>
            </a:prstGeom>
          </p:spPr>
        </p:pic>
        <p:pic>
          <p:nvPicPr>
            <p:cNvPr id="28" name="object 28"/>
            <p:cNvPicPr/>
            <p:nvPr/>
          </p:nvPicPr>
          <p:blipFill>
            <a:blip r:embed="rId8" cstate="print"/>
            <a:stretch>
              <a:fillRect/>
            </a:stretch>
          </p:blipFill>
          <p:spPr>
            <a:xfrm>
              <a:off x="7537704" y="4796028"/>
              <a:ext cx="291083" cy="470916"/>
            </a:xfrm>
            <a:prstGeom prst="rect">
              <a:avLst/>
            </a:prstGeom>
          </p:spPr>
        </p:pic>
        <p:pic>
          <p:nvPicPr>
            <p:cNvPr id="29" name="object 29"/>
            <p:cNvPicPr/>
            <p:nvPr/>
          </p:nvPicPr>
          <p:blipFill>
            <a:blip r:embed="rId9" cstate="print"/>
            <a:stretch>
              <a:fillRect/>
            </a:stretch>
          </p:blipFill>
          <p:spPr>
            <a:xfrm>
              <a:off x="6952488" y="4975859"/>
              <a:ext cx="586740" cy="579119"/>
            </a:xfrm>
            <a:prstGeom prst="rect">
              <a:avLst/>
            </a:prstGeom>
          </p:spPr>
        </p:pic>
        <p:pic>
          <p:nvPicPr>
            <p:cNvPr id="30" name="object 30"/>
            <p:cNvPicPr/>
            <p:nvPr/>
          </p:nvPicPr>
          <p:blipFill>
            <a:blip r:embed="rId10" cstate="print"/>
            <a:stretch>
              <a:fillRect/>
            </a:stretch>
          </p:blipFill>
          <p:spPr>
            <a:xfrm>
              <a:off x="7537704" y="5265419"/>
              <a:ext cx="240792" cy="230124"/>
            </a:xfrm>
            <a:prstGeom prst="rect">
              <a:avLst/>
            </a:prstGeom>
          </p:spPr>
        </p:pic>
      </p:grpSp>
      <p:sp>
        <p:nvSpPr>
          <p:cNvPr id="31" name="object 31"/>
          <p:cNvSpPr txBox="1"/>
          <p:nvPr/>
        </p:nvSpPr>
        <p:spPr>
          <a:xfrm>
            <a:off x="2231517" y="5375909"/>
            <a:ext cx="1485265" cy="186690"/>
          </a:xfrm>
          <a:prstGeom prst="rect">
            <a:avLst/>
          </a:prstGeom>
        </p:spPr>
        <p:txBody>
          <a:bodyPr vert="horz" wrap="square" lIns="0" tIns="13335" rIns="0" bIns="0" rtlCol="0">
            <a:spAutoFit/>
          </a:bodyPr>
          <a:lstStyle/>
          <a:p>
            <a:pPr marL="12700">
              <a:lnSpc>
                <a:spcPct val="100000"/>
              </a:lnSpc>
              <a:spcBef>
                <a:spcPts val="105"/>
              </a:spcBef>
            </a:pPr>
            <a:r>
              <a:rPr sz="1050" u="sng" spc="-10" dirty="0">
                <a:solidFill>
                  <a:srgbClr val="0000FF"/>
                </a:solidFill>
                <a:uFill>
                  <a:solidFill>
                    <a:srgbClr val="0000FF"/>
                  </a:solidFill>
                </a:uFill>
                <a:latin typeface="Calibri"/>
                <a:cs typeface="Calibri"/>
                <a:hlinkClick r:id="rId11"/>
              </a:rPr>
              <a:t>info@belgiumcampus.ac.za</a:t>
            </a:r>
            <a:endParaRPr sz="1050">
              <a:latin typeface="Calibri"/>
              <a:cs typeface="Calibri"/>
            </a:endParaRPr>
          </a:p>
        </p:txBody>
      </p:sp>
      <p:sp>
        <p:nvSpPr>
          <p:cNvPr id="32" name="object 32"/>
          <p:cNvSpPr txBox="1"/>
          <p:nvPr/>
        </p:nvSpPr>
        <p:spPr>
          <a:xfrm>
            <a:off x="4628515" y="5375909"/>
            <a:ext cx="949325"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+27</a:t>
            </a:r>
            <a:r>
              <a:rPr sz="1050" spc="-45" dirty="0">
                <a:latin typeface="Calibri"/>
                <a:cs typeface="Calibri"/>
              </a:rPr>
              <a:t> </a:t>
            </a:r>
            <a:r>
              <a:rPr sz="1050" dirty="0">
                <a:latin typeface="Calibri"/>
                <a:cs typeface="Calibri"/>
              </a:rPr>
              <a:t>10</a:t>
            </a:r>
            <a:r>
              <a:rPr sz="1050" spc="-30" dirty="0">
                <a:latin typeface="Calibri"/>
                <a:cs typeface="Calibri"/>
              </a:rPr>
              <a:t> </a:t>
            </a:r>
            <a:r>
              <a:rPr sz="1050" dirty="0">
                <a:latin typeface="Calibri"/>
                <a:cs typeface="Calibri"/>
              </a:rPr>
              <a:t>593</a:t>
            </a:r>
            <a:r>
              <a:rPr sz="1050" spc="-35" dirty="0">
                <a:latin typeface="Calibri"/>
                <a:cs typeface="Calibri"/>
              </a:rPr>
              <a:t> </a:t>
            </a:r>
            <a:r>
              <a:rPr sz="1050" dirty="0">
                <a:latin typeface="Calibri"/>
                <a:cs typeface="Calibri"/>
              </a:rPr>
              <a:t>53</a:t>
            </a:r>
            <a:r>
              <a:rPr sz="1050" spc="-30" dirty="0">
                <a:latin typeface="Calibri"/>
                <a:cs typeface="Calibri"/>
              </a:rPr>
              <a:t> </a:t>
            </a:r>
            <a:r>
              <a:rPr sz="1050" spc="-25" dirty="0">
                <a:latin typeface="Calibri"/>
                <a:cs typeface="Calibri"/>
              </a:rPr>
              <a:t>68</a:t>
            </a:r>
            <a:endParaRPr sz="1050">
              <a:latin typeface="Calibri"/>
              <a:cs typeface="Calibri"/>
            </a:endParaRPr>
          </a:p>
        </p:txBody>
      </p:sp>
      <p:sp>
        <p:nvSpPr>
          <p:cNvPr id="33" name="object 33"/>
          <p:cNvSpPr txBox="1"/>
          <p:nvPr/>
        </p:nvSpPr>
        <p:spPr>
          <a:xfrm>
            <a:off x="8586596" y="4641850"/>
            <a:ext cx="1049655" cy="570865"/>
          </a:xfrm>
          <a:prstGeom prst="rect">
            <a:avLst/>
          </a:prstGeom>
        </p:spPr>
        <p:txBody>
          <a:bodyPr vert="horz" wrap="square" lIns="0" tIns="13335" rIns="0" bIns="0" rtlCol="0">
            <a:spAutoFit/>
          </a:bodyPr>
          <a:lstStyle/>
          <a:p>
            <a:pPr marL="12700">
              <a:lnSpc>
                <a:spcPct val="100000"/>
              </a:lnSpc>
              <a:spcBef>
                <a:spcPts val="105"/>
              </a:spcBef>
            </a:pPr>
            <a:r>
              <a:rPr sz="1050" spc="-10" dirty="0">
                <a:latin typeface="Calibri"/>
                <a:cs typeface="Calibri"/>
              </a:rPr>
              <a:t>/belgiumcampusSA</a:t>
            </a:r>
            <a:endParaRPr sz="1050">
              <a:latin typeface="Calibri"/>
              <a:cs typeface="Calibri"/>
            </a:endParaRPr>
          </a:p>
          <a:p>
            <a:pPr>
              <a:lnSpc>
                <a:spcPct val="100000"/>
              </a:lnSpc>
              <a:spcBef>
                <a:spcPts val="480"/>
              </a:spcBef>
            </a:pPr>
            <a:endParaRPr sz="1050">
              <a:latin typeface="Calibri"/>
              <a:cs typeface="Calibri"/>
            </a:endParaRPr>
          </a:p>
          <a:p>
            <a:pPr marL="12700">
              <a:lnSpc>
                <a:spcPct val="100000"/>
              </a:lnSpc>
            </a:pPr>
            <a:r>
              <a:rPr sz="1050" dirty="0">
                <a:latin typeface="Calibri"/>
                <a:cs typeface="Calibri"/>
              </a:rPr>
              <a:t>#Belgium</a:t>
            </a:r>
            <a:r>
              <a:rPr sz="1050" spc="-55" dirty="0">
                <a:latin typeface="Calibri"/>
                <a:cs typeface="Calibri"/>
              </a:rPr>
              <a:t> </a:t>
            </a:r>
            <a:r>
              <a:rPr sz="1050" spc="-10" dirty="0">
                <a:latin typeface="Calibri"/>
                <a:cs typeface="Calibri"/>
              </a:rPr>
              <a:t>Campus</a:t>
            </a:r>
            <a:endParaRPr sz="1050">
              <a:latin typeface="Calibri"/>
              <a:cs typeface="Calibri"/>
            </a:endParaRPr>
          </a:p>
        </p:txBody>
      </p:sp>
      <p:sp>
        <p:nvSpPr>
          <p:cNvPr id="34" name="object 34"/>
          <p:cNvSpPr txBox="1"/>
          <p:nvPr/>
        </p:nvSpPr>
        <p:spPr>
          <a:xfrm>
            <a:off x="8586596" y="5372861"/>
            <a:ext cx="915035" cy="186690"/>
          </a:xfrm>
          <a:prstGeom prst="rect">
            <a:avLst/>
          </a:prstGeom>
        </p:spPr>
        <p:txBody>
          <a:bodyPr vert="horz" wrap="square" lIns="0" tIns="13335" rIns="0" bIns="0" rtlCol="0">
            <a:spAutoFit/>
          </a:bodyPr>
          <a:lstStyle/>
          <a:p>
            <a:pPr marL="12700">
              <a:lnSpc>
                <a:spcPct val="100000"/>
              </a:lnSpc>
              <a:spcBef>
                <a:spcPts val="105"/>
              </a:spcBef>
            </a:pPr>
            <a:r>
              <a:rPr sz="1050" spc="-10" dirty="0">
                <a:latin typeface="Calibri"/>
                <a:cs typeface="Calibri"/>
              </a:rPr>
              <a:t>/belgiumcampus</a:t>
            </a:r>
            <a:endParaRPr sz="1050">
              <a:latin typeface="Calibri"/>
              <a:cs typeface="Calibri"/>
            </a:endParaRPr>
          </a:p>
        </p:txBody>
      </p:sp>
      <p:sp>
        <p:nvSpPr>
          <p:cNvPr id="35" name="object 35"/>
          <p:cNvSpPr txBox="1"/>
          <p:nvPr/>
        </p:nvSpPr>
        <p:spPr>
          <a:xfrm>
            <a:off x="5543803" y="2926461"/>
            <a:ext cx="1572260" cy="749935"/>
          </a:xfrm>
          <a:prstGeom prst="rect">
            <a:avLst/>
          </a:prstGeom>
        </p:spPr>
        <p:txBody>
          <a:bodyPr vert="horz" wrap="square" lIns="0" tIns="12700" rIns="0" bIns="0" rtlCol="0">
            <a:spAutoFit/>
          </a:bodyPr>
          <a:lstStyle/>
          <a:p>
            <a:pPr marL="12700">
              <a:lnSpc>
                <a:spcPct val="100000"/>
              </a:lnSpc>
              <a:spcBef>
                <a:spcPts val="100"/>
              </a:spcBef>
            </a:pPr>
            <a:r>
              <a:rPr sz="4750" i="1" spc="-1150" dirty="0">
                <a:latin typeface="Trebuchet MS"/>
                <a:cs typeface="Trebuchet MS"/>
              </a:rPr>
              <a:t>T</a:t>
            </a:r>
            <a:r>
              <a:rPr sz="4750" i="1" spc="-1145" dirty="0">
                <a:latin typeface="Trebuchet MS"/>
                <a:cs typeface="Trebuchet MS"/>
              </a:rPr>
              <a:t>H</a:t>
            </a:r>
            <a:r>
              <a:rPr sz="4750" i="1" spc="-395" dirty="0">
                <a:latin typeface="Trebuchet MS"/>
                <a:cs typeface="Trebuchet MS"/>
              </a:rPr>
              <a:t>E</a:t>
            </a:r>
            <a:r>
              <a:rPr sz="4750" i="1" spc="-1125" dirty="0">
                <a:latin typeface="Trebuchet MS"/>
                <a:cs typeface="Trebuchet MS"/>
              </a:rPr>
              <a:t>E</a:t>
            </a:r>
            <a:r>
              <a:rPr sz="4750" i="1" spc="-1115" dirty="0">
                <a:latin typeface="Trebuchet MS"/>
                <a:cs typeface="Trebuchet MS"/>
              </a:rPr>
              <a:t>N</a:t>
            </a:r>
            <a:r>
              <a:rPr sz="4750" i="1" spc="-25" dirty="0">
                <a:latin typeface="Trebuchet MS"/>
                <a:cs typeface="Trebuchet MS"/>
              </a:rPr>
              <a:t>D</a:t>
            </a:r>
            <a:endParaRPr sz="4750">
              <a:latin typeface="Trebuchet MS"/>
              <a:cs typeface="Trebuchet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82499" rIns="0" bIns="0" rtlCol="0">
            <a:spAutoFit/>
          </a:bodyPr>
          <a:lstStyle/>
          <a:p>
            <a:pPr marL="3670300">
              <a:lnSpc>
                <a:spcPct val="100000"/>
              </a:lnSpc>
              <a:spcBef>
                <a:spcPts val="105"/>
              </a:spcBef>
            </a:pPr>
            <a:r>
              <a:rPr dirty="0"/>
              <a:t>Events</a:t>
            </a:r>
            <a:r>
              <a:rPr spc="-140" dirty="0"/>
              <a:t> </a:t>
            </a:r>
            <a:r>
              <a:rPr dirty="0"/>
              <a:t>in</a:t>
            </a:r>
            <a:r>
              <a:rPr spc="-120" dirty="0"/>
              <a:t> </a:t>
            </a:r>
            <a:r>
              <a:rPr spc="-10" dirty="0"/>
              <a:t>JavaScript</a:t>
            </a:r>
          </a:p>
        </p:txBody>
      </p:sp>
      <p:sp>
        <p:nvSpPr>
          <p:cNvPr id="3" name="object 3"/>
          <p:cNvSpPr txBox="1"/>
          <p:nvPr/>
        </p:nvSpPr>
        <p:spPr>
          <a:xfrm>
            <a:off x="1079499" y="1524000"/>
            <a:ext cx="10033000" cy="3613785"/>
          </a:xfrm>
          <a:prstGeom prst="rect">
            <a:avLst/>
          </a:prstGeom>
        </p:spPr>
        <p:txBody>
          <a:bodyPr vert="horz" wrap="square" lIns="0" tIns="12700" rIns="0" bIns="0" rtlCol="0">
            <a:spAutoFit/>
          </a:bodyPr>
          <a:lstStyle/>
          <a:p>
            <a:pPr marL="299085" indent="-286385">
              <a:lnSpc>
                <a:spcPct val="100000"/>
              </a:lnSpc>
              <a:spcBef>
                <a:spcPts val="100"/>
              </a:spcBef>
              <a:buFont typeface="Wingdings"/>
              <a:buChar char=""/>
              <a:tabLst>
                <a:tab pos="299085" algn="l"/>
              </a:tabLst>
            </a:pPr>
            <a:r>
              <a:rPr sz="1800" dirty="0">
                <a:latin typeface="Calibri"/>
                <a:cs typeface="Calibri"/>
              </a:rPr>
              <a:t>In</a:t>
            </a:r>
            <a:r>
              <a:rPr sz="1800" spc="-45" dirty="0">
                <a:latin typeface="Calibri"/>
                <a:cs typeface="Calibri"/>
              </a:rPr>
              <a:t> </a:t>
            </a:r>
            <a:r>
              <a:rPr sz="1800" dirty="0">
                <a:latin typeface="Calibri"/>
                <a:cs typeface="Calibri"/>
              </a:rPr>
              <a:t>JavaScript,</a:t>
            </a:r>
            <a:r>
              <a:rPr sz="1800" spc="-40" dirty="0">
                <a:latin typeface="Calibri"/>
                <a:cs typeface="Calibri"/>
              </a:rPr>
              <a:t> </a:t>
            </a:r>
            <a:r>
              <a:rPr sz="1800" dirty="0">
                <a:latin typeface="Calibri"/>
                <a:cs typeface="Calibri"/>
              </a:rPr>
              <a:t>events</a:t>
            </a:r>
            <a:r>
              <a:rPr sz="1800" spc="-45" dirty="0">
                <a:latin typeface="Calibri"/>
                <a:cs typeface="Calibri"/>
              </a:rPr>
              <a:t> </a:t>
            </a:r>
            <a:r>
              <a:rPr sz="1800" dirty="0">
                <a:latin typeface="Calibri"/>
                <a:cs typeface="Calibri"/>
              </a:rPr>
              <a:t>are</a:t>
            </a:r>
            <a:r>
              <a:rPr sz="1800" spc="-25" dirty="0">
                <a:latin typeface="Calibri"/>
                <a:cs typeface="Calibri"/>
              </a:rPr>
              <a:t> </a:t>
            </a:r>
            <a:r>
              <a:rPr sz="1800" spc="-10" dirty="0">
                <a:latin typeface="Calibri"/>
                <a:cs typeface="Calibri"/>
              </a:rPr>
              <a:t>interactions</a:t>
            </a:r>
            <a:r>
              <a:rPr sz="1800" spc="-5" dirty="0">
                <a:latin typeface="Calibri"/>
                <a:cs typeface="Calibri"/>
              </a:rPr>
              <a:t> </a:t>
            </a:r>
            <a:r>
              <a:rPr sz="1800" dirty="0">
                <a:latin typeface="Calibri"/>
                <a:cs typeface="Calibri"/>
              </a:rPr>
              <a:t>or</a:t>
            </a:r>
            <a:r>
              <a:rPr sz="1800" spc="-40" dirty="0">
                <a:latin typeface="Calibri"/>
                <a:cs typeface="Calibri"/>
              </a:rPr>
              <a:t> </a:t>
            </a:r>
            <a:r>
              <a:rPr sz="1800" dirty="0">
                <a:latin typeface="Calibri"/>
                <a:cs typeface="Calibri"/>
              </a:rPr>
              <a:t>occurrences</a:t>
            </a:r>
            <a:r>
              <a:rPr sz="1800" spc="-15" dirty="0">
                <a:latin typeface="Calibri"/>
                <a:cs typeface="Calibri"/>
              </a:rPr>
              <a:t> </a:t>
            </a:r>
            <a:r>
              <a:rPr sz="1800" dirty="0">
                <a:latin typeface="Calibri"/>
                <a:cs typeface="Calibri"/>
              </a:rPr>
              <a:t>that</a:t>
            </a:r>
            <a:r>
              <a:rPr sz="1800" spc="-35" dirty="0">
                <a:latin typeface="Calibri"/>
                <a:cs typeface="Calibri"/>
              </a:rPr>
              <a:t> </a:t>
            </a:r>
            <a:r>
              <a:rPr sz="1800" dirty="0">
                <a:latin typeface="Calibri"/>
                <a:cs typeface="Calibri"/>
              </a:rPr>
              <a:t>happen</a:t>
            </a:r>
            <a:r>
              <a:rPr sz="1800" spc="-15" dirty="0">
                <a:latin typeface="Calibri"/>
                <a:cs typeface="Calibri"/>
              </a:rPr>
              <a:t> </a:t>
            </a:r>
            <a:r>
              <a:rPr sz="1800" dirty="0">
                <a:latin typeface="Calibri"/>
                <a:cs typeface="Calibri"/>
              </a:rPr>
              <a:t>on</a:t>
            </a:r>
            <a:r>
              <a:rPr sz="1800" spc="-20" dirty="0">
                <a:latin typeface="Calibri"/>
                <a:cs typeface="Calibri"/>
              </a:rPr>
              <a:t> </a:t>
            </a:r>
            <a:r>
              <a:rPr sz="1800" dirty="0">
                <a:latin typeface="Calibri"/>
                <a:cs typeface="Calibri"/>
              </a:rPr>
              <a:t>the</a:t>
            </a:r>
            <a:r>
              <a:rPr sz="1800" spc="-30" dirty="0">
                <a:latin typeface="Calibri"/>
                <a:cs typeface="Calibri"/>
              </a:rPr>
              <a:t> </a:t>
            </a:r>
            <a:r>
              <a:rPr sz="1800" dirty="0">
                <a:latin typeface="Calibri"/>
                <a:cs typeface="Calibri"/>
              </a:rPr>
              <a:t>web</a:t>
            </a:r>
            <a:r>
              <a:rPr sz="1800" spc="-15" dirty="0">
                <a:latin typeface="Calibri"/>
                <a:cs typeface="Calibri"/>
              </a:rPr>
              <a:t> </a:t>
            </a:r>
            <a:r>
              <a:rPr sz="1800" dirty="0">
                <a:latin typeface="Calibri"/>
                <a:cs typeface="Calibri"/>
              </a:rPr>
              <a:t>page,</a:t>
            </a:r>
            <a:r>
              <a:rPr sz="1800" spc="-40" dirty="0">
                <a:latin typeface="Calibri"/>
                <a:cs typeface="Calibri"/>
              </a:rPr>
              <a:t> </a:t>
            </a:r>
            <a:r>
              <a:rPr sz="1800" dirty="0">
                <a:latin typeface="Calibri"/>
                <a:cs typeface="Calibri"/>
              </a:rPr>
              <a:t>often</a:t>
            </a:r>
            <a:r>
              <a:rPr sz="1800" spc="-15" dirty="0">
                <a:latin typeface="Calibri"/>
                <a:cs typeface="Calibri"/>
              </a:rPr>
              <a:t> </a:t>
            </a:r>
            <a:r>
              <a:rPr sz="1800" dirty="0">
                <a:latin typeface="Calibri"/>
                <a:cs typeface="Calibri"/>
              </a:rPr>
              <a:t>initiated by</a:t>
            </a:r>
            <a:r>
              <a:rPr sz="1800" spc="-20" dirty="0">
                <a:latin typeface="Calibri"/>
                <a:cs typeface="Calibri"/>
              </a:rPr>
              <a:t> </a:t>
            </a:r>
            <a:r>
              <a:rPr sz="1800" spc="-25" dirty="0">
                <a:latin typeface="Calibri"/>
                <a:cs typeface="Calibri"/>
              </a:rPr>
              <a:t>the</a:t>
            </a:r>
            <a:endParaRPr sz="1800" dirty="0">
              <a:latin typeface="Calibri"/>
              <a:cs typeface="Calibri"/>
            </a:endParaRPr>
          </a:p>
          <a:p>
            <a:pPr marL="299085">
              <a:lnSpc>
                <a:spcPct val="100000"/>
              </a:lnSpc>
            </a:pPr>
            <a:r>
              <a:rPr sz="1800" dirty="0">
                <a:latin typeface="Calibri"/>
                <a:cs typeface="Calibri"/>
              </a:rPr>
              <a:t>user</a:t>
            </a:r>
            <a:r>
              <a:rPr sz="1800" spc="-55" dirty="0">
                <a:latin typeface="Calibri"/>
                <a:cs typeface="Calibri"/>
              </a:rPr>
              <a:t> </a:t>
            </a:r>
            <a:r>
              <a:rPr sz="1800" dirty="0">
                <a:latin typeface="Calibri"/>
                <a:cs typeface="Calibri"/>
              </a:rPr>
              <a:t>or</a:t>
            </a:r>
            <a:r>
              <a:rPr sz="1800" spc="-40" dirty="0">
                <a:latin typeface="Calibri"/>
                <a:cs typeface="Calibri"/>
              </a:rPr>
              <a:t> </a:t>
            </a:r>
            <a:r>
              <a:rPr sz="1800" dirty="0">
                <a:latin typeface="Calibri"/>
                <a:cs typeface="Calibri"/>
              </a:rPr>
              <a:t>the</a:t>
            </a:r>
            <a:r>
              <a:rPr sz="1800" spc="-25" dirty="0">
                <a:latin typeface="Calibri"/>
                <a:cs typeface="Calibri"/>
              </a:rPr>
              <a:t> </a:t>
            </a:r>
            <a:r>
              <a:rPr sz="1800" spc="-10" dirty="0">
                <a:latin typeface="Calibri"/>
                <a:cs typeface="Calibri"/>
              </a:rPr>
              <a:t>browser</a:t>
            </a:r>
            <a:r>
              <a:rPr sz="1800" spc="-45" dirty="0">
                <a:latin typeface="Calibri"/>
                <a:cs typeface="Calibri"/>
              </a:rPr>
              <a:t> </a:t>
            </a:r>
            <a:r>
              <a:rPr sz="1800" spc="-10" dirty="0">
                <a:latin typeface="Calibri"/>
                <a:cs typeface="Calibri"/>
              </a:rPr>
              <a:t>itself.</a:t>
            </a:r>
            <a:endParaRPr sz="1800" dirty="0">
              <a:latin typeface="Calibri"/>
              <a:cs typeface="Calibri"/>
            </a:endParaRPr>
          </a:p>
          <a:p>
            <a:pPr>
              <a:lnSpc>
                <a:spcPct val="100000"/>
              </a:lnSpc>
              <a:spcBef>
                <a:spcPts val="10"/>
              </a:spcBef>
            </a:pPr>
            <a:endParaRPr sz="1800" dirty="0">
              <a:latin typeface="Calibri"/>
              <a:cs typeface="Calibri"/>
            </a:endParaRPr>
          </a:p>
          <a:p>
            <a:pPr marL="299085" marR="835025" indent="-287020">
              <a:lnSpc>
                <a:spcPct val="100000"/>
              </a:lnSpc>
              <a:buFont typeface="Wingdings"/>
              <a:buChar char=""/>
              <a:tabLst>
                <a:tab pos="299085" algn="l"/>
              </a:tabLst>
            </a:pPr>
            <a:r>
              <a:rPr sz="1800" dirty="0">
                <a:latin typeface="Calibri"/>
                <a:cs typeface="Calibri"/>
              </a:rPr>
              <a:t>These</a:t>
            </a:r>
            <a:r>
              <a:rPr sz="1800" spc="-30" dirty="0">
                <a:latin typeface="Calibri"/>
                <a:cs typeface="Calibri"/>
              </a:rPr>
              <a:t> </a:t>
            </a:r>
            <a:r>
              <a:rPr sz="1800" dirty="0">
                <a:latin typeface="Calibri"/>
                <a:cs typeface="Calibri"/>
              </a:rPr>
              <a:t>events</a:t>
            </a:r>
            <a:r>
              <a:rPr sz="1800" spc="-40" dirty="0">
                <a:latin typeface="Calibri"/>
                <a:cs typeface="Calibri"/>
              </a:rPr>
              <a:t> </a:t>
            </a:r>
            <a:r>
              <a:rPr sz="1800" dirty="0">
                <a:latin typeface="Calibri"/>
                <a:cs typeface="Calibri"/>
              </a:rPr>
              <a:t>are</a:t>
            </a:r>
            <a:r>
              <a:rPr sz="1800" spc="-20" dirty="0">
                <a:latin typeface="Calibri"/>
                <a:cs typeface="Calibri"/>
              </a:rPr>
              <a:t> </a:t>
            </a:r>
            <a:r>
              <a:rPr sz="1800" dirty="0">
                <a:latin typeface="Calibri"/>
                <a:cs typeface="Calibri"/>
              </a:rPr>
              <a:t>triggered</a:t>
            </a:r>
            <a:r>
              <a:rPr sz="1800" spc="-25" dirty="0">
                <a:latin typeface="Calibri"/>
                <a:cs typeface="Calibri"/>
              </a:rPr>
              <a:t> </a:t>
            </a:r>
            <a:r>
              <a:rPr sz="1800" dirty="0">
                <a:latin typeface="Calibri"/>
                <a:cs typeface="Calibri"/>
              </a:rPr>
              <a:t>by</a:t>
            </a:r>
            <a:r>
              <a:rPr sz="1800" spc="-25" dirty="0">
                <a:latin typeface="Calibri"/>
                <a:cs typeface="Calibri"/>
              </a:rPr>
              <a:t> </a:t>
            </a:r>
            <a:r>
              <a:rPr sz="1800" dirty="0">
                <a:latin typeface="Calibri"/>
                <a:cs typeface="Calibri"/>
              </a:rPr>
              <a:t>actions</a:t>
            </a:r>
            <a:r>
              <a:rPr sz="1800" spc="90" dirty="0">
                <a:latin typeface="Calibri"/>
                <a:cs typeface="Calibri"/>
              </a:rPr>
              <a:t> </a:t>
            </a:r>
            <a:r>
              <a:rPr sz="1800" dirty="0">
                <a:latin typeface="Calibri"/>
                <a:cs typeface="Calibri"/>
              </a:rPr>
              <a:t>like</a:t>
            </a:r>
            <a:r>
              <a:rPr sz="1800" spc="75" dirty="0">
                <a:latin typeface="Calibri"/>
                <a:cs typeface="Calibri"/>
              </a:rPr>
              <a:t> </a:t>
            </a:r>
            <a:r>
              <a:rPr sz="1800" dirty="0">
                <a:latin typeface="Calibri"/>
                <a:cs typeface="Calibri"/>
              </a:rPr>
              <a:t>clicking</a:t>
            </a:r>
            <a:r>
              <a:rPr sz="1800" spc="105" dirty="0">
                <a:latin typeface="Calibri"/>
                <a:cs typeface="Calibri"/>
              </a:rPr>
              <a:t> </a:t>
            </a:r>
            <a:r>
              <a:rPr sz="1800" dirty="0">
                <a:latin typeface="Calibri"/>
                <a:cs typeface="Calibri"/>
              </a:rPr>
              <a:t>a</a:t>
            </a:r>
            <a:r>
              <a:rPr sz="1800" spc="65" dirty="0">
                <a:latin typeface="Calibri"/>
                <a:cs typeface="Calibri"/>
              </a:rPr>
              <a:t> </a:t>
            </a:r>
            <a:r>
              <a:rPr sz="1800" dirty="0">
                <a:latin typeface="Calibri"/>
                <a:cs typeface="Calibri"/>
              </a:rPr>
              <a:t>button,</a:t>
            </a:r>
            <a:r>
              <a:rPr sz="1800" spc="95" dirty="0">
                <a:latin typeface="Calibri"/>
                <a:cs typeface="Calibri"/>
              </a:rPr>
              <a:t> </a:t>
            </a:r>
            <a:r>
              <a:rPr sz="1800" dirty="0">
                <a:latin typeface="Calibri"/>
                <a:cs typeface="Calibri"/>
              </a:rPr>
              <a:t>pressing</a:t>
            </a:r>
            <a:r>
              <a:rPr sz="1800" spc="70" dirty="0">
                <a:latin typeface="Calibri"/>
                <a:cs typeface="Calibri"/>
              </a:rPr>
              <a:t> </a:t>
            </a:r>
            <a:r>
              <a:rPr sz="1800" dirty="0">
                <a:latin typeface="Calibri"/>
                <a:cs typeface="Calibri"/>
              </a:rPr>
              <a:t>a</a:t>
            </a:r>
            <a:r>
              <a:rPr sz="1800" spc="75" dirty="0">
                <a:latin typeface="Calibri"/>
                <a:cs typeface="Calibri"/>
              </a:rPr>
              <a:t> </a:t>
            </a:r>
            <a:r>
              <a:rPr sz="1800" dirty="0">
                <a:latin typeface="Calibri"/>
                <a:cs typeface="Calibri"/>
              </a:rPr>
              <a:t>key,</a:t>
            </a:r>
            <a:r>
              <a:rPr sz="1800" spc="75" dirty="0">
                <a:latin typeface="Calibri"/>
                <a:cs typeface="Calibri"/>
              </a:rPr>
              <a:t> </a:t>
            </a:r>
            <a:r>
              <a:rPr sz="1800" dirty="0">
                <a:latin typeface="Calibri"/>
                <a:cs typeface="Calibri"/>
              </a:rPr>
              <a:t>moving</a:t>
            </a:r>
            <a:r>
              <a:rPr sz="1800" spc="75" dirty="0">
                <a:latin typeface="Calibri"/>
                <a:cs typeface="Calibri"/>
              </a:rPr>
              <a:t> </a:t>
            </a:r>
            <a:r>
              <a:rPr sz="1800" dirty="0">
                <a:latin typeface="Calibri"/>
                <a:cs typeface="Calibri"/>
              </a:rPr>
              <a:t>the</a:t>
            </a:r>
            <a:r>
              <a:rPr sz="1800" spc="75" dirty="0">
                <a:latin typeface="Calibri"/>
                <a:cs typeface="Calibri"/>
              </a:rPr>
              <a:t> </a:t>
            </a:r>
            <a:r>
              <a:rPr sz="1800" spc="-10" dirty="0">
                <a:latin typeface="Calibri"/>
                <a:cs typeface="Calibri"/>
              </a:rPr>
              <a:t>mouse, </a:t>
            </a:r>
            <a:r>
              <a:rPr sz="1800" dirty="0">
                <a:latin typeface="Calibri"/>
                <a:cs typeface="Calibri"/>
              </a:rPr>
              <a:t>submitting</a:t>
            </a:r>
            <a:r>
              <a:rPr sz="1800" spc="100" dirty="0">
                <a:latin typeface="Calibri"/>
                <a:cs typeface="Calibri"/>
              </a:rPr>
              <a:t> </a:t>
            </a:r>
            <a:r>
              <a:rPr sz="1800" dirty="0">
                <a:latin typeface="Calibri"/>
                <a:cs typeface="Calibri"/>
              </a:rPr>
              <a:t>a</a:t>
            </a:r>
            <a:r>
              <a:rPr sz="1800" spc="70" dirty="0">
                <a:latin typeface="Calibri"/>
                <a:cs typeface="Calibri"/>
              </a:rPr>
              <a:t> </a:t>
            </a:r>
            <a:r>
              <a:rPr sz="1800" dirty="0">
                <a:latin typeface="Calibri"/>
                <a:cs typeface="Calibri"/>
              </a:rPr>
              <a:t>form,</a:t>
            </a:r>
            <a:r>
              <a:rPr sz="1800" spc="-40" dirty="0">
                <a:latin typeface="Calibri"/>
                <a:cs typeface="Calibri"/>
              </a:rPr>
              <a:t> </a:t>
            </a:r>
            <a:r>
              <a:rPr sz="1800" dirty="0">
                <a:latin typeface="Calibri"/>
                <a:cs typeface="Calibri"/>
              </a:rPr>
              <a:t>resizing</a:t>
            </a:r>
            <a:r>
              <a:rPr sz="1800" spc="-65" dirty="0">
                <a:latin typeface="Calibri"/>
                <a:cs typeface="Calibri"/>
              </a:rPr>
              <a:t> </a:t>
            </a:r>
            <a:r>
              <a:rPr sz="1800" dirty="0">
                <a:latin typeface="Calibri"/>
                <a:cs typeface="Calibri"/>
              </a:rPr>
              <a:t>the</a:t>
            </a:r>
            <a:r>
              <a:rPr sz="1800" spc="-80" dirty="0">
                <a:latin typeface="Calibri"/>
                <a:cs typeface="Calibri"/>
              </a:rPr>
              <a:t> </a:t>
            </a:r>
            <a:r>
              <a:rPr sz="1800" spc="-30" dirty="0">
                <a:latin typeface="Calibri"/>
                <a:cs typeface="Calibri"/>
              </a:rPr>
              <a:t>window,</a:t>
            </a:r>
            <a:r>
              <a:rPr sz="1800" spc="-60" dirty="0">
                <a:latin typeface="Calibri"/>
                <a:cs typeface="Calibri"/>
              </a:rPr>
              <a:t> </a:t>
            </a:r>
            <a:r>
              <a:rPr sz="1800" dirty="0">
                <a:latin typeface="Calibri"/>
                <a:cs typeface="Calibri"/>
              </a:rPr>
              <a:t>and</a:t>
            </a:r>
            <a:r>
              <a:rPr sz="1800" spc="-70" dirty="0">
                <a:latin typeface="Calibri"/>
                <a:cs typeface="Calibri"/>
              </a:rPr>
              <a:t> </a:t>
            </a:r>
            <a:r>
              <a:rPr sz="1800" dirty="0">
                <a:latin typeface="Calibri"/>
                <a:cs typeface="Calibri"/>
              </a:rPr>
              <a:t>much</a:t>
            </a:r>
            <a:r>
              <a:rPr sz="1800" spc="-55" dirty="0">
                <a:latin typeface="Calibri"/>
                <a:cs typeface="Calibri"/>
              </a:rPr>
              <a:t> </a:t>
            </a:r>
            <a:r>
              <a:rPr sz="1800" spc="-10" dirty="0">
                <a:latin typeface="Calibri"/>
                <a:cs typeface="Calibri"/>
              </a:rPr>
              <a:t>more.</a:t>
            </a:r>
            <a:endParaRPr sz="1800" dirty="0">
              <a:latin typeface="Calibri"/>
              <a:cs typeface="Calibri"/>
            </a:endParaRPr>
          </a:p>
          <a:p>
            <a:pPr>
              <a:lnSpc>
                <a:spcPct val="100000"/>
              </a:lnSpc>
              <a:buFont typeface="Wingdings"/>
              <a:buChar char=""/>
            </a:pPr>
            <a:endParaRPr sz="1800" dirty="0">
              <a:latin typeface="Calibri"/>
              <a:cs typeface="Calibri"/>
            </a:endParaRPr>
          </a:p>
          <a:p>
            <a:pPr marL="299085" indent="-286385">
              <a:lnSpc>
                <a:spcPct val="100000"/>
              </a:lnSpc>
              <a:buFont typeface="Wingdings"/>
              <a:buChar char=""/>
              <a:tabLst>
                <a:tab pos="299085" algn="l"/>
              </a:tabLst>
            </a:pPr>
            <a:r>
              <a:rPr sz="1800" spc="-10" dirty="0">
                <a:latin typeface="Calibri"/>
                <a:cs typeface="Calibri"/>
              </a:rPr>
              <a:t>Handling</a:t>
            </a:r>
            <a:r>
              <a:rPr sz="1800" spc="-40" dirty="0">
                <a:latin typeface="Calibri"/>
                <a:cs typeface="Calibri"/>
              </a:rPr>
              <a:t> </a:t>
            </a:r>
            <a:r>
              <a:rPr sz="1800" dirty="0">
                <a:latin typeface="Calibri"/>
                <a:cs typeface="Calibri"/>
              </a:rPr>
              <a:t>these</a:t>
            </a:r>
            <a:r>
              <a:rPr sz="1800" spc="-75" dirty="0">
                <a:latin typeface="Calibri"/>
                <a:cs typeface="Calibri"/>
              </a:rPr>
              <a:t> </a:t>
            </a:r>
            <a:r>
              <a:rPr sz="1800" dirty="0">
                <a:latin typeface="Calibri"/>
                <a:cs typeface="Calibri"/>
              </a:rPr>
              <a:t>events</a:t>
            </a:r>
            <a:r>
              <a:rPr sz="1800" spc="-80" dirty="0">
                <a:latin typeface="Calibri"/>
                <a:cs typeface="Calibri"/>
              </a:rPr>
              <a:t> </a:t>
            </a:r>
            <a:r>
              <a:rPr sz="1800" spc="-10" dirty="0">
                <a:latin typeface="Calibri"/>
                <a:cs typeface="Calibri"/>
              </a:rPr>
              <a:t>allows</a:t>
            </a:r>
            <a:r>
              <a:rPr sz="1800" spc="-55" dirty="0">
                <a:latin typeface="Calibri"/>
                <a:cs typeface="Calibri"/>
              </a:rPr>
              <a:t> </a:t>
            </a:r>
            <a:r>
              <a:rPr sz="1800" spc="-10" dirty="0">
                <a:latin typeface="Calibri"/>
                <a:cs typeface="Calibri"/>
              </a:rPr>
              <a:t>developers</a:t>
            </a:r>
            <a:r>
              <a:rPr sz="1800" spc="-55" dirty="0">
                <a:latin typeface="Calibri"/>
                <a:cs typeface="Calibri"/>
              </a:rPr>
              <a:t> </a:t>
            </a:r>
            <a:r>
              <a:rPr sz="1800" dirty="0">
                <a:latin typeface="Calibri"/>
                <a:cs typeface="Calibri"/>
              </a:rPr>
              <a:t>to</a:t>
            </a:r>
            <a:r>
              <a:rPr sz="1800" spc="-75" dirty="0">
                <a:latin typeface="Calibri"/>
                <a:cs typeface="Calibri"/>
              </a:rPr>
              <a:t> </a:t>
            </a:r>
            <a:r>
              <a:rPr sz="1800" spc="-10" dirty="0">
                <a:latin typeface="Calibri"/>
                <a:cs typeface="Calibri"/>
              </a:rPr>
              <a:t>create</a:t>
            </a:r>
            <a:r>
              <a:rPr sz="1800" spc="-55" dirty="0">
                <a:latin typeface="Calibri"/>
                <a:cs typeface="Calibri"/>
              </a:rPr>
              <a:t> </a:t>
            </a:r>
            <a:r>
              <a:rPr sz="1800" spc="-10" dirty="0">
                <a:latin typeface="Calibri"/>
                <a:cs typeface="Calibri"/>
              </a:rPr>
              <a:t>dynamic</a:t>
            </a:r>
            <a:r>
              <a:rPr sz="1800" spc="-60" dirty="0">
                <a:latin typeface="Calibri"/>
                <a:cs typeface="Calibri"/>
              </a:rPr>
              <a:t> </a:t>
            </a:r>
            <a:r>
              <a:rPr sz="1800" dirty="0">
                <a:latin typeface="Calibri"/>
                <a:cs typeface="Calibri"/>
              </a:rPr>
              <a:t>and</a:t>
            </a:r>
            <a:r>
              <a:rPr sz="1800" spc="-70" dirty="0">
                <a:latin typeface="Calibri"/>
                <a:cs typeface="Calibri"/>
              </a:rPr>
              <a:t> </a:t>
            </a:r>
            <a:r>
              <a:rPr sz="1800" spc="-10" dirty="0">
                <a:latin typeface="Calibri"/>
                <a:cs typeface="Calibri"/>
              </a:rPr>
              <a:t>interactive</a:t>
            </a:r>
            <a:r>
              <a:rPr sz="1800" spc="-35" dirty="0">
                <a:latin typeface="Calibri"/>
                <a:cs typeface="Calibri"/>
              </a:rPr>
              <a:t> </a:t>
            </a:r>
            <a:r>
              <a:rPr sz="1800" dirty="0">
                <a:latin typeface="Calibri"/>
                <a:cs typeface="Calibri"/>
              </a:rPr>
              <a:t>web</a:t>
            </a:r>
            <a:r>
              <a:rPr sz="1800" spc="-70" dirty="0">
                <a:latin typeface="Calibri"/>
                <a:cs typeface="Calibri"/>
              </a:rPr>
              <a:t> </a:t>
            </a:r>
            <a:r>
              <a:rPr sz="1800" spc="-10" dirty="0">
                <a:latin typeface="Calibri"/>
                <a:cs typeface="Calibri"/>
              </a:rPr>
              <a:t>applications.</a:t>
            </a:r>
            <a:endParaRPr sz="1800" dirty="0">
              <a:latin typeface="Calibri"/>
              <a:cs typeface="Calibri"/>
            </a:endParaRPr>
          </a:p>
          <a:p>
            <a:pPr>
              <a:lnSpc>
                <a:spcPct val="100000"/>
              </a:lnSpc>
              <a:buFont typeface="Wingdings"/>
              <a:buChar char=""/>
            </a:pPr>
            <a:endParaRPr sz="1800" dirty="0">
              <a:latin typeface="Calibri"/>
              <a:cs typeface="Calibri"/>
            </a:endParaRPr>
          </a:p>
          <a:p>
            <a:pPr marL="299085" marR="5080" indent="-287020">
              <a:lnSpc>
                <a:spcPct val="100000"/>
              </a:lnSpc>
              <a:buFont typeface="Wingdings"/>
              <a:buChar char=""/>
              <a:tabLst>
                <a:tab pos="299085" algn="l"/>
              </a:tabLst>
            </a:pPr>
            <a:r>
              <a:rPr sz="1800" dirty="0">
                <a:latin typeface="Calibri"/>
                <a:cs typeface="Calibri"/>
              </a:rPr>
              <a:t>JavaScript</a:t>
            </a:r>
            <a:r>
              <a:rPr sz="1800" spc="15" dirty="0">
                <a:latin typeface="Calibri"/>
                <a:cs typeface="Calibri"/>
              </a:rPr>
              <a:t> </a:t>
            </a:r>
            <a:r>
              <a:rPr sz="1800" dirty="0">
                <a:latin typeface="Calibri"/>
                <a:cs typeface="Calibri"/>
              </a:rPr>
              <a:t>provides</a:t>
            </a:r>
            <a:r>
              <a:rPr sz="1800" spc="50" dirty="0">
                <a:latin typeface="Calibri"/>
                <a:cs typeface="Calibri"/>
              </a:rPr>
              <a:t> </a:t>
            </a:r>
            <a:r>
              <a:rPr sz="1800" dirty="0">
                <a:latin typeface="Calibri"/>
                <a:cs typeface="Calibri"/>
              </a:rPr>
              <a:t>the</a:t>
            </a:r>
            <a:r>
              <a:rPr sz="1800" spc="45" dirty="0">
                <a:latin typeface="Calibri"/>
                <a:cs typeface="Calibri"/>
              </a:rPr>
              <a:t> </a:t>
            </a:r>
            <a:r>
              <a:rPr sz="1800" dirty="0">
                <a:latin typeface="Calibri"/>
                <a:cs typeface="Calibri"/>
              </a:rPr>
              <a:t>ability</a:t>
            </a:r>
            <a:r>
              <a:rPr sz="1800" spc="40" dirty="0">
                <a:latin typeface="Calibri"/>
                <a:cs typeface="Calibri"/>
              </a:rPr>
              <a:t> </a:t>
            </a:r>
            <a:r>
              <a:rPr sz="1800" dirty="0">
                <a:latin typeface="Calibri"/>
                <a:cs typeface="Calibri"/>
              </a:rPr>
              <a:t>to</a:t>
            </a:r>
            <a:r>
              <a:rPr sz="1800" spc="45" dirty="0">
                <a:latin typeface="Calibri"/>
                <a:cs typeface="Calibri"/>
              </a:rPr>
              <a:t> </a:t>
            </a:r>
            <a:r>
              <a:rPr sz="1800" dirty="0">
                <a:latin typeface="Calibri"/>
                <a:cs typeface="Calibri"/>
              </a:rPr>
              <a:t>detect</a:t>
            </a:r>
            <a:r>
              <a:rPr sz="1800" spc="25" dirty="0">
                <a:latin typeface="Calibri"/>
                <a:cs typeface="Calibri"/>
              </a:rPr>
              <a:t> </a:t>
            </a:r>
            <a:r>
              <a:rPr sz="1800" dirty="0">
                <a:latin typeface="Calibri"/>
                <a:cs typeface="Calibri"/>
              </a:rPr>
              <a:t>and</a:t>
            </a:r>
            <a:r>
              <a:rPr sz="1800" spc="60" dirty="0">
                <a:latin typeface="Calibri"/>
                <a:cs typeface="Calibri"/>
              </a:rPr>
              <a:t> </a:t>
            </a:r>
            <a:r>
              <a:rPr sz="1800" dirty="0">
                <a:latin typeface="Calibri"/>
                <a:cs typeface="Calibri"/>
              </a:rPr>
              <a:t>respond</a:t>
            </a:r>
            <a:r>
              <a:rPr sz="1800" spc="50" dirty="0">
                <a:latin typeface="Calibri"/>
                <a:cs typeface="Calibri"/>
              </a:rPr>
              <a:t> </a:t>
            </a:r>
            <a:r>
              <a:rPr sz="1800" dirty="0">
                <a:latin typeface="Calibri"/>
                <a:cs typeface="Calibri"/>
              </a:rPr>
              <a:t>to</a:t>
            </a:r>
            <a:r>
              <a:rPr sz="1800" spc="45" dirty="0">
                <a:latin typeface="Calibri"/>
                <a:cs typeface="Calibri"/>
              </a:rPr>
              <a:t> </a:t>
            </a:r>
            <a:r>
              <a:rPr sz="1800" dirty="0">
                <a:latin typeface="Calibri"/>
                <a:cs typeface="Calibri"/>
              </a:rPr>
              <a:t>these</a:t>
            </a:r>
            <a:r>
              <a:rPr sz="1800" spc="50" dirty="0">
                <a:latin typeface="Calibri"/>
                <a:cs typeface="Calibri"/>
              </a:rPr>
              <a:t> </a:t>
            </a:r>
            <a:r>
              <a:rPr sz="1800" dirty="0">
                <a:latin typeface="Calibri"/>
                <a:cs typeface="Calibri"/>
              </a:rPr>
              <a:t>events,</a:t>
            </a:r>
            <a:r>
              <a:rPr sz="1800" spc="35" dirty="0">
                <a:latin typeface="Calibri"/>
                <a:cs typeface="Calibri"/>
              </a:rPr>
              <a:t> </a:t>
            </a:r>
            <a:r>
              <a:rPr sz="1800" dirty="0">
                <a:latin typeface="Calibri"/>
                <a:cs typeface="Calibri"/>
              </a:rPr>
              <a:t>allowing</a:t>
            </a:r>
            <a:r>
              <a:rPr sz="1800" spc="80" dirty="0">
                <a:latin typeface="Calibri"/>
                <a:cs typeface="Calibri"/>
              </a:rPr>
              <a:t> </a:t>
            </a:r>
            <a:r>
              <a:rPr sz="1800" dirty="0">
                <a:latin typeface="Calibri"/>
                <a:cs typeface="Calibri"/>
              </a:rPr>
              <a:t>you</a:t>
            </a:r>
            <a:r>
              <a:rPr sz="1800" spc="35" dirty="0">
                <a:latin typeface="Calibri"/>
                <a:cs typeface="Calibri"/>
              </a:rPr>
              <a:t> </a:t>
            </a:r>
            <a:r>
              <a:rPr sz="1800" dirty="0">
                <a:latin typeface="Calibri"/>
                <a:cs typeface="Calibri"/>
              </a:rPr>
              <a:t>to</a:t>
            </a:r>
            <a:r>
              <a:rPr sz="1800" spc="45" dirty="0">
                <a:latin typeface="Calibri"/>
                <a:cs typeface="Calibri"/>
              </a:rPr>
              <a:t> </a:t>
            </a:r>
            <a:r>
              <a:rPr sz="1800" dirty="0">
                <a:latin typeface="Calibri"/>
                <a:cs typeface="Calibri"/>
              </a:rPr>
              <a:t>create</a:t>
            </a:r>
            <a:r>
              <a:rPr sz="1800" spc="45" dirty="0">
                <a:latin typeface="Calibri"/>
                <a:cs typeface="Calibri"/>
              </a:rPr>
              <a:t> </a:t>
            </a:r>
            <a:r>
              <a:rPr sz="1800" spc="-10" dirty="0">
                <a:latin typeface="Calibri"/>
                <a:cs typeface="Calibri"/>
              </a:rPr>
              <a:t>interactive </a:t>
            </a:r>
            <a:r>
              <a:rPr sz="1800" dirty="0">
                <a:latin typeface="Calibri"/>
                <a:cs typeface="Calibri"/>
              </a:rPr>
              <a:t>and</a:t>
            </a:r>
            <a:r>
              <a:rPr sz="1800" spc="-60" dirty="0">
                <a:latin typeface="Calibri"/>
                <a:cs typeface="Calibri"/>
              </a:rPr>
              <a:t> </a:t>
            </a:r>
            <a:r>
              <a:rPr sz="1800" spc="-10" dirty="0">
                <a:latin typeface="Calibri"/>
                <a:cs typeface="Calibri"/>
              </a:rPr>
              <a:t>dynamic</a:t>
            </a:r>
            <a:r>
              <a:rPr sz="1800" spc="-65" dirty="0">
                <a:latin typeface="Calibri"/>
                <a:cs typeface="Calibri"/>
              </a:rPr>
              <a:t> </a:t>
            </a:r>
            <a:r>
              <a:rPr sz="1800" dirty="0">
                <a:latin typeface="Calibri"/>
                <a:cs typeface="Calibri"/>
              </a:rPr>
              <a:t>web</a:t>
            </a:r>
            <a:r>
              <a:rPr sz="1800" spc="-45" dirty="0">
                <a:latin typeface="Calibri"/>
                <a:cs typeface="Calibri"/>
              </a:rPr>
              <a:t> </a:t>
            </a:r>
            <a:r>
              <a:rPr sz="1800" spc="-10" dirty="0">
                <a:latin typeface="Calibri"/>
                <a:cs typeface="Calibri"/>
              </a:rPr>
              <a:t>applications.</a:t>
            </a:r>
            <a:endParaRPr sz="1800" dirty="0">
              <a:latin typeface="Calibri"/>
              <a:cs typeface="Calibri"/>
            </a:endParaRPr>
          </a:p>
          <a:p>
            <a:pPr>
              <a:lnSpc>
                <a:spcPct val="100000"/>
              </a:lnSpc>
              <a:spcBef>
                <a:spcPts val="10"/>
              </a:spcBef>
              <a:buFont typeface="Wingdings"/>
              <a:buChar char=""/>
            </a:pPr>
            <a:endParaRPr sz="1800" dirty="0">
              <a:latin typeface="Calibri"/>
              <a:cs typeface="Calibri"/>
            </a:endParaRPr>
          </a:p>
          <a:p>
            <a:pPr marL="299085" indent="-286385">
              <a:lnSpc>
                <a:spcPct val="100000"/>
              </a:lnSpc>
              <a:buFont typeface="Wingdings"/>
              <a:buChar char=""/>
              <a:tabLst>
                <a:tab pos="299085" algn="l"/>
              </a:tabLst>
            </a:pPr>
            <a:r>
              <a:rPr sz="1800" dirty="0">
                <a:latin typeface="Calibri"/>
                <a:cs typeface="Calibri"/>
              </a:rPr>
              <a:t>Events</a:t>
            </a:r>
            <a:r>
              <a:rPr sz="1800" spc="80" dirty="0">
                <a:latin typeface="Calibri"/>
                <a:cs typeface="Calibri"/>
              </a:rPr>
              <a:t> </a:t>
            </a:r>
            <a:r>
              <a:rPr sz="1800" dirty="0">
                <a:latin typeface="Calibri"/>
                <a:cs typeface="Calibri"/>
              </a:rPr>
              <a:t>are</a:t>
            </a:r>
            <a:r>
              <a:rPr sz="1800" spc="100" dirty="0">
                <a:latin typeface="Calibri"/>
                <a:cs typeface="Calibri"/>
              </a:rPr>
              <a:t> </a:t>
            </a:r>
            <a:r>
              <a:rPr sz="1800" dirty="0">
                <a:latin typeface="Calibri"/>
                <a:cs typeface="Calibri"/>
              </a:rPr>
              <a:t>a</a:t>
            </a:r>
            <a:r>
              <a:rPr sz="1800" spc="100" dirty="0">
                <a:latin typeface="Calibri"/>
                <a:cs typeface="Calibri"/>
              </a:rPr>
              <a:t> </a:t>
            </a:r>
            <a:r>
              <a:rPr sz="1800" dirty="0">
                <a:latin typeface="Calibri"/>
                <a:cs typeface="Calibri"/>
              </a:rPr>
              <a:t>fundamental</a:t>
            </a:r>
            <a:r>
              <a:rPr sz="1800" spc="100" dirty="0">
                <a:latin typeface="Calibri"/>
                <a:cs typeface="Calibri"/>
              </a:rPr>
              <a:t> </a:t>
            </a:r>
            <a:r>
              <a:rPr sz="1800" dirty="0">
                <a:latin typeface="Calibri"/>
                <a:cs typeface="Calibri"/>
              </a:rPr>
              <a:t>part</a:t>
            </a:r>
            <a:r>
              <a:rPr sz="1800" spc="95" dirty="0">
                <a:latin typeface="Calibri"/>
                <a:cs typeface="Calibri"/>
              </a:rPr>
              <a:t> </a:t>
            </a:r>
            <a:r>
              <a:rPr sz="1800" dirty="0">
                <a:latin typeface="Calibri"/>
                <a:cs typeface="Calibri"/>
              </a:rPr>
              <a:t>of</a:t>
            </a:r>
            <a:r>
              <a:rPr sz="1800" spc="110" dirty="0">
                <a:latin typeface="Calibri"/>
                <a:cs typeface="Calibri"/>
              </a:rPr>
              <a:t> </a:t>
            </a:r>
            <a:r>
              <a:rPr sz="1800" dirty="0">
                <a:latin typeface="Calibri"/>
                <a:cs typeface="Calibri"/>
              </a:rPr>
              <a:t>web</a:t>
            </a:r>
            <a:r>
              <a:rPr sz="1800" spc="105" dirty="0">
                <a:latin typeface="Calibri"/>
                <a:cs typeface="Calibri"/>
              </a:rPr>
              <a:t> </a:t>
            </a:r>
            <a:r>
              <a:rPr sz="1800" dirty="0">
                <a:latin typeface="Calibri"/>
                <a:cs typeface="Calibri"/>
              </a:rPr>
              <a:t>development</a:t>
            </a:r>
            <a:r>
              <a:rPr sz="1800" spc="85" dirty="0">
                <a:latin typeface="Calibri"/>
                <a:cs typeface="Calibri"/>
              </a:rPr>
              <a:t> </a:t>
            </a:r>
            <a:r>
              <a:rPr sz="1800" dirty="0">
                <a:latin typeface="Calibri"/>
                <a:cs typeface="Calibri"/>
              </a:rPr>
              <a:t>because</a:t>
            </a:r>
            <a:r>
              <a:rPr sz="1800" spc="114" dirty="0">
                <a:latin typeface="Calibri"/>
                <a:cs typeface="Calibri"/>
              </a:rPr>
              <a:t> </a:t>
            </a:r>
            <a:r>
              <a:rPr sz="1800" dirty="0">
                <a:latin typeface="Calibri"/>
                <a:cs typeface="Calibri"/>
              </a:rPr>
              <a:t>they</a:t>
            </a:r>
            <a:r>
              <a:rPr sz="1800" spc="105" dirty="0">
                <a:latin typeface="Calibri"/>
                <a:cs typeface="Calibri"/>
              </a:rPr>
              <a:t> </a:t>
            </a:r>
            <a:r>
              <a:rPr sz="1800" dirty="0">
                <a:latin typeface="Calibri"/>
                <a:cs typeface="Calibri"/>
              </a:rPr>
              <a:t>enable</a:t>
            </a:r>
            <a:r>
              <a:rPr sz="1800" spc="100" dirty="0">
                <a:latin typeface="Calibri"/>
                <a:cs typeface="Calibri"/>
              </a:rPr>
              <a:t> </a:t>
            </a:r>
            <a:r>
              <a:rPr sz="1800" dirty="0">
                <a:latin typeface="Calibri"/>
                <a:cs typeface="Calibri"/>
              </a:rPr>
              <a:t>you</a:t>
            </a:r>
            <a:r>
              <a:rPr sz="1800" spc="100" dirty="0">
                <a:latin typeface="Calibri"/>
                <a:cs typeface="Calibri"/>
              </a:rPr>
              <a:t> </a:t>
            </a:r>
            <a:r>
              <a:rPr sz="1800" dirty="0">
                <a:latin typeface="Calibri"/>
                <a:cs typeface="Calibri"/>
              </a:rPr>
              <a:t>to</a:t>
            </a:r>
            <a:r>
              <a:rPr sz="1800" spc="105" dirty="0">
                <a:latin typeface="Calibri"/>
                <a:cs typeface="Calibri"/>
              </a:rPr>
              <a:t> </a:t>
            </a:r>
            <a:r>
              <a:rPr sz="1800" dirty="0">
                <a:latin typeface="Calibri"/>
                <a:cs typeface="Calibri"/>
              </a:rPr>
              <a:t>build</a:t>
            </a:r>
            <a:r>
              <a:rPr sz="1800" spc="135" dirty="0">
                <a:latin typeface="Calibri"/>
                <a:cs typeface="Calibri"/>
              </a:rPr>
              <a:t> </a:t>
            </a:r>
            <a:r>
              <a:rPr sz="1800" dirty="0">
                <a:latin typeface="Calibri"/>
                <a:cs typeface="Calibri"/>
              </a:rPr>
              <a:t>responsive</a:t>
            </a:r>
            <a:r>
              <a:rPr sz="1800" spc="110" dirty="0">
                <a:latin typeface="Calibri"/>
                <a:cs typeface="Calibri"/>
              </a:rPr>
              <a:t> </a:t>
            </a:r>
            <a:r>
              <a:rPr sz="1800" spc="-20" dirty="0">
                <a:latin typeface="Calibri"/>
                <a:cs typeface="Calibri"/>
              </a:rPr>
              <a:t>user</a:t>
            </a:r>
            <a:endParaRPr sz="1800" dirty="0">
              <a:latin typeface="Calibri"/>
              <a:cs typeface="Calibri"/>
            </a:endParaRPr>
          </a:p>
          <a:p>
            <a:pPr marL="299085">
              <a:lnSpc>
                <a:spcPct val="100000"/>
              </a:lnSpc>
            </a:pPr>
            <a:r>
              <a:rPr sz="1800" spc="-20" dirty="0">
                <a:latin typeface="Calibri"/>
                <a:cs typeface="Calibri"/>
              </a:rPr>
              <a:t>interfaces</a:t>
            </a:r>
            <a:r>
              <a:rPr sz="1800" spc="-60" dirty="0">
                <a:latin typeface="Calibri"/>
                <a:cs typeface="Calibri"/>
              </a:rPr>
              <a:t> </a:t>
            </a:r>
            <a:r>
              <a:rPr sz="1800" dirty="0">
                <a:latin typeface="Calibri"/>
                <a:cs typeface="Calibri"/>
              </a:rPr>
              <a:t>and</a:t>
            </a:r>
            <a:r>
              <a:rPr sz="1800" spc="-50" dirty="0">
                <a:latin typeface="Calibri"/>
                <a:cs typeface="Calibri"/>
              </a:rPr>
              <a:t> </a:t>
            </a:r>
            <a:r>
              <a:rPr sz="1800" dirty="0">
                <a:latin typeface="Calibri"/>
                <a:cs typeface="Calibri"/>
              </a:rPr>
              <a:t>create</a:t>
            </a:r>
            <a:r>
              <a:rPr sz="1800" spc="-50" dirty="0">
                <a:latin typeface="Calibri"/>
                <a:cs typeface="Calibri"/>
              </a:rPr>
              <a:t> </a:t>
            </a:r>
            <a:r>
              <a:rPr sz="1800" spc="-20" dirty="0">
                <a:latin typeface="Calibri"/>
                <a:cs typeface="Calibri"/>
              </a:rPr>
              <a:t>interactions </a:t>
            </a:r>
            <a:r>
              <a:rPr sz="1800" dirty="0">
                <a:latin typeface="Calibri"/>
                <a:cs typeface="Calibri"/>
              </a:rPr>
              <a:t>that</a:t>
            </a:r>
            <a:r>
              <a:rPr sz="1800" spc="-70" dirty="0">
                <a:latin typeface="Calibri"/>
                <a:cs typeface="Calibri"/>
              </a:rPr>
              <a:t> </a:t>
            </a:r>
            <a:r>
              <a:rPr sz="1800" dirty="0">
                <a:latin typeface="Calibri"/>
                <a:cs typeface="Calibri"/>
              </a:rPr>
              <a:t>go</a:t>
            </a:r>
            <a:r>
              <a:rPr sz="1800" spc="-65" dirty="0">
                <a:latin typeface="Calibri"/>
                <a:cs typeface="Calibri"/>
              </a:rPr>
              <a:t> </a:t>
            </a:r>
            <a:r>
              <a:rPr sz="1800" dirty="0">
                <a:latin typeface="Calibri"/>
                <a:cs typeface="Calibri"/>
              </a:rPr>
              <a:t>beyond</a:t>
            </a:r>
            <a:r>
              <a:rPr sz="1800" spc="-40" dirty="0">
                <a:latin typeface="Calibri"/>
                <a:cs typeface="Calibri"/>
              </a:rPr>
              <a:t> </a:t>
            </a:r>
            <a:r>
              <a:rPr sz="1800" dirty="0">
                <a:latin typeface="Calibri"/>
                <a:cs typeface="Calibri"/>
              </a:rPr>
              <a:t>static</a:t>
            </a:r>
            <a:r>
              <a:rPr sz="1800" spc="-75" dirty="0">
                <a:latin typeface="Calibri"/>
                <a:cs typeface="Calibri"/>
              </a:rPr>
              <a:t> </a:t>
            </a:r>
            <a:r>
              <a:rPr sz="1800" spc="-10" dirty="0">
                <a:latin typeface="Calibri"/>
                <a:cs typeface="Calibri"/>
              </a:rPr>
              <a:t>content.</a:t>
            </a:r>
            <a:endParaRPr sz="1800" dirty="0">
              <a:latin typeface="Calibri"/>
              <a:cs typeface="Calibri"/>
            </a:endParaRPr>
          </a:p>
        </p:txBody>
      </p:sp>
      <p:pic>
        <p:nvPicPr>
          <p:cNvPr id="4" name="object 4"/>
          <p:cNvPicPr/>
          <p:nvPr/>
        </p:nvPicPr>
        <p:blipFill>
          <a:blip r:embed="rId2" cstate="print"/>
          <a:stretch>
            <a:fillRect/>
          </a:stretch>
        </p:blipFill>
        <p:spPr>
          <a:xfrm>
            <a:off x="3046476" y="5285232"/>
            <a:ext cx="6175248" cy="1095756"/>
          </a:xfrm>
          <a:prstGeom prst="rect">
            <a:avLst/>
          </a:prstGeom>
        </p:spPr>
      </p:pic>
    </p:spTree>
    <p:extLst>
      <p:ext uri="{BB962C8B-B14F-4D97-AF65-F5344CB8AC3E}">
        <p14:creationId xmlns:p14="http://schemas.microsoft.com/office/powerpoint/2010/main" val="213498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1000"/>
                                        <p:tgtEl>
                                          <p:spTgt spid="3">
                                            <p:txEl>
                                              <p:pRg st="9" end="9"/>
                                            </p:txEl>
                                          </p:spTgt>
                                        </p:tgtEl>
                                      </p:cBhvr>
                                    </p:animEffect>
                                    <p:anim calcmode="lin" valueType="num">
                                      <p:cBhvr>
                                        <p:cTn id="3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1000"/>
                                        <p:tgtEl>
                                          <p:spTgt spid="3">
                                            <p:txEl>
                                              <p:pRg st="10" end="10"/>
                                            </p:txEl>
                                          </p:spTgt>
                                        </p:tgtEl>
                                      </p:cBhvr>
                                    </p:animEffect>
                                    <p:anim calcmode="lin" valueType="num">
                                      <p:cBhvr>
                                        <p:cTn id="4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arn(inVertical)">
                                      <p:cBhvr>
                                        <p:cTn id="46"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a:endParaRPr/>
          </a:p>
        </p:txBody>
      </p:sp>
      <p:sp>
        <p:nvSpPr>
          <p:cNvPr id="3" name="object 3"/>
          <p:cNvSpPr/>
          <p:nvPr/>
        </p:nvSpPr>
        <p:spPr>
          <a:xfrm>
            <a:off x="0" y="0"/>
            <a:ext cx="297180" cy="6298565"/>
          </a:xfrm>
          <a:custGeom>
            <a:avLst/>
            <a:gdLst/>
            <a:ahLst/>
            <a:cxnLst/>
            <a:rect l="l" t="t" r="r" b="b"/>
            <a:pathLst>
              <a:path w="297180" h="6298565">
                <a:moveTo>
                  <a:pt x="297180" y="0"/>
                </a:moveTo>
                <a:lnTo>
                  <a:pt x="0" y="0"/>
                </a:lnTo>
                <a:lnTo>
                  <a:pt x="0" y="6298374"/>
                </a:lnTo>
                <a:lnTo>
                  <a:pt x="297180" y="0"/>
                </a:lnTo>
                <a:close/>
              </a:path>
            </a:pathLst>
          </a:custGeom>
          <a:solidFill>
            <a:srgbClr val="F5D11F"/>
          </a:solidFill>
        </p:spPr>
        <p:txBody>
          <a:bodyPr wrap="square" lIns="0" tIns="0" rIns="0" bIns="0" rtlCol="0"/>
          <a:lstStyle/>
          <a:p>
            <a:endParaRPr/>
          </a:p>
        </p:txBody>
      </p:sp>
      <p:sp>
        <p:nvSpPr>
          <p:cNvPr id="4" name="object 4"/>
          <p:cNvSpPr/>
          <p:nvPr/>
        </p:nvSpPr>
        <p:spPr>
          <a:xfrm>
            <a:off x="11775947" y="12191"/>
            <a:ext cx="415925" cy="6845934"/>
          </a:xfrm>
          <a:custGeom>
            <a:avLst/>
            <a:gdLst/>
            <a:ahLst/>
            <a:cxnLst/>
            <a:rect l="l" t="t" r="r" b="b"/>
            <a:pathLst>
              <a:path w="415925" h="6845934">
                <a:moveTo>
                  <a:pt x="415417" y="0"/>
                </a:moveTo>
                <a:lnTo>
                  <a:pt x="395477" y="0"/>
                </a:lnTo>
                <a:lnTo>
                  <a:pt x="0" y="6845678"/>
                </a:lnTo>
                <a:lnTo>
                  <a:pt x="415417" y="6845678"/>
                </a:lnTo>
                <a:lnTo>
                  <a:pt x="415417" y="0"/>
                </a:lnTo>
                <a:close/>
              </a:path>
            </a:pathLst>
          </a:custGeom>
          <a:solidFill>
            <a:srgbClr val="F5D11F"/>
          </a:solidFill>
        </p:spPr>
        <p:txBody>
          <a:bodyPr wrap="square" lIns="0" tIns="0" rIns="0" bIns="0" rtlCol="0"/>
          <a:lstStyle/>
          <a:p>
            <a:endParaRPr/>
          </a:p>
        </p:txBody>
      </p:sp>
      <p:sp>
        <p:nvSpPr>
          <p:cNvPr id="5" name="object 5"/>
          <p:cNvSpPr/>
          <p:nvPr/>
        </p:nvSpPr>
        <p:spPr>
          <a:xfrm>
            <a:off x="6231635" y="908296"/>
            <a:ext cx="216535" cy="34925"/>
          </a:xfrm>
          <a:custGeom>
            <a:avLst/>
            <a:gdLst/>
            <a:ahLst/>
            <a:cxnLst/>
            <a:rect l="l" t="t" r="r" b="b"/>
            <a:pathLst>
              <a:path w="216535" h="34925">
                <a:moveTo>
                  <a:pt x="216281" y="0"/>
                </a:moveTo>
                <a:lnTo>
                  <a:pt x="0" y="0"/>
                </a:lnTo>
                <a:lnTo>
                  <a:pt x="0" y="34551"/>
                </a:lnTo>
                <a:lnTo>
                  <a:pt x="216281" y="34551"/>
                </a:lnTo>
                <a:lnTo>
                  <a:pt x="216281" y="0"/>
                </a:lnTo>
                <a:close/>
              </a:path>
            </a:pathLst>
          </a:custGeom>
          <a:solidFill>
            <a:srgbClr val="F5D11F"/>
          </a:solidFill>
        </p:spPr>
        <p:txBody>
          <a:bodyPr wrap="square" lIns="0" tIns="0" rIns="0" bIns="0" rtlCol="0"/>
          <a:lstStyle/>
          <a:p>
            <a:endParaRPr/>
          </a:p>
        </p:txBody>
      </p:sp>
      <p:pic>
        <p:nvPicPr>
          <p:cNvPr id="6" name="object 6"/>
          <p:cNvPicPr/>
          <p:nvPr/>
        </p:nvPicPr>
        <p:blipFill>
          <a:blip r:embed="rId2" cstate="print"/>
          <a:stretch>
            <a:fillRect/>
          </a:stretch>
        </p:blipFill>
        <p:spPr>
          <a:xfrm>
            <a:off x="64007" y="6358128"/>
            <a:ext cx="690372" cy="431290"/>
          </a:xfrm>
          <a:prstGeom prst="rect">
            <a:avLst/>
          </a:prstGeom>
        </p:spPr>
      </p:pic>
      <p:sp>
        <p:nvSpPr>
          <p:cNvPr id="7" name="object 7"/>
          <p:cNvSpPr txBox="1">
            <a:spLocks noGrp="1"/>
          </p:cNvSpPr>
          <p:nvPr>
            <p:ph type="title"/>
          </p:nvPr>
        </p:nvSpPr>
        <p:spPr>
          <a:prstGeom prst="rect">
            <a:avLst/>
          </a:prstGeom>
        </p:spPr>
        <p:txBody>
          <a:bodyPr vert="horz" wrap="square" lIns="0" tIns="12700" rIns="0" bIns="0" rtlCol="0">
            <a:spAutoFit/>
          </a:bodyPr>
          <a:lstStyle/>
          <a:p>
            <a:pPr marL="4607560">
              <a:lnSpc>
                <a:spcPct val="100000"/>
              </a:lnSpc>
              <a:spcBef>
                <a:spcPts val="100"/>
              </a:spcBef>
            </a:pPr>
            <a:r>
              <a:rPr spc="-20" dirty="0"/>
              <a:t>References</a:t>
            </a:r>
          </a:p>
        </p:txBody>
      </p:sp>
      <p:sp>
        <p:nvSpPr>
          <p:cNvPr id="8" name="object 8"/>
          <p:cNvSpPr txBox="1"/>
          <p:nvPr/>
        </p:nvSpPr>
        <p:spPr>
          <a:xfrm>
            <a:off x="1226921" y="2738120"/>
            <a:ext cx="3431540" cy="299720"/>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FFFFFF"/>
                </a:solidFill>
                <a:latin typeface="Calibri"/>
                <a:cs typeface="Calibri"/>
              </a:rPr>
              <a:t>https://javascript.info/array-</a:t>
            </a:r>
            <a:r>
              <a:rPr sz="1800" spc="-10" dirty="0">
                <a:solidFill>
                  <a:srgbClr val="FFFFFF"/>
                </a:solidFill>
                <a:latin typeface="Calibri"/>
                <a:cs typeface="Calibri"/>
              </a:rPr>
              <a:t>methods</a:t>
            </a:r>
            <a:endParaRPr sz="1800">
              <a:latin typeface="Calibri"/>
              <a:cs typeface="Calibri"/>
            </a:endParaRPr>
          </a:p>
        </p:txBody>
      </p:sp>
      <p:sp>
        <p:nvSpPr>
          <p:cNvPr id="9" name="object 9"/>
          <p:cNvSpPr txBox="1"/>
          <p:nvPr/>
        </p:nvSpPr>
        <p:spPr>
          <a:xfrm>
            <a:off x="1226921" y="3965194"/>
            <a:ext cx="5414645" cy="299720"/>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FFFFFF"/>
                </a:solidFill>
                <a:latin typeface="Calibri"/>
                <a:cs typeface="Calibri"/>
              </a:rPr>
              <a:t>http</a:t>
            </a:r>
            <a:r>
              <a:rPr sz="1800" u="sng" spc="-35" dirty="0">
                <a:solidFill>
                  <a:srgbClr val="0000FF"/>
                </a:solidFill>
                <a:uFill>
                  <a:solidFill>
                    <a:srgbClr val="0000FF"/>
                  </a:solidFill>
                </a:uFill>
                <a:latin typeface="Calibri"/>
                <a:cs typeface="Calibri"/>
                <a:hlinkClick r:id="rId3"/>
              </a:rPr>
              <a:t>s://w</a:t>
            </a:r>
            <a:r>
              <a:rPr sz="1800" spc="-35" dirty="0">
                <a:solidFill>
                  <a:srgbClr val="FFFFFF"/>
                </a:solidFill>
                <a:latin typeface="Calibri"/>
                <a:cs typeface="Calibri"/>
              </a:rPr>
              <a:t>ww.</a:t>
            </a:r>
            <a:r>
              <a:rPr sz="1800" u="sng" spc="-35" dirty="0">
                <a:solidFill>
                  <a:srgbClr val="0000FF"/>
                </a:solidFill>
                <a:uFill>
                  <a:solidFill>
                    <a:srgbClr val="0000FF"/>
                  </a:solidFill>
                </a:uFill>
                <a:latin typeface="Calibri"/>
                <a:cs typeface="Calibri"/>
                <a:hlinkClick r:id="rId3"/>
              </a:rPr>
              <a:t>tutorialrepub</a:t>
            </a:r>
            <a:r>
              <a:rPr sz="1800" spc="-35" dirty="0">
                <a:solidFill>
                  <a:srgbClr val="FFFFFF"/>
                </a:solidFill>
                <a:latin typeface="Calibri"/>
                <a:cs typeface="Calibri"/>
              </a:rPr>
              <a:t>l</a:t>
            </a:r>
            <a:r>
              <a:rPr sz="1800" u="sng" spc="-35" dirty="0">
                <a:solidFill>
                  <a:srgbClr val="0000FF"/>
                </a:solidFill>
                <a:uFill>
                  <a:solidFill>
                    <a:srgbClr val="0000FF"/>
                  </a:solidFill>
                </a:uFill>
                <a:latin typeface="Calibri"/>
                <a:cs typeface="Calibri"/>
                <a:hlinkClick r:id="rId3"/>
              </a:rPr>
              <a:t>ic.com/javascript-</a:t>
            </a:r>
            <a:r>
              <a:rPr sz="1800" u="sng" spc="-10" dirty="0">
                <a:solidFill>
                  <a:srgbClr val="0000FF"/>
                </a:solidFill>
                <a:uFill>
                  <a:solidFill>
                    <a:srgbClr val="0000FF"/>
                  </a:solidFill>
                </a:uFill>
                <a:latin typeface="Calibri"/>
                <a:cs typeface="Calibri"/>
                <a:hlinkClick r:id="rId3"/>
              </a:rPr>
              <a:t>examples.php</a:t>
            </a:r>
            <a:endParaRPr sz="1800">
              <a:latin typeface="Calibri"/>
              <a:cs typeface="Calibri"/>
            </a:endParaRPr>
          </a:p>
        </p:txBody>
      </p:sp>
      <p:sp>
        <p:nvSpPr>
          <p:cNvPr id="10" name="object 10"/>
          <p:cNvSpPr txBox="1"/>
          <p:nvPr/>
        </p:nvSpPr>
        <p:spPr>
          <a:xfrm>
            <a:off x="1226921" y="1435989"/>
            <a:ext cx="9384030" cy="574040"/>
          </a:xfrm>
          <a:prstGeom prst="rect">
            <a:avLst/>
          </a:prstGeom>
        </p:spPr>
        <p:txBody>
          <a:bodyPr vert="horz" wrap="square" lIns="0" tIns="12700" rIns="0" bIns="0" rtlCol="0">
            <a:spAutoFit/>
          </a:bodyPr>
          <a:lstStyle/>
          <a:p>
            <a:pPr marL="12700" marR="5080">
              <a:lnSpc>
                <a:spcPct val="100000"/>
              </a:lnSpc>
              <a:spcBef>
                <a:spcPts val="100"/>
              </a:spcBef>
            </a:pPr>
            <a:r>
              <a:rPr sz="1800" spc="-35" dirty="0">
                <a:solidFill>
                  <a:srgbClr val="FFC000"/>
                </a:solidFill>
                <a:latin typeface="Calibri"/>
                <a:cs typeface="Calibri"/>
              </a:rPr>
              <a:t>http</a:t>
            </a:r>
            <a:r>
              <a:rPr sz="1800" u="sng" spc="-35" dirty="0">
                <a:solidFill>
                  <a:srgbClr val="0000FF"/>
                </a:solidFill>
                <a:uFill>
                  <a:solidFill>
                    <a:srgbClr val="0000FF"/>
                  </a:solidFill>
                </a:uFill>
                <a:latin typeface="Calibri"/>
                <a:cs typeface="Calibri"/>
                <a:hlinkClick r:id="rId4"/>
              </a:rPr>
              <a:t>s://w</a:t>
            </a:r>
            <a:r>
              <a:rPr sz="1800" spc="-35" dirty="0">
                <a:solidFill>
                  <a:srgbClr val="FFC000"/>
                </a:solidFill>
                <a:latin typeface="Calibri"/>
                <a:cs typeface="Calibri"/>
              </a:rPr>
              <a:t>ww.</a:t>
            </a:r>
            <a:r>
              <a:rPr sz="1800" u="sng" spc="-35" dirty="0">
                <a:solidFill>
                  <a:srgbClr val="0000FF"/>
                </a:solidFill>
                <a:uFill>
                  <a:solidFill>
                    <a:srgbClr val="0000FF"/>
                  </a:solidFill>
                </a:uFill>
                <a:latin typeface="Calibri"/>
                <a:cs typeface="Calibri"/>
                <a:hlinkClick r:id="rId4"/>
              </a:rPr>
              <a:t>free</a:t>
            </a:r>
            <a:r>
              <a:rPr sz="1800" spc="-35" dirty="0">
                <a:solidFill>
                  <a:srgbClr val="FFC000"/>
                </a:solidFill>
                <a:latin typeface="Calibri"/>
                <a:cs typeface="Calibri"/>
              </a:rPr>
              <a:t>c</a:t>
            </a:r>
            <a:r>
              <a:rPr sz="1800" u="sng" spc="-35" dirty="0">
                <a:solidFill>
                  <a:srgbClr val="0000FF"/>
                </a:solidFill>
                <a:uFill>
                  <a:solidFill>
                    <a:srgbClr val="0000FF"/>
                  </a:solidFill>
                </a:uFill>
                <a:latin typeface="Calibri"/>
                <a:cs typeface="Calibri"/>
                <a:hlinkClick r:id="rId4"/>
              </a:rPr>
              <a:t>odecamp.org/news/here-</a:t>
            </a:r>
            <a:r>
              <a:rPr sz="1800" u="sng" spc="-25" dirty="0">
                <a:solidFill>
                  <a:srgbClr val="0000FF"/>
                </a:solidFill>
                <a:uFill>
                  <a:solidFill>
                    <a:srgbClr val="0000FF"/>
                  </a:solidFill>
                </a:uFill>
                <a:latin typeface="Calibri"/>
                <a:cs typeface="Calibri"/>
                <a:hlinkClick r:id="rId4"/>
              </a:rPr>
              <a:t>are-the-</a:t>
            </a:r>
            <a:r>
              <a:rPr sz="1800" u="sng" spc="-35" dirty="0">
                <a:solidFill>
                  <a:srgbClr val="0000FF"/>
                </a:solidFill>
                <a:uFill>
                  <a:solidFill>
                    <a:srgbClr val="0000FF"/>
                  </a:solidFill>
                </a:uFill>
                <a:latin typeface="Calibri"/>
                <a:cs typeface="Calibri"/>
                <a:hlinkClick r:id="rId4"/>
              </a:rPr>
              <a:t>new-</a:t>
            </a:r>
            <a:r>
              <a:rPr sz="1800" u="sng" spc="-20" dirty="0">
                <a:solidFill>
                  <a:srgbClr val="0000FF"/>
                </a:solidFill>
                <a:uFill>
                  <a:solidFill>
                    <a:srgbClr val="0000FF"/>
                  </a:solidFill>
                </a:uFill>
                <a:latin typeface="Calibri"/>
                <a:cs typeface="Calibri"/>
                <a:hlinkClick r:id="rId4"/>
              </a:rPr>
              <a:t>built-</a:t>
            </a:r>
            <a:r>
              <a:rPr sz="1800" u="sng" spc="-25" dirty="0">
                <a:solidFill>
                  <a:srgbClr val="0000FF"/>
                </a:solidFill>
                <a:uFill>
                  <a:solidFill>
                    <a:srgbClr val="0000FF"/>
                  </a:solidFill>
                </a:uFill>
                <a:latin typeface="Calibri"/>
                <a:cs typeface="Calibri"/>
                <a:hlinkClick r:id="rId4"/>
              </a:rPr>
              <a:t>in-</a:t>
            </a:r>
            <a:r>
              <a:rPr sz="1800" u="sng" spc="-35" dirty="0">
                <a:solidFill>
                  <a:srgbClr val="0000FF"/>
                </a:solidFill>
                <a:uFill>
                  <a:solidFill>
                    <a:srgbClr val="0000FF"/>
                  </a:solidFill>
                </a:uFill>
                <a:latin typeface="Calibri"/>
                <a:cs typeface="Calibri"/>
                <a:hlinkClick r:id="rId4"/>
              </a:rPr>
              <a:t>methods-</a:t>
            </a:r>
            <a:r>
              <a:rPr sz="1800" u="sng" spc="-25" dirty="0">
                <a:solidFill>
                  <a:srgbClr val="0000FF"/>
                </a:solidFill>
                <a:uFill>
                  <a:solidFill>
                    <a:srgbClr val="0000FF"/>
                  </a:solidFill>
                </a:uFill>
                <a:latin typeface="Calibri"/>
                <a:cs typeface="Calibri"/>
                <a:hlinkClick r:id="rId4"/>
              </a:rPr>
              <a:t>and-functions-in-</a:t>
            </a:r>
            <a:r>
              <a:rPr sz="1800" u="sng" spc="-10" dirty="0">
                <a:solidFill>
                  <a:srgbClr val="0000FF"/>
                </a:solidFill>
                <a:uFill>
                  <a:solidFill>
                    <a:srgbClr val="0000FF"/>
                  </a:solidFill>
                </a:uFill>
                <a:latin typeface="Calibri"/>
                <a:cs typeface="Calibri"/>
                <a:hlinkClick r:id="rId4"/>
              </a:rPr>
              <a:t>javascript-</a:t>
            </a:r>
            <a:r>
              <a:rPr sz="1800" spc="-10" dirty="0">
                <a:solidFill>
                  <a:srgbClr val="0000FF"/>
                </a:solidFill>
                <a:latin typeface="Calibri"/>
                <a:cs typeface="Calibri"/>
              </a:rPr>
              <a:t> </a:t>
            </a:r>
            <a:r>
              <a:rPr sz="1800" spc="-10" dirty="0">
                <a:solidFill>
                  <a:srgbClr val="FFC000"/>
                </a:solidFill>
                <a:latin typeface="Calibri"/>
                <a:cs typeface="Calibri"/>
              </a:rPr>
              <a:t>8f4d2fd794fa/</a:t>
            </a:r>
            <a:endParaRPr sz="1800">
              <a:latin typeface="Calibri"/>
              <a:cs typeface="Calibri"/>
            </a:endParaRPr>
          </a:p>
        </p:txBody>
      </p:sp>
      <p:sp>
        <p:nvSpPr>
          <p:cNvPr id="11" name="object 11"/>
          <p:cNvSpPr txBox="1"/>
          <p:nvPr/>
        </p:nvSpPr>
        <p:spPr>
          <a:xfrm>
            <a:off x="1226921" y="5006416"/>
            <a:ext cx="5301615" cy="300355"/>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FFFFFF"/>
                </a:solidFill>
                <a:latin typeface="Calibri"/>
                <a:cs typeface="Calibri"/>
              </a:rPr>
              <a:t>https://ultimatecourses.com/blog/array-reduce-</a:t>
            </a:r>
            <a:r>
              <a:rPr sz="1800" spc="-10" dirty="0">
                <a:solidFill>
                  <a:srgbClr val="FFFFFF"/>
                </a:solidFill>
                <a:latin typeface="Calibri"/>
                <a:cs typeface="Calibri"/>
              </a:rPr>
              <a:t>javascript</a:t>
            </a:r>
            <a:endParaRPr sz="18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556518"/>
            <a:ext cx="11201400" cy="1738938"/>
          </a:xfrm>
          <a:prstGeom prst="rect">
            <a:avLst/>
          </a:prstGeom>
        </p:spPr>
        <p:txBody>
          <a:bodyPr vert="horz" wrap="square" lIns="0" tIns="12700" rIns="0" bIns="0" rtlCol="0">
            <a:spAutoFit/>
          </a:bodyPr>
          <a:lstStyle/>
          <a:p>
            <a:pPr marL="299085" indent="-286385" algn="just">
              <a:spcBef>
                <a:spcPts val="100"/>
              </a:spcBef>
              <a:buFont typeface="Wingdings"/>
              <a:buChar char=""/>
              <a:tabLst>
                <a:tab pos="299085" algn="l"/>
              </a:tabLst>
            </a:pPr>
            <a:r>
              <a:rPr lang="en-US" sz="1800" dirty="0" smtClean="0">
                <a:latin typeface="Calibri"/>
                <a:cs typeface="Calibri"/>
              </a:rPr>
              <a:t>DOM events are signals exposed by the browser that you can use to run a piece of JavaScript code.</a:t>
            </a:r>
          </a:p>
          <a:p>
            <a:pPr marL="299085" indent="-286385" algn="just">
              <a:lnSpc>
                <a:spcPct val="100000"/>
              </a:lnSpc>
              <a:spcBef>
                <a:spcPts val="100"/>
              </a:spcBef>
              <a:buFont typeface="Wingdings"/>
              <a:buChar char=""/>
              <a:tabLst>
                <a:tab pos="299085" algn="l"/>
              </a:tabLst>
            </a:pPr>
            <a:endParaRPr lang="en-US" sz="1800" dirty="0" smtClean="0">
              <a:latin typeface="Calibri"/>
              <a:cs typeface="Calibri"/>
            </a:endParaRPr>
          </a:p>
          <a:p>
            <a:pPr marL="299085" indent="-286385" algn="just">
              <a:lnSpc>
                <a:spcPct val="100000"/>
              </a:lnSpc>
              <a:spcBef>
                <a:spcPts val="100"/>
              </a:spcBef>
              <a:buFont typeface="Wingdings"/>
              <a:buChar char=""/>
              <a:tabLst>
                <a:tab pos="299085" algn="l"/>
              </a:tabLst>
            </a:pPr>
            <a:r>
              <a:rPr lang="en-US" sz="1800" dirty="0" smtClean="0">
                <a:latin typeface="Calibri"/>
                <a:cs typeface="Calibri"/>
              </a:rPr>
              <a:t>DOM Events allow JavaScript to add </a:t>
            </a:r>
            <a:r>
              <a:rPr lang="en-US" sz="1800" i="1" dirty="0" smtClean="0">
                <a:solidFill>
                  <a:srgbClr val="FFC000"/>
                </a:solidFill>
                <a:latin typeface="Calibri"/>
                <a:cs typeface="Calibri"/>
              </a:rPr>
              <a:t>event listeners </a:t>
            </a:r>
            <a:r>
              <a:rPr lang="en-US" sz="1800" dirty="0" smtClean="0">
                <a:latin typeface="Calibri"/>
                <a:cs typeface="Calibri"/>
              </a:rPr>
              <a:t>or </a:t>
            </a:r>
            <a:r>
              <a:rPr lang="en-US" sz="1800" i="1" dirty="0" smtClean="0">
                <a:solidFill>
                  <a:srgbClr val="FFC000"/>
                </a:solidFill>
                <a:latin typeface="Calibri"/>
                <a:cs typeface="Calibri"/>
              </a:rPr>
              <a:t>event handlers </a:t>
            </a:r>
            <a:r>
              <a:rPr lang="en-US" sz="1800" dirty="0" smtClean="0">
                <a:latin typeface="Calibri"/>
                <a:cs typeface="Calibri"/>
              </a:rPr>
              <a:t>to HTML elements.</a:t>
            </a:r>
          </a:p>
          <a:p>
            <a:pPr marL="299085" indent="-286385" algn="just">
              <a:lnSpc>
                <a:spcPct val="100000"/>
              </a:lnSpc>
              <a:spcBef>
                <a:spcPts val="100"/>
              </a:spcBef>
              <a:buFont typeface="Wingdings"/>
              <a:buChar char=""/>
              <a:tabLst>
                <a:tab pos="299085" algn="l"/>
              </a:tabLst>
            </a:pPr>
            <a:endParaRPr lang="en-US" dirty="0">
              <a:latin typeface="Calibri"/>
              <a:cs typeface="Calibri"/>
            </a:endParaRPr>
          </a:p>
          <a:p>
            <a:pPr marL="299085" indent="-286385" algn="just">
              <a:lnSpc>
                <a:spcPct val="100000"/>
              </a:lnSpc>
              <a:spcBef>
                <a:spcPts val="100"/>
              </a:spcBef>
              <a:buFont typeface="Wingdings"/>
              <a:buChar char=""/>
              <a:tabLst>
                <a:tab pos="299085" algn="l"/>
              </a:tabLst>
            </a:pPr>
            <a:r>
              <a:rPr lang="en-US" dirty="0">
                <a:latin typeface="Calibri"/>
                <a:cs typeface="Calibri"/>
              </a:rPr>
              <a:t>W</a:t>
            </a:r>
            <a:r>
              <a:rPr lang="en-US" sz="1800" dirty="0" smtClean="0">
                <a:latin typeface="Calibri"/>
                <a:cs typeface="Calibri"/>
              </a:rPr>
              <a:t>hen a specific DOM event happens in the browser, a piece of code will be executed as a response to that action.</a:t>
            </a:r>
            <a:endParaRPr lang="en-US" dirty="0">
              <a:latin typeface="Calibri"/>
              <a:cs typeface="Calibri"/>
            </a:endParaRPr>
          </a:p>
          <a:p>
            <a:pPr marL="299085" indent="-286385">
              <a:lnSpc>
                <a:spcPct val="100000"/>
              </a:lnSpc>
              <a:spcBef>
                <a:spcPts val="100"/>
              </a:spcBef>
              <a:buFont typeface="Wingdings"/>
              <a:buChar char=""/>
              <a:tabLst>
                <a:tab pos="299085" algn="l"/>
              </a:tabLst>
            </a:pPr>
            <a:endParaRPr lang="en-US" sz="1800" dirty="0" smtClean="0">
              <a:latin typeface="Calibri"/>
              <a:cs typeface="Calibri"/>
            </a:endParaRPr>
          </a:p>
        </p:txBody>
      </p:sp>
      <p:sp>
        <p:nvSpPr>
          <p:cNvPr id="4" name="Rectangle 3"/>
          <p:cNvSpPr/>
          <p:nvPr/>
        </p:nvSpPr>
        <p:spPr>
          <a:xfrm>
            <a:off x="4102096" y="457200"/>
            <a:ext cx="3987578" cy="584775"/>
          </a:xfrm>
          <a:prstGeom prst="rect">
            <a:avLst/>
          </a:prstGeom>
        </p:spPr>
        <p:txBody>
          <a:bodyPr wrap="square">
            <a:spAutoFit/>
          </a:bodyPr>
          <a:lstStyle/>
          <a:p>
            <a:pPr algn="ctr"/>
            <a:r>
              <a:rPr lang="en-US" sz="3200" dirty="0" smtClean="0">
                <a:solidFill>
                  <a:srgbClr val="FFC000"/>
                </a:solidFill>
                <a:latin typeface="+mn-lt"/>
              </a:rPr>
              <a:t>JavaScript Events</a:t>
            </a:r>
            <a:endParaRPr lang="en-ZA" sz="3200" dirty="0">
              <a:solidFill>
                <a:srgbClr val="FFC000"/>
              </a:solidFill>
              <a:latin typeface="+mn-lt"/>
            </a:endParaRPr>
          </a:p>
        </p:txBody>
      </p:sp>
      <p:pic>
        <p:nvPicPr>
          <p:cNvPr id="5" name="Picture 4"/>
          <p:cNvPicPr>
            <a:picLocks noChangeAspect="1"/>
          </p:cNvPicPr>
          <p:nvPr/>
        </p:nvPicPr>
        <p:blipFill>
          <a:blip r:embed="rId2"/>
          <a:stretch>
            <a:fillRect/>
          </a:stretch>
        </p:blipFill>
        <p:spPr>
          <a:xfrm>
            <a:off x="685800" y="3810000"/>
            <a:ext cx="4763194" cy="2293931"/>
          </a:xfrm>
          <a:prstGeom prst="rect">
            <a:avLst/>
          </a:prstGeom>
        </p:spPr>
      </p:pic>
      <p:sp>
        <p:nvSpPr>
          <p:cNvPr id="6" name="Rectangle 5"/>
          <p:cNvSpPr/>
          <p:nvPr/>
        </p:nvSpPr>
        <p:spPr>
          <a:xfrm>
            <a:off x="5943600" y="4114800"/>
            <a:ext cx="5715000" cy="2056973"/>
          </a:xfrm>
          <a:prstGeom prst="rect">
            <a:avLst/>
          </a:prstGeom>
        </p:spPr>
        <p:txBody>
          <a:bodyPr wrap="square">
            <a:spAutoFit/>
          </a:bodyPr>
          <a:lstStyle/>
          <a:p>
            <a:pPr marL="299085" indent="-286385" algn="just">
              <a:lnSpc>
                <a:spcPct val="100000"/>
              </a:lnSpc>
              <a:spcBef>
                <a:spcPts val="100"/>
              </a:spcBef>
              <a:buFont typeface="Wingdings"/>
              <a:buChar char=""/>
              <a:tabLst>
                <a:tab pos="299085" algn="l"/>
              </a:tabLst>
            </a:pPr>
            <a:r>
              <a:rPr lang="en-US" sz="1800" dirty="0" smtClean="0">
                <a:latin typeface="Calibri"/>
                <a:cs typeface="Calibri"/>
              </a:rPr>
              <a:t>These DOM events occur when the user interacts with the application we've created, such as clicking a button or typing letters into an input field.</a:t>
            </a:r>
          </a:p>
          <a:p>
            <a:pPr marL="299085" indent="-286385" algn="just">
              <a:lnSpc>
                <a:spcPct val="100000"/>
              </a:lnSpc>
              <a:spcBef>
                <a:spcPts val="100"/>
              </a:spcBef>
              <a:buFont typeface="Wingdings"/>
              <a:buChar char=""/>
              <a:tabLst>
                <a:tab pos="299085" algn="l"/>
              </a:tabLst>
            </a:pPr>
            <a:endParaRPr lang="en-US" sz="1800" dirty="0" smtClean="0">
              <a:latin typeface="Calibri"/>
              <a:cs typeface="Calibri"/>
            </a:endParaRPr>
          </a:p>
          <a:p>
            <a:pPr marL="299085" indent="-286385" algn="just">
              <a:lnSpc>
                <a:spcPct val="100000"/>
              </a:lnSpc>
              <a:spcBef>
                <a:spcPts val="100"/>
              </a:spcBef>
              <a:buFont typeface="Wingdings"/>
              <a:buChar char=""/>
              <a:tabLst>
                <a:tab pos="299085" algn="l"/>
              </a:tabLst>
            </a:pPr>
            <a:r>
              <a:rPr lang="en-US" sz="1800" dirty="0" smtClean="0">
                <a:latin typeface="Calibri"/>
                <a:cs typeface="Calibri"/>
              </a:rPr>
              <a:t>As a web developer, you can instruct JavaScript to listen for a specific event and do something in response to that event.</a:t>
            </a:r>
            <a:endParaRPr lang="en-US" sz="1800" dirty="0">
              <a:latin typeface="Calibri"/>
              <a:cs typeface="Calibri"/>
            </a:endParaRPr>
          </a:p>
        </p:txBody>
      </p:sp>
    </p:spTree>
    <p:extLst>
      <p:ext uri="{BB962C8B-B14F-4D97-AF65-F5344CB8AC3E}">
        <p14:creationId xmlns:p14="http://schemas.microsoft.com/office/powerpoint/2010/main" val="203841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125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5095" y="217116"/>
            <a:ext cx="9461805" cy="676724"/>
          </a:xfrm>
          <a:prstGeom prst="rect">
            <a:avLst/>
          </a:prstGeom>
        </p:spPr>
        <p:txBody>
          <a:bodyPr vert="horz" wrap="square" lIns="0" tIns="182499" rIns="0" bIns="0" rtlCol="0">
            <a:spAutoFit/>
          </a:bodyPr>
          <a:lstStyle/>
          <a:p>
            <a:pPr marL="3670300">
              <a:lnSpc>
                <a:spcPct val="100000"/>
              </a:lnSpc>
              <a:spcBef>
                <a:spcPts val="105"/>
              </a:spcBef>
            </a:pPr>
            <a:r>
              <a:rPr dirty="0"/>
              <a:t>Mouse</a:t>
            </a:r>
            <a:r>
              <a:rPr spc="-120" dirty="0"/>
              <a:t> </a:t>
            </a:r>
            <a:r>
              <a:rPr spc="-10" dirty="0"/>
              <a:t>Events</a:t>
            </a:r>
          </a:p>
        </p:txBody>
      </p:sp>
      <p:sp>
        <p:nvSpPr>
          <p:cNvPr id="5" name="Rectangle 4"/>
          <p:cNvSpPr/>
          <p:nvPr/>
        </p:nvSpPr>
        <p:spPr>
          <a:xfrm>
            <a:off x="488796" y="1418824"/>
            <a:ext cx="11214405" cy="646331"/>
          </a:xfrm>
          <a:prstGeom prst="rect">
            <a:avLst/>
          </a:prstGeom>
        </p:spPr>
        <p:txBody>
          <a:bodyPr wrap="square">
            <a:spAutoFit/>
          </a:bodyPr>
          <a:lstStyle/>
          <a:p>
            <a:pPr marL="285750" indent="-285750">
              <a:buFont typeface="Wingdings" panose="05000000000000000000" pitchFamily="2" charset="2"/>
              <a:buChar char="§"/>
            </a:pPr>
            <a:r>
              <a:rPr lang="en-US" dirty="0" smtClean="0"/>
              <a:t>Mouse events allow you to handle user interactions involving the mouse, such as clicking, moving, or hovering over elements. </a:t>
            </a:r>
            <a:endParaRPr lang="en-ZA" dirty="0"/>
          </a:p>
        </p:txBody>
      </p:sp>
      <p:sp>
        <p:nvSpPr>
          <p:cNvPr id="7" name="Rectangle 6"/>
          <p:cNvSpPr/>
          <p:nvPr/>
        </p:nvSpPr>
        <p:spPr>
          <a:xfrm>
            <a:off x="1447800" y="2586896"/>
            <a:ext cx="9525000" cy="3693319"/>
          </a:xfrm>
          <a:prstGeom prst="rect">
            <a:avLst/>
          </a:prstGeom>
        </p:spPr>
        <p:txBody>
          <a:bodyPr wrap="square">
            <a:spAutoFit/>
          </a:bodyPr>
          <a:lstStyle/>
          <a:p>
            <a:pPr marL="285750" indent="-285750">
              <a:buFont typeface="Arial" panose="020B0604020202020204" pitchFamily="34" charset="0"/>
              <a:buChar char="•"/>
            </a:pPr>
            <a:r>
              <a:rPr lang="en-ZA" dirty="0" smtClean="0">
                <a:solidFill>
                  <a:srgbClr val="FFC000"/>
                </a:solidFill>
                <a:latin typeface="Arial MT"/>
              </a:rPr>
              <a:t>onclick</a:t>
            </a:r>
            <a:r>
              <a:rPr lang="en-ZA" dirty="0" smtClean="0">
                <a:latin typeface="Arial MT"/>
              </a:rPr>
              <a:t>: Fires when the element is clicked.</a:t>
            </a:r>
          </a:p>
          <a:p>
            <a:pPr marL="285750" indent="-285750">
              <a:buFont typeface="Arial" panose="020B0604020202020204" pitchFamily="34" charset="0"/>
              <a:buChar char="•"/>
            </a:pPr>
            <a:endParaRPr lang="en-ZA" dirty="0" smtClean="0">
              <a:latin typeface="Arial MT"/>
            </a:endParaRPr>
          </a:p>
          <a:p>
            <a:pPr marL="285750" indent="-285750">
              <a:buFont typeface="Arial" panose="020B0604020202020204" pitchFamily="34" charset="0"/>
              <a:buChar char="•"/>
            </a:pPr>
            <a:r>
              <a:rPr lang="en-ZA" dirty="0" smtClean="0">
                <a:solidFill>
                  <a:srgbClr val="FFC000"/>
                </a:solidFill>
                <a:latin typeface="Arial MT"/>
              </a:rPr>
              <a:t>dblclick</a:t>
            </a:r>
            <a:r>
              <a:rPr lang="en-ZA" dirty="0" smtClean="0">
                <a:latin typeface="Arial MT"/>
              </a:rPr>
              <a:t>: Fires when the element is double-clicked.</a:t>
            </a:r>
          </a:p>
          <a:p>
            <a:pPr marL="285750" indent="-285750">
              <a:buFont typeface="Arial" panose="020B0604020202020204" pitchFamily="34" charset="0"/>
              <a:buChar char="•"/>
            </a:pPr>
            <a:endParaRPr lang="en-ZA" dirty="0" smtClean="0">
              <a:latin typeface="Arial MT"/>
            </a:endParaRPr>
          </a:p>
          <a:p>
            <a:pPr marL="285750" indent="-285750">
              <a:buFont typeface="Arial" panose="020B0604020202020204" pitchFamily="34" charset="0"/>
              <a:buChar char="•"/>
            </a:pPr>
            <a:r>
              <a:rPr lang="en-ZA" dirty="0" smtClean="0">
                <a:solidFill>
                  <a:srgbClr val="FFC000"/>
                </a:solidFill>
                <a:latin typeface="Arial MT"/>
              </a:rPr>
              <a:t>mouseover</a:t>
            </a:r>
            <a:r>
              <a:rPr lang="en-ZA" dirty="0" smtClean="0">
                <a:latin typeface="Arial MT"/>
              </a:rPr>
              <a:t>: Fires when the mouse pointer is moved over the element.</a:t>
            </a:r>
          </a:p>
          <a:p>
            <a:pPr marL="285750" indent="-285750">
              <a:buFont typeface="Arial" panose="020B0604020202020204" pitchFamily="34" charset="0"/>
              <a:buChar char="•"/>
            </a:pPr>
            <a:endParaRPr lang="en-ZA" dirty="0" smtClean="0">
              <a:latin typeface="Arial MT"/>
            </a:endParaRPr>
          </a:p>
          <a:p>
            <a:pPr marL="285750" indent="-285750">
              <a:buFont typeface="Arial" panose="020B0604020202020204" pitchFamily="34" charset="0"/>
              <a:buChar char="•"/>
            </a:pPr>
            <a:r>
              <a:rPr lang="en-ZA" dirty="0" smtClean="0">
                <a:solidFill>
                  <a:srgbClr val="FFC000"/>
                </a:solidFill>
                <a:latin typeface="Arial MT"/>
              </a:rPr>
              <a:t>mouseout</a:t>
            </a:r>
            <a:r>
              <a:rPr lang="en-ZA" dirty="0" smtClean="0">
                <a:latin typeface="Arial MT"/>
              </a:rPr>
              <a:t>: Fires when the mouse pointer leaves the element.</a:t>
            </a:r>
          </a:p>
          <a:p>
            <a:pPr marL="285750" indent="-285750">
              <a:buFont typeface="Arial" panose="020B0604020202020204" pitchFamily="34" charset="0"/>
              <a:buChar char="•"/>
            </a:pPr>
            <a:endParaRPr lang="en-ZA" dirty="0" smtClean="0">
              <a:latin typeface="Arial MT"/>
            </a:endParaRPr>
          </a:p>
          <a:p>
            <a:pPr marL="285750" indent="-285750">
              <a:buFont typeface="Arial" panose="020B0604020202020204" pitchFamily="34" charset="0"/>
              <a:buChar char="•"/>
            </a:pPr>
            <a:r>
              <a:rPr lang="en-ZA" dirty="0" smtClean="0">
                <a:solidFill>
                  <a:srgbClr val="FFC000"/>
                </a:solidFill>
                <a:latin typeface="Arial MT"/>
              </a:rPr>
              <a:t>mousemove</a:t>
            </a:r>
            <a:r>
              <a:rPr lang="en-ZA" dirty="0" smtClean="0">
                <a:latin typeface="Arial MT"/>
              </a:rPr>
              <a:t>: Fires when the mouse pointer moves within the element.</a:t>
            </a:r>
          </a:p>
          <a:p>
            <a:pPr marL="285750" indent="-285750">
              <a:buFont typeface="Arial" panose="020B0604020202020204" pitchFamily="34" charset="0"/>
              <a:buChar char="•"/>
            </a:pPr>
            <a:endParaRPr lang="en-ZA" dirty="0" smtClean="0">
              <a:latin typeface="Arial MT"/>
            </a:endParaRPr>
          </a:p>
          <a:p>
            <a:pPr marL="285750" indent="-285750">
              <a:buFont typeface="Arial" panose="020B0604020202020204" pitchFamily="34" charset="0"/>
              <a:buChar char="•"/>
            </a:pPr>
            <a:r>
              <a:rPr lang="en-ZA" dirty="0" smtClean="0">
                <a:solidFill>
                  <a:srgbClr val="FFC000"/>
                </a:solidFill>
                <a:latin typeface="Arial MT"/>
              </a:rPr>
              <a:t>mousedown</a:t>
            </a:r>
            <a:r>
              <a:rPr lang="en-ZA" dirty="0" smtClean="0">
                <a:latin typeface="Arial MT"/>
              </a:rPr>
              <a:t>: Fires when a mouse button is pressed down.</a:t>
            </a:r>
          </a:p>
          <a:p>
            <a:pPr marL="285750" indent="-285750">
              <a:buFont typeface="Arial" panose="020B0604020202020204" pitchFamily="34" charset="0"/>
              <a:buChar char="•"/>
            </a:pPr>
            <a:endParaRPr lang="en-ZA" dirty="0" smtClean="0">
              <a:latin typeface="Arial MT"/>
            </a:endParaRPr>
          </a:p>
          <a:p>
            <a:pPr marL="285750" indent="-285750">
              <a:buFont typeface="Arial" panose="020B0604020202020204" pitchFamily="34" charset="0"/>
              <a:buChar char="•"/>
            </a:pPr>
            <a:r>
              <a:rPr lang="en-ZA" dirty="0" smtClean="0">
                <a:solidFill>
                  <a:srgbClr val="FFC000"/>
                </a:solidFill>
                <a:latin typeface="Arial MT"/>
              </a:rPr>
              <a:t>mouseup</a:t>
            </a:r>
            <a:r>
              <a:rPr lang="en-ZA" dirty="0" smtClean="0">
                <a:latin typeface="Arial MT"/>
              </a:rPr>
              <a:t>: Fires when a mouse button is released.</a:t>
            </a:r>
            <a:endParaRPr lang="en-ZA" dirty="0">
              <a:latin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1000"/>
                                        <p:tgtEl>
                                          <p:spTgt spid="7">
                                            <p:txEl>
                                              <p:pRg st="4" end="4"/>
                                            </p:txEl>
                                          </p:spTgt>
                                        </p:tgtEl>
                                      </p:cBhvr>
                                    </p:animEffect>
                                    <p:anim calcmode="lin" valueType="num">
                                      <p:cBhvr>
                                        <p:cTn id="27"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fade">
                                      <p:cBhvr>
                                        <p:cTn id="36" dur="1000"/>
                                        <p:tgtEl>
                                          <p:spTgt spid="7">
                                            <p:txEl>
                                              <p:pRg st="8" end="8"/>
                                            </p:txEl>
                                          </p:spTgt>
                                        </p:tgtEl>
                                      </p:cBhvr>
                                    </p:animEffect>
                                    <p:anim calcmode="lin" valueType="num">
                                      <p:cBhvr>
                                        <p:cTn id="37"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8" end="8"/>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
                                            <p:txEl>
                                              <p:pRg st="10" end="10"/>
                                            </p:txEl>
                                          </p:spTgt>
                                        </p:tgtEl>
                                        <p:attrNameLst>
                                          <p:attrName>style.visibility</p:attrName>
                                        </p:attrNameLst>
                                      </p:cBhvr>
                                      <p:to>
                                        <p:strVal val="visible"/>
                                      </p:to>
                                    </p:set>
                                    <p:animEffect transition="in" filter="fade">
                                      <p:cBhvr>
                                        <p:cTn id="41" dur="1000"/>
                                        <p:tgtEl>
                                          <p:spTgt spid="7">
                                            <p:txEl>
                                              <p:pRg st="10" end="10"/>
                                            </p:txEl>
                                          </p:spTgt>
                                        </p:tgtEl>
                                      </p:cBhvr>
                                    </p:animEffect>
                                    <p:anim calcmode="lin" valueType="num">
                                      <p:cBhvr>
                                        <p:cTn id="4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
                                            <p:txEl>
                                              <p:pRg st="12" end="12"/>
                                            </p:txEl>
                                          </p:spTgt>
                                        </p:tgtEl>
                                        <p:attrNameLst>
                                          <p:attrName>style.visibility</p:attrName>
                                        </p:attrNameLst>
                                      </p:cBhvr>
                                      <p:to>
                                        <p:strVal val="visible"/>
                                      </p:to>
                                    </p:set>
                                    <p:animEffect transition="in" filter="fade">
                                      <p:cBhvr>
                                        <p:cTn id="46" dur="1000"/>
                                        <p:tgtEl>
                                          <p:spTgt spid="7">
                                            <p:txEl>
                                              <p:pRg st="12" end="12"/>
                                            </p:txEl>
                                          </p:spTgt>
                                        </p:tgtEl>
                                      </p:cBhvr>
                                    </p:animEffect>
                                    <p:anim calcmode="lin" valueType="num">
                                      <p:cBhvr>
                                        <p:cTn id="47"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8895" y="246418"/>
            <a:ext cx="9614205" cy="676724"/>
          </a:xfrm>
          <a:prstGeom prst="rect">
            <a:avLst/>
          </a:prstGeom>
        </p:spPr>
        <p:txBody>
          <a:bodyPr vert="horz" wrap="square" lIns="0" tIns="182499" rIns="0" bIns="0" rtlCol="0">
            <a:spAutoFit/>
          </a:bodyPr>
          <a:lstStyle/>
          <a:p>
            <a:pPr marL="3670300" algn="l">
              <a:lnSpc>
                <a:spcPct val="100000"/>
              </a:lnSpc>
              <a:spcBef>
                <a:spcPts val="105"/>
              </a:spcBef>
            </a:pPr>
            <a:r>
              <a:rPr dirty="0"/>
              <a:t>Mouse</a:t>
            </a:r>
            <a:r>
              <a:rPr spc="-120" dirty="0"/>
              <a:t> </a:t>
            </a:r>
            <a:r>
              <a:rPr spc="-10" dirty="0"/>
              <a:t>Events</a:t>
            </a:r>
          </a:p>
        </p:txBody>
      </p:sp>
      <p:sp>
        <p:nvSpPr>
          <p:cNvPr id="5" name="Rectangle 4"/>
          <p:cNvSpPr/>
          <p:nvPr/>
        </p:nvSpPr>
        <p:spPr>
          <a:xfrm>
            <a:off x="488796" y="1418824"/>
            <a:ext cx="11214405" cy="369332"/>
          </a:xfrm>
          <a:prstGeom prst="rect">
            <a:avLst/>
          </a:prstGeom>
        </p:spPr>
        <p:txBody>
          <a:bodyPr wrap="square">
            <a:spAutoFit/>
          </a:bodyPr>
          <a:lstStyle/>
          <a:p>
            <a:pPr marL="285750" indent="-285750">
              <a:buFont typeface="Wingdings" panose="05000000000000000000" pitchFamily="2" charset="2"/>
              <a:buChar char="§"/>
            </a:pPr>
            <a:r>
              <a:rPr lang="en-US" dirty="0" smtClean="0"/>
              <a:t>Examples:</a:t>
            </a:r>
            <a:endParaRPr lang="en-ZA" dirty="0"/>
          </a:p>
        </p:txBody>
      </p:sp>
      <p:pic>
        <p:nvPicPr>
          <p:cNvPr id="3" name="Picture 2"/>
          <p:cNvPicPr>
            <a:picLocks noChangeAspect="1"/>
          </p:cNvPicPr>
          <p:nvPr/>
        </p:nvPicPr>
        <p:blipFill>
          <a:blip r:embed="rId2"/>
          <a:stretch>
            <a:fillRect/>
          </a:stretch>
        </p:blipFill>
        <p:spPr>
          <a:xfrm>
            <a:off x="1101722" y="2057400"/>
            <a:ext cx="10265082" cy="4330470"/>
          </a:xfrm>
          <a:prstGeom prst="rect">
            <a:avLst/>
          </a:prstGeom>
        </p:spPr>
      </p:pic>
    </p:spTree>
    <p:extLst>
      <p:ext uri="{BB962C8B-B14F-4D97-AF65-F5344CB8AC3E}">
        <p14:creationId xmlns:p14="http://schemas.microsoft.com/office/powerpoint/2010/main" val="113693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457200"/>
            <a:ext cx="2860040" cy="513715"/>
          </a:xfrm>
          <a:prstGeom prst="rect">
            <a:avLst/>
          </a:prstGeom>
        </p:spPr>
        <p:txBody>
          <a:bodyPr vert="horz" wrap="square" lIns="0" tIns="13335" rIns="0" bIns="0" rtlCol="0">
            <a:spAutoFit/>
          </a:bodyPr>
          <a:lstStyle/>
          <a:p>
            <a:pPr marL="12700">
              <a:lnSpc>
                <a:spcPct val="100000"/>
              </a:lnSpc>
              <a:spcBef>
                <a:spcPts val="105"/>
              </a:spcBef>
              <a:tabLst>
                <a:tab pos="1760855" algn="l"/>
              </a:tabLst>
            </a:pPr>
            <a:r>
              <a:rPr spc="-10" dirty="0"/>
              <a:t>Keyboard</a:t>
            </a:r>
            <a:r>
              <a:rPr dirty="0"/>
              <a:t>	</a:t>
            </a:r>
            <a:r>
              <a:rPr spc="-10" dirty="0"/>
              <a:t>Events</a:t>
            </a:r>
          </a:p>
        </p:txBody>
      </p:sp>
      <p:sp>
        <p:nvSpPr>
          <p:cNvPr id="3" name="object 3"/>
          <p:cNvSpPr txBox="1"/>
          <p:nvPr/>
        </p:nvSpPr>
        <p:spPr>
          <a:xfrm>
            <a:off x="685800" y="1447800"/>
            <a:ext cx="10648423" cy="2015936"/>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
            </a:pPr>
            <a:r>
              <a:rPr lang="en-US" sz="1800" dirty="0" smtClean="0">
                <a:latin typeface="Arial"/>
                <a:cs typeface="Arial"/>
              </a:rPr>
              <a:t>Keyboard events in web development are essential for creating interactive web applications. </a:t>
            </a:r>
          </a:p>
          <a:p>
            <a:pPr marL="298450" indent="-285750">
              <a:lnSpc>
                <a:spcPct val="100000"/>
              </a:lnSpc>
              <a:spcBef>
                <a:spcPts val="100"/>
              </a:spcBef>
              <a:buFont typeface="Wingdings" panose="05000000000000000000" pitchFamily="2" charset="2"/>
              <a:buChar char="§"/>
            </a:pPr>
            <a:endParaRPr lang="en-US" dirty="0">
              <a:latin typeface="Arial"/>
              <a:cs typeface="Arial"/>
            </a:endParaRPr>
          </a:p>
          <a:p>
            <a:pPr marL="298450" indent="-285750">
              <a:lnSpc>
                <a:spcPct val="100000"/>
              </a:lnSpc>
              <a:spcBef>
                <a:spcPts val="100"/>
              </a:spcBef>
              <a:buFont typeface="Wingdings" panose="05000000000000000000" pitchFamily="2" charset="2"/>
              <a:buChar char="§"/>
            </a:pPr>
            <a:r>
              <a:rPr lang="en-US" sz="1800" dirty="0" smtClean="0">
                <a:latin typeface="Arial"/>
                <a:cs typeface="Arial"/>
              </a:rPr>
              <a:t>They allow you to capture and respond to user interactions with the keyboard, such as key presses and releases. </a:t>
            </a:r>
          </a:p>
          <a:p>
            <a:pPr marL="298450" indent="-285750">
              <a:lnSpc>
                <a:spcPct val="100000"/>
              </a:lnSpc>
              <a:spcBef>
                <a:spcPts val="100"/>
              </a:spcBef>
              <a:buFont typeface="Wingdings" panose="05000000000000000000" pitchFamily="2" charset="2"/>
              <a:buChar char="§"/>
            </a:pPr>
            <a:endParaRPr lang="en-US" dirty="0">
              <a:latin typeface="Arial"/>
              <a:cs typeface="Arial"/>
            </a:endParaRPr>
          </a:p>
          <a:p>
            <a:pPr marL="298450" indent="-285750">
              <a:lnSpc>
                <a:spcPct val="100000"/>
              </a:lnSpc>
              <a:spcBef>
                <a:spcPts val="100"/>
              </a:spcBef>
              <a:buFont typeface="Wingdings" panose="05000000000000000000" pitchFamily="2" charset="2"/>
              <a:buChar char="§"/>
            </a:pPr>
            <a:r>
              <a:rPr lang="en-US" sz="1800" dirty="0" smtClean="0">
                <a:latin typeface="Arial"/>
                <a:cs typeface="Arial"/>
              </a:rPr>
              <a:t>In JavaScript, there are three primary keyboard events:</a:t>
            </a:r>
          </a:p>
          <a:p>
            <a:pPr marL="12700">
              <a:lnSpc>
                <a:spcPct val="100000"/>
              </a:lnSpc>
              <a:spcBef>
                <a:spcPts val="100"/>
              </a:spcBef>
            </a:pPr>
            <a:endParaRPr lang="en-US" b="1" dirty="0">
              <a:latin typeface="Arial"/>
              <a:cs typeface="Arial"/>
            </a:endParaRPr>
          </a:p>
        </p:txBody>
      </p:sp>
      <p:sp>
        <p:nvSpPr>
          <p:cNvPr id="5" name="Rectangle 4"/>
          <p:cNvSpPr/>
          <p:nvPr/>
        </p:nvSpPr>
        <p:spPr>
          <a:xfrm>
            <a:off x="1828800" y="3810000"/>
            <a:ext cx="9067800" cy="1502976"/>
          </a:xfrm>
          <a:prstGeom prst="rect">
            <a:avLst/>
          </a:prstGeom>
        </p:spPr>
        <p:txBody>
          <a:bodyPr wrap="square">
            <a:spAutoFit/>
          </a:bodyPr>
          <a:lstStyle/>
          <a:p>
            <a:pPr marL="298450" lvl="1" indent="-285750">
              <a:spcBef>
                <a:spcPts val="100"/>
              </a:spcBef>
              <a:buFont typeface="Arial" panose="020B0604020202020204" pitchFamily="34" charset="0"/>
              <a:buChar char="•"/>
            </a:pPr>
            <a:r>
              <a:rPr lang="en-US" dirty="0" smtClean="0">
                <a:solidFill>
                  <a:srgbClr val="FFC000"/>
                </a:solidFill>
                <a:latin typeface="Arial"/>
                <a:cs typeface="Arial"/>
              </a:rPr>
              <a:t>keydown</a:t>
            </a:r>
            <a:r>
              <a:rPr lang="en-US" b="1" dirty="0" smtClean="0">
                <a:latin typeface="Arial"/>
                <a:cs typeface="Arial"/>
              </a:rPr>
              <a:t>:</a:t>
            </a:r>
            <a:r>
              <a:rPr lang="en-US" b="1" spc="-80" dirty="0" smtClean="0">
                <a:latin typeface="Arial"/>
                <a:cs typeface="Arial"/>
              </a:rPr>
              <a:t> </a:t>
            </a:r>
            <a:r>
              <a:rPr lang="en-US" dirty="0" smtClean="0">
                <a:latin typeface="Arial MT"/>
                <a:cs typeface="Arial MT"/>
              </a:rPr>
              <a:t>Triggered</a:t>
            </a:r>
            <a:r>
              <a:rPr lang="en-US" spc="-15" dirty="0" smtClean="0">
                <a:latin typeface="Arial MT"/>
                <a:cs typeface="Arial MT"/>
              </a:rPr>
              <a:t> </a:t>
            </a:r>
            <a:r>
              <a:rPr lang="en-US" dirty="0" smtClean="0">
                <a:latin typeface="Arial MT"/>
                <a:cs typeface="Arial MT"/>
              </a:rPr>
              <a:t>when</a:t>
            </a:r>
            <a:r>
              <a:rPr lang="en-US" spc="15" dirty="0" smtClean="0">
                <a:latin typeface="Arial MT"/>
                <a:cs typeface="Arial MT"/>
              </a:rPr>
              <a:t> </a:t>
            </a:r>
            <a:r>
              <a:rPr lang="en-US" dirty="0" smtClean="0">
                <a:latin typeface="Arial MT"/>
                <a:cs typeface="Arial MT"/>
              </a:rPr>
              <a:t>a</a:t>
            </a:r>
            <a:r>
              <a:rPr lang="en-US" spc="-25" dirty="0" smtClean="0">
                <a:latin typeface="Arial MT"/>
                <a:cs typeface="Arial MT"/>
              </a:rPr>
              <a:t> </a:t>
            </a:r>
            <a:r>
              <a:rPr lang="en-US" dirty="0" smtClean="0">
                <a:latin typeface="Arial MT"/>
                <a:cs typeface="Arial MT"/>
              </a:rPr>
              <a:t>key</a:t>
            </a:r>
            <a:r>
              <a:rPr lang="en-US" spc="-30" dirty="0" smtClean="0">
                <a:latin typeface="Arial MT"/>
                <a:cs typeface="Arial MT"/>
              </a:rPr>
              <a:t> </a:t>
            </a:r>
            <a:r>
              <a:rPr lang="en-US" dirty="0" smtClean="0">
                <a:latin typeface="Arial MT"/>
                <a:cs typeface="Arial MT"/>
              </a:rPr>
              <a:t>is</a:t>
            </a:r>
            <a:r>
              <a:rPr lang="en-US" spc="-20" dirty="0" smtClean="0">
                <a:latin typeface="Arial MT"/>
                <a:cs typeface="Arial MT"/>
              </a:rPr>
              <a:t> </a:t>
            </a:r>
            <a:r>
              <a:rPr lang="en-US" dirty="0" smtClean="0">
                <a:latin typeface="Arial MT"/>
                <a:cs typeface="Arial MT"/>
              </a:rPr>
              <a:t>pressed</a:t>
            </a:r>
            <a:r>
              <a:rPr lang="en-US" spc="-15" dirty="0" smtClean="0">
                <a:latin typeface="Arial MT"/>
                <a:cs typeface="Arial MT"/>
              </a:rPr>
              <a:t> </a:t>
            </a:r>
            <a:r>
              <a:rPr lang="en-US" spc="-10" dirty="0" smtClean="0">
                <a:latin typeface="Arial MT"/>
                <a:cs typeface="Arial MT"/>
              </a:rPr>
              <a:t>down.</a:t>
            </a:r>
            <a:endParaRPr lang="en-US" dirty="0" smtClean="0">
              <a:latin typeface="Arial MT"/>
              <a:cs typeface="Arial MT"/>
            </a:endParaRPr>
          </a:p>
          <a:p>
            <a:pPr marL="285750" lvl="1" indent="-285750">
              <a:spcBef>
                <a:spcPts val="95"/>
              </a:spcBef>
              <a:buFont typeface="Arial" panose="020B0604020202020204" pitchFamily="34" charset="0"/>
              <a:buChar char="•"/>
            </a:pPr>
            <a:endParaRPr lang="en-US" dirty="0" smtClean="0">
              <a:latin typeface="Arial MT"/>
              <a:cs typeface="Arial MT"/>
            </a:endParaRPr>
          </a:p>
          <a:p>
            <a:pPr marL="298450" lvl="1" indent="-285750">
              <a:buFont typeface="Arial" panose="020B0604020202020204" pitchFamily="34" charset="0"/>
              <a:buChar char="•"/>
            </a:pPr>
            <a:r>
              <a:rPr lang="en-US" dirty="0" smtClean="0">
                <a:solidFill>
                  <a:srgbClr val="FFC000"/>
                </a:solidFill>
                <a:latin typeface="Arial"/>
                <a:cs typeface="Arial"/>
              </a:rPr>
              <a:t>keyup</a:t>
            </a:r>
            <a:r>
              <a:rPr lang="en-US" b="1" dirty="0" smtClean="0">
                <a:latin typeface="Arial"/>
                <a:cs typeface="Arial"/>
              </a:rPr>
              <a:t>:</a:t>
            </a:r>
            <a:r>
              <a:rPr lang="en-US" b="1" spc="-15" dirty="0" smtClean="0">
                <a:latin typeface="Arial"/>
                <a:cs typeface="Arial"/>
              </a:rPr>
              <a:t> </a:t>
            </a:r>
            <a:r>
              <a:rPr lang="en-US" dirty="0" smtClean="0">
                <a:latin typeface="Arial MT"/>
                <a:cs typeface="Arial MT"/>
              </a:rPr>
              <a:t>Triggered</a:t>
            </a:r>
            <a:r>
              <a:rPr lang="en-US" spc="-40" dirty="0" smtClean="0">
                <a:latin typeface="Arial MT"/>
                <a:cs typeface="Arial MT"/>
              </a:rPr>
              <a:t> </a:t>
            </a:r>
            <a:r>
              <a:rPr lang="en-US" dirty="0" smtClean="0">
                <a:latin typeface="Arial MT"/>
                <a:cs typeface="Arial MT"/>
              </a:rPr>
              <a:t>when</a:t>
            </a:r>
            <a:r>
              <a:rPr lang="en-US" spc="15" dirty="0" smtClean="0">
                <a:latin typeface="Arial MT"/>
                <a:cs typeface="Arial MT"/>
              </a:rPr>
              <a:t> </a:t>
            </a:r>
            <a:r>
              <a:rPr lang="en-US" dirty="0" smtClean="0">
                <a:latin typeface="Arial MT"/>
                <a:cs typeface="Arial MT"/>
              </a:rPr>
              <a:t>a</a:t>
            </a:r>
            <a:r>
              <a:rPr lang="en-US" spc="-30" dirty="0" smtClean="0">
                <a:latin typeface="Arial MT"/>
                <a:cs typeface="Arial MT"/>
              </a:rPr>
              <a:t> </a:t>
            </a:r>
            <a:r>
              <a:rPr lang="en-US" dirty="0" smtClean="0">
                <a:latin typeface="Arial MT"/>
                <a:cs typeface="Arial MT"/>
              </a:rPr>
              <a:t>key</a:t>
            </a:r>
            <a:r>
              <a:rPr lang="en-US" spc="-30" dirty="0" smtClean="0">
                <a:latin typeface="Arial MT"/>
                <a:cs typeface="Arial MT"/>
              </a:rPr>
              <a:t> </a:t>
            </a:r>
            <a:r>
              <a:rPr lang="en-US" dirty="0" smtClean="0">
                <a:latin typeface="Arial MT"/>
                <a:cs typeface="Arial MT"/>
              </a:rPr>
              <a:t>is</a:t>
            </a:r>
            <a:r>
              <a:rPr lang="en-US" spc="-25" dirty="0" smtClean="0">
                <a:latin typeface="Arial MT"/>
                <a:cs typeface="Arial MT"/>
              </a:rPr>
              <a:t> </a:t>
            </a:r>
            <a:r>
              <a:rPr lang="en-US" spc="-10" dirty="0" smtClean="0">
                <a:latin typeface="Arial MT"/>
                <a:cs typeface="Arial MT"/>
              </a:rPr>
              <a:t>released</a:t>
            </a:r>
            <a:r>
              <a:rPr lang="en-US" b="1" spc="-10" dirty="0" smtClean="0">
                <a:latin typeface="Arial"/>
                <a:cs typeface="Arial"/>
              </a:rPr>
              <a:t>.</a:t>
            </a:r>
            <a:endParaRPr lang="en-US" dirty="0" smtClean="0">
              <a:latin typeface="Arial"/>
              <a:cs typeface="Arial"/>
            </a:endParaRPr>
          </a:p>
          <a:p>
            <a:pPr marL="285750" lvl="1" indent="-285750">
              <a:spcBef>
                <a:spcPts val="90"/>
              </a:spcBef>
              <a:buFont typeface="Arial" panose="020B0604020202020204" pitchFamily="34" charset="0"/>
              <a:buChar char="•"/>
            </a:pPr>
            <a:endParaRPr lang="en-US" dirty="0" smtClean="0">
              <a:latin typeface="Arial"/>
              <a:cs typeface="Arial"/>
            </a:endParaRPr>
          </a:p>
          <a:p>
            <a:pPr marL="298450" lvl="1" indent="-285750">
              <a:buFont typeface="Arial" panose="020B0604020202020204" pitchFamily="34" charset="0"/>
              <a:buChar char="•"/>
            </a:pPr>
            <a:r>
              <a:rPr lang="en-US" dirty="0" smtClean="0">
                <a:solidFill>
                  <a:srgbClr val="FFC000"/>
                </a:solidFill>
                <a:latin typeface="Arial"/>
                <a:cs typeface="Arial"/>
              </a:rPr>
              <a:t>keypress</a:t>
            </a:r>
            <a:r>
              <a:rPr lang="en-US" b="1" dirty="0" smtClean="0">
                <a:latin typeface="Arial"/>
                <a:cs typeface="Arial"/>
              </a:rPr>
              <a:t>: </a:t>
            </a:r>
            <a:r>
              <a:rPr lang="en-US" dirty="0" smtClean="0">
                <a:latin typeface="Arial MT"/>
                <a:cs typeface="Arial MT"/>
              </a:rPr>
              <a:t>Triggered</a:t>
            </a:r>
            <a:r>
              <a:rPr lang="en-US" spc="-40" dirty="0" smtClean="0">
                <a:latin typeface="Arial MT"/>
                <a:cs typeface="Arial MT"/>
              </a:rPr>
              <a:t> </a:t>
            </a:r>
            <a:r>
              <a:rPr lang="en-US" dirty="0" smtClean="0">
                <a:latin typeface="Arial MT"/>
                <a:cs typeface="Arial MT"/>
              </a:rPr>
              <a:t>when</a:t>
            </a:r>
            <a:r>
              <a:rPr lang="en-US" spc="15" dirty="0" smtClean="0">
                <a:latin typeface="Arial MT"/>
                <a:cs typeface="Arial MT"/>
              </a:rPr>
              <a:t> </a:t>
            </a:r>
            <a:r>
              <a:rPr lang="en-US" dirty="0" smtClean="0">
                <a:latin typeface="Arial MT"/>
                <a:cs typeface="Arial MT"/>
              </a:rPr>
              <a:t>a</a:t>
            </a:r>
            <a:r>
              <a:rPr lang="en-US" spc="-25" dirty="0" smtClean="0">
                <a:latin typeface="Arial MT"/>
                <a:cs typeface="Arial MT"/>
              </a:rPr>
              <a:t> </a:t>
            </a:r>
            <a:r>
              <a:rPr lang="en-US" dirty="0" smtClean="0">
                <a:latin typeface="Arial MT"/>
                <a:cs typeface="Arial MT"/>
              </a:rPr>
              <a:t>key</a:t>
            </a:r>
            <a:r>
              <a:rPr lang="en-US" spc="-30" dirty="0" smtClean="0">
                <a:latin typeface="Arial MT"/>
                <a:cs typeface="Arial MT"/>
              </a:rPr>
              <a:t> </a:t>
            </a:r>
            <a:r>
              <a:rPr lang="en-US" dirty="0" smtClean="0">
                <a:latin typeface="Arial MT"/>
                <a:cs typeface="Arial MT"/>
              </a:rPr>
              <a:t>is</a:t>
            </a:r>
            <a:r>
              <a:rPr lang="en-US" spc="-25" dirty="0" smtClean="0">
                <a:latin typeface="Arial MT"/>
                <a:cs typeface="Arial MT"/>
              </a:rPr>
              <a:t> </a:t>
            </a:r>
            <a:r>
              <a:rPr lang="en-US" dirty="0" smtClean="0">
                <a:latin typeface="Arial MT"/>
                <a:cs typeface="Arial MT"/>
              </a:rPr>
              <a:t>pressed</a:t>
            </a:r>
            <a:r>
              <a:rPr lang="en-US" spc="-25" dirty="0" smtClean="0">
                <a:latin typeface="Arial MT"/>
                <a:cs typeface="Arial MT"/>
              </a:rPr>
              <a:t> </a:t>
            </a:r>
            <a:r>
              <a:rPr lang="en-US" dirty="0" smtClean="0">
                <a:latin typeface="Arial MT"/>
                <a:cs typeface="Arial MT"/>
              </a:rPr>
              <a:t>and</a:t>
            </a:r>
            <a:r>
              <a:rPr lang="en-US" spc="-25" dirty="0" smtClean="0">
                <a:latin typeface="Arial MT"/>
                <a:cs typeface="Arial MT"/>
              </a:rPr>
              <a:t> </a:t>
            </a:r>
            <a:r>
              <a:rPr lang="en-US" spc="-10" dirty="0" smtClean="0">
                <a:latin typeface="Arial MT"/>
                <a:cs typeface="Arial MT"/>
              </a:rPr>
              <a:t>released</a:t>
            </a:r>
            <a:endParaRPr lang="en-US" dirty="0">
              <a:latin typeface="Arial MT"/>
              <a:cs typeface="Arial MT"/>
            </a:endParaRPr>
          </a:p>
        </p:txBody>
      </p:sp>
    </p:spTree>
    <p:extLst>
      <p:ext uri="{BB962C8B-B14F-4D97-AF65-F5344CB8AC3E}">
        <p14:creationId xmlns:p14="http://schemas.microsoft.com/office/powerpoint/2010/main" val="80151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457200"/>
            <a:ext cx="2860040" cy="513715"/>
          </a:xfrm>
          <a:prstGeom prst="rect">
            <a:avLst/>
          </a:prstGeom>
        </p:spPr>
        <p:txBody>
          <a:bodyPr vert="horz" wrap="square" lIns="0" tIns="13335" rIns="0" bIns="0" rtlCol="0">
            <a:spAutoFit/>
          </a:bodyPr>
          <a:lstStyle/>
          <a:p>
            <a:pPr marL="12700">
              <a:lnSpc>
                <a:spcPct val="100000"/>
              </a:lnSpc>
              <a:spcBef>
                <a:spcPts val="105"/>
              </a:spcBef>
              <a:tabLst>
                <a:tab pos="1760855" algn="l"/>
              </a:tabLst>
            </a:pPr>
            <a:r>
              <a:rPr spc="-10" dirty="0"/>
              <a:t>Keyboard</a:t>
            </a:r>
            <a:r>
              <a:rPr dirty="0"/>
              <a:t>	</a:t>
            </a:r>
            <a:r>
              <a:rPr spc="-10" dirty="0"/>
              <a:t>Events</a:t>
            </a:r>
          </a:p>
        </p:txBody>
      </p:sp>
      <p:sp>
        <p:nvSpPr>
          <p:cNvPr id="3" name="object 3"/>
          <p:cNvSpPr txBox="1"/>
          <p:nvPr/>
        </p:nvSpPr>
        <p:spPr>
          <a:xfrm>
            <a:off x="638857" y="1422138"/>
            <a:ext cx="10648423" cy="289823"/>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
            </a:pPr>
            <a:r>
              <a:rPr lang="en-US" sz="1800" dirty="0" smtClean="0">
                <a:latin typeface="Arial"/>
                <a:cs typeface="Arial"/>
              </a:rPr>
              <a:t>Example:</a:t>
            </a:r>
          </a:p>
        </p:txBody>
      </p:sp>
      <p:sp>
        <p:nvSpPr>
          <p:cNvPr id="6" name="Rectangle 5"/>
          <p:cNvSpPr/>
          <p:nvPr/>
        </p:nvSpPr>
        <p:spPr>
          <a:xfrm>
            <a:off x="1725928" y="5105400"/>
            <a:ext cx="8856981" cy="1477328"/>
          </a:xfrm>
          <a:prstGeom prst="rect">
            <a:avLst/>
          </a:prstGeom>
        </p:spPr>
        <p:txBody>
          <a:bodyPr wrap="square">
            <a:spAutoFit/>
          </a:bodyPr>
          <a:lstStyle/>
          <a:p>
            <a:pPr marL="285750" indent="-285750" algn="just">
              <a:buFont typeface="Wingdings" panose="05000000000000000000" pitchFamily="2" charset="2"/>
              <a:buChar char="§"/>
            </a:pPr>
            <a:r>
              <a:rPr lang="en-ZA" dirty="0" smtClean="0">
                <a:latin typeface="Arial MT"/>
              </a:rPr>
              <a:t>The input element has inline event handlers for keydown, keypress, and keyup events.</a:t>
            </a:r>
          </a:p>
          <a:p>
            <a:pPr marL="285750" indent="-285750" algn="just">
              <a:buFont typeface="Wingdings" panose="05000000000000000000" pitchFamily="2" charset="2"/>
              <a:buChar char="§"/>
            </a:pPr>
            <a:endParaRPr lang="en-ZA" dirty="0" smtClean="0">
              <a:latin typeface="Arial MT"/>
            </a:endParaRPr>
          </a:p>
          <a:p>
            <a:pPr marL="285750" indent="-285750" algn="just">
              <a:buFont typeface="Wingdings" panose="05000000000000000000" pitchFamily="2" charset="2"/>
              <a:buChar char="§"/>
            </a:pPr>
            <a:r>
              <a:rPr lang="en-ZA" dirty="0" smtClean="0">
                <a:latin typeface="Arial MT"/>
              </a:rPr>
              <a:t>Each event handler uses an inline alert to display the event type and the key that was pressed or released.</a:t>
            </a:r>
            <a:endParaRPr lang="en-ZA" dirty="0">
              <a:latin typeface="Arial MT"/>
            </a:endParaRPr>
          </a:p>
        </p:txBody>
      </p:sp>
      <p:pic>
        <p:nvPicPr>
          <p:cNvPr id="7" name="Picture 6"/>
          <p:cNvPicPr>
            <a:picLocks noChangeAspect="1"/>
          </p:cNvPicPr>
          <p:nvPr/>
        </p:nvPicPr>
        <p:blipFill>
          <a:blip r:embed="rId2"/>
          <a:stretch>
            <a:fillRect/>
          </a:stretch>
        </p:blipFill>
        <p:spPr>
          <a:xfrm>
            <a:off x="638857" y="2103646"/>
            <a:ext cx="10894707" cy="24651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1000" y="457200"/>
            <a:ext cx="3746500" cy="513715"/>
          </a:xfrm>
          <a:prstGeom prst="rect">
            <a:avLst/>
          </a:prstGeom>
        </p:spPr>
        <p:txBody>
          <a:bodyPr vert="horz" wrap="square" lIns="0" tIns="13335" rIns="0" bIns="0" rtlCol="0">
            <a:spAutoFit/>
          </a:bodyPr>
          <a:lstStyle/>
          <a:p>
            <a:pPr marL="12700" algn="ctr">
              <a:lnSpc>
                <a:spcPct val="100000"/>
              </a:lnSpc>
              <a:spcBef>
                <a:spcPts val="105"/>
              </a:spcBef>
              <a:tabLst>
                <a:tab pos="1057910" algn="l"/>
              </a:tabLst>
            </a:pPr>
            <a:r>
              <a:rPr spc="-20" dirty="0" smtClean="0"/>
              <a:t>Form</a:t>
            </a:r>
            <a:r>
              <a:rPr lang="en-US" dirty="0"/>
              <a:t> </a:t>
            </a:r>
            <a:r>
              <a:rPr spc="-10" dirty="0" smtClean="0"/>
              <a:t>Events</a:t>
            </a:r>
            <a:endParaRPr spc="-10" dirty="0"/>
          </a:p>
        </p:txBody>
      </p:sp>
      <p:sp>
        <p:nvSpPr>
          <p:cNvPr id="3" name="object 3"/>
          <p:cNvSpPr txBox="1"/>
          <p:nvPr/>
        </p:nvSpPr>
        <p:spPr>
          <a:xfrm>
            <a:off x="654050" y="1578324"/>
            <a:ext cx="10820400" cy="1146468"/>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
            </a:pPr>
            <a:r>
              <a:rPr lang="en-US" sz="1800" dirty="0" smtClean="0">
                <a:latin typeface="Arial MT"/>
                <a:cs typeface="Arial MT"/>
              </a:rPr>
              <a:t>Form events in web development are events that occur when a user interacts with form elements like input fields, select boxes, and text areas. </a:t>
            </a:r>
          </a:p>
          <a:p>
            <a:pPr marL="298450" indent="-285750">
              <a:lnSpc>
                <a:spcPct val="100000"/>
              </a:lnSpc>
              <a:spcBef>
                <a:spcPts val="100"/>
              </a:spcBef>
              <a:buFont typeface="Wingdings" panose="05000000000000000000" pitchFamily="2" charset="2"/>
              <a:buChar char="§"/>
            </a:pPr>
            <a:endParaRPr lang="en-US" dirty="0">
              <a:latin typeface="Arial MT"/>
              <a:cs typeface="Arial MT"/>
            </a:endParaRPr>
          </a:p>
          <a:p>
            <a:pPr marL="298450" indent="-285750">
              <a:lnSpc>
                <a:spcPct val="100000"/>
              </a:lnSpc>
              <a:spcBef>
                <a:spcPts val="100"/>
              </a:spcBef>
              <a:buFont typeface="Wingdings" panose="05000000000000000000" pitchFamily="2" charset="2"/>
              <a:buChar char="§"/>
            </a:pPr>
            <a:r>
              <a:rPr lang="en-US" sz="1800" dirty="0" smtClean="0">
                <a:latin typeface="Arial MT"/>
                <a:cs typeface="Arial MT"/>
              </a:rPr>
              <a:t>Examples of form events include:</a:t>
            </a:r>
            <a:endParaRPr sz="1800" dirty="0">
              <a:latin typeface="Arial MT"/>
              <a:cs typeface="Arial MT"/>
            </a:endParaRPr>
          </a:p>
        </p:txBody>
      </p:sp>
      <p:sp>
        <p:nvSpPr>
          <p:cNvPr id="5" name="object 3"/>
          <p:cNvSpPr txBox="1"/>
          <p:nvPr/>
        </p:nvSpPr>
        <p:spPr>
          <a:xfrm>
            <a:off x="1295400" y="3332201"/>
            <a:ext cx="10026650" cy="1990288"/>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sz="1800" dirty="0">
                <a:solidFill>
                  <a:srgbClr val="FFC000"/>
                </a:solidFill>
                <a:latin typeface="Arial MT"/>
                <a:cs typeface="Arial"/>
              </a:rPr>
              <a:t>submit</a:t>
            </a:r>
            <a:r>
              <a:rPr sz="1800" b="1" dirty="0">
                <a:latin typeface="Arial MT"/>
                <a:cs typeface="Arial"/>
              </a:rPr>
              <a:t>:</a:t>
            </a:r>
            <a:r>
              <a:rPr sz="1800" b="1" spc="-40" dirty="0">
                <a:latin typeface="Arial MT"/>
                <a:cs typeface="Arial"/>
              </a:rPr>
              <a:t> </a:t>
            </a:r>
            <a:r>
              <a:rPr sz="1800" dirty="0">
                <a:latin typeface="Arial MT"/>
                <a:cs typeface="Arial MT"/>
              </a:rPr>
              <a:t>Triggered</a:t>
            </a:r>
            <a:r>
              <a:rPr sz="1800" spc="-20" dirty="0">
                <a:latin typeface="Arial MT"/>
                <a:cs typeface="Arial MT"/>
              </a:rPr>
              <a:t> </a:t>
            </a:r>
            <a:r>
              <a:rPr sz="1800" dirty="0">
                <a:latin typeface="Arial MT"/>
                <a:cs typeface="Arial MT"/>
              </a:rPr>
              <a:t>when</a:t>
            </a:r>
            <a:r>
              <a:rPr sz="1800" spc="15" dirty="0">
                <a:latin typeface="Arial MT"/>
                <a:cs typeface="Arial MT"/>
              </a:rPr>
              <a:t> </a:t>
            </a:r>
            <a:r>
              <a:rPr sz="1800" dirty="0">
                <a:latin typeface="Arial MT"/>
                <a:cs typeface="Arial MT"/>
              </a:rPr>
              <a:t>a</a:t>
            </a:r>
            <a:r>
              <a:rPr sz="1800" spc="-30" dirty="0">
                <a:latin typeface="Arial MT"/>
                <a:cs typeface="Arial MT"/>
              </a:rPr>
              <a:t> </a:t>
            </a:r>
            <a:r>
              <a:rPr sz="1800" dirty="0">
                <a:latin typeface="Arial MT"/>
                <a:cs typeface="Arial MT"/>
              </a:rPr>
              <a:t>form</a:t>
            </a:r>
            <a:r>
              <a:rPr sz="1800" spc="-35" dirty="0">
                <a:latin typeface="Arial MT"/>
                <a:cs typeface="Arial MT"/>
              </a:rPr>
              <a:t> </a:t>
            </a:r>
            <a:r>
              <a:rPr sz="1800" dirty="0">
                <a:latin typeface="Arial MT"/>
                <a:cs typeface="Arial MT"/>
              </a:rPr>
              <a:t>is</a:t>
            </a:r>
            <a:r>
              <a:rPr sz="1800" spc="-30" dirty="0">
                <a:latin typeface="Arial MT"/>
                <a:cs typeface="Arial MT"/>
              </a:rPr>
              <a:t> </a:t>
            </a:r>
            <a:r>
              <a:rPr sz="1800" spc="-10" dirty="0">
                <a:latin typeface="Arial MT"/>
                <a:cs typeface="Arial MT"/>
              </a:rPr>
              <a:t>submitted.</a:t>
            </a:r>
            <a:endParaRPr sz="1800" dirty="0">
              <a:latin typeface="Arial MT"/>
              <a:cs typeface="Arial MT"/>
            </a:endParaRPr>
          </a:p>
          <a:p>
            <a:pPr marL="285750" indent="-285750">
              <a:lnSpc>
                <a:spcPct val="100000"/>
              </a:lnSpc>
              <a:spcBef>
                <a:spcPts val="90"/>
              </a:spcBef>
              <a:buFont typeface="Arial" panose="020B0604020202020204" pitchFamily="34" charset="0"/>
              <a:buChar char="•"/>
            </a:pPr>
            <a:endParaRPr sz="1800" dirty="0">
              <a:latin typeface="Arial MT"/>
              <a:cs typeface="Arial MT"/>
            </a:endParaRPr>
          </a:p>
          <a:p>
            <a:pPr marL="298450" indent="-285750">
              <a:lnSpc>
                <a:spcPct val="100000"/>
              </a:lnSpc>
              <a:buFont typeface="Arial" panose="020B0604020202020204" pitchFamily="34" charset="0"/>
              <a:buChar char="•"/>
            </a:pPr>
            <a:r>
              <a:rPr sz="1800" dirty="0">
                <a:solidFill>
                  <a:srgbClr val="FFC000"/>
                </a:solidFill>
                <a:latin typeface="Arial MT"/>
                <a:cs typeface="Arial"/>
              </a:rPr>
              <a:t>change</a:t>
            </a:r>
            <a:r>
              <a:rPr sz="1800" b="1" dirty="0">
                <a:latin typeface="Arial MT"/>
                <a:cs typeface="Arial"/>
              </a:rPr>
              <a:t>:</a:t>
            </a:r>
            <a:r>
              <a:rPr sz="1800" b="1" spc="-45" dirty="0">
                <a:latin typeface="Arial MT"/>
                <a:cs typeface="Arial"/>
              </a:rPr>
              <a:t> </a:t>
            </a:r>
            <a:r>
              <a:rPr sz="1800" dirty="0">
                <a:latin typeface="Arial MT"/>
                <a:cs typeface="Arial MT"/>
              </a:rPr>
              <a:t>Triggered</a:t>
            </a:r>
            <a:r>
              <a:rPr sz="1800" spc="-30" dirty="0">
                <a:latin typeface="Arial MT"/>
                <a:cs typeface="Arial MT"/>
              </a:rPr>
              <a:t> </a:t>
            </a:r>
            <a:r>
              <a:rPr sz="1800" dirty="0">
                <a:latin typeface="Arial MT"/>
                <a:cs typeface="Arial MT"/>
              </a:rPr>
              <a:t>when</a:t>
            </a:r>
            <a:r>
              <a:rPr sz="1800" spc="10" dirty="0">
                <a:latin typeface="Arial MT"/>
                <a:cs typeface="Arial MT"/>
              </a:rPr>
              <a:t> </a:t>
            </a:r>
            <a:r>
              <a:rPr sz="1800" dirty="0">
                <a:latin typeface="Arial MT"/>
                <a:cs typeface="Arial MT"/>
              </a:rPr>
              <a:t>the</a:t>
            </a:r>
            <a:r>
              <a:rPr sz="1800" spc="-35" dirty="0">
                <a:latin typeface="Arial MT"/>
                <a:cs typeface="Arial MT"/>
              </a:rPr>
              <a:t> </a:t>
            </a:r>
            <a:r>
              <a:rPr sz="1800" dirty="0">
                <a:latin typeface="Arial MT"/>
                <a:cs typeface="Arial MT"/>
              </a:rPr>
              <a:t>value</a:t>
            </a:r>
            <a:r>
              <a:rPr sz="1800" spc="-25" dirty="0">
                <a:latin typeface="Arial MT"/>
                <a:cs typeface="Arial MT"/>
              </a:rPr>
              <a:t> </a:t>
            </a:r>
            <a:r>
              <a:rPr sz="1800" dirty="0">
                <a:latin typeface="Arial MT"/>
                <a:cs typeface="Arial MT"/>
              </a:rPr>
              <a:t>of</a:t>
            </a:r>
            <a:r>
              <a:rPr sz="1800" spc="-25" dirty="0">
                <a:latin typeface="Arial MT"/>
                <a:cs typeface="Arial MT"/>
              </a:rPr>
              <a:t> </a:t>
            </a:r>
            <a:r>
              <a:rPr sz="1800" dirty="0">
                <a:latin typeface="Arial MT"/>
                <a:cs typeface="Arial MT"/>
              </a:rPr>
              <a:t>an</a:t>
            </a:r>
            <a:r>
              <a:rPr sz="1800" spc="-35" dirty="0">
                <a:latin typeface="Arial MT"/>
                <a:cs typeface="Arial MT"/>
              </a:rPr>
              <a:t> </a:t>
            </a:r>
            <a:r>
              <a:rPr sz="1800" dirty="0">
                <a:latin typeface="Arial MT"/>
                <a:cs typeface="Arial MT"/>
              </a:rPr>
              <a:t>input,</a:t>
            </a:r>
            <a:r>
              <a:rPr sz="1800" spc="-25" dirty="0">
                <a:latin typeface="Arial MT"/>
                <a:cs typeface="Arial MT"/>
              </a:rPr>
              <a:t> </a:t>
            </a:r>
            <a:r>
              <a:rPr sz="1800" dirty="0">
                <a:latin typeface="Arial MT"/>
                <a:cs typeface="Arial MT"/>
              </a:rPr>
              <a:t>select,</a:t>
            </a:r>
            <a:r>
              <a:rPr sz="1800" spc="-20" dirty="0">
                <a:latin typeface="Arial MT"/>
                <a:cs typeface="Arial MT"/>
              </a:rPr>
              <a:t> </a:t>
            </a:r>
            <a:r>
              <a:rPr sz="1800" dirty="0">
                <a:latin typeface="Arial MT"/>
                <a:cs typeface="Arial MT"/>
              </a:rPr>
              <a:t>or</a:t>
            </a:r>
            <a:r>
              <a:rPr sz="1800" spc="-20" dirty="0">
                <a:latin typeface="Arial MT"/>
                <a:cs typeface="Arial MT"/>
              </a:rPr>
              <a:t> </a:t>
            </a:r>
            <a:r>
              <a:rPr sz="1800" dirty="0">
                <a:latin typeface="Arial MT"/>
                <a:cs typeface="Arial MT"/>
              </a:rPr>
              <a:t>textarea</a:t>
            </a:r>
            <a:r>
              <a:rPr sz="1800" spc="-10" dirty="0">
                <a:latin typeface="Arial MT"/>
                <a:cs typeface="Arial MT"/>
              </a:rPr>
              <a:t> </a:t>
            </a:r>
            <a:r>
              <a:rPr sz="1800" dirty="0">
                <a:latin typeface="Arial MT"/>
                <a:cs typeface="Arial MT"/>
              </a:rPr>
              <a:t>element</a:t>
            </a:r>
            <a:r>
              <a:rPr sz="1800" spc="-10" dirty="0">
                <a:latin typeface="Arial MT"/>
                <a:cs typeface="Arial MT"/>
              </a:rPr>
              <a:t> </a:t>
            </a:r>
            <a:r>
              <a:rPr sz="1800" dirty="0">
                <a:latin typeface="Arial MT"/>
                <a:cs typeface="Arial MT"/>
              </a:rPr>
              <a:t>is</a:t>
            </a:r>
            <a:r>
              <a:rPr sz="1800" spc="-25" dirty="0">
                <a:latin typeface="Arial MT"/>
                <a:cs typeface="Arial MT"/>
              </a:rPr>
              <a:t> </a:t>
            </a:r>
            <a:r>
              <a:rPr sz="1800" spc="-10" dirty="0">
                <a:latin typeface="Arial MT"/>
                <a:cs typeface="Arial MT"/>
              </a:rPr>
              <a:t>changed.</a:t>
            </a:r>
            <a:endParaRPr sz="1800" dirty="0">
              <a:latin typeface="Arial MT"/>
              <a:cs typeface="Arial MT"/>
            </a:endParaRPr>
          </a:p>
          <a:p>
            <a:pPr marL="285750" indent="-285750">
              <a:lnSpc>
                <a:spcPct val="100000"/>
              </a:lnSpc>
              <a:spcBef>
                <a:spcPts val="90"/>
              </a:spcBef>
              <a:buFont typeface="Arial" panose="020B0604020202020204" pitchFamily="34" charset="0"/>
              <a:buChar char="•"/>
            </a:pPr>
            <a:endParaRPr sz="1800" dirty="0">
              <a:latin typeface="Arial MT"/>
              <a:cs typeface="Arial MT"/>
            </a:endParaRPr>
          </a:p>
          <a:p>
            <a:pPr marL="298450" indent="-285750">
              <a:lnSpc>
                <a:spcPct val="100000"/>
              </a:lnSpc>
              <a:buFont typeface="Arial" panose="020B0604020202020204" pitchFamily="34" charset="0"/>
              <a:buChar char="•"/>
            </a:pPr>
            <a:r>
              <a:rPr sz="1800" dirty="0">
                <a:solidFill>
                  <a:srgbClr val="FFC000"/>
                </a:solidFill>
                <a:latin typeface="Arial MT"/>
                <a:cs typeface="Arial"/>
              </a:rPr>
              <a:t>focus</a:t>
            </a:r>
            <a:r>
              <a:rPr sz="1800" b="1" dirty="0">
                <a:latin typeface="Arial MT"/>
                <a:cs typeface="Arial"/>
              </a:rPr>
              <a:t>:</a:t>
            </a:r>
            <a:r>
              <a:rPr sz="1800" b="1" spc="-30" dirty="0">
                <a:latin typeface="Arial MT"/>
                <a:cs typeface="Arial"/>
              </a:rPr>
              <a:t> </a:t>
            </a:r>
            <a:r>
              <a:rPr sz="1800" dirty="0">
                <a:latin typeface="Arial MT"/>
                <a:cs typeface="Arial MT"/>
              </a:rPr>
              <a:t>Triggered</a:t>
            </a:r>
            <a:r>
              <a:rPr sz="1800" spc="-40" dirty="0">
                <a:latin typeface="Arial MT"/>
                <a:cs typeface="Arial MT"/>
              </a:rPr>
              <a:t> </a:t>
            </a:r>
            <a:r>
              <a:rPr sz="1800" dirty="0">
                <a:latin typeface="Arial MT"/>
                <a:cs typeface="Arial MT"/>
              </a:rPr>
              <a:t>when</a:t>
            </a:r>
            <a:r>
              <a:rPr sz="1800" spc="15" dirty="0">
                <a:latin typeface="Arial MT"/>
                <a:cs typeface="Arial MT"/>
              </a:rPr>
              <a:t> </a:t>
            </a:r>
            <a:r>
              <a:rPr sz="1800" dirty="0">
                <a:latin typeface="Arial MT"/>
                <a:cs typeface="Arial MT"/>
              </a:rPr>
              <a:t>an</a:t>
            </a:r>
            <a:r>
              <a:rPr sz="1800" spc="-40" dirty="0">
                <a:latin typeface="Arial MT"/>
                <a:cs typeface="Arial MT"/>
              </a:rPr>
              <a:t> </a:t>
            </a:r>
            <a:r>
              <a:rPr sz="1800" dirty="0">
                <a:latin typeface="Arial MT"/>
                <a:cs typeface="Arial MT"/>
              </a:rPr>
              <a:t>element</a:t>
            </a:r>
            <a:r>
              <a:rPr sz="1800" spc="-15" dirty="0">
                <a:latin typeface="Arial MT"/>
                <a:cs typeface="Arial MT"/>
              </a:rPr>
              <a:t> </a:t>
            </a:r>
            <a:r>
              <a:rPr sz="1800" dirty="0">
                <a:latin typeface="Arial MT"/>
                <a:cs typeface="Arial MT"/>
              </a:rPr>
              <a:t>gains</a:t>
            </a:r>
            <a:r>
              <a:rPr sz="1800" spc="-20" dirty="0">
                <a:latin typeface="Arial MT"/>
                <a:cs typeface="Arial MT"/>
              </a:rPr>
              <a:t> </a:t>
            </a:r>
            <a:r>
              <a:rPr sz="1800" spc="-10" dirty="0">
                <a:latin typeface="Arial MT"/>
                <a:cs typeface="Arial MT"/>
              </a:rPr>
              <a:t>focus.</a:t>
            </a:r>
            <a:endParaRPr sz="1800" dirty="0">
              <a:latin typeface="Arial MT"/>
              <a:cs typeface="Arial MT"/>
            </a:endParaRPr>
          </a:p>
          <a:p>
            <a:pPr marL="285750" indent="-285750">
              <a:lnSpc>
                <a:spcPct val="100000"/>
              </a:lnSpc>
              <a:spcBef>
                <a:spcPts val="90"/>
              </a:spcBef>
              <a:buFont typeface="Arial" panose="020B0604020202020204" pitchFamily="34" charset="0"/>
              <a:buChar char="•"/>
            </a:pPr>
            <a:endParaRPr sz="1800" dirty="0">
              <a:latin typeface="Arial MT"/>
              <a:cs typeface="Arial MT"/>
            </a:endParaRPr>
          </a:p>
          <a:p>
            <a:pPr marL="298450" indent="-285750">
              <a:lnSpc>
                <a:spcPct val="100000"/>
              </a:lnSpc>
              <a:buFont typeface="Arial" panose="020B0604020202020204" pitchFamily="34" charset="0"/>
              <a:buChar char="•"/>
            </a:pPr>
            <a:r>
              <a:rPr sz="1800" dirty="0">
                <a:solidFill>
                  <a:srgbClr val="FFC000"/>
                </a:solidFill>
                <a:latin typeface="Arial MT"/>
                <a:cs typeface="Arial"/>
              </a:rPr>
              <a:t>blur</a:t>
            </a:r>
            <a:r>
              <a:rPr sz="1800" b="1" dirty="0">
                <a:latin typeface="Arial MT"/>
                <a:cs typeface="Arial"/>
              </a:rPr>
              <a:t>:</a:t>
            </a:r>
            <a:r>
              <a:rPr sz="1800" b="1" spc="-45" dirty="0">
                <a:latin typeface="Arial MT"/>
                <a:cs typeface="Arial"/>
              </a:rPr>
              <a:t> </a:t>
            </a:r>
            <a:r>
              <a:rPr sz="1800" dirty="0">
                <a:latin typeface="Arial MT"/>
                <a:cs typeface="Arial MT"/>
              </a:rPr>
              <a:t>Triggered</a:t>
            </a:r>
            <a:r>
              <a:rPr sz="1800" spc="-40" dirty="0">
                <a:latin typeface="Arial MT"/>
                <a:cs typeface="Arial MT"/>
              </a:rPr>
              <a:t> </a:t>
            </a:r>
            <a:r>
              <a:rPr sz="1800" dirty="0">
                <a:latin typeface="Arial MT"/>
                <a:cs typeface="Arial MT"/>
              </a:rPr>
              <a:t>when</a:t>
            </a:r>
            <a:r>
              <a:rPr sz="1800" spc="10" dirty="0">
                <a:latin typeface="Arial MT"/>
                <a:cs typeface="Arial MT"/>
              </a:rPr>
              <a:t> </a:t>
            </a:r>
            <a:r>
              <a:rPr sz="1800" dirty="0">
                <a:latin typeface="Arial MT"/>
                <a:cs typeface="Arial MT"/>
              </a:rPr>
              <a:t>an</a:t>
            </a:r>
            <a:r>
              <a:rPr sz="1800" spc="-25" dirty="0">
                <a:latin typeface="Arial MT"/>
                <a:cs typeface="Arial MT"/>
              </a:rPr>
              <a:t> </a:t>
            </a:r>
            <a:r>
              <a:rPr sz="1800" dirty="0">
                <a:latin typeface="Arial MT"/>
                <a:cs typeface="Arial MT"/>
              </a:rPr>
              <a:t>element</a:t>
            </a:r>
            <a:r>
              <a:rPr sz="1800" spc="-20" dirty="0">
                <a:latin typeface="Arial MT"/>
                <a:cs typeface="Arial MT"/>
              </a:rPr>
              <a:t> </a:t>
            </a:r>
            <a:r>
              <a:rPr sz="1800" dirty="0">
                <a:latin typeface="Arial MT"/>
                <a:cs typeface="Arial MT"/>
              </a:rPr>
              <a:t>loses</a:t>
            </a:r>
            <a:r>
              <a:rPr sz="1800" spc="-35" dirty="0">
                <a:latin typeface="Arial MT"/>
                <a:cs typeface="Arial MT"/>
              </a:rPr>
              <a:t> </a:t>
            </a:r>
            <a:r>
              <a:rPr sz="1800" spc="-10" dirty="0">
                <a:latin typeface="Arial MT"/>
                <a:cs typeface="Arial MT"/>
              </a:rPr>
              <a:t>focus.</a:t>
            </a:r>
            <a:endParaRPr sz="1800" dirty="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8e1a60f-3350-4a05-95d7-b25b2a175643">
      <Terms xmlns="http://schemas.microsoft.com/office/infopath/2007/PartnerControls"/>
    </lcf76f155ced4ddcb4097134ff3c332f>
    <TaxCatchAll xmlns="52dda859-a9e4-42d9-868d-de8ee1d200c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BB7728AE1D21D41AD9B35AAE0A4EC95" ma:contentTypeVersion="17" ma:contentTypeDescription="Create a new document." ma:contentTypeScope="" ma:versionID="88059b75877ba66a7e3004593427905c">
  <xsd:schema xmlns:xsd="http://www.w3.org/2001/XMLSchema" xmlns:xs="http://www.w3.org/2001/XMLSchema" xmlns:p="http://schemas.microsoft.com/office/2006/metadata/properties" xmlns:ns2="52dda859-a9e4-42d9-868d-de8ee1d200c2" xmlns:ns3="d8e1a60f-3350-4a05-95d7-b25b2a175643" targetNamespace="http://schemas.microsoft.com/office/2006/metadata/properties" ma:root="true" ma:fieldsID="edb3aaffc6e71aea68e7b93343d7dde8" ns2:_="" ns3:_="">
    <xsd:import namespace="52dda859-a9e4-42d9-868d-de8ee1d200c2"/>
    <xsd:import namespace="d8e1a60f-3350-4a05-95d7-b25b2a17564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lcf76f155ced4ddcb4097134ff3c332f" minOccurs="0"/>
                <xsd:element ref="ns2:TaxCatchAll"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dda859-a9e4-42d9-868d-de8ee1d200c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8deb48b-0a2b-4e23-9a68-642254c24ba9}" ma:internalName="TaxCatchAll" ma:showField="CatchAllData" ma:web="52dda859-a9e4-42d9-868d-de8ee1d200c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8e1a60f-3350-4a05-95d7-b25b2a17564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a02b4c3-ad89-44e0-9eed-c911eaa683c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361274-C97B-4ECC-B0CF-95DD9760C58A}">
  <ds:schemaRefs>
    <ds:schemaRef ds:uri="http://schemas.microsoft.com/sharepoint/v3/contenttype/forms"/>
  </ds:schemaRefs>
</ds:datastoreItem>
</file>

<file path=customXml/itemProps2.xml><?xml version="1.0" encoding="utf-8"?>
<ds:datastoreItem xmlns:ds="http://schemas.openxmlformats.org/officeDocument/2006/customXml" ds:itemID="{B28EC940-BA91-400C-810A-83CE5795E3BD}">
  <ds:schemaRefs>
    <ds:schemaRef ds:uri="http://schemas.microsoft.com/office/2006/metadata/properties"/>
    <ds:schemaRef ds:uri="http://schemas.microsoft.com/office/infopath/2007/PartnerControls"/>
    <ds:schemaRef ds:uri="4900d5ba-9796-42da-8ad1-b47e8faca156"/>
    <ds:schemaRef ds:uri="49283337-5960-4ff7-8228-fa26b266e73f"/>
  </ds:schemaRefs>
</ds:datastoreItem>
</file>

<file path=customXml/itemProps3.xml><?xml version="1.0" encoding="utf-8"?>
<ds:datastoreItem xmlns:ds="http://schemas.openxmlformats.org/officeDocument/2006/customXml" ds:itemID="{0711FEC4-9628-40BF-A039-EFE66422882C}"/>
</file>

<file path=docProps/app.xml><?xml version="1.0" encoding="utf-8"?>
<Properties xmlns="http://schemas.openxmlformats.org/officeDocument/2006/extended-properties" xmlns:vt="http://schemas.openxmlformats.org/officeDocument/2006/docPropsVTypes">
  <Template/>
  <TotalTime>187</TotalTime>
  <Words>1476</Words>
  <Application>Microsoft Office PowerPoint</Application>
  <PresentationFormat>Widescreen</PresentationFormat>
  <Paragraphs>201</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MT</vt:lpstr>
      <vt:lpstr>Calibri</vt:lpstr>
      <vt:lpstr>Calibri Light</vt:lpstr>
      <vt:lpstr>Tahoma</vt:lpstr>
      <vt:lpstr>Trebuchet MS</vt:lpstr>
      <vt:lpstr>Wingdings</vt:lpstr>
      <vt:lpstr>Office Theme</vt:lpstr>
      <vt:lpstr>PowerPoint Presentation</vt:lpstr>
      <vt:lpstr>PowerPoint Presentation</vt:lpstr>
      <vt:lpstr>Events in JavaScript</vt:lpstr>
      <vt:lpstr>PowerPoint Presentation</vt:lpstr>
      <vt:lpstr>Mouse Events</vt:lpstr>
      <vt:lpstr>Mouse Events</vt:lpstr>
      <vt:lpstr>Keyboard Events</vt:lpstr>
      <vt:lpstr>Keyboard Events</vt:lpstr>
      <vt:lpstr>Form Events</vt:lpstr>
      <vt:lpstr>Form Events</vt:lpstr>
      <vt:lpstr>JavaScript Inline Events </vt:lpstr>
      <vt:lpstr>Window Events</vt:lpstr>
      <vt:lpstr>Window Events</vt:lpstr>
      <vt:lpstr>Event Handlers</vt:lpstr>
      <vt:lpstr>Event Handlers</vt:lpstr>
      <vt:lpstr>Event Handlers</vt:lpstr>
      <vt:lpstr>The `defer` Attribute</vt:lpstr>
      <vt:lpstr>Event Listeners</vt:lpstr>
      <vt:lpstr>Event Listeners</vt:lpstr>
      <vt:lpstr>Event Listeners</vt:lpstr>
      <vt:lpstr>Example Continued</vt:lpstr>
      <vt:lpstr>PowerPoint Presentation</vt:lpstr>
      <vt:lpstr>PowerPoint Presentation</vt:lpstr>
      <vt:lpstr>PowerPoint Presentation</vt:lpstr>
      <vt:lpstr>Removing event listeners</vt:lpstr>
      <vt:lpstr>Key Differences:</vt:lpstr>
      <vt:lpstr>Exercise</vt:lpstr>
      <vt:lpstr>Exercise</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van Niekerk</dc:creator>
  <cp:lastModifiedBy>SimbaPC</cp:lastModifiedBy>
  <cp:revision>46</cp:revision>
  <dcterms:created xsi:type="dcterms:W3CDTF">2024-07-30T09:58:35Z</dcterms:created>
  <dcterms:modified xsi:type="dcterms:W3CDTF">2024-07-31T09:02:55Z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2024-07-25T00:00:00Z</vt:filetime>
  </property>
  <property fmtid="{D5CDD505-2E9C-101B-9397-08002B2CF9AE}" pid="3" name="Creator">
    <vt:lpwstr>Microsoft® PowerPoint® for Microsoft 365</vt:lpwstr>
  </property>
  <property fmtid="{D5CDD505-2E9C-101B-9397-08002B2CF9AE}" pid="4" name="LastSaved">
    <vt:filetime>2024-07-30T00:00:00Z</vt:filetime>
  </property>
  <property fmtid="{D5CDD505-2E9C-101B-9397-08002B2CF9AE}" pid="5" name="Producer">
    <vt:lpwstr>Microsoft® PowerPoint® for Microsoft 365</vt:lpwstr>
  </property>
  <property fmtid="{D5CDD505-2E9C-101B-9397-08002B2CF9AE}" pid="6" name="ContentTypeId">
    <vt:lpwstr>0x010100DBB7728AE1D21D41AD9B35AAE0A4EC95</vt:lpwstr>
  </property>
</Properties>
</file>