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7" r:id="rId5"/>
    <p:sldId id="279" r:id="rId6"/>
    <p:sldId id="278" r:id="rId7"/>
    <p:sldId id="280" r:id="rId8"/>
    <p:sldId id="282" r:id="rId9"/>
    <p:sldId id="281" r:id="rId10"/>
    <p:sldId id="283" r:id="rId11"/>
    <p:sldId id="284" r:id="rId12"/>
    <p:sldId id="285" r:id="rId13"/>
    <p:sldId id="27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55" autoAdjust="0"/>
  </p:normalViewPr>
  <p:slideViewPr>
    <p:cSldViewPr>
      <p:cViewPr varScale="1">
        <p:scale>
          <a:sx n="109" d="100"/>
          <a:sy n="109" d="100"/>
        </p:scale>
        <p:origin x="63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260975" y="1127505"/>
            <a:ext cx="2831465" cy="391159"/>
          </a:xfrm>
          <a:prstGeom prst="rect">
            <a:avLst/>
          </a:prstGeom>
        </p:spPr>
        <p:txBody>
          <a:bodyPr wrap="square" lIns="0" tIns="0" rIns="0" bIns="0">
            <a:spAutoFit/>
          </a:bodyPr>
          <a:lstStyle>
            <a:lvl1pPr>
              <a:defRPr sz="3200" b="0" i="0">
                <a:solidFill>
                  <a:srgbClr val="FFC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C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97180" cy="6299200"/>
          </a:xfrm>
          <a:custGeom>
            <a:avLst/>
            <a:gdLst/>
            <a:ahLst/>
            <a:cxnLst/>
            <a:rect l="l" t="t" r="r" b="b"/>
            <a:pathLst>
              <a:path w="297180" h="6299200">
                <a:moveTo>
                  <a:pt x="297179" y="0"/>
                </a:moveTo>
                <a:lnTo>
                  <a:pt x="0" y="0"/>
                </a:lnTo>
                <a:lnTo>
                  <a:pt x="0" y="6298884"/>
                </a:lnTo>
                <a:lnTo>
                  <a:pt x="297179" y="0"/>
                </a:lnTo>
                <a:close/>
              </a:path>
            </a:pathLst>
          </a:custGeom>
          <a:solidFill>
            <a:srgbClr val="F5D120"/>
          </a:solidFill>
        </p:spPr>
        <p:txBody>
          <a:bodyPr wrap="square" lIns="0" tIns="0" rIns="0" bIns="0" rtlCol="0"/>
          <a:lstStyle/>
          <a:p>
            <a:endParaRPr/>
          </a:p>
        </p:txBody>
      </p:sp>
      <p:sp>
        <p:nvSpPr>
          <p:cNvPr id="17" name="bg object 17"/>
          <p:cNvSpPr/>
          <p:nvPr/>
        </p:nvSpPr>
        <p:spPr>
          <a:xfrm>
            <a:off x="11776652" y="12191"/>
            <a:ext cx="415925" cy="6845934"/>
          </a:xfrm>
          <a:custGeom>
            <a:avLst/>
            <a:gdLst/>
            <a:ahLst/>
            <a:cxnLst/>
            <a:rect l="l" t="t" r="r" b="b"/>
            <a:pathLst>
              <a:path w="415925" h="6845934">
                <a:moveTo>
                  <a:pt x="415347" y="0"/>
                </a:moveTo>
                <a:lnTo>
                  <a:pt x="395408" y="0"/>
                </a:lnTo>
                <a:lnTo>
                  <a:pt x="0" y="6845805"/>
                </a:lnTo>
                <a:lnTo>
                  <a:pt x="415347" y="6845805"/>
                </a:lnTo>
                <a:lnTo>
                  <a:pt x="415347" y="0"/>
                </a:lnTo>
                <a:close/>
              </a:path>
            </a:pathLst>
          </a:custGeom>
          <a:solidFill>
            <a:srgbClr val="F5D12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11493" y="6401987"/>
            <a:ext cx="533303" cy="34357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97180" cy="6299200"/>
          </a:xfrm>
          <a:custGeom>
            <a:avLst/>
            <a:gdLst/>
            <a:ahLst/>
            <a:cxnLst/>
            <a:rect l="l" t="t" r="r" b="b"/>
            <a:pathLst>
              <a:path w="297180" h="6299200">
                <a:moveTo>
                  <a:pt x="297179" y="0"/>
                </a:moveTo>
                <a:lnTo>
                  <a:pt x="0" y="0"/>
                </a:lnTo>
                <a:lnTo>
                  <a:pt x="0" y="6298884"/>
                </a:lnTo>
                <a:lnTo>
                  <a:pt x="297179" y="0"/>
                </a:lnTo>
                <a:close/>
              </a:path>
            </a:pathLst>
          </a:custGeom>
          <a:solidFill>
            <a:srgbClr val="F5D120"/>
          </a:solidFill>
        </p:spPr>
        <p:txBody>
          <a:bodyPr wrap="square" lIns="0" tIns="0" rIns="0" bIns="0" rtlCol="0"/>
          <a:lstStyle/>
          <a:p>
            <a:endParaRPr/>
          </a:p>
        </p:txBody>
      </p:sp>
      <p:sp>
        <p:nvSpPr>
          <p:cNvPr id="17" name="bg object 17"/>
          <p:cNvSpPr/>
          <p:nvPr/>
        </p:nvSpPr>
        <p:spPr>
          <a:xfrm>
            <a:off x="11776652" y="12191"/>
            <a:ext cx="415925" cy="6845934"/>
          </a:xfrm>
          <a:custGeom>
            <a:avLst/>
            <a:gdLst/>
            <a:ahLst/>
            <a:cxnLst/>
            <a:rect l="l" t="t" r="r" b="b"/>
            <a:pathLst>
              <a:path w="415925" h="6845934">
                <a:moveTo>
                  <a:pt x="415347" y="0"/>
                </a:moveTo>
                <a:lnTo>
                  <a:pt x="395408" y="0"/>
                </a:lnTo>
                <a:lnTo>
                  <a:pt x="0" y="6845805"/>
                </a:lnTo>
                <a:lnTo>
                  <a:pt x="415347" y="6845805"/>
                </a:lnTo>
                <a:lnTo>
                  <a:pt x="415347" y="0"/>
                </a:lnTo>
                <a:close/>
              </a:path>
            </a:pathLst>
          </a:custGeom>
          <a:solidFill>
            <a:srgbClr val="F5D120"/>
          </a:solidFill>
        </p:spPr>
        <p:txBody>
          <a:bodyPr wrap="square" lIns="0" tIns="0" rIns="0" bIns="0" rtlCol="0"/>
          <a:lstStyle/>
          <a:p>
            <a:endParaRPr/>
          </a:p>
        </p:txBody>
      </p:sp>
      <p:sp>
        <p:nvSpPr>
          <p:cNvPr id="18" name="bg object 18"/>
          <p:cNvSpPr/>
          <p:nvPr/>
        </p:nvSpPr>
        <p:spPr>
          <a:xfrm>
            <a:off x="5987796" y="1146047"/>
            <a:ext cx="216535" cy="36830"/>
          </a:xfrm>
          <a:custGeom>
            <a:avLst/>
            <a:gdLst/>
            <a:ahLst/>
            <a:cxnLst/>
            <a:rect l="l" t="t" r="r" b="b"/>
            <a:pathLst>
              <a:path w="216535" h="36830">
                <a:moveTo>
                  <a:pt x="216408" y="0"/>
                </a:moveTo>
                <a:lnTo>
                  <a:pt x="0" y="0"/>
                </a:lnTo>
                <a:lnTo>
                  <a:pt x="0" y="36575"/>
                </a:lnTo>
                <a:lnTo>
                  <a:pt x="216408" y="36575"/>
                </a:lnTo>
                <a:lnTo>
                  <a:pt x="216408" y="0"/>
                </a:lnTo>
                <a:close/>
              </a:path>
            </a:pathLst>
          </a:custGeom>
          <a:solidFill>
            <a:srgbClr val="F5D120"/>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11493" y="6401987"/>
            <a:ext cx="533303" cy="343570"/>
          </a:xfrm>
          <a:prstGeom prst="rect">
            <a:avLst/>
          </a:prstGeom>
        </p:spPr>
      </p:pic>
      <p:sp>
        <p:nvSpPr>
          <p:cNvPr id="2" name="Holder 2"/>
          <p:cNvSpPr>
            <a:spLocks noGrp="1"/>
          </p:cNvSpPr>
          <p:nvPr>
            <p:ph type="title"/>
          </p:nvPr>
        </p:nvSpPr>
        <p:spPr>
          <a:xfrm>
            <a:off x="825500" y="250393"/>
            <a:ext cx="10541000" cy="803833"/>
          </a:xfrm>
          <a:prstGeom prst="rect">
            <a:avLst/>
          </a:prstGeom>
        </p:spPr>
        <p:txBody>
          <a:bodyPr wrap="square" lIns="0" tIns="0" rIns="0" bIns="0">
            <a:spAutoFit/>
          </a:bodyPr>
          <a:lstStyle>
            <a:lvl1pPr>
              <a:defRPr sz="3200" b="0" i="0">
                <a:solidFill>
                  <a:srgbClr val="FFC000"/>
                </a:solidFill>
                <a:latin typeface="Calibri"/>
                <a:cs typeface="Calibri"/>
              </a:defRPr>
            </a:lvl1pPr>
          </a:lstStyle>
          <a:p>
            <a:endParaRPr/>
          </a:p>
        </p:txBody>
      </p:sp>
      <p:sp>
        <p:nvSpPr>
          <p:cNvPr id="3" name="Holder 3"/>
          <p:cNvSpPr>
            <a:spLocks noGrp="1"/>
          </p:cNvSpPr>
          <p:nvPr>
            <p:ph type="body" idx="1"/>
          </p:nvPr>
        </p:nvSpPr>
        <p:spPr>
          <a:xfrm>
            <a:off x="687069" y="1401317"/>
            <a:ext cx="10817860" cy="194627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hyperlink" Target="http://www.belgiumcampus.ac.za/" TargetMode="External"/><Relationship Id="rId7" Type="http://schemas.openxmlformats.org/officeDocument/2006/relationships/image" Target="../media/image23.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hyperlink" Target="mailto:info@belgiumcampus.ac.za" TargetMode="External"/><Relationship Id="rId5" Type="http://schemas.openxmlformats.org/officeDocument/2006/relationships/image" Target="../media/image21.png"/><Relationship Id="rId10" Type="http://schemas.openxmlformats.org/officeDocument/2006/relationships/image" Target="../media/image26.jp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52525"/>
          </a:solidFill>
        </p:spPr>
        <p:txBody>
          <a:bodyPr wrap="square" lIns="0" tIns="0" rIns="0" bIns="0" rtlCol="0"/>
          <a:lstStyle/>
          <a:p>
            <a:endParaRPr/>
          </a:p>
        </p:txBody>
      </p:sp>
      <p:pic>
        <p:nvPicPr>
          <p:cNvPr id="3" name="object 3"/>
          <p:cNvPicPr/>
          <p:nvPr/>
        </p:nvPicPr>
        <p:blipFill>
          <a:blip r:embed="rId2" cstate="print"/>
          <a:stretch>
            <a:fillRect/>
          </a:stretch>
        </p:blipFill>
        <p:spPr>
          <a:xfrm>
            <a:off x="11362943" y="6260590"/>
            <a:ext cx="829055" cy="539494"/>
          </a:xfrm>
          <a:prstGeom prst="rect">
            <a:avLst/>
          </a:prstGeom>
        </p:spPr>
      </p:pic>
      <p:grpSp>
        <p:nvGrpSpPr>
          <p:cNvPr id="4" name="object 4"/>
          <p:cNvGrpSpPr/>
          <p:nvPr/>
        </p:nvGrpSpPr>
        <p:grpSpPr>
          <a:xfrm>
            <a:off x="0" y="0"/>
            <a:ext cx="7461250" cy="6858000"/>
            <a:chOff x="0" y="0"/>
            <a:chExt cx="7461250" cy="6858000"/>
          </a:xfrm>
        </p:grpSpPr>
        <p:pic>
          <p:nvPicPr>
            <p:cNvPr id="5" name="object 5"/>
            <p:cNvPicPr/>
            <p:nvPr/>
          </p:nvPicPr>
          <p:blipFill>
            <a:blip r:embed="rId3" cstate="print"/>
            <a:stretch>
              <a:fillRect/>
            </a:stretch>
          </p:blipFill>
          <p:spPr>
            <a:xfrm>
              <a:off x="0" y="0"/>
              <a:ext cx="7460742" cy="6857996"/>
            </a:xfrm>
            <a:prstGeom prst="rect">
              <a:avLst/>
            </a:prstGeom>
          </p:spPr>
        </p:pic>
        <p:pic>
          <p:nvPicPr>
            <p:cNvPr id="6" name="object 6"/>
            <p:cNvPicPr/>
            <p:nvPr/>
          </p:nvPicPr>
          <p:blipFill>
            <a:blip r:embed="rId4" cstate="print"/>
            <a:stretch>
              <a:fillRect/>
            </a:stretch>
          </p:blipFill>
          <p:spPr>
            <a:xfrm>
              <a:off x="0" y="0"/>
              <a:ext cx="7118603" cy="6857998"/>
            </a:xfrm>
            <a:prstGeom prst="rect">
              <a:avLst/>
            </a:prstGeom>
          </p:spPr>
        </p:pic>
        <p:pic>
          <p:nvPicPr>
            <p:cNvPr id="7" name="object 7"/>
            <p:cNvPicPr/>
            <p:nvPr/>
          </p:nvPicPr>
          <p:blipFill>
            <a:blip r:embed="rId5" cstate="print"/>
            <a:stretch>
              <a:fillRect/>
            </a:stretch>
          </p:blipFill>
          <p:spPr>
            <a:xfrm>
              <a:off x="0" y="0"/>
              <a:ext cx="6096538" cy="5413248"/>
            </a:xfrm>
            <a:prstGeom prst="rect">
              <a:avLst/>
            </a:prstGeom>
          </p:spPr>
        </p:pic>
        <p:pic>
          <p:nvPicPr>
            <p:cNvPr id="8" name="object 8"/>
            <p:cNvPicPr/>
            <p:nvPr/>
          </p:nvPicPr>
          <p:blipFill>
            <a:blip r:embed="rId6" cstate="print"/>
            <a:stretch>
              <a:fillRect/>
            </a:stretch>
          </p:blipFill>
          <p:spPr>
            <a:xfrm>
              <a:off x="0" y="0"/>
              <a:ext cx="3331464" cy="6857996"/>
            </a:xfrm>
            <a:prstGeom prst="rect">
              <a:avLst/>
            </a:prstGeom>
          </p:spPr>
        </p:pic>
        <p:sp>
          <p:nvSpPr>
            <p:cNvPr id="9" name="object 9"/>
            <p:cNvSpPr/>
            <p:nvPr/>
          </p:nvSpPr>
          <p:spPr>
            <a:xfrm>
              <a:off x="0" y="0"/>
              <a:ext cx="2962910" cy="6858000"/>
            </a:xfrm>
            <a:custGeom>
              <a:avLst/>
              <a:gdLst/>
              <a:ahLst/>
              <a:cxnLst/>
              <a:rect l="l" t="t" r="r" b="b"/>
              <a:pathLst>
                <a:path w="2962910" h="6858000">
                  <a:moveTo>
                    <a:pt x="2962656" y="0"/>
                  </a:moveTo>
                  <a:lnTo>
                    <a:pt x="0" y="0"/>
                  </a:lnTo>
                  <a:lnTo>
                    <a:pt x="0" y="6857998"/>
                  </a:lnTo>
                  <a:lnTo>
                    <a:pt x="1259446" y="6857998"/>
                  </a:lnTo>
                  <a:lnTo>
                    <a:pt x="2962656" y="0"/>
                  </a:lnTo>
                  <a:close/>
                </a:path>
              </a:pathLst>
            </a:custGeom>
            <a:solidFill>
              <a:srgbClr val="252525"/>
            </a:solidFill>
          </p:spPr>
          <p:txBody>
            <a:bodyPr wrap="square" lIns="0" tIns="0" rIns="0" bIns="0" rtlCol="0"/>
            <a:lstStyle/>
            <a:p>
              <a:endParaRPr/>
            </a:p>
          </p:txBody>
        </p:sp>
      </p:grpSp>
      <p:grpSp>
        <p:nvGrpSpPr>
          <p:cNvPr id="10" name="object 10"/>
          <p:cNvGrpSpPr/>
          <p:nvPr/>
        </p:nvGrpSpPr>
        <p:grpSpPr>
          <a:xfrm>
            <a:off x="6408420" y="0"/>
            <a:ext cx="5783580" cy="6858000"/>
            <a:chOff x="6408420" y="0"/>
            <a:chExt cx="5783580" cy="6858000"/>
          </a:xfrm>
        </p:grpSpPr>
        <p:sp>
          <p:nvSpPr>
            <p:cNvPr id="11" name="object 11"/>
            <p:cNvSpPr/>
            <p:nvPr/>
          </p:nvSpPr>
          <p:spPr>
            <a:xfrm>
              <a:off x="10402823" y="0"/>
              <a:ext cx="1789430" cy="6858000"/>
            </a:xfrm>
            <a:custGeom>
              <a:avLst/>
              <a:gdLst/>
              <a:ahLst/>
              <a:cxnLst/>
              <a:rect l="l" t="t" r="r" b="b"/>
              <a:pathLst>
                <a:path w="1789429" h="6858000">
                  <a:moveTo>
                    <a:pt x="1789176" y="0"/>
                  </a:moveTo>
                  <a:lnTo>
                    <a:pt x="1703451" y="0"/>
                  </a:lnTo>
                  <a:lnTo>
                    <a:pt x="0" y="6857999"/>
                  </a:lnTo>
                  <a:lnTo>
                    <a:pt x="1789176" y="6857999"/>
                  </a:lnTo>
                  <a:lnTo>
                    <a:pt x="1789176" y="0"/>
                  </a:lnTo>
                  <a:close/>
                </a:path>
              </a:pathLst>
            </a:custGeom>
            <a:solidFill>
              <a:srgbClr val="F5D120"/>
            </a:solidFill>
          </p:spPr>
          <p:txBody>
            <a:bodyPr wrap="square" lIns="0" tIns="0" rIns="0" bIns="0" rtlCol="0"/>
            <a:lstStyle/>
            <a:p>
              <a:endParaRPr/>
            </a:p>
          </p:txBody>
        </p:sp>
        <p:pic>
          <p:nvPicPr>
            <p:cNvPr id="12" name="object 12"/>
            <p:cNvPicPr/>
            <p:nvPr/>
          </p:nvPicPr>
          <p:blipFill>
            <a:blip r:embed="rId7" cstate="print"/>
            <a:stretch>
              <a:fillRect/>
            </a:stretch>
          </p:blipFill>
          <p:spPr>
            <a:xfrm>
              <a:off x="11306555" y="6219444"/>
              <a:ext cx="862583" cy="539493"/>
            </a:xfrm>
            <a:prstGeom prst="rect">
              <a:avLst/>
            </a:prstGeom>
          </p:spPr>
        </p:pic>
        <p:pic>
          <p:nvPicPr>
            <p:cNvPr id="13" name="object 13"/>
            <p:cNvPicPr/>
            <p:nvPr/>
          </p:nvPicPr>
          <p:blipFill>
            <a:blip r:embed="rId8" cstate="print"/>
            <a:stretch>
              <a:fillRect/>
            </a:stretch>
          </p:blipFill>
          <p:spPr>
            <a:xfrm>
              <a:off x="6408420" y="0"/>
              <a:ext cx="5783580" cy="6857996"/>
            </a:xfrm>
            <a:prstGeom prst="rect">
              <a:avLst/>
            </a:prstGeom>
          </p:spPr>
        </p:pic>
        <p:sp>
          <p:nvSpPr>
            <p:cNvPr id="14" name="object 14"/>
            <p:cNvSpPr/>
            <p:nvPr/>
          </p:nvSpPr>
          <p:spPr>
            <a:xfrm>
              <a:off x="6486144" y="0"/>
              <a:ext cx="5658485" cy="6758940"/>
            </a:xfrm>
            <a:custGeom>
              <a:avLst/>
              <a:gdLst/>
              <a:ahLst/>
              <a:cxnLst/>
              <a:rect l="l" t="t" r="r" b="b"/>
              <a:pathLst>
                <a:path w="5658484" h="6758940">
                  <a:moveTo>
                    <a:pt x="5658102" y="0"/>
                  </a:moveTo>
                  <a:lnTo>
                    <a:pt x="1698496" y="0"/>
                  </a:lnTo>
                  <a:lnTo>
                    <a:pt x="0" y="6758940"/>
                  </a:lnTo>
                  <a:lnTo>
                    <a:pt x="3959605" y="6758940"/>
                  </a:lnTo>
                  <a:lnTo>
                    <a:pt x="5658102" y="0"/>
                  </a:lnTo>
                  <a:close/>
                </a:path>
              </a:pathLst>
            </a:custGeom>
            <a:solidFill>
              <a:srgbClr val="252525"/>
            </a:solidFill>
          </p:spPr>
          <p:txBody>
            <a:bodyPr wrap="square" lIns="0" tIns="0" rIns="0" bIns="0" rtlCol="0"/>
            <a:lstStyle/>
            <a:p>
              <a:endParaRPr/>
            </a:p>
          </p:txBody>
        </p:sp>
      </p:grpSp>
      <p:sp>
        <p:nvSpPr>
          <p:cNvPr id="15" name="object 15"/>
          <p:cNvSpPr txBox="1"/>
          <p:nvPr/>
        </p:nvSpPr>
        <p:spPr>
          <a:xfrm>
            <a:off x="3864990" y="1839290"/>
            <a:ext cx="5986780" cy="1674817"/>
          </a:xfrm>
          <a:prstGeom prst="rect">
            <a:avLst/>
          </a:prstGeom>
        </p:spPr>
        <p:txBody>
          <a:bodyPr vert="horz" wrap="square" lIns="0" tIns="12700" rIns="0" bIns="0" rtlCol="0">
            <a:spAutoFit/>
          </a:bodyPr>
          <a:lstStyle/>
          <a:p>
            <a:pPr marL="12700" marR="5080">
              <a:lnSpc>
                <a:spcPct val="100000"/>
              </a:lnSpc>
              <a:spcBef>
                <a:spcPts val="100"/>
              </a:spcBef>
            </a:pPr>
            <a:r>
              <a:rPr sz="5400" dirty="0">
                <a:solidFill>
                  <a:srgbClr val="FFFFFF"/>
                </a:solidFill>
                <a:latin typeface="Calibri"/>
                <a:cs typeface="Calibri"/>
              </a:rPr>
              <a:t>JavaScript</a:t>
            </a:r>
            <a:r>
              <a:rPr sz="5400" spc="-275" dirty="0">
                <a:solidFill>
                  <a:srgbClr val="FFFFFF"/>
                </a:solidFill>
                <a:latin typeface="Calibri"/>
                <a:cs typeface="Calibri"/>
              </a:rPr>
              <a:t> </a:t>
            </a:r>
            <a:r>
              <a:rPr lang="en-US" sz="5400" spc="-20" dirty="0" smtClean="0">
                <a:solidFill>
                  <a:srgbClr val="FFC000"/>
                </a:solidFill>
                <a:latin typeface="Calibri"/>
                <a:cs typeface="Calibri"/>
              </a:rPr>
              <a:t>Runtime Model</a:t>
            </a:r>
            <a:endParaRPr sz="5400" dirty="0">
              <a:solidFill>
                <a:srgbClr val="FFC000"/>
              </a:solidFill>
              <a:latin typeface="Calibri"/>
              <a:cs typeface="Calibri"/>
            </a:endParaRPr>
          </a:p>
        </p:txBody>
      </p:sp>
      <p:grpSp>
        <p:nvGrpSpPr>
          <p:cNvPr id="16" name="object 16"/>
          <p:cNvGrpSpPr/>
          <p:nvPr/>
        </p:nvGrpSpPr>
        <p:grpSpPr>
          <a:xfrm>
            <a:off x="0" y="0"/>
            <a:ext cx="756920" cy="2240915"/>
            <a:chOff x="0" y="0"/>
            <a:chExt cx="756920" cy="2240915"/>
          </a:xfrm>
        </p:grpSpPr>
        <p:pic>
          <p:nvPicPr>
            <p:cNvPr id="17" name="object 17"/>
            <p:cNvPicPr/>
            <p:nvPr/>
          </p:nvPicPr>
          <p:blipFill>
            <a:blip r:embed="rId9" cstate="print"/>
            <a:stretch>
              <a:fillRect/>
            </a:stretch>
          </p:blipFill>
          <p:spPr>
            <a:xfrm>
              <a:off x="0" y="0"/>
              <a:ext cx="756907" cy="2240915"/>
            </a:xfrm>
            <a:prstGeom prst="rect">
              <a:avLst/>
            </a:prstGeom>
          </p:spPr>
        </p:pic>
        <p:sp>
          <p:nvSpPr>
            <p:cNvPr id="18" name="object 18"/>
            <p:cNvSpPr/>
            <p:nvPr/>
          </p:nvSpPr>
          <p:spPr>
            <a:xfrm>
              <a:off x="0" y="0"/>
              <a:ext cx="466725" cy="1878330"/>
            </a:xfrm>
            <a:custGeom>
              <a:avLst/>
              <a:gdLst/>
              <a:ahLst/>
              <a:cxnLst/>
              <a:rect l="l" t="t" r="r" b="b"/>
              <a:pathLst>
                <a:path w="466725" h="1878330">
                  <a:moveTo>
                    <a:pt x="466344" y="0"/>
                  </a:moveTo>
                  <a:lnTo>
                    <a:pt x="0" y="0"/>
                  </a:lnTo>
                  <a:lnTo>
                    <a:pt x="0" y="1878250"/>
                  </a:lnTo>
                  <a:lnTo>
                    <a:pt x="466344" y="0"/>
                  </a:lnTo>
                  <a:close/>
                </a:path>
              </a:pathLst>
            </a:custGeom>
            <a:solidFill>
              <a:srgbClr val="F5D120"/>
            </a:solidFill>
          </p:spPr>
          <p:txBody>
            <a:bodyPr wrap="square" lIns="0" tIns="0" rIns="0" bIns="0" rtlCol="0"/>
            <a:lstStyle/>
            <a:p>
              <a:endParaRPr/>
            </a:p>
          </p:txBody>
        </p:sp>
      </p:grpSp>
      <p:sp>
        <p:nvSpPr>
          <p:cNvPr id="19" name="object 19"/>
          <p:cNvSpPr txBox="1">
            <a:spLocks noGrp="1"/>
          </p:cNvSpPr>
          <p:nvPr>
            <p:ph type="ctrTitle"/>
          </p:nvPr>
        </p:nvSpPr>
        <p:spPr>
          <a:xfrm>
            <a:off x="5260975" y="1127505"/>
            <a:ext cx="3912519" cy="382156"/>
          </a:xfrm>
          <a:prstGeom prst="rect">
            <a:avLst/>
          </a:prstGeom>
        </p:spPr>
        <p:txBody>
          <a:bodyPr vert="horz" wrap="square" lIns="0" tIns="12700" rIns="0" bIns="0" rtlCol="0">
            <a:spAutoFit/>
          </a:bodyPr>
          <a:lstStyle/>
          <a:p>
            <a:pPr marL="12700">
              <a:lnSpc>
                <a:spcPct val="100000"/>
              </a:lnSpc>
              <a:spcBef>
                <a:spcPts val="100"/>
              </a:spcBef>
            </a:pPr>
            <a:r>
              <a:rPr sz="2400" spc="-165" dirty="0">
                <a:solidFill>
                  <a:srgbClr val="FFFFFF"/>
                </a:solidFill>
                <a:latin typeface="Tahoma"/>
                <a:cs typeface="Tahoma"/>
              </a:rPr>
              <a:t>Web</a:t>
            </a:r>
            <a:r>
              <a:rPr sz="2400" spc="-215" dirty="0">
                <a:solidFill>
                  <a:srgbClr val="FFFFFF"/>
                </a:solidFill>
                <a:latin typeface="Tahoma"/>
                <a:cs typeface="Tahoma"/>
              </a:rPr>
              <a:t> </a:t>
            </a:r>
            <a:r>
              <a:rPr sz="2400" spc="-90" dirty="0">
                <a:solidFill>
                  <a:srgbClr val="FFFFFF"/>
                </a:solidFill>
                <a:latin typeface="Tahoma"/>
                <a:cs typeface="Tahoma"/>
              </a:rPr>
              <a:t>Programming</a:t>
            </a:r>
            <a:r>
              <a:rPr sz="2400" spc="-185" dirty="0">
                <a:solidFill>
                  <a:srgbClr val="FFFFFF"/>
                </a:solidFill>
                <a:latin typeface="Tahoma"/>
                <a:cs typeface="Tahoma"/>
              </a:rPr>
              <a:t> </a:t>
            </a:r>
            <a:r>
              <a:rPr sz="2400" spc="-120" dirty="0" smtClean="0">
                <a:solidFill>
                  <a:srgbClr val="FFFFFF"/>
                </a:solidFill>
                <a:latin typeface="Tahoma"/>
                <a:cs typeface="Tahoma"/>
              </a:rPr>
              <a:t>2</a:t>
            </a:r>
            <a:r>
              <a:rPr lang="en-US" sz="2400" spc="-120" dirty="0">
                <a:solidFill>
                  <a:srgbClr val="FFFFFF"/>
                </a:solidFill>
                <a:latin typeface="Tahoma"/>
                <a:cs typeface="Tahoma"/>
              </a:rPr>
              <a:t>X</a:t>
            </a:r>
            <a:r>
              <a:rPr sz="2400" spc="-120" dirty="0" smtClean="0">
                <a:solidFill>
                  <a:srgbClr val="FFFFFF"/>
                </a:solidFill>
                <a:latin typeface="Tahoma"/>
                <a:cs typeface="Tahoma"/>
              </a:rPr>
              <a:t>1</a:t>
            </a:r>
            <a:endParaRPr sz="2400" dirty="0">
              <a:latin typeface="Tahoma"/>
              <a:cs typeface="Tahom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881119"/>
            <a:ext cx="3657600" cy="3967753"/>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 following line of code is a database query.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These tasks are immediately popped off because they may take a long time.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They are passed to </a:t>
            </a:r>
            <a:r>
              <a:rPr lang="en-US" sz="1800" dirty="0" err="1" smtClean="0">
                <a:solidFill>
                  <a:schemeClr val="tx1"/>
                </a:solidFill>
                <a:latin typeface="Calibri"/>
                <a:cs typeface="Calibri"/>
              </a:rPr>
              <a:t>Libuv</a:t>
            </a:r>
            <a:r>
              <a:rPr lang="en-US" sz="1800" dirty="0" smtClean="0">
                <a:solidFill>
                  <a:schemeClr val="tx1"/>
                </a:solidFill>
                <a:latin typeface="Calibri"/>
                <a:cs typeface="Calibri"/>
              </a:rPr>
              <a:t>, which asynchronously handles them in the background.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At the same time, Node.js can keep running other code without blocking its single thread.</a:t>
            </a:r>
            <a:endParaRPr sz="1800" dirty="0">
              <a:solidFill>
                <a:schemeClr val="tx1"/>
              </a:solidFill>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JavaScript Event Loop</a:t>
            </a:r>
            <a:endParaRPr lang="en-ZA" sz="3200" dirty="0">
              <a:solidFill>
                <a:srgbClr val="FFC000"/>
              </a:solidFill>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15116"/>
            <a:ext cx="6900332" cy="3881437"/>
          </a:xfrm>
          <a:prstGeom prst="rect">
            <a:avLst/>
          </a:prstGeom>
        </p:spPr>
      </p:pic>
    </p:spTree>
    <p:extLst>
      <p:ext uri="{BB962C8B-B14F-4D97-AF65-F5344CB8AC3E}">
        <p14:creationId xmlns:p14="http://schemas.microsoft.com/office/powerpoint/2010/main" val="152410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125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447800"/>
            <a:ext cx="10972800" cy="566822"/>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While </a:t>
            </a:r>
            <a:r>
              <a:rPr lang="en-US" sz="1800" dirty="0" err="1" smtClean="0">
                <a:solidFill>
                  <a:schemeClr val="tx1"/>
                </a:solidFill>
                <a:latin typeface="Calibri"/>
                <a:cs typeface="Calibri"/>
              </a:rPr>
              <a:t>Libuv</a:t>
            </a:r>
            <a:r>
              <a:rPr lang="en-US" sz="1800" dirty="0" smtClean="0">
                <a:solidFill>
                  <a:schemeClr val="tx1"/>
                </a:solidFill>
                <a:latin typeface="Calibri"/>
                <a:cs typeface="Calibri"/>
              </a:rPr>
              <a:t> handles the query in the background, our JavaScript is not blocked and can continue with console.log(”Before query result”).</a:t>
            </a: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JavaScript Event Loop</a:t>
            </a:r>
            <a:endParaRPr lang="en-ZA" sz="3200" dirty="0">
              <a:solidFill>
                <a:srgbClr val="FFC000"/>
              </a:solidFill>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362200"/>
            <a:ext cx="7315200" cy="4114800"/>
          </a:xfrm>
          <a:prstGeom prst="rect">
            <a:avLst/>
          </a:prstGeom>
        </p:spPr>
      </p:pic>
    </p:spTree>
    <p:extLst>
      <p:ext uri="{BB962C8B-B14F-4D97-AF65-F5344CB8AC3E}">
        <p14:creationId xmlns:p14="http://schemas.microsoft.com/office/powerpoint/2010/main" val="353929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2438400"/>
            <a:ext cx="3810000" cy="2834109"/>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When the query is done, its callback is pushed to the I/O Event Queue to be run shortly*.*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 event loop connects the queue with the call stack.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It checks if the latter is empty and moves the first queue item for execution:</a:t>
            </a: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JavaScript Event Loop</a:t>
            </a:r>
            <a:endParaRPr lang="en-ZA" sz="3200" dirty="0">
              <a:solidFill>
                <a:srgbClr val="FFC000"/>
              </a:solidFill>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905000"/>
            <a:ext cx="7171266" cy="4033837"/>
          </a:xfrm>
          <a:prstGeom prst="rect">
            <a:avLst/>
          </a:prstGeom>
        </p:spPr>
      </p:pic>
    </p:spTree>
    <p:extLst>
      <p:ext uri="{BB962C8B-B14F-4D97-AF65-F5344CB8AC3E}">
        <p14:creationId xmlns:p14="http://schemas.microsoft.com/office/powerpoint/2010/main" val="22126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7853" y="110997"/>
            <a:ext cx="245110" cy="299720"/>
          </a:xfrm>
          <a:prstGeom prst="rect">
            <a:avLst/>
          </a:prstGeom>
        </p:spPr>
        <p:txBody>
          <a:bodyPr vert="horz" wrap="square" lIns="0" tIns="12700" rIns="0" bIns="0" rtlCol="0">
            <a:spAutoFit/>
          </a:bodyPr>
          <a:lstStyle/>
          <a:p>
            <a:pPr marL="12700">
              <a:lnSpc>
                <a:spcPct val="100000"/>
              </a:lnSpc>
              <a:spcBef>
                <a:spcPts val="100"/>
              </a:spcBef>
            </a:pPr>
            <a:r>
              <a:rPr sz="1800" spc="-105" dirty="0">
                <a:solidFill>
                  <a:srgbClr val="F5D120"/>
                </a:solidFill>
                <a:latin typeface="Tahoma"/>
                <a:cs typeface="Tahoma"/>
              </a:rPr>
              <a:t>21</a:t>
            </a:r>
            <a:endParaRPr sz="1800">
              <a:latin typeface="Tahoma"/>
              <a:cs typeface="Tahoma"/>
            </a:endParaRPr>
          </a:p>
        </p:txBody>
      </p:sp>
      <p:pic>
        <p:nvPicPr>
          <p:cNvPr id="3" name="object 3"/>
          <p:cNvPicPr/>
          <p:nvPr/>
        </p:nvPicPr>
        <p:blipFill>
          <a:blip r:embed="rId2" cstate="print"/>
          <a:stretch>
            <a:fillRect/>
          </a:stretch>
        </p:blipFill>
        <p:spPr>
          <a:xfrm>
            <a:off x="9947147" y="0"/>
            <a:ext cx="2156459" cy="1203960"/>
          </a:xfrm>
          <a:prstGeom prst="rect">
            <a:avLst/>
          </a:prstGeom>
        </p:spPr>
      </p:pic>
      <p:grpSp>
        <p:nvGrpSpPr>
          <p:cNvPr id="4" name="object 4"/>
          <p:cNvGrpSpPr/>
          <p:nvPr/>
        </p:nvGrpSpPr>
        <p:grpSpPr>
          <a:xfrm>
            <a:off x="-6350" y="6546849"/>
            <a:ext cx="12204700" cy="317500"/>
            <a:chOff x="-6350" y="6546849"/>
            <a:chExt cx="12204700" cy="317500"/>
          </a:xfrm>
        </p:grpSpPr>
        <p:sp>
          <p:nvSpPr>
            <p:cNvPr id="5" name="object 5"/>
            <p:cNvSpPr/>
            <p:nvPr/>
          </p:nvSpPr>
          <p:spPr>
            <a:xfrm>
              <a:off x="0" y="6553199"/>
              <a:ext cx="12192000" cy="304800"/>
            </a:xfrm>
            <a:custGeom>
              <a:avLst/>
              <a:gdLst/>
              <a:ahLst/>
              <a:cxnLst/>
              <a:rect l="l" t="t" r="r" b="b"/>
              <a:pathLst>
                <a:path w="12192000" h="304800">
                  <a:moveTo>
                    <a:pt x="11463528" y="0"/>
                  </a:moveTo>
                  <a:lnTo>
                    <a:pt x="0" y="0"/>
                  </a:lnTo>
                  <a:lnTo>
                    <a:pt x="0" y="304800"/>
                  </a:lnTo>
                  <a:lnTo>
                    <a:pt x="11463528" y="304800"/>
                  </a:lnTo>
                  <a:lnTo>
                    <a:pt x="11463528" y="0"/>
                  </a:lnTo>
                  <a:close/>
                </a:path>
                <a:path w="12192000" h="304800">
                  <a:moveTo>
                    <a:pt x="12192000" y="0"/>
                  </a:moveTo>
                  <a:lnTo>
                    <a:pt x="11582400" y="0"/>
                  </a:lnTo>
                  <a:lnTo>
                    <a:pt x="11582400" y="304800"/>
                  </a:lnTo>
                  <a:lnTo>
                    <a:pt x="12192000" y="304800"/>
                  </a:lnTo>
                  <a:lnTo>
                    <a:pt x="12192000" y="0"/>
                  </a:lnTo>
                  <a:close/>
                </a:path>
              </a:pathLst>
            </a:custGeom>
            <a:solidFill>
              <a:srgbClr val="000000"/>
            </a:solidFill>
          </p:spPr>
          <p:txBody>
            <a:bodyPr wrap="square" lIns="0" tIns="0" rIns="0" bIns="0" rtlCol="0"/>
            <a:lstStyle/>
            <a:p>
              <a:endParaRPr/>
            </a:p>
          </p:txBody>
        </p:sp>
        <p:sp>
          <p:nvSpPr>
            <p:cNvPr id="6" name="object 6"/>
            <p:cNvSpPr/>
            <p:nvPr/>
          </p:nvSpPr>
          <p:spPr>
            <a:xfrm>
              <a:off x="0" y="6553199"/>
              <a:ext cx="12192000" cy="304800"/>
            </a:xfrm>
            <a:custGeom>
              <a:avLst/>
              <a:gdLst/>
              <a:ahLst/>
              <a:cxnLst/>
              <a:rect l="l" t="t" r="r" b="b"/>
              <a:pathLst>
                <a:path w="12192000" h="304800">
                  <a:moveTo>
                    <a:pt x="0" y="304800"/>
                  </a:moveTo>
                  <a:lnTo>
                    <a:pt x="12192000" y="304800"/>
                  </a:lnTo>
                  <a:lnTo>
                    <a:pt x="12192000" y="0"/>
                  </a:lnTo>
                  <a:lnTo>
                    <a:pt x="0" y="0"/>
                  </a:lnTo>
                  <a:lnTo>
                    <a:pt x="0" y="304800"/>
                  </a:lnTo>
                  <a:close/>
                </a:path>
              </a:pathLst>
            </a:custGeom>
            <a:ln w="12700">
              <a:solidFill>
                <a:srgbClr val="000000"/>
              </a:solidFill>
            </a:ln>
          </p:spPr>
          <p:txBody>
            <a:bodyPr wrap="square" lIns="0" tIns="0" rIns="0" bIns="0" rtlCol="0"/>
            <a:lstStyle/>
            <a:p>
              <a:endParaRPr/>
            </a:p>
          </p:txBody>
        </p:sp>
      </p:grpSp>
      <p:sp>
        <p:nvSpPr>
          <p:cNvPr id="7" name="object 7"/>
          <p:cNvSpPr txBox="1"/>
          <p:nvPr/>
        </p:nvSpPr>
        <p:spPr>
          <a:xfrm>
            <a:off x="5135117" y="6579514"/>
            <a:ext cx="1925955" cy="232410"/>
          </a:xfrm>
          <a:prstGeom prst="rect">
            <a:avLst/>
          </a:prstGeom>
        </p:spPr>
        <p:txBody>
          <a:bodyPr vert="horz" wrap="square" lIns="0" tIns="13335" rIns="0" bIns="0" rtlCol="0">
            <a:spAutoFit/>
          </a:bodyPr>
          <a:lstStyle/>
          <a:p>
            <a:pPr marL="12700">
              <a:lnSpc>
                <a:spcPct val="100000"/>
              </a:lnSpc>
              <a:spcBef>
                <a:spcPts val="105"/>
              </a:spcBef>
            </a:pPr>
            <a:r>
              <a:rPr sz="1350" spc="-10" dirty="0">
                <a:solidFill>
                  <a:srgbClr val="FFFFFF"/>
                </a:solidFill>
                <a:latin typeface="Calibri"/>
                <a:cs typeface="Calibri"/>
                <a:hlinkClick r:id="rId3"/>
              </a:rPr>
              <a:t>www.belgiumcampus.ac.za</a:t>
            </a:r>
            <a:endParaRPr sz="1350">
              <a:latin typeface="Calibri"/>
              <a:cs typeface="Calibri"/>
            </a:endParaRPr>
          </a:p>
        </p:txBody>
      </p:sp>
      <p:grpSp>
        <p:nvGrpSpPr>
          <p:cNvPr id="8" name="object 8"/>
          <p:cNvGrpSpPr/>
          <p:nvPr/>
        </p:nvGrpSpPr>
        <p:grpSpPr>
          <a:xfrm>
            <a:off x="6095746" y="6242050"/>
            <a:ext cx="6102985" cy="622300"/>
            <a:chOff x="6095746" y="6242050"/>
            <a:chExt cx="6102985" cy="622300"/>
          </a:xfrm>
        </p:grpSpPr>
        <p:sp>
          <p:nvSpPr>
            <p:cNvPr id="9" name="object 9"/>
            <p:cNvSpPr/>
            <p:nvPr/>
          </p:nvSpPr>
          <p:spPr>
            <a:xfrm>
              <a:off x="11582400" y="6248400"/>
              <a:ext cx="609600" cy="609600"/>
            </a:xfrm>
            <a:custGeom>
              <a:avLst/>
              <a:gdLst/>
              <a:ahLst/>
              <a:cxnLst/>
              <a:rect l="l" t="t" r="r" b="b"/>
              <a:pathLst>
                <a:path w="609600" h="609600">
                  <a:moveTo>
                    <a:pt x="609600" y="609598"/>
                  </a:moveTo>
                  <a:lnTo>
                    <a:pt x="609600" y="0"/>
                  </a:lnTo>
                  <a:lnTo>
                    <a:pt x="0" y="0"/>
                  </a:lnTo>
                  <a:lnTo>
                    <a:pt x="0" y="609598"/>
                  </a:lnTo>
                  <a:lnTo>
                    <a:pt x="609600" y="609598"/>
                  </a:lnTo>
                  <a:close/>
                </a:path>
              </a:pathLst>
            </a:custGeom>
            <a:solidFill>
              <a:srgbClr val="000000"/>
            </a:solidFill>
          </p:spPr>
          <p:txBody>
            <a:bodyPr wrap="square" lIns="0" tIns="0" rIns="0" bIns="0" rtlCol="0"/>
            <a:lstStyle/>
            <a:p>
              <a:endParaRPr/>
            </a:p>
          </p:txBody>
        </p:sp>
        <p:sp>
          <p:nvSpPr>
            <p:cNvPr id="10" name="object 10"/>
            <p:cNvSpPr/>
            <p:nvPr/>
          </p:nvSpPr>
          <p:spPr>
            <a:xfrm>
              <a:off x="11582400" y="6248400"/>
              <a:ext cx="609600" cy="609600"/>
            </a:xfrm>
            <a:custGeom>
              <a:avLst/>
              <a:gdLst/>
              <a:ahLst/>
              <a:cxnLst/>
              <a:rect l="l" t="t" r="r" b="b"/>
              <a:pathLst>
                <a:path w="609600" h="609600">
                  <a:moveTo>
                    <a:pt x="609600" y="0"/>
                  </a:moveTo>
                  <a:lnTo>
                    <a:pt x="0" y="0"/>
                  </a:lnTo>
                  <a:lnTo>
                    <a:pt x="0" y="609598"/>
                  </a:lnTo>
                </a:path>
              </a:pathLst>
            </a:custGeom>
            <a:ln w="12700">
              <a:solidFill>
                <a:srgbClr val="000000"/>
              </a:solidFill>
            </a:ln>
          </p:spPr>
          <p:txBody>
            <a:bodyPr wrap="square" lIns="0" tIns="0" rIns="0" bIns="0" rtlCol="0"/>
            <a:lstStyle/>
            <a:p>
              <a:endParaRPr/>
            </a:p>
          </p:txBody>
        </p:sp>
        <p:sp>
          <p:nvSpPr>
            <p:cNvPr id="11" name="object 11"/>
            <p:cNvSpPr/>
            <p:nvPr/>
          </p:nvSpPr>
          <p:spPr>
            <a:xfrm>
              <a:off x="6102096" y="6248400"/>
              <a:ext cx="5361940" cy="291465"/>
            </a:xfrm>
            <a:custGeom>
              <a:avLst/>
              <a:gdLst/>
              <a:ahLst/>
              <a:cxnLst/>
              <a:rect l="l" t="t" r="r" b="b"/>
              <a:pathLst>
                <a:path w="5361940" h="291465">
                  <a:moveTo>
                    <a:pt x="5361432" y="0"/>
                  </a:moveTo>
                  <a:lnTo>
                    <a:pt x="0" y="291084"/>
                  </a:lnTo>
                  <a:lnTo>
                    <a:pt x="5361432" y="291084"/>
                  </a:lnTo>
                  <a:lnTo>
                    <a:pt x="5361432" y="0"/>
                  </a:lnTo>
                  <a:close/>
                </a:path>
              </a:pathLst>
            </a:custGeom>
            <a:solidFill>
              <a:srgbClr val="FF0E20"/>
            </a:solidFill>
          </p:spPr>
          <p:txBody>
            <a:bodyPr wrap="square" lIns="0" tIns="0" rIns="0" bIns="0" rtlCol="0"/>
            <a:lstStyle/>
            <a:p>
              <a:endParaRPr/>
            </a:p>
          </p:txBody>
        </p:sp>
        <p:sp>
          <p:nvSpPr>
            <p:cNvPr id="12" name="object 12"/>
            <p:cNvSpPr/>
            <p:nvPr/>
          </p:nvSpPr>
          <p:spPr>
            <a:xfrm>
              <a:off x="6102096" y="6248400"/>
              <a:ext cx="5361940" cy="291465"/>
            </a:xfrm>
            <a:custGeom>
              <a:avLst/>
              <a:gdLst/>
              <a:ahLst/>
              <a:cxnLst/>
              <a:rect l="l" t="t" r="r" b="b"/>
              <a:pathLst>
                <a:path w="5361940" h="291465">
                  <a:moveTo>
                    <a:pt x="0" y="291084"/>
                  </a:moveTo>
                  <a:lnTo>
                    <a:pt x="5361432" y="0"/>
                  </a:lnTo>
                  <a:lnTo>
                    <a:pt x="5361432" y="291084"/>
                  </a:lnTo>
                  <a:lnTo>
                    <a:pt x="0" y="291084"/>
                  </a:lnTo>
                  <a:close/>
                </a:path>
              </a:pathLst>
            </a:custGeom>
            <a:ln w="12700">
              <a:solidFill>
                <a:srgbClr val="FF0E20"/>
              </a:solidFill>
            </a:ln>
          </p:spPr>
          <p:txBody>
            <a:bodyPr wrap="square" lIns="0" tIns="0" rIns="0" bIns="0" rtlCol="0"/>
            <a:lstStyle/>
            <a:p>
              <a:endParaRPr/>
            </a:p>
          </p:txBody>
        </p:sp>
        <p:sp>
          <p:nvSpPr>
            <p:cNvPr id="13" name="object 13"/>
            <p:cNvSpPr/>
            <p:nvPr/>
          </p:nvSpPr>
          <p:spPr>
            <a:xfrm>
              <a:off x="11463528" y="6248400"/>
              <a:ext cx="119380" cy="609600"/>
            </a:xfrm>
            <a:custGeom>
              <a:avLst/>
              <a:gdLst/>
              <a:ahLst/>
              <a:cxnLst/>
              <a:rect l="l" t="t" r="r" b="b"/>
              <a:pathLst>
                <a:path w="119379" h="609600">
                  <a:moveTo>
                    <a:pt x="118872" y="0"/>
                  </a:moveTo>
                  <a:lnTo>
                    <a:pt x="0" y="0"/>
                  </a:lnTo>
                  <a:lnTo>
                    <a:pt x="0" y="609598"/>
                  </a:lnTo>
                  <a:lnTo>
                    <a:pt x="118872" y="609598"/>
                  </a:lnTo>
                  <a:lnTo>
                    <a:pt x="118872" y="0"/>
                  </a:lnTo>
                  <a:close/>
                </a:path>
              </a:pathLst>
            </a:custGeom>
            <a:solidFill>
              <a:srgbClr val="FFE936"/>
            </a:solidFill>
          </p:spPr>
          <p:txBody>
            <a:bodyPr wrap="square" lIns="0" tIns="0" rIns="0" bIns="0" rtlCol="0"/>
            <a:lstStyle/>
            <a:p>
              <a:endParaRPr/>
            </a:p>
          </p:txBody>
        </p:sp>
        <p:sp>
          <p:nvSpPr>
            <p:cNvPr id="14" name="object 14"/>
            <p:cNvSpPr/>
            <p:nvPr/>
          </p:nvSpPr>
          <p:spPr>
            <a:xfrm>
              <a:off x="11463528" y="6248400"/>
              <a:ext cx="119380" cy="609600"/>
            </a:xfrm>
            <a:custGeom>
              <a:avLst/>
              <a:gdLst/>
              <a:ahLst/>
              <a:cxnLst/>
              <a:rect l="l" t="t" r="r" b="b"/>
              <a:pathLst>
                <a:path w="119379" h="609600">
                  <a:moveTo>
                    <a:pt x="118872" y="609598"/>
                  </a:moveTo>
                  <a:lnTo>
                    <a:pt x="118872" y="0"/>
                  </a:lnTo>
                  <a:lnTo>
                    <a:pt x="0" y="0"/>
                  </a:lnTo>
                  <a:lnTo>
                    <a:pt x="0" y="609598"/>
                  </a:lnTo>
                </a:path>
              </a:pathLst>
            </a:custGeom>
            <a:ln w="12700">
              <a:solidFill>
                <a:srgbClr val="FFE936"/>
              </a:solidFill>
            </a:ln>
          </p:spPr>
          <p:txBody>
            <a:bodyPr wrap="square" lIns="0" tIns="0" rIns="0" bIns="0" rtlCol="0"/>
            <a:lstStyle/>
            <a:p>
              <a:endParaRPr/>
            </a:p>
          </p:txBody>
        </p:sp>
      </p:grpSp>
      <p:sp>
        <p:nvSpPr>
          <p:cNvPr id="15" name="object 15"/>
          <p:cNvSpPr txBox="1"/>
          <p:nvPr/>
        </p:nvSpPr>
        <p:spPr>
          <a:xfrm>
            <a:off x="11819635" y="6463080"/>
            <a:ext cx="141605" cy="163195"/>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Calibri"/>
                <a:cs typeface="Calibri"/>
              </a:rPr>
              <a:t>21</a:t>
            </a:r>
            <a:endParaRPr sz="900">
              <a:latin typeface="Calibri"/>
              <a:cs typeface="Calibri"/>
            </a:endParaRPr>
          </a:p>
        </p:txBody>
      </p:sp>
      <p:sp>
        <p:nvSpPr>
          <p:cNvPr id="16" name="object 16"/>
          <p:cNvSpPr txBox="1">
            <a:spLocks noGrp="1"/>
          </p:cNvSpPr>
          <p:nvPr>
            <p:ph type="title"/>
          </p:nvPr>
        </p:nvSpPr>
        <p:spPr>
          <a:xfrm>
            <a:off x="5380735" y="1663649"/>
            <a:ext cx="1713230"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latin typeface="Calibri Light"/>
                <a:cs typeface="Calibri Light"/>
              </a:rPr>
              <a:t>Thank</a:t>
            </a:r>
            <a:r>
              <a:rPr sz="3000" spc="-75" dirty="0">
                <a:solidFill>
                  <a:srgbClr val="000000"/>
                </a:solidFill>
                <a:latin typeface="Calibri Light"/>
                <a:cs typeface="Calibri Light"/>
              </a:rPr>
              <a:t> </a:t>
            </a:r>
            <a:r>
              <a:rPr sz="3000" spc="-30" dirty="0">
                <a:solidFill>
                  <a:srgbClr val="000000"/>
                </a:solidFill>
                <a:latin typeface="Calibri Light"/>
                <a:cs typeface="Calibri Light"/>
              </a:rPr>
              <a:t>You!</a:t>
            </a:r>
            <a:endParaRPr sz="3000">
              <a:latin typeface="Calibri Light"/>
              <a:cs typeface="Calibri Light"/>
            </a:endParaRPr>
          </a:p>
        </p:txBody>
      </p:sp>
      <p:grpSp>
        <p:nvGrpSpPr>
          <p:cNvPr id="17" name="object 17"/>
          <p:cNvGrpSpPr/>
          <p:nvPr/>
        </p:nvGrpSpPr>
        <p:grpSpPr>
          <a:xfrm>
            <a:off x="8138306" y="4623637"/>
            <a:ext cx="294640" cy="293370"/>
            <a:chOff x="8138306" y="4623637"/>
            <a:chExt cx="294640" cy="293370"/>
          </a:xfrm>
        </p:grpSpPr>
        <p:sp>
          <p:nvSpPr>
            <p:cNvPr id="18" name="object 18"/>
            <p:cNvSpPr/>
            <p:nvPr/>
          </p:nvSpPr>
          <p:spPr>
            <a:xfrm>
              <a:off x="8138306" y="4623637"/>
              <a:ext cx="294640" cy="293370"/>
            </a:xfrm>
            <a:custGeom>
              <a:avLst/>
              <a:gdLst/>
              <a:ahLst/>
              <a:cxnLst/>
              <a:rect l="l" t="t" r="r" b="b"/>
              <a:pathLst>
                <a:path w="294640" h="293370">
                  <a:moveTo>
                    <a:pt x="145842" y="0"/>
                  </a:moveTo>
                  <a:lnTo>
                    <a:pt x="100518" y="7400"/>
                  </a:lnTo>
                  <a:lnTo>
                    <a:pt x="60580" y="28069"/>
                  </a:lnTo>
                  <a:lnTo>
                    <a:pt x="28719" y="59702"/>
                  </a:lnTo>
                  <a:lnTo>
                    <a:pt x="7628" y="100000"/>
                  </a:lnTo>
                  <a:lnTo>
                    <a:pt x="0" y="146658"/>
                  </a:lnTo>
                  <a:lnTo>
                    <a:pt x="7628" y="193321"/>
                  </a:lnTo>
                  <a:lnTo>
                    <a:pt x="28719" y="233620"/>
                  </a:lnTo>
                  <a:lnTo>
                    <a:pt x="60580" y="265255"/>
                  </a:lnTo>
                  <a:lnTo>
                    <a:pt x="100519" y="285923"/>
                  </a:lnTo>
                  <a:lnTo>
                    <a:pt x="145842" y="293324"/>
                  </a:lnTo>
                  <a:lnTo>
                    <a:pt x="192536" y="285923"/>
                  </a:lnTo>
                  <a:lnTo>
                    <a:pt x="233305" y="265255"/>
                  </a:lnTo>
                  <a:lnTo>
                    <a:pt x="265592" y="233620"/>
                  </a:lnTo>
                  <a:lnTo>
                    <a:pt x="286840" y="193321"/>
                  </a:lnTo>
                  <a:lnTo>
                    <a:pt x="294491" y="146658"/>
                  </a:lnTo>
                  <a:lnTo>
                    <a:pt x="286840" y="100000"/>
                  </a:lnTo>
                  <a:lnTo>
                    <a:pt x="265592" y="59703"/>
                  </a:lnTo>
                  <a:lnTo>
                    <a:pt x="233304" y="28069"/>
                  </a:lnTo>
                  <a:lnTo>
                    <a:pt x="192535" y="7400"/>
                  </a:lnTo>
                  <a:lnTo>
                    <a:pt x="145842" y="0"/>
                  </a:lnTo>
                  <a:close/>
                </a:path>
              </a:pathLst>
            </a:custGeom>
            <a:solidFill>
              <a:srgbClr val="000000"/>
            </a:solidFill>
          </p:spPr>
          <p:txBody>
            <a:bodyPr wrap="square" lIns="0" tIns="0" rIns="0" bIns="0" rtlCol="0"/>
            <a:lstStyle/>
            <a:p>
              <a:endParaRPr/>
            </a:p>
          </p:txBody>
        </p:sp>
        <p:pic>
          <p:nvPicPr>
            <p:cNvPr id="19" name="object 19"/>
            <p:cNvPicPr/>
            <p:nvPr/>
          </p:nvPicPr>
          <p:blipFill>
            <a:blip r:embed="rId4" cstate="print"/>
            <a:stretch>
              <a:fillRect/>
            </a:stretch>
          </p:blipFill>
          <p:spPr>
            <a:xfrm>
              <a:off x="8239271" y="4682864"/>
              <a:ext cx="92555" cy="177688"/>
            </a:xfrm>
            <a:prstGeom prst="rect">
              <a:avLst/>
            </a:prstGeom>
          </p:spPr>
        </p:pic>
      </p:grpSp>
      <p:grpSp>
        <p:nvGrpSpPr>
          <p:cNvPr id="20" name="object 20"/>
          <p:cNvGrpSpPr/>
          <p:nvPr/>
        </p:nvGrpSpPr>
        <p:grpSpPr>
          <a:xfrm>
            <a:off x="8138306" y="4978913"/>
            <a:ext cx="294640" cy="292100"/>
            <a:chOff x="8138306" y="4978913"/>
            <a:chExt cx="294640" cy="292100"/>
          </a:xfrm>
        </p:grpSpPr>
        <p:sp>
          <p:nvSpPr>
            <p:cNvPr id="21" name="object 21"/>
            <p:cNvSpPr/>
            <p:nvPr/>
          </p:nvSpPr>
          <p:spPr>
            <a:xfrm>
              <a:off x="8138306" y="4978913"/>
              <a:ext cx="294640" cy="292100"/>
            </a:xfrm>
            <a:custGeom>
              <a:avLst/>
              <a:gdLst/>
              <a:ahLst/>
              <a:cxnLst/>
              <a:rect l="l" t="t" r="r" b="b"/>
              <a:pathLst>
                <a:path w="294640" h="292100">
                  <a:moveTo>
                    <a:pt x="161670" y="0"/>
                  </a:moveTo>
                  <a:lnTo>
                    <a:pt x="100518" y="5060"/>
                  </a:lnTo>
                  <a:lnTo>
                    <a:pt x="60580" y="26321"/>
                  </a:lnTo>
                  <a:lnTo>
                    <a:pt x="28719" y="58627"/>
                  </a:lnTo>
                  <a:lnTo>
                    <a:pt x="7628" y="99418"/>
                  </a:lnTo>
                  <a:lnTo>
                    <a:pt x="0" y="146136"/>
                  </a:lnTo>
                  <a:lnTo>
                    <a:pt x="7628" y="191489"/>
                  </a:lnTo>
                  <a:lnTo>
                    <a:pt x="28719" y="231453"/>
                  </a:lnTo>
                  <a:lnTo>
                    <a:pt x="60580" y="263334"/>
                  </a:lnTo>
                  <a:lnTo>
                    <a:pt x="100519" y="284438"/>
                  </a:lnTo>
                  <a:lnTo>
                    <a:pt x="145842" y="292072"/>
                  </a:lnTo>
                  <a:lnTo>
                    <a:pt x="192536" y="284438"/>
                  </a:lnTo>
                  <a:lnTo>
                    <a:pt x="233305" y="263334"/>
                  </a:lnTo>
                  <a:lnTo>
                    <a:pt x="265592" y="231453"/>
                  </a:lnTo>
                  <a:lnTo>
                    <a:pt x="286840" y="191490"/>
                  </a:lnTo>
                  <a:lnTo>
                    <a:pt x="294491" y="146136"/>
                  </a:lnTo>
                  <a:lnTo>
                    <a:pt x="286840" y="99419"/>
                  </a:lnTo>
                  <a:lnTo>
                    <a:pt x="265592" y="58627"/>
                  </a:lnTo>
                  <a:lnTo>
                    <a:pt x="233304" y="26321"/>
                  </a:lnTo>
                  <a:lnTo>
                    <a:pt x="192535" y="5060"/>
                  </a:lnTo>
                  <a:lnTo>
                    <a:pt x="161670" y="0"/>
                  </a:lnTo>
                  <a:close/>
                </a:path>
              </a:pathLst>
            </a:custGeom>
            <a:solidFill>
              <a:srgbClr val="000000"/>
            </a:solidFill>
          </p:spPr>
          <p:txBody>
            <a:bodyPr wrap="square" lIns="0" tIns="0" rIns="0" bIns="0" rtlCol="0"/>
            <a:lstStyle/>
            <a:p>
              <a:endParaRPr/>
            </a:p>
          </p:txBody>
        </p:sp>
        <p:pic>
          <p:nvPicPr>
            <p:cNvPr id="22" name="object 22"/>
            <p:cNvPicPr/>
            <p:nvPr/>
          </p:nvPicPr>
          <p:blipFill>
            <a:blip r:embed="rId5" cstate="print"/>
            <a:stretch>
              <a:fillRect/>
            </a:stretch>
          </p:blipFill>
          <p:spPr>
            <a:xfrm>
              <a:off x="8188789" y="5043671"/>
              <a:ext cx="193517" cy="159962"/>
            </a:xfrm>
            <a:prstGeom prst="rect">
              <a:avLst/>
            </a:prstGeom>
          </p:spPr>
        </p:pic>
      </p:grpSp>
      <p:grpSp>
        <p:nvGrpSpPr>
          <p:cNvPr id="23" name="object 23"/>
          <p:cNvGrpSpPr/>
          <p:nvPr/>
        </p:nvGrpSpPr>
        <p:grpSpPr>
          <a:xfrm>
            <a:off x="8138306" y="5326379"/>
            <a:ext cx="294640" cy="290195"/>
            <a:chOff x="8138306" y="5326379"/>
            <a:chExt cx="294640" cy="290195"/>
          </a:xfrm>
        </p:grpSpPr>
        <p:sp>
          <p:nvSpPr>
            <p:cNvPr id="24" name="object 24"/>
            <p:cNvSpPr/>
            <p:nvPr/>
          </p:nvSpPr>
          <p:spPr>
            <a:xfrm>
              <a:off x="8138306" y="5326379"/>
              <a:ext cx="294640" cy="290195"/>
            </a:xfrm>
            <a:custGeom>
              <a:avLst/>
              <a:gdLst/>
              <a:ahLst/>
              <a:cxnLst/>
              <a:rect l="l" t="t" r="r" b="b"/>
              <a:pathLst>
                <a:path w="294640" h="290195">
                  <a:moveTo>
                    <a:pt x="163112" y="0"/>
                  </a:moveTo>
                  <a:lnTo>
                    <a:pt x="129077" y="0"/>
                  </a:lnTo>
                  <a:lnTo>
                    <a:pt x="100518" y="4652"/>
                  </a:lnTo>
                  <a:lnTo>
                    <a:pt x="60580" y="25273"/>
                  </a:lnTo>
                  <a:lnTo>
                    <a:pt x="28719" y="56836"/>
                  </a:lnTo>
                  <a:lnTo>
                    <a:pt x="7628" y="97043"/>
                  </a:lnTo>
                  <a:lnTo>
                    <a:pt x="0" y="143599"/>
                  </a:lnTo>
                  <a:lnTo>
                    <a:pt x="7628" y="190150"/>
                  </a:lnTo>
                  <a:lnTo>
                    <a:pt x="28719" y="230355"/>
                  </a:lnTo>
                  <a:lnTo>
                    <a:pt x="60580" y="261915"/>
                  </a:lnTo>
                  <a:lnTo>
                    <a:pt x="100519" y="282536"/>
                  </a:lnTo>
                  <a:lnTo>
                    <a:pt x="145842" y="289920"/>
                  </a:lnTo>
                  <a:lnTo>
                    <a:pt x="192536" y="282536"/>
                  </a:lnTo>
                  <a:lnTo>
                    <a:pt x="233305" y="261915"/>
                  </a:lnTo>
                  <a:lnTo>
                    <a:pt x="265592" y="230355"/>
                  </a:lnTo>
                  <a:lnTo>
                    <a:pt x="286840" y="190150"/>
                  </a:lnTo>
                  <a:lnTo>
                    <a:pt x="294491" y="143599"/>
                  </a:lnTo>
                  <a:lnTo>
                    <a:pt x="286840" y="97043"/>
                  </a:lnTo>
                  <a:lnTo>
                    <a:pt x="265592" y="56836"/>
                  </a:lnTo>
                  <a:lnTo>
                    <a:pt x="233304" y="25273"/>
                  </a:lnTo>
                  <a:lnTo>
                    <a:pt x="192535" y="4652"/>
                  </a:lnTo>
                  <a:lnTo>
                    <a:pt x="163112" y="0"/>
                  </a:lnTo>
                  <a:close/>
                </a:path>
              </a:pathLst>
            </a:custGeom>
            <a:solidFill>
              <a:srgbClr val="000000"/>
            </a:solidFill>
          </p:spPr>
          <p:txBody>
            <a:bodyPr wrap="square" lIns="0" tIns="0" rIns="0" bIns="0" rtlCol="0"/>
            <a:lstStyle/>
            <a:p>
              <a:endParaRPr/>
            </a:p>
          </p:txBody>
        </p:sp>
        <p:pic>
          <p:nvPicPr>
            <p:cNvPr id="25" name="object 25"/>
            <p:cNvPicPr/>
            <p:nvPr/>
          </p:nvPicPr>
          <p:blipFill>
            <a:blip r:embed="rId6" cstate="print"/>
            <a:stretch>
              <a:fillRect/>
            </a:stretch>
          </p:blipFill>
          <p:spPr>
            <a:xfrm>
              <a:off x="8197203" y="5368674"/>
              <a:ext cx="176689" cy="205416"/>
            </a:xfrm>
            <a:prstGeom prst="rect">
              <a:avLst/>
            </a:prstGeom>
          </p:spPr>
        </p:pic>
      </p:grpSp>
      <p:grpSp>
        <p:nvGrpSpPr>
          <p:cNvPr id="26" name="object 26"/>
          <p:cNvGrpSpPr/>
          <p:nvPr/>
        </p:nvGrpSpPr>
        <p:grpSpPr>
          <a:xfrm>
            <a:off x="6952379" y="4686300"/>
            <a:ext cx="876935" cy="869315"/>
            <a:chOff x="6952379" y="4686300"/>
            <a:chExt cx="876935" cy="869315"/>
          </a:xfrm>
        </p:grpSpPr>
        <p:pic>
          <p:nvPicPr>
            <p:cNvPr id="27" name="object 27"/>
            <p:cNvPicPr/>
            <p:nvPr/>
          </p:nvPicPr>
          <p:blipFill>
            <a:blip r:embed="rId7" cstate="print"/>
            <a:stretch>
              <a:fillRect/>
            </a:stretch>
          </p:blipFill>
          <p:spPr>
            <a:xfrm>
              <a:off x="6966127" y="4686300"/>
              <a:ext cx="572826" cy="290170"/>
            </a:xfrm>
            <a:prstGeom prst="rect">
              <a:avLst/>
            </a:prstGeom>
          </p:spPr>
        </p:pic>
        <p:pic>
          <p:nvPicPr>
            <p:cNvPr id="28" name="object 28"/>
            <p:cNvPicPr/>
            <p:nvPr/>
          </p:nvPicPr>
          <p:blipFill>
            <a:blip r:embed="rId8" cstate="print"/>
            <a:stretch>
              <a:fillRect/>
            </a:stretch>
          </p:blipFill>
          <p:spPr>
            <a:xfrm>
              <a:off x="7537904" y="4795983"/>
              <a:ext cx="291344" cy="470724"/>
            </a:xfrm>
            <a:prstGeom prst="rect">
              <a:avLst/>
            </a:prstGeom>
          </p:spPr>
        </p:pic>
        <p:pic>
          <p:nvPicPr>
            <p:cNvPr id="29" name="object 29"/>
            <p:cNvPicPr/>
            <p:nvPr/>
          </p:nvPicPr>
          <p:blipFill>
            <a:blip r:embed="rId9" cstate="print"/>
            <a:stretch>
              <a:fillRect/>
            </a:stretch>
          </p:blipFill>
          <p:spPr>
            <a:xfrm>
              <a:off x="6952379" y="4975416"/>
              <a:ext cx="586574" cy="580111"/>
            </a:xfrm>
            <a:prstGeom prst="rect">
              <a:avLst/>
            </a:prstGeom>
          </p:spPr>
        </p:pic>
        <p:pic>
          <p:nvPicPr>
            <p:cNvPr id="30" name="object 30"/>
            <p:cNvPicPr/>
            <p:nvPr/>
          </p:nvPicPr>
          <p:blipFill>
            <a:blip r:embed="rId10" cstate="print"/>
            <a:stretch>
              <a:fillRect/>
            </a:stretch>
          </p:blipFill>
          <p:spPr>
            <a:xfrm>
              <a:off x="7537904" y="5265663"/>
              <a:ext cx="241269" cy="230050"/>
            </a:xfrm>
            <a:prstGeom prst="rect">
              <a:avLst/>
            </a:prstGeom>
          </p:spPr>
        </p:pic>
      </p:grpSp>
      <p:sp>
        <p:nvSpPr>
          <p:cNvPr id="31" name="object 31"/>
          <p:cNvSpPr txBox="1"/>
          <p:nvPr/>
        </p:nvSpPr>
        <p:spPr>
          <a:xfrm>
            <a:off x="2231898" y="5383148"/>
            <a:ext cx="151892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Calibri"/>
                <a:cs typeface="Calibri"/>
                <a:hlinkClick r:id="rId11"/>
              </a:rPr>
              <a:t>info@belgiumcampus.ac.za</a:t>
            </a:r>
            <a:endParaRPr sz="1050">
              <a:latin typeface="Calibri"/>
              <a:cs typeface="Calibri"/>
            </a:endParaRPr>
          </a:p>
        </p:txBody>
      </p:sp>
      <p:sp>
        <p:nvSpPr>
          <p:cNvPr id="32" name="object 32"/>
          <p:cNvSpPr txBox="1"/>
          <p:nvPr/>
        </p:nvSpPr>
        <p:spPr>
          <a:xfrm>
            <a:off x="4628515" y="5383148"/>
            <a:ext cx="96202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+27</a:t>
            </a:r>
            <a:r>
              <a:rPr sz="1050" spc="-25" dirty="0">
                <a:latin typeface="Calibri"/>
                <a:cs typeface="Calibri"/>
              </a:rPr>
              <a:t> </a:t>
            </a:r>
            <a:r>
              <a:rPr sz="1050" dirty="0">
                <a:latin typeface="Calibri"/>
                <a:cs typeface="Calibri"/>
              </a:rPr>
              <a:t>10</a:t>
            </a:r>
            <a:r>
              <a:rPr sz="1050" spc="-20" dirty="0">
                <a:latin typeface="Calibri"/>
                <a:cs typeface="Calibri"/>
              </a:rPr>
              <a:t> </a:t>
            </a:r>
            <a:r>
              <a:rPr sz="1050" dirty="0">
                <a:latin typeface="Calibri"/>
                <a:cs typeface="Calibri"/>
              </a:rPr>
              <a:t>593</a:t>
            </a:r>
            <a:r>
              <a:rPr sz="1050" spc="-10" dirty="0">
                <a:latin typeface="Calibri"/>
                <a:cs typeface="Calibri"/>
              </a:rPr>
              <a:t> </a:t>
            </a:r>
            <a:r>
              <a:rPr sz="1050" dirty="0">
                <a:latin typeface="Calibri"/>
                <a:cs typeface="Calibri"/>
              </a:rPr>
              <a:t>53</a:t>
            </a:r>
            <a:r>
              <a:rPr sz="1050" spc="-20" dirty="0">
                <a:latin typeface="Calibri"/>
                <a:cs typeface="Calibri"/>
              </a:rPr>
              <a:t> </a:t>
            </a:r>
            <a:r>
              <a:rPr sz="1050" spc="-25" dirty="0">
                <a:latin typeface="Calibri"/>
                <a:cs typeface="Calibri"/>
              </a:rPr>
              <a:t>68</a:t>
            </a:r>
            <a:endParaRPr sz="1050">
              <a:latin typeface="Calibri"/>
              <a:cs typeface="Calibri"/>
            </a:endParaRPr>
          </a:p>
        </p:txBody>
      </p:sp>
      <p:sp>
        <p:nvSpPr>
          <p:cNvPr id="33" name="object 33"/>
          <p:cNvSpPr txBox="1"/>
          <p:nvPr/>
        </p:nvSpPr>
        <p:spPr>
          <a:xfrm>
            <a:off x="8585961" y="4649470"/>
            <a:ext cx="1072515" cy="57785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Calibri"/>
                <a:cs typeface="Calibri"/>
              </a:rPr>
              <a:t>/belgiumcampusSA</a:t>
            </a:r>
            <a:endParaRPr sz="1050">
              <a:latin typeface="Calibri"/>
              <a:cs typeface="Calibri"/>
            </a:endParaRPr>
          </a:p>
          <a:p>
            <a:pPr>
              <a:lnSpc>
                <a:spcPct val="100000"/>
              </a:lnSpc>
              <a:spcBef>
                <a:spcPts val="535"/>
              </a:spcBef>
            </a:pPr>
            <a:endParaRPr sz="1050">
              <a:latin typeface="Calibri"/>
              <a:cs typeface="Calibri"/>
            </a:endParaRPr>
          </a:p>
          <a:p>
            <a:pPr marL="12700">
              <a:lnSpc>
                <a:spcPct val="100000"/>
              </a:lnSpc>
              <a:spcBef>
                <a:spcPts val="5"/>
              </a:spcBef>
            </a:pPr>
            <a:r>
              <a:rPr sz="1050" dirty="0">
                <a:latin typeface="Calibri"/>
                <a:cs typeface="Calibri"/>
              </a:rPr>
              <a:t>#Belgium</a:t>
            </a:r>
            <a:r>
              <a:rPr sz="1050" spc="-25" dirty="0">
                <a:latin typeface="Calibri"/>
                <a:cs typeface="Calibri"/>
              </a:rPr>
              <a:t> </a:t>
            </a:r>
            <a:r>
              <a:rPr sz="1050" spc="-10" dirty="0">
                <a:latin typeface="Calibri"/>
                <a:cs typeface="Calibri"/>
              </a:rPr>
              <a:t>Campus</a:t>
            </a:r>
            <a:endParaRPr sz="1050">
              <a:latin typeface="Calibri"/>
              <a:cs typeface="Calibri"/>
            </a:endParaRPr>
          </a:p>
        </p:txBody>
      </p:sp>
      <p:sp>
        <p:nvSpPr>
          <p:cNvPr id="34" name="object 34"/>
          <p:cNvSpPr txBox="1"/>
          <p:nvPr/>
        </p:nvSpPr>
        <p:spPr>
          <a:xfrm>
            <a:off x="8585961" y="5380101"/>
            <a:ext cx="934719"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Calibri"/>
                <a:cs typeface="Calibri"/>
              </a:rPr>
              <a:t>/belgiumcampus</a:t>
            </a:r>
            <a:endParaRPr sz="1050">
              <a:latin typeface="Calibri"/>
              <a:cs typeface="Calibri"/>
            </a:endParaRPr>
          </a:p>
        </p:txBody>
      </p:sp>
      <p:sp>
        <p:nvSpPr>
          <p:cNvPr id="35" name="object 35"/>
          <p:cNvSpPr txBox="1"/>
          <p:nvPr/>
        </p:nvSpPr>
        <p:spPr>
          <a:xfrm>
            <a:off x="5161025" y="2930514"/>
            <a:ext cx="2152650" cy="743152"/>
          </a:xfrm>
          <a:prstGeom prst="rect">
            <a:avLst/>
          </a:prstGeom>
        </p:spPr>
        <p:txBody>
          <a:bodyPr vert="horz" wrap="square" lIns="0" tIns="12065" rIns="0" bIns="0" rtlCol="0">
            <a:spAutoFit/>
          </a:bodyPr>
          <a:lstStyle/>
          <a:p>
            <a:pPr marL="12700" algn="ctr">
              <a:lnSpc>
                <a:spcPct val="100000"/>
              </a:lnSpc>
              <a:spcBef>
                <a:spcPts val="95"/>
              </a:spcBef>
            </a:pPr>
            <a:r>
              <a:rPr sz="4750" i="1" spc="-1100" dirty="0">
                <a:latin typeface="Trebuchet MS"/>
                <a:cs typeface="Trebuchet MS"/>
              </a:rPr>
              <a:t>THE</a:t>
            </a:r>
            <a:r>
              <a:rPr sz="4750" i="1" spc="-710" dirty="0">
                <a:latin typeface="Trebuchet MS"/>
                <a:cs typeface="Trebuchet MS"/>
              </a:rPr>
              <a:t> </a:t>
            </a:r>
            <a:r>
              <a:rPr lang="en-US" sz="4750" i="1" spc="-710" dirty="0" smtClean="0">
                <a:latin typeface="Trebuchet MS"/>
                <a:cs typeface="Trebuchet MS"/>
              </a:rPr>
              <a:t> </a:t>
            </a:r>
            <a:r>
              <a:rPr sz="4750" i="1" spc="-1075" dirty="0" smtClean="0">
                <a:latin typeface="Trebuchet MS"/>
                <a:cs typeface="Trebuchet MS"/>
              </a:rPr>
              <a:t>END</a:t>
            </a:r>
            <a:endParaRPr sz="4750" dirty="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52525"/>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03453" rIns="0" bIns="0" rtlCol="0">
            <a:spAutoFit/>
          </a:bodyPr>
          <a:lstStyle/>
          <a:p>
            <a:pPr marL="12700">
              <a:lnSpc>
                <a:spcPct val="100000"/>
              </a:lnSpc>
              <a:spcBef>
                <a:spcPts val="105"/>
              </a:spcBef>
            </a:pPr>
            <a:r>
              <a:rPr b="1" spc="-220" dirty="0">
                <a:solidFill>
                  <a:srgbClr val="FF0000"/>
                </a:solidFill>
                <a:latin typeface="Tahoma"/>
                <a:cs typeface="Tahoma"/>
              </a:rPr>
              <a:t>Outcomes</a:t>
            </a:r>
          </a:p>
        </p:txBody>
      </p:sp>
      <p:sp>
        <p:nvSpPr>
          <p:cNvPr id="4" name="object 4"/>
          <p:cNvSpPr txBox="1"/>
          <p:nvPr/>
        </p:nvSpPr>
        <p:spPr>
          <a:xfrm>
            <a:off x="825500" y="1599057"/>
            <a:ext cx="10011410" cy="2137124"/>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Calibri"/>
                <a:cs typeface="Calibri"/>
              </a:rPr>
              <a:t>Students</a:t>
            </a:r>
            <a:r>
              <a:rPr sz="2000" spc="-55" dirty="0">
                <a:solidFill>
                  <a:srgbClr val="FFFFFF"/>
                </a:solidFill>
                <a:latin typeface="Calibri"/>
                <a:cs typeface="Calibri"/>
              </a:rPr>
              <a:t> </a:t>
            </a:r>
            <a:r>
              <a:rPr sz="2000" dirty="0">
                <a:solidFill>
                  <a:srgbClr val="FFFFFF"/>
                </a:solidFill>
                <a:latin typeface="Calibri"/>
                <a:cs typeface="Calibri"/>
              </a:rPr>
              <a:t>should</a:t>
            </a:r>
            <a:r>
              <a:rPr sz="2000" spc="-50" dirty="0">
                <a:solidFill>
                  <a:srgbClr val="FFFFFF"/>
                </a:solidFill>
                <a:latin typeface="Calibri"/>
                <a:cs typeface="Calibri"/>
              </a:rPr>
              <a:t> </a:t>
            </a:r>
            <a:r>
              <a:rPr sz="2000" spc="-10" dirty="0">
                <a:solidFill>
                  <a:srgbClr val="FFFFFF"/>
                </a:solidFill>
                <a:latin typeface="Calibri"/>
                <a:cs typeface="Calibri"/>
              </a:rPr>
              <a:t>understand</a:t>
            </a:r>
            <a:r>
              <a:rPr sz="2000" spc="-60" dirty="0">
                <a:solidFill>
                  <a:srgbClr val="FFFFFF"/>
                </a:solidFill>
                <a:latin typeface="Calibri"/>
                <a:cs typeface="Calibri"/>
              </a:rPr>
              <a:t> </a:t>
            </a:r>
            <a:r>
              <a:rPr sz="2000" dirty="0">
                <a:solidFill>
                  <a:srgbClr val="FFFFFF"/>
                </a:solidFill>
                <a:latin typeface="Calibri"/>
                <a:cs typeface="Calibri"/>
              </a:rPr>
              <a:t>the</a:t>
            </a:r>
            <a:r>
              <a:rPr sz="2000" spc="-55" dirty="0">
                <a:solidFill>
                  <a:srgbClr val="FFFFFF"/>
                </a:solidFill>
                <a:latin typeface="Calibri"/>
                <a:cs typeface="Calibri"/>
              </a:rPr>
              <a:t> </a:t>
            </a:r>
            <a:r>
              <a:rPr sz="2000" dirty="0">
                <a:solidFill>
                  <a:srgbClr val="FFFFFF"/>
                </a:solidFill>
                <a:latin typeface="Calibri"/>
                <a:cs typeface="Calibri"/>
              </a:rPr>
              <a:t>following</a:t>
            </a:r>
            <a:r>
              <a:rPr sz="2000" spc="-55" dirty="0">
                <a:solidFill>
                  <a:srgbClr val="FFFFFF"/>
                </a:solidFill>
                <a:latin typeface="Calibri"/>
                <a:cs typeface="Calibri"/>
              </a:rPr>
              <a:t> </a:t>
            </a:r>
            <a:r>
              <a:rPr sz="2000" dirty="0">
                <a:solidFill>
                  <a:srgbClr val="FFFFFF"/>
                </a:solidFill>
                <a:latin typeface="Calibri"/>
                <a:cs typeface="Calibri"/>
              </a:rPr>
              <a:t>outcomes,</a:t>
            </a:r>
            <a:r>
              <a:rPr sz="2000" spc="-75" dirty="0">
                <a:solidFill>
                  <a:srgbClr val="FFFFFF"/>
                </a:solidFill>
                <a:latin typeface="Calibri"/>
                <a:cs typeface="Calibri"/>
              </a:rPr>
              <a:t> </a:t>
            </a:r>
            <a:r>
              <a:rPr sz="2000" dirty="0">
                <a:solidFill>
                  <a:srgbClr val="FFFFFF"/>
                </a:solidFill>
                <a:latin typeface="Calibri"/>
                <a:cs typeface="Calibri"/>
              </a:rPr>
              <a:t>upon</a:t>
            </a:r>
            <a:r>
              <a:rPr sz="2000" spc="-70" dirty="0">
                <a:solidFill>
                  <a:srgbClr val="FFFFFF"/>
                </a:solidFill>
                <a:latin typeface="Calibri"/>
                <a:cs typeface="Calibri"/>
              </a:rPr>
              <a:t> </a:t>
            </a:r>
            <a:r>
              <a:rPr sz="2000" dirty="0">
                <a:solidFill>
                  <a:srgbClr val="FFFFFF"/>
                </a:solidFill>
                <a:latin typeface="Calibri"/>
                <a:cs typeface="Calibri"/>
              </a:rPr>
              <a:t>successful</a:t>
            </a:r>
            <a:r>
              <a:rPr sz="2000" spc="-45" dirty="0">
                <a:solidFill>
                  <a:srgbClr val="FFFFFF"/>
                </a:solidFill>
                <a:latin typeface="Calibri"/>
                <a:cs typeface="Calibri"/>
              </a:rPr>
              <a:t> </a:t>
            </a:r>
            <a:r>
              <a:rPr sz="2000" dirty="0">
                <a:solidFill>
                  <a:srgbClr val="FFFFFF"/>
                </a:solidFill>
                <a:latin typeface="Calibri"/>
                <a:cs typeface="Calibri"/>
              </a:rPr>
              <a:t>completion</a:t>
            </a:r>
            <a:r>
              <a:rPr sz="2000" spc="-60" dirty="0">
                <a:solidFill>
                  <a:srgbClr val="FFFFFF"/>
                </a:solidFill>
                <a:latin typeface="Calibri"/>
                <a:cs typeface="Calibri"/>
              </a:rPr>
              <a:t> </a:t>
            </a:r>
            <a:r>
              <a:rPr sz="2000" dirty="0">
                <a:solidFill>
                  <a:srgbClr val="FFFFFF"/>
                </a:solidFill>
                <a:latin typeface="Calibri"/>
                <a:cs typeface="Calibri"/>
              </a:rPr>
              <a:t>of</a:t>
            </a:r>
            <a:r>
              <a:rPr sz="2000" spc="-60" dirty="0">
                <a:solidFill>
                  <a:srgbClr val="FFFFFF"/>
                </a:solidFill>
                <a:latin typeface="Calibri"/>
                <a:cs typeface="Calibri"/>
              </a:rPr>
              <a:t> </a:t>
            </a:r>
            <a:r>
              <a:rPr sz="2000" dirty="0">
                <a:solidFill>
                  <a:srgbClr val="FFFFFF"/>
                </a:solidFill>
                <a:latin typeface="Calibri"/>
                <a:cs typeface="Calibri"/>
              </a:rPr>
              <a:t>this</a:t>
            </a:r>
            <a:r>
              <a:rPr sz="2000" spc="-45" dirty="0">
                <a:solidFill>
                  <a:srgbClr val="FFFFFF"/>
                </a:solidFill>
                <a:latin typeface="Calibri"/>
                <a:cs typeface="Calibri"/>
              </a:rPr>
              <a:t> </a:t>
            </a:r>
            <a:r>
              <a:rPr sz="2000" spc="-10" dirty="0">
                <a:solidFill>
                  <a:srgbClr val="FFFFFF"/>
                </a:solidFill>
                <a:latin typeface="Calibri"/>
                <a:cs typeface="Calibri"/>
              </a:rPr>
              <a:t>module:</a:t>
            </a:r>
            <a:endParaRPr sz="2000" dirty="0">
              <a:latin typeface="Calibri"/>
              <a:cs typeface="Calibri"/>
            </a:endParaRPr>
          </a:p>
          <a:p>
            <a:pPr>
              <a:lnSpc>
                <a:spcPct val="100000"/>
              </a:lnSpc>
            </a:pPr>
            <a:endParaRPr sz="2000" dirty="0">
              <a:latin typeface="Calibri"/>
              <a:cs typeface="Calibri"/>
            </a:endParaRPr>
          </a:p>
          <a:p>
            <a:pPr>
              <a:lnSpc>
                <a:spcPct val="100000"/>
              </a:lnSpc>
              <a:spcBef>
                <a:spcPts val="10"/>
              </a:spcBef>
            </a:pPr>
            <a:endParaRPr sz="2000" dirty="0">
              <a:latin typeface="Calibri"/>
              <a:cs typeface="Calibri"/>
            </a:endParaRPr>
          </a:p>
          <a:p>
            <a:pPr marL="285750" lvl="0" indent="-285750">
              <a:buFont typeface="Wingdings" panose="05000000000000000000" pitchFamily="2" charset="2"/>
              <a:buChar char="§"/>
            </a:pPr>
            <a:r>
              <a:rPr lang="en-US" dirty="0" smtClean="0">
                <a:solidFill>
                  <a:srgbClr val="FFC000"/>
                </a:solidFill>
                <a:latin typeface="+mn-lt"/>
              </a:rPr>
              <a:t>JavaScript Engine</a:t>
            </a:r>
          </a:p>
          <a:p>
            <a:pPr marL="285750" lvl="0" indent="-285750">
              <a:buFont typeface="Wingdings" panose="05000000000000000000" pitchFamily="2" charset="2"/>
              <a:buChar char="§"/>
            </a:pPr>
            <a:r>
              <a:rPr lang="en-US" dirty="0" smtClean="0">
                <a:solidFill>
                  <a:srgbClr val="FFC000"/>
                </a:solidFill>
                <a:latin typeface="+mn-lt"/>
              </a:rPr>
              <a:t>Understanding the JavaScript Runtime Model</a:t>
            </a:r>
            <a:endParaRPr lang="en-ZA" dirty="0" smtClean="0">
              <a:solidFill>
                <a:srgbClr val="FFC000"/>
              </a:solidFill>
              <a:latin typeface="+mn-lt"/>
            </a:endParaRPr>
          </a:p>
          <a:p>
            <a:pPr marL="285750" lvl="0" indent="-285750">
              <a:buFont typeface="Wingdings" panose="05000000000000000000" pitchFamily="2" charset="2"/>
              <a:buChar char="§"/>
            </a:pPr>
            <a:r>
              <a:rPr lang="en-US" dirty="0" smtClean="0">
                <a:solidFill>
                  <a:srgbClr val="FFC000"/>
                </a:solidFill>
                <a:latin typeface="+mn-lt"/>
                <a:cs typeface="Calibri"/>
              </a:rPr>
              <a:t>The Event Loop</a:t>
            </a:r>
          </a:p>
          <a:p>
            <a:pPr marL="1076960" indent="-355600">
              <a:lnSpc>
                <a:spcPct val="100000"/>
              </a:lnSpc>
              <a:buSzPct val="83333"/>
              <a:buChar char="-"/>
              <a:tabLst>
                <a:tab pos="1076960" algn="l"/>
              </a:tabLst>
            </a:pPr>
            <a:endParaRPr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600200"/>
            <a:ext cx="10896600" cy="4598695"/>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A JavaScript engine is simply a computer program that executes JavaScript code. </a:t>
            </a:r>
          </a:p>
          <a:p>
            <a:pPr marL="285750" indent="-285750" algn="just">
              <a:lnSpc>
                <a:spcPct val="100000"/>
              </a:lnSpc>
              <a:spcBef>
                <a:spcPts val="100"/>
              </a:spcBef>
              <a:buFont typeface="Wingdings" panose="05000000000000000000" pitchFamily="2" charset="2"/>
              <a:buChar char="§"/>
            </a:pPr>
            <a:endParaRPr lang="en-US" dirty="0" smtClean="0">
              <a:latin typeface="Calibri"/>
              <a:cs typeface="Calibri"/>
            </a:endParaRPr>
          </a:p>
          <a:p>
            <a:pPr marL="285750" indent="-285750" algn="just">
              <a:lnSpc>
                <a:spcPct val="100000"/>
              </a:lnSpc>
              <a:spcBef>
                <a:spcPts val="100"/>
              </a:spcBef>
              <a:buFont typeface="Wingdings" panose="05000000000000000000" pitchFamily="2" charset="2"/>
              <a:buChar char="§"/>
            </a:pPr>
            <a:endParaRPr lang="en-US" dirty="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It is responsible for translating human-readable JavaScript code into machine-readable instructions that the computer's hardware can execute.</a:t>
            </a:r>
          </a:p>
          <a:p>
            <a:pPr marL="285750" indent="-285750" algn="just">
              <a:lnSpc>
                <a:spcPct val="100000"/>
              </a:lnSpc>
              <a:spcBef>
                <a:spcPts val="100"/>
              </a:spcBef>
              <a:buFont typeface="Wingdings" panose="05000000000000000000" pitchFamily="2" charset="2"/>
              <a:buChar char="§"/>
            </a:pPr>
            <a:endParaRPr lang="en-US" sz="1800" dirty="0" smtClean="0">
              <a:latin typeface="Calibri"/>
              <a:cs typeface="Calibri"/>
            </a:endParaRPr>
          </a:p>
          <a:p>
            <a:pPr marL="285750" indent="-285750" algn="just">
              <a:lnSpc>
                <a:spcPct val="100000"/>
              </a:lnSpc>
              <a:spcBef>
                <a:spcPts val="100"/>
              </a:spcBef>
              <a:buFont typeface="Wingdings" panose="05000000000000000000" pitchFamily="2" charset="2"/>
              <a:buChar char="§"/>
            </a:pPr>
            <a:endParaRPr lang="en-US" sz="1800" dirty="0" smtClean="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When you write JavaScript code and run it in a browser, the code doesn't directly interact with your computer's hardware. </a:t>
            </a:r>
          </a:p>
          <a:p>
            <a:pPr marL="285750" indent="-285750" algn="just">
              <a:lnSpc>
                <a:spcPct val="100000"/>
              </a:lnSpc>
              <a:spcBef>
                <a:spcPts val="100"/>
              </a:spcBef>
              <a:buFont typeface="Wingdings" panose="05000000000000000000" pitchFamily="2" charset="2"/>
              <a:buChar char="§"/>
            </a:pPr>
            <a:endParaRPr lang="en-US" dirty="0" smtClean="0">
              <a:latin typeface="Calibri"/>
              <a:cs typeface="Calibri"/>
            </a:endParaRPr>
          </a:p>
          <a:p>
            <a:pPr marL="285750" indent="-285750" algn="just">
              <a:lnSpc>
                <a:spcPct val="100000"/>
              </a:lnSpc>
              <a:spcBef>
                <a:spcPts val="100"/>
              </a:spcBef>
              <a:buFont typeface="Wingdings" panose="05000000000000000000" pitchFamily="2" charset="2"/>
              <a:buChar char="§"/>
            </a:pPr>
            <a:endParaRPr lang="en-US" dirty="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Instead, it interacts with the JavaScript engine, which acts as an intermediary between your code and the underlying machine.</a:t>
            </a:r>
          </a:p>
          <a:p>
            <a:pPr marL="285750" indent="-285750" algn="just">
              <a:lnSpc>
                <a:spcPct val="100000"/>
              </a:lnSpc>
              <a:spcBef>
                <a:spcPts val="100"/>
              </a:spcBef>
              <a:buFont typeface="Wingdings" panose="05000000000000000000" pitchFamily="2" charset="2"/>
              <a:buChar char="§"/>
            </a:pPr>
            <a:endParaRPr lang="en-US" dirty="0" smtClean="0">
              <a:latin typeface="Calibri"/>
              <a:cs typeface="Calibri"/>
            </a:endParaRPr>
          </a:p>
          <a:p>
            <a:pPr marL="285750" indent="-285750" algn="just">
              <a:lnSpc>
                <a:spcPct val="100000"/>
              </a:lnSpc>
              <a:spcBef>
                <a:spcPts val="100"/>
              </a:spcBef>
              <a:buFont typeface="Wingdings" panose="05000000000000000000" pitchFamily="2" charset="2"/>
              <a:buChar char="§"/>
            </a:pPr>
            <a:endParaRPr lang="en-US" dirty="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Every browser has its own JS engine, but the most well known one is Google's v8 Engine.</a:t>
            </a:r>
            <a:endParaRPr sz="1800" dirty="0">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The JavaScript Engine</a:t>
            </a:r>
            <a:endParaRPr lang="en-ZA" sz="3200" dirty="0">
              <a:solidFill>
                <a:srgbClr val="FFC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1000"/>
                                        <p:tgtEl>
                                          <p:spTgt spid="3">
                                            <p:txEl>
                                              <p:pRg st="9" end="9"/>
                                            </p:txEl>
                                          </p:spTgt>
                                        </p:tgtEl>
                                      </p:cBhvr>
                                    </p:animEffect>
                                    <p:anim calcmode="lin" valueType="num">
                                      <p:cBhvr>
                                        <p:cTn id="2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1000"/>
                                        <p:tgtEl>
                                          <p:spTgt spid="3">
                                            <p:txEl>
                                              <p:pRg st="12" end="12"/>
                                            </p:txEl>
                                          </p:spTgt>
                                        </p:tgtEl>
                                      </p:cBhvr>
                                    </p:animEffect>
                                    <p:anim calcmode="lin" valueType="num">
                                      <p:cBhvr>
                                        <p:cTn id="3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The JavaScript Engine</a:t>
            </a:r>
            <a:endParaRPr lang="en-ZA" sz="3200" dirty="0">
              <a:solidFill>
                <a:srgbClr val="FFC000"/>
              </a:solidFill>
              <a:latin typeface="+mn-lt"/>
            </a:endParaRPr>
          </a:p>
        </p:txBody>
      </p:sp>
      <p:pic>
        <p:nvPicPr>
          <p:cNvPr id="6" name="Picture 5"/>
          <p:cNvPicPr>
            <a:picLocks noChangeAspect="1"/>
          </p:cNvPicPr>
          <p:nvPr/>
        </p:nvPicPr>
        <p:blipFill>
          <a:blip r:embed="rId2"/>
          <a:stretch>
            <a:fillRect/>
          </a:stretch>
        </p:blipFill>
        <p:spPr>
          <a:xfrm>
            <a:off x="4267200" y="1636542"/>
            <a:ext cx="5715000" cy="4717338"/>
          </a:xfrm>
          <a:prstGeom prst="rect">
            <a:avLst/>
          </a:prstGeom>
        </p:spPr>
      </p:pic>
      <p:sp>
        <p:nvSpPr>
          <p:cNvPr id="4" name="Rectangle 3"/>
          <p:cNvSpPr/>
          <p:nvPr/>
        </p:nvSpPr>
        <p:spPr>
          <a:xfrm>
            <a:off x="609600" y="1600200"/>
            <a:ext cx="3124200" cy="369332"/>
          </a:xfrm>
          <a:prstGeom prst="rect">
            <a:avLst/>
          </a:prstGeom>
        </p:spPr>
        <p:txBody>
          <a:bodyPr wrap="square">
            <a:spAutoFit/>
          </a:bodyPr>
          <a:lstStyle/>
          <a:p>
            <a:pPr marL="285750" indent="-285750">
              <a:buFont typeface="Wingdings" panose="05000000000000000000" pitchFamily="2" charset="2"/>
              <a:buChar char="§"/>
            </a:pPr>
            <a:r>
              <a:rPr lang="en-US" sz="1800" dirty="0" smtClean="0">
                <a:latin typeface="Calibri"/>
                <a:cs typeface="Calibri"/>
              </a:rPr>
              <a:t>How the JS engine works:</a:t>
            </a:r>
            <a:endParaRPr lang="en-ZA" dirty="0"/>
          </a:p>
        </p:txBody>
      </p:sp>
    </p:spTree>
    <p:extLst>
      <p:ext uri="{BB962C8B-B14F-4D97-AF65-F5344CB8AC3E}">
        <p14:creationId xmlns:p14="http://schemas.microsoft.com/office/powerpoint/2010/main" val="13064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676400"/>
            <a:ext cx="10972800" cy="566822"/>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During compilation, the entire code is converted into machine code at once and written in a binary file that can be executed by a computer:</a:t>
            </a:r>
            <a:endParaRPr sz="1800" dirty="0">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Compilation vs Interpretation</a:t>
            </a:r>
            <a:endParaRPr lang="en-ZA" sz="3200" dirty="0">
              <a:solidFill>
                <a:srgbClr val="FFC000"/>
              </a:solidFill>
              <a:latin typeface="+mn-lt"/>
            </a:endParaRPr>
          </a:p>
        </p:txBody>
      </p:sp>
      <p:pic>
        <p:nvPicPr>
          <p:cNvPr id="4" name="Picture 3"/>
          <p:cNvPicPr>
            <a:picLocks noChangeAspect="1"/>
          </p:cNvPicPr>
          <p:nvPr/>
        </p:nvPicPr>
        <p:blipFill>
          <a:blip r:embed="rId2"/>
          <a:stretch>
            <a:fillRect/>
          </a:stretch>
        </p:blipFill>
        <p:spPr>
          <a:xfrm>
            <a:off x="2438400" y="2362200"/>
            <a:ext cx="7071973" cy="1432684"/>
          </a:xfrm>
          <a:prstGeom prst="rect">
            <a:avLst/>
          </a:prstGeom>
        </p:spPr>
      </p:pic>
      <p:sp>
        <p:nvSpPr>
          <p:cNvPr id="6" name="Rectangle 5"/>
          <p:cNvSpPr/>
          <p:nvPr/>
        </p:nvSpPr>
        <p:spPr>
          <a:xfrm>
            <a:off x="571500" y="4038600"/>
            <a:ext cx="11049000" cy="1200329"/>
          </a:xfrm>
          <a:prstGeom prst="rect">
            <a:avLst/>
          </a:prstGeom>
        </p:spPr>
        <p:txBody>
          <a:bodyPr wrap="square">
            <a:spAutoFit/>
          </a:bodyPr>
          <a:lstStyle/>
          <a:p>
            <a:pPr marL="285750" indent="-285750">
              <a:buFont typeface="Wingdings" panose="05000000000000000000" pitchFamily="2" charset="2"/>
              <a:buChar char="§"/>
            </a:pPr>
            <a:r>
              <a:rPr lang="en-ZA" dirty="0" smtClean="0">
                <a:latin typeface="+mn-lt"/>
              </a:rPr>
              <a:t>In interpretation, the interpreter runs through the source code and executes it line by line. </a:t>
            </a:r>
          </a:p>
          <a:p>
            <a:pPr marL="285750" indent="-285750">
              <a:buFont typeface="Wingdings" panose="05000000000000000000" pitchFamily="2" charset="2"/>
              <a:buChar char="§"/>
            </a:pPr>
            <a:endParaRPr lang="en-ZA" dirty="0">
              <a:latin typeface="+mn-lt"/>
            </a:endParaRPr>
          </a:p>
          <a:p>
            <a:pPr marL="285750" indent="-285750">
              <a:buFont typeface="Wingdings" panose="05000000000000000000" pitchFamily="2" charset="2"/>
              <a:buChar char="§"/>
            </a:pPr>
            <a:r>
              <a:rPr lang="en-ZA" dirty="0" smtClean="0">
                <a:latin typeface="+mn-lt"/>
              </a:rPr>
              <a:t>The code still needs to get converted into machine code, but this time it is happening line by line while executing the program:</a:t>
            </a:r>
            <a:endParaRPr lang="en-ZA" dirty="0">
              <a:latin typeface="+mn-lt"/>
            </a:endParaRPr>
          </a:p>
        </p:txBody>
      </p:sp>
      <p:pic>
        <p:nvPicPr>
          <p:cNvPr id="7" name="Picture 6"/>
          <p:cNvPicPr>
            <a:picLocks noChangeAspect="1"/>
          </p:cNvPicPr>
          <p:nvPr/>
        </p:nvPicPr>
        <p:blipFill>
          <a:blip r:embed="rId3"/>
          <a:stretch>
            <a:fillRect/>
          </a:stretch>
        </p:blipFill>
        <p:spPr>
          <a:xfrm>
            <a:off x="2590496" y="5181600"/>
            <a:ext cx="7011008" cy="1455546"/>
          </a:xfrm>
          <a:prstGeom prst="rect">
            <a:avLst/>
          </a:prstGeom>
        </p:spPr>
      </p:pic>
    </p:spTree>
    <p:extLst>
      <p:ext uri="{BB962C8B-B14F-4D97-AF65-F5344CB8AC3E}">
        <p14:creationId xmlns:p14="http://schemas.microsoft.com/office/powerpoint/2010/main" val="158661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676400"/>
            <a:ext cx="10972800" cy="1726114"/>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JS used to be a purely interpreted language. </a:t>
            </a:r>
          </a:p>
          <a:p>
            <a:pPr marL="285750" indent="-285750" algn="just">
              <a:lnSpc>
                <a:spcPct val="100000"/>
              </a:lnSpc>
              <a:spcBef>
                <a:spcPts val="100"/>
              </a:spcBef>
              <a:buFont typeface="Wingdings" panose="05000000000000000000" pitchFamily="2" charset="2"/>
              <a:buChar char="§"/>
            </a:pPr>
            <a:endParaRPr lang="en-US" dirty="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But the modern JS engine now use a mix of compilation and interpretation which is known as "</a:t>
            </a:r>
            <a:r>
              <a:rPr lang="en-US" sz="1800" dirty="0" smtClean="0">
                <a:solidFill>
                  <a:srgbClr val="FFC000"/>
                </a:solidFill>
                <a:latin typeface="Calibri"/>
                <a:cs typeface="Calibri"/>
              </a:rPr>
              <a:t>just-in-time</a:t>
            </a:r>
            <a:r>
              <a:rPr lang="en-US" sz="1800" dirty="0" smtClean="0">
                <a:latin typeface="Calibri"/>
                <a:cs typeface="Calibri"/>
              </a:rPr>
              <a:t>“ - </a:t>
            </a:r>
            <a:r>
              <a:rPr lang="en-US" sz="1800" dirty="0" smtClean="0">
                <a:solidFill>
                  <a:srgbClr val="FFC000"/>
                </a:solidFill>
                <a:latin typeface="Calibri"/>
                <a:cs typeface="Calibri"/>
              </a:rPr>
              <a:t>JIT</a:t>
            </a:r>
            <a:r>
              <a:rPr lang="en-US" sz="1800" dirty="0" smtClean="0">
                <a:latin typeface="Calibri"/>
                <a:cs typeface="Calibri"/>
              </a:rPr>
              <a:t> compilation</a:t>
            </a:r>
          </a:p>
          <a:p>
            <a:pPr marL="285750" indent="-285750" algn="just">
              <a:lnSpc>
                <a:spcPct val="100000"/>
              </a:lnSpc>
              <a:spcBef>
                <a:spcPts val="100"/>
              </a:spcBef>
              <a:buFont typeface="Wingdings" panose="05000000000000000000" pitchFamily="2" charset="2"/>
              <a:buChar char="§"/>
            </a:pPr>
            <a:endParaRPr lang="en-US" sz="1800" dirty="0" smtClean="0">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In </a:t>
            </a:r>
            <a:r>
              <a:rPr lang="en-US" sz="1800" dirty="0" smtClean="0">
                <a:solidFill>
                  <a:srgbClr val="FFC000"/>
                </a:solidFill>
                <a:latin typeface="Calibri"/>
                <a:cs typeface="Calibri"/>
              </a:rPr>
              <a:t>JIT</a:t>
            </a:r>
            <a:r>
              <a:rPr lang="en-US" sz="1800" dirty="0" smtClean="0">
                <a:latin typeface="Calibri"/>
                <a:cs typeface="Calibri"/>
              </a:rPr>
              <a:t> compilation, the entire code is converted into machine code at once and then executed immediately.</a:t>
            </a:r>
            <a:endParaRPr sz="1800" dirty="0">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JIT Compilation</a:t>
            </a:r>
            <a:endParaRPr lang="en-ZA" sz="3200" dirty="0">
              <a:solidFill>
                <a:srgbClr val="FFC000"/>
              </a:solidFill>
              <a:latin typeface="+mn-lt"/>
            </a:endParaRPr>
          </a:p>
        </p:txBody>
      </p:sp>
      <p:pic>
        <p:nvPicPr>
          <p:cNvPr id="8" name="Picture 7"/>
          <p:cNvPicPr>
            <a:picLocks noChangeAspect="1"/>
          </p:cNvPicPr>
          <p:nvPr/>
        </p:nvPicPr>
        <p:blipFill>
          <a:blip r:embed="rId2"/>
          <a:stretch>
            <a:fillRect/>
          </a:stretch>
        </p:blipFill>
        <p:spPr>
          <a:xfrm>
            <a:off x="2617168" y="4038600"/>
            <a:ext cx="6957663" cy="1371719"/>
          </a:xfrm>
          <a:prstGeom prst="rect">
            <a:avLst/>
          </a:prstGeom>
        </p:spPr>
      </p:pic>
    </p:spTree>
    <p:extLst>
      <p:ext uri="{BB962C8B-B14F-4D97-AF65-F5344CB8AC3E}">
        <p14:creationId xmlns:p14="http://schemas.microsoft.com/office/powerpoint/2010/main" val="357006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8469" y="2209800"/>
            <a:ext cx="10972800" cy="289823"/>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latin typeface="Calibri"/>
                <a:cs typeface="Calibri"/>
              </a:rPr>
              <a:t>How </a:t>
            </a:r>
            <a:r>
              <a:rPr lang="en-US" sz="1800" dirty="0" smtClean="0">
                <a:solidFill>
                  <a:srgbClr val="FFC000"/>
                </a:solidFill>
                <a:latin typeface="Calibri"/>
                <a:cs typeface="Calibri"/>
              </a:rPr>
              <a:t>JIT</a:t>
            </a:r>
            <a:r>
              <a:rPr lang="en-US" sz="1800" dirty="0" smtClean="0">
                <a:latin typeface="Calibri"/>
                <a:cs typeface="Calibri"/>
              </a:rPr>
              <a:t> compilation works:</a:t>
            </a:r>
            <a:endParaRPr sz="1800" dirty="0">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a:solidFill>
                  <a:srgbClr val="FFC000"/>
                </a:solidFill>
              </a:rPr>
              <a:t>JIT Compilation</a:t>
            </a:r>
            <a:endParaRPr lang="en-ZA" sz="3200" dirty="0">
              <a:solidFill>
                <a:srgbClr val="FFC000"/>
              </a:solidFill>
            </a:endParaRPr>
          </a:p>
        </p:txBody>
      </p:sp>
      <p:pic>
        <p:nvPicPr>
          <p:cNvPr id="6" name="Picture 5"/>
          <p:cNvPicPr>
            <a:picLocks noChangeAspect="1"/>
          </p:cNvPicPr>
          <p:nvPr/>
        </p:nvPicPr>
        <p:blipFill>
          <a:blip r:embed="rId2"/>
          <a:stretch>
            <a:fillRect/>
          </a:stretch>
        </p:blipFill>
        <p:spPr>
          <a:xfrm>
            <a:off x="4114800" y="1676400"/>
            <a:ext cx="5967829" cy="4191000"/>
          </a:xfrm>
          <a:prstGeom prst="rect">
            <a:avLst/>
          </a:prstGeom>
        </p:spPr>
      </p:pic>
    </p:spTree>
    <p:extLst>
      <p:ext uri="{BB962C8B-B14F-4D97-AF65-F5344CB8AC3E}">
        <p14:creationId xmlns:p14="http://schemas.microsoft.com/office/powerpoint/2010/main" val="1419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676400"/>
            <a:ext cx="10972800" cy="2003112"/>
          </a:xfrm>
          <a:prstGeom prst="rect">
            <a:avLst/>
          </a:prstGeom>
        </p:spPr>
        <p:txBody>
          <a:bodyPr vert="horz" wrap="square" lIns="0" tIns="12700" rIns="0" bIns="0" rtlCol="0">
            <a:spAutoFit/>
          </a:bodyPr>
          <a:lstStyle/>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 JavaScript event loop is a fundamental part of how JavaScript handles asynchronous operations and concurrency.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It is responsible for managing the execution of code, handling events, and ensuring that tasks are executed in the correct order. </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How it works:</a:t>
            </a: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JavaScript Event Loop</a:t>
            </a:r>
            <a:endParaRPr lang="en-ZA" sz="3200" dirty="0">
              <a:solidFill>
                <a:srgbClr val="FFC000"/>
              </a:solidFill>
              <a:latin typeface="+mn-lt"/>
            </a:endParaRPr>
          </a:p>
        </p:txBody>
      </p:sp>
      <p:sp>
        <p:nvSpPr>
          <p:cNvPr id="2" name="Rectangle 1"/>
          <p:cNvSpPr/>
          <p:nvPr/>
        </p:nvSpPr>
        <p:spPr>
          <a:xfrm>
            <a:off x="2133600" y="4038600"/>
            <a:ext cx="8763000" cy="2082621"/>
          </a:xfrm>
          <a:prstGeom prst="rect">
            <a:avLst/>
          </a:prstGeom>
        </p:spPr>
        <p:txBody>
          <a:bodyPr wrap="square">
            <a:spAutoFit/>
          </a:bodyPr>
          <a:lstStyle/>
          <a:p>
            <a:pPr marL="400050" indent="-400050" algn="just">
              <a:lnSpc>
                <a:spcPct val="100000"/>
              </a:lnSpc>
              <a:spcBef>
                <a:spcPts val="100"/>
              </a:spcBef>
              <a:buFont typeface="+mj-lt"/>
              <a:buAutoNum type="romanLcPeriod"/>
            </a:pPr>
            <a:r>
              <a:rPr lang="en-US" sz="1800" dirty="0" smtClean="0">
                <a:solidFill>
                  <a:schemeClr val="tx1"/>
                </a:solidFill>
                <a:latin typeface="Calibri"/>
                <a:cs typeface="Calibri"/>
              </a:rPr>
              <a:t>The event loop is like a manager that checks if the call stack is empty. </a:t>
            </a:r>
          </a:p>
          <a:p>
            <a:pPr marL="400050" indent="-400050" algn="just">
              <a:lnSpc>
                <a:spcPct val="100000"/>
              </a:lnSpc>
              <a:spcBef>
                <a:spcPts val="100"/>
              </a:spcBef>
              <a:buFont typeface="+mj-lt"/>
              <a:buAutoNum type="romanLcPeriod"/>
            </a:pPr>
            <a:endParaRPr lang="en-US" dirty="0">
              <a:solidFill>
                <a:schemeClr val="tx1"/>
              </a:solidFill>
              <a:latin typeface="Calibri"/>
              <a:cs typeface="Calibri"/>
            </a:endParaRPr>
          </a:p>
          <a:p>
            <a:pPr marL="400050" indent="-400050" algn="just">
              <a:lnSpc>
                <a:spcPct val="100000"/>
              </a:lnSpc>
              <a:spcBef>
                <a:spcPts val="100"/>
              </a:spcBef>
              <a:buFont typeface="+mj-lt"/>
              <a:buAutoNum type="romanLcPeriod"/>
            </a:pPr>
            <a:r>
              <a:rPr lang="en-US" sz="1800" dirty="0" smtClean="0">
                <a:solidFill>
                  <a:schemeClr val="tx1"/>
                </a:solidFill>
                <a:latin typeface="Calibri"/>
                <a:cs typeface="Calibri"/>
              </a:rPr>
              <a:t>If it is, it takes tasks from the event queue and adds them to the call stack to be executed. </a:t>
            </a:r>
          </a:p>
          <a:p>
            <a:pPr marL="400050" indent="-400050" algn="just">
              <a:lnSpc>
                <a:spcPct val="100000"/>
              </a:lnSpc>
              <a:spcBef>
                <a:spcPts val="100"/>
              </a:spcBef>
              <a:buFont typeface="+mj-lt"/>
              <a:buAutoNum type="romanLcPeriod"/>
            </a:pPr>
            <a:endParaRPr lang="en-US" dirty="0">
              <a:solidFill>
                <a:schemeClr val="tx1"/>
              </a:solidFill>
              <a:latin typeface="Calibri"/>
              <a:cs typeface="Calibri"/>
            </a:endParaRPr>
          </a:p>
          <a:p>
            <a:pPr marL="400050" indent="-400050" algn="just">
              <a:lnSpc>
                <a:spcPct val="100000"/>
              </a:lnSpc>
              <a:spcBef>
                <a:spcPts val="100"/>
              </a:spcBef>
              <a:buFont typeface="+mj-lt"/>
              <a:buAutoNum type="romanLcPeriod"/>
            </a:pPr>
            <a:r>
              <a:rPr lang="en-US" sz="1800" dirty="0" smtClean="0">
                <a:solidFill>
                  <a:schemeClr val="tx1"/>
                </a:solidFill>
                <a:latin typeface="Calibri"/>
                <a:cs typeface="Calibri"/>
              </a:rPr>
              <a:t>This allows JavaScript to handle things like timers and user interactions without stopping other tasks.</a:t>
            </a:r>
            <a:endParaRPr lang="en-US" sz="1800" dirty="0">
              <a:solidFill>
                <a:schemeClr val="tx1"/>
              </a:solidFill>
              <a:latin typeface="Calibri"/>
              <a:cs typeface="Calibri"/>
            </a:endParaRPr>
          </a:p>
        </p:txBody>
      </p:sp>
    </p:spTree>
    <p:extLst>
      <p:ext uri="{BB962C8B-B14F-4D97-AF65-F5344CB8AC3E}">
        <p14:creationId xmlns:p14="http://schemas.microsoft.com/office/powerpoint/2010/main" val="9190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524000"/>
            <a:ext cx="10972800" cy="1146468"/>
          </a:xfrm>
          <a:prstGeom prst="rect">
            <a:avLst/>
          </a:prstGeom>
        </p:spPr>
        <p:txBody>
          <a:bodyPr vert="horz" wrap="square" lIns="0" tIns="12700" rIns="0" bIns="0" rtlCol="0">
            <a:spAutoFit/>
          </a:bodyPr>
          <a:lstStyle/>
          <a:p>
            <a:pPr algn="just">
              <a:lnSpc>
                <a:spcPct val="100000"/>
              </a:lnSpc>
              <a:spcBef>
                <a:spcPts val="100"/>
              </a:spcBef>
            </a:pPr>
            <a:r>
              <a:rPr lang="en-US" sz="1800" dirty="0" smtClean="0">
                <a:solidFill>
                  <a:schemeClr val="tx1"/>
                </a:solidFill>
                <a:latin typeface="Calibri"/>
                <a:cs typeface="Calibri"/>
              </a:rPr>
              <a:t>Example:</a:t>
            </a:r>
          </a:p>
          <a:p>
            <a:pPr marL="285750" indent="-285750" algn="just">
              <a:lnSpc>
                <a:spcPct val="100000"/>
              </a:lnSpc>
              <a:spcBef>
                <a:spcPts val="100"/>
              </a:spcBef>
              <a:buFont typeface="Wingdings" panose="05000000000000000000" pitchFamily="2" charset="2"/>
              <a:buChar char="§"/>
            </a:pPr>
            <a:endParaRPr lang="en-US" dirty="0">
              <a:solidFill>
                <a:schemeClr val="tx1"/>
              </a:solidFill>
              <a:latin typeface="Calibri"/>
              <a:cs typeface="Calibri"/>
            </a:endParaRPr>
          </a:p>
          <a:p>
            <a:pPr marL="285750" indent="-285750" algn="just">
              <a:lnSpc>
                <a:spcPct val="100000"/>
              </a:lnSpc>
              <a:spcBef>
                <a:spcPts val="100"/>
              </a:spcBef>
              <a:buFont typeface="Wingdings" panose="05000000000000000000" pitchFamily="2" charset="2"/>
              <a:buChar char="§"/>
            </a:pPr>
            <a:r>
              <a:rPr lang="en-US" sz="1800" dirty="0" smtClean="0">
                <a:solidFill>
                  <a:schemeClr val="tx1"/>
                </a:solidFill>
                <a:latin typeface="Calibri"/>
                <a:cs typeface="Calibri"/>
              </a:rPr>
              <a:t>The line of code console.log('Starting Node.js') is added to the call stack and prints Starting Node.js to the console. By doing so, it reaches the end of the log function and is removed from the call stack.</a:t>
            </a:r>
            <a:endParaRPr sz="1800" dirty="0">
              <a:solidFill>
                <a:schemeClr val="tx1"/>
              </a:solidFill>
              <a:latin typeface="Calibri"/>
              <a:cs typeface="Calibri"/>
            </a:endParaRPr>
          </a:p>
        </p:txBody>
      </p:sp>
      <p:sp>
        <p:nvSpPr>
          <p:cNvPr id="5" name="Rectangle 4"/>
          <p:cNvSpPr/>
          <p:nvPr/>
        </p:nvSpPr>
        <p:spPr>
          <a:xfrm>
            <a:off x="2959985" y="421135"/>
            <a:ext cx="6169769" cy="584775"/>
          </a:xfrm>
          <a:prstGeom prst="rect">
            <a:avLst/>
          </a:prstGeom>
        </p:spPr>
        <p:txBody>
          <a:bodyPr wrap="square">
            <a:spAutoFit/>
          </a:bodyPr>
          <a:lstStyle/>
          <a:p>
            <a:pPr algn="ctr"/>
            <a:r>
              <a:rPr lang="en-US" sz="3200" spc="-25" dirty="0" smtClean="0">
                <a:solidFill>
                  <a:srgbClr val="FFC000"/>
                </a:solidFill>
                <a:latin typeface="+mn-lt"/>
              </a:rPr>
              <a:t>JavaScript Event Loop</a:t>
            </a:r>
            <a:endParaRPr lang="en-ZA" sz="3200" dirty="0">
              <a:solidFill>
                <a:srgbClr val="FFC000"/>
              </a:solidFill>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233" y="2971800"/>
            <a:ext cx="6341533" cy="3567112"/>
          </a:xfrm>
          <a:prstGeom prst="rect">
            <a:avLst/>
          </a:prstGeom>
        </p:spPr>
      </p:pic>
    </p:spTree>
    <p:extLst>
      <p:ext uri="{BB962C8B-B14F-4D97-AF65-F5344CB8AC3E}">
        <p14:creationId xmlns:p14="http://schemas.microsoft.com/office/powerpoint/2010/main" val="326371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7728AE1D21D41AD9B35AAE0A4EC95" ma:contentTypeVersion="17" ma:contentTypeDescription="Create a new document." ma:contentTypeScope="" ma:versionID="88059b75877ba66a7e3004593427905c">
  <xsd:schema xmlns:xsd="http://www.w3.org/2001/XMLSchema" xmlns:xs="http://www.w3.org/2001/XMLSchema" xmlns:p="http://schemas.microsoft.com/office/2006/metadata/properties" xmlns:ns2="52dda859-a9e4-42d9-868d-de8ee1d200c2" xmlns:ns3="d8e1a60f-3350-4a05-95d7-b25b2a175643" targetNamespace="http://schemas.microsoft.com/office/2006/metadata/properties" ma:root="true" ma:fieldsID="edb3aaffc6e71aea68e7b93343d7dde8" ns2:_="" ns3:_="">
    <xsd:import namespace="52dda859-a9e4-42d9-868d-de8ee1d200c2"/>
    <xsd:import namespace="d8e1a60f-3350-4a05-95d7-b25b2a17564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da859-a9e4-42d9-868d-de8ee1d200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8deb48b-0a2b-4e23-9a68-642254c24ba9}" ma:internalName="TaxCatchAll" ma:showField="CatchAllData" ma:web="52dda859-a9e4-42d9-868d-de8ee1d200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e1a60f-3350-4a05-95d7-b25b2a17564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e1a60f-3350-4a05-95d7-b25b2a175643">
      <Terms xmlns="http://schemas.microsoft.com/office/infopath/2007/PartnerControls"/>
    </lcf76f155ced4ddcb4097134ff3c332f>
    <TaxCatchAll xmlns="52dda859-a9e4-42d9-868d-de8ee1d200c2" xsi:nil="true"/>
  </documentManagement>
</p:properties>
</file>

<file path=customXml/itemProps1.xml><?xml version="1.0" encoding="utf-8"?>
<ds:datastoreItem xmlns:ds="http://schemas.openxmlformats.org/officeDocument/2006/customXml" ds:itemID="{EF3C4CB1-B058-4923-BE45-2992A4ABD599}"/>
</file>

<file path=customXml/itemProps2.xml><?xml version="1.0" encoding="utf-8"?>
<ds:datastoreItem xmlns:ds="http://schemas.openxmlformats.org/officeDocument/2006/customXml" ds:itemID="{520E2E3E-5D94-4D48-8DE7-8B59167298A7}"/>
</file>

<file path=customXml/itemProps3.xml><?xml version="1.0" encoding="utf-8"?>
<ds:datastoreItem xmlns:ds="http://schemas.openxmlformats.org/officeDocument/2006/customXml" ds:itemID="{D6F02CF7-5E14-4DA7-8112-175C07EB870F}"/>
</file>

<file path=docProps/app.xml><?xml version="1.0" encoding="utf-8"?>
<Properties xmlns="http://schemas.openxmlformats.org/officeDocument/2006/extended-properties" xmlns:vt="http://schemas.openxmlformats.org/officeDocument/2006/docPropsVTypes">
  <Template/>
  <TotalTime>265</TotalTime>
  <Words>578</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Tahoma</vt:lpstr>
      <vt:lpstr>Trebuchet MS</vt:lpstr>
      <vt:lpstr>Wingdings</vt:lpstr>
      <vt:lpstr>Office Theme</vt:lpstr>
      <vt:lpstr>Web Programming 2X1</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van Niekerk</dc:creator>
  <cp:lastModifiedBy>SimbaPC</cp:lastModifiedBy>
  <cp:revision>107</cp:revision>
  <dcterms:created xsi:type="dcterms:W3CDTF">2024-07-18T12:14:42Z</dcterms:created>
  <dcterms:modified xsi:type="dcterms:W3CDTF">2024-07-21T10:51:04Z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2024-07-13T00:00:00Z</vt:filetime>
  </property>
  <property fmtid="{D5CDD505-2E9C-101B-9397-08002B2CF9AE}" pid="3" name="Creator">
    <vt:lpwstr>Microsoft® PowerPoint® for Microsoft 365</vt:lpwstr>
  </property>
  <property fmtid="{D5CDD505-2E9C-101B-9397-08002B2CF9AE}" pid="4" name="LastSaved">
    <vt:filetime>2024-07-18T00:00:00Z</vt:filetime>
  </property>
  <property fmtid="{D5CDD505-2E9C-101B-9397-08002B2CF9AE}" pid="5" name="Producer">
    <vt:lpwstr>Microsoft® PowerPoint® for Microsoft 365</vt:lpwstr>
  </property>
  <property fmtid="{D5CDD505-2E9C-101B-9397-08002B2CF9AE}" pid="6" name="ContentTypeId">
    <vt:lpwstr>0x010100DBB7728AE1D21D41AD9B35AAE0A4EC95</vt:lpwstr>
  </property>
</Properties>
</file>