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8" r:id="rId5"/>
  </p:sldMasterIdLst>
  <p:notesMasterIdLst>
    <p:notesMasterId r:id="rId25"/>
  </p:notesMasterIdLst>
  <p:sldIdLst>
    <p:sldId id="325" r:id="rId6"/>
    <p:sldId id="493" r:id="rId7"/>
    <p:sldId id="510" r:id="rId8"/>
    <p:sldId id="526" r:id="rId9"/>
    <p:sldId id="525" r:id="rId10"/>
    <p:sldId id="522" r:id="rId11"/>
    <p:sldId id="521" r:id="rId12"/>
    <p:sldId id="511" r:id="rId13"/>
    <p:sldId id="512" r:id="rId14"/>
    <p:sldId id="513" r:id="rId15"/>
    <p:sldId id="514" r:id="rId16"/>
    <p:sldId id="523" r:id="rId17"/>
    <p:sldId id="524" r:id="rId18"/>
    <p:sldId id="515" r:id="rId19"/>
    <p:sldId id="516" r:id="rId20"/>
    <p:sldId id="517" r:id="rId21"/>
    <p:sldId id="519" r:id="rId22"/>
    <p:sldId id="520" r:id="rId23"/>
    <p:sldId id="4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73487" autoAdjust="0"/>
  </p:normalViewPr>
  <p:slideViewPr>
    <p:cSldViewPr snapToGrid="0">
      <p:cViewPr varScale="1">
        <p:scale>
          <a:sx n="85" d="100"/>
          <a:sy n="85" d="100"/>
        </p:scale>
        <p:origin x="2040" y="5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BC52C-6D78-4320-8094-630ED8A42949}" type="datetimeFigureOut">
              <a:rPr lang="en-ZA" smtClean="0"/>
              <a:t>2024/07/21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D7141-5475-4836-9C11-CF395581196F}" type="slidenum">
              <a:rPr lang="en-ZA" smtClean="0"/>
              <a:t>‹#›</a:t>
            </a:fld>
            <a:endParaRPr lang="en-ZA"/>
          </a:p>
        </p:txBody>
      </p:sp>
    </p:spTree>
    <p:extLst>
      <p:ext uri="{BB962C8B-B14F-4D97-AF65-F5344CB8AC3E}">
        <p14:creationId xmlns:p14="http://schemas.microsoft.com/office/powerpoint/2010/main" val="370600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3D8243-46D4-4C4E-9723-CC1931A8E9AB}" type="slidenum">
              <a:rPr lang="en-GB" smtClean="0"/>
              <a:t>1</a:t>
            </a:fld>
            <a:endParaRPr lang="en-GB"/>
          </a:p>
        </p:txBody>
      </p:sp>
    </p:spTree>
    <p:extLst>
      <p:ext uri="{BB962C8B-B14F-4D97-AF65-F5344CB8AC3E}">
        <p14:creationId xmlns:p14="http://schemas.microsoft.com/office/powerpoint/2010/main" val="29320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3</a:t>
            </a:fld>
            <a:endParaRPr lang="en-GB"/>
          </a:p>
        </p:txBody>
      </p:sp>
    </p:spTree>
    <p:extLst>
      <p:ext uri="{BB962C8B-B14F-4D97-AF65-F5344CB8AC3E}">
        <p14:creationId xmlns:p14="http://schemas.microsoft.com/office/powerpoint/2010/main" val="215356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4</a:t>
            </a:fld>
            <a:endParaRPr lang="en-GB"/>
          </a:p>
        </p:txBody>
      </p:sp>
    </p:spTree>
    <p:extLst>
      <p:ext uri="{BB962C8B-B14F-4D97-AF65-F5344CB8AC3E}">
        <p14:creationId xmlns:p14="http://schemas.microsoft.com/office/powerpoint/2010/main" val="290297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dirty="0">
              <a:solidFill>
                <a:schemeClr val="bg1"/>
              </a:solidFill>
              <a:latin typeface="AvantGarde Bk BT"/>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5</a:t>
            </a:fld>
            <a:endParaRPr lang="en-GB"/>
          </a:p>
        </p:txBody>
      </p:sp>
    </p:spTree>
    <p:extLst>
      <p:ext uri="{BB962C8B-B14F-4D97-AF65-F5344CB8AC3E}">
        <p14:creationId xmlns:p14="http://schemas.microsoft.com/office/powerpoint/2010/main" val="20062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&gt;&gt;</a:t>
            </a:r>
          </a:p>
          <a:p>
            <a:r>
              <a:rPr lang="en-US" dirty="0"/>
              <a:t>Performing operation...</a:t>
            </a:r>
          </a:p>
          <a:p>
            <a:r>
              <a:rPr lang="en-US" dirty="0"/>
              <a:t>Result: Operation complete</a:t>
            </a:r>
          </a:p>
          <a:p>
            <a:endParaRPr lang="en-US" dirty="0"/>
          </a:p>
          <a:p>
            <a:endParaRPr lang="en-ZA" dirty="0"/>
          </a:p>
        </p:txBody>
      </p:sp>
      <p:sp>
        <p:nvSpPr>
          <p:cNvPr id="4" name="Slide Number Placeholder 3"/>
          <p:cNvSpPr>
            <a:spLocks noGrp="1"/>
          </p:cNvSpPr>
          <p:nvPr>
            <p:ph type="sldNum" sz="quarter" idx="5"/>
          </p:nvPr>
        </p:nvSpPr>
        <p:spPr/>
        <p:txBody>
          <a:bodyPr/>
          <a:lstStyle/>
          <a:p>
            <a:fld id="{804D7141-5475-4836-9C11-CF395581196F}" type="slidenum">
              <a:rPr lang="en-ZA" smtClean="0"/>
              <a:t>6</a:t>
            </a:fld>
            <a:endParaRPr lang="en-ZA"/>
          </a:p>
        </p:txBody>
      </p:sp>
    </p:spTree>
    <p:extLst>
      <p:ext uri="{BB962C8B-B14F-4D97-AF65-F5344CB8AC3E}">
        <p14:creationId xmlns:p14="http://schemas.microsoft.com/office/powerpoint/2010/main" val="1552512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100" b="1" kern="100" dirty="0">
                <a:effectLst/>
                <a:latin typeface="Aptos" panose="020B0004020202020204" pitchFamily="34" charset="0"/>
                <a:ea typeface="Aptos" panose="020B0004020202020204" pitchFamily="34" charset="0"/>
                <a:cs typeface="Times New Roman" panose="02020603050405020304" pitchFamily="18" charset="0"/>
              </a:rPr>
              <a:t>Explanation:</a:t>
            </a:r>
          </a:p>
          <a:p>
            <a:pPr marL="742950" lvl="1" indent="-285750">
              <a:lnSpc>
                <a:spcPct val="107000"/>
              </a:lnSpc>
              <a:spcAft>
                <a:spcPts val="800"/>
              </a:spcAft>
              <a:buFont typeface="Arial" panose="020B0604020202020204" pitchFamily="34" charset="0"/>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Resolving: If the computation went well, the executor sends the result via resolve(). That usually fulfills the Promise </a:t>
            </a:r>
            <a:endParaRPr lang="en-ZA"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Rejecting: If an error happened, the executor notifies the Promise consumer via reject(). That always rejects the Promise.</a:t>
            </a:r>
            <a:endParaRPr lang="en-ZA"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ZA" dirty="0"/>
          </a:p>
        </p:txBody>
      </p:sp>
      <p:sp>
        <p:nvSpPr>
          <p:cNvPr id="4" name="Slide Number Placeholder 3"/>
          <p:cNvSpPr>
            <a:spLocks noGrp="1"/>
          </p:cNvSpPr>
          <p:nvPr>
            <p:ph type="sldNum" sz="quarter" idx="5"/>
          </p:nvPr>
        </p:nvSpPr>
        <p:spPr/>
        <p:txBody>
          <a:bodyPr/>
          <a:lstStyle/>
          <a:p>
            <a:fld id="{804D7141-5475-4836-9C11-CF395581196F}" type="slidenum">
              <a:rPr lang="en-ZA" smtClean="0"/>
              <a:t>12</a:t>
            </a:fld>
            <a:endParaRPr lang="en-ZA"/>
          </a:p>
        </p:txBody>
      </p:sp>
    </p:spTree>
    <p:extLst>
      <p:ext uri="{BB962C8B-B14F-4D97-AF65-F5344CB8AC3E}">
        <p14:creationId xmlns:p14="http://schemas.microsoft.com/office/powerpoint/2010/main" val="32346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p>
          <a:p>
            <a:pPr>
              <a:buFont typeface="Arial" panose="020B0604020202020204" pitchFamily="34" charset="0"/>
              <a:buChar char="•"/>
            </a:pPr>
            <a:r>
              <a:rPr lang="en-US" b="1" dirty="0"/>
              <a:t>Producer (</a:t>
            </a:r>
            <a:r>
              <a:rPr lang="en-US" b="1" dirty="0" err="1"/>
              <a:t>fetchData</a:t>
            </a:r>
            <a:r>
              <a:rPr lang="en-US" b="1" dirty="0"/>
              <a:t> function)</a:t>
            </a:r>
            <a:r>
              <a:rPr lang="en-US" dirty="0"/>
              <a:t>: This function returns a new Promise. Inside the promise, an asynchronous operation is simulated using </a:t>
            </a:r>
            <a:r>
              <a:rPr lang="en-US" dirty="0" err="1"/>
              <a:t>setTimeout</a:t>
            </a:r>
            <a:r>
              <a:rPr lang="en-US" dirty="0"/>
              <a:t>. After 2 seconds, the operation either resolves with some data or rejects with an error message based on the success variable.</a:t>
            </a:r>
          </a:p>
          <a:p>
            <a:pPr>
              <a:buFont typeface="Arial" panose="020B0604020202020204" pitchFamily="34" charset="0"/>
              <a:buChar char="•"/>
            </a:pPr>
            <a:r>
              <a:rPr lang="en-US" b="1" dirty="0"/>
              <a:t>Consumer (</a:t>
            </a:r>
            <a:r>
              <a:rPr lang="en-US" b="1" dirty="0" err="1"/>
              <a:t>fetchData</a:t>
            </a:r>
            <a:r>
              <a:rPr lang="en-US" b="1" dirty="0"/>
              <a:t>().then().catch())</a:t>
            </a:r>
            <a:r>
              <a:rPr lang="en-US" dirty="0"/>
              <a:t>: This part of the code calls the </a:t>
            </a:r>
            <a:r>
              <a:rPr lang="en-US" dirty="0" err="1"/>
              <a:t>fetchData</a:t>
            </a:r>
            <a:r>
              <a:rPr lang="en-US" dirty="0"/>
              <a:t> function and uses the .then() method to handle the resolved value (data) and the .catch() method to handle any errors that occur (if the promise is rejected).</a:t>
            </a:r>
          </a:p>
          <a:p>
            <a:endParaRPr lang="en-ZA" dirty="0"/>
          </a:p>
        </p:txBody>
      </p:sp>
      <p:sp>
        <p:nvSpPr>
          <p:cNvPr id="4" name="Slide Number Placeholder 3"/>
          <p:cNvSpPr>
            <a:spLocks noGrp="1"/>
          </p:cNvSpPr>
          <p:nvPr>
            <p:ph type="sldNum" sz="quarter" idx="5"/>
          </p:nvPr>
        </p:nvSpPr>
        <p:spPr/>
        <p:txBody>
          <a:bodyPr/>
          <a:lstStyle/>
          <a:p>
            <a:fld id="{804D7141-5475-4836-9C11-CF395581196F}" type="slidenum">
              <a:rPr lang="en-ZA" smtClean="0"/>
              <a:t>14</a:t>
            </a:fld>
            <a:endParaRPr lang="en-ZA"/>
          </a:p>
        </p:txBody>
      </p:sp>
    </p:spTree>
    <p:extLst>
      <p:ext uri="{BB962C8B-B14F-4D97-AF65-F5344CB8AC3E}">
        <p14:creationId xmlns:p14="http://schemas.microsoft.com/office/powerpoint/2010/main" val="38479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jdelijke aanduiding voor dia-afbeelding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98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8DAA01-942B-4B1A-9350-A007BE66980F}" type="slidenum">
              <a:rPr lang="en-ZA" smtClean="0"/>
              <a:pPr eaLnBrk="1" hangingPunct="1"/>
              <a:t>19</a:t>
            </a:fld>
            <a:endParaRPr lang="en-ZA" dirty="0"/>
          </a:p>
        </p:txBody>
      </p:sp>
    </p:spTree>
    <p:extLst>
      <p:ext uri="{BB962C8B-B14F-4D97-AF65-F5344CB8AC3E}">
        <p14:creationId xmlns:p14="http://schemas.microsoft.com/office/powerpoint/2010/main" val="3865475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249680" y="0"/>
            <a:ext cx="5615940" cy="6858000"/>
          </a:xfrm>
          <a:prstGeom prst="parallelogram">
            <a:avLst>
              <a:gd name="adj" fmla="val 30408"/>
            </a:avLst>
          </a:prstGeom>
          <a:noFill/>
        </p:spPr>
        <p:txBody>
          <a:bodyPr/>
          <a:lstStyle/>
          <a:p>
            <a:r>
              <a:rPr lang="en-US"/>
              <a:t>Click icon to add picture</a:t>
            </a:r>
            <a:endParaRPr lang="en-GB"/>
          </a:p>
        </p:txBody>
      </p:sp>
      <p:sp>
        <p:nvSpPr>
          <p:cNvPr id="10" name="Text Placeholder 7">
            <a:extLst>
              <a:ext uri="{FF2B5EF4-FFF2-40B4-BE49-F238E27FC236}">
                <a16:creationId xmlns:a16="http://schemas.microsoft.com/office/drawing/2014/main" id="{C0C6F394-CBBD-9A45-BD25-CAD22F5BA672}"/>
              </a:ext>
            </a:extLst>
          </p:cNvPr>
          <p:cNvSpPr>
            <a:spLocks noGrp="1"/>
          </p:cNvSpPr>
          <p:nvPr>
            <p:ph type="body" sz="quarter" idx="11" hasCustomPrompt="1"/>
          </p:nvPr>
        </p:nvSpPr>
        <p:spPr>
          <a:xfrm>
            <a:off x="5494718" y="761998"/>
            <a:ext cx="4675044" cy="1674710"/>
          </a:xfrm>
          <a:prstGeom prst="rect">
            <a:avLst/>
          </a:prstGeom>
          <a:noFill/>
        </p:spPr>
        <p:txBody>
          <a:bodyPr wrap="square" tIns="36000" bIns="36000" rtlCol="0" anchor="b" anchorCtr="0">
            <a:normAutofit lnSpcReduction="10000"/>
          </a:bodyPr>
          <a:lstStyle>
            <a:lvl1pPr algn="l">
              <a:buNone/>
              <a:defRPr lang="en-GB" sz="5400" spc="100" dirty="0">
                <a:latin typeface="Bebas Neue" panose="020B0606020202050201" pitchFamily="34" charset="77"/>
              </a:defRPr>
            </a:lvl1pPr>
            <a:lvl2pPr>
              <a:buNone/>
              <a:defRPr/>
            </a:lvl2pPr>
            <a:lvl3pPr>
              <a:buNone/>
              <a:defRPr/>
            </a:lvl3pPr>
            <a:lvl4pPr>
              <a:buNone/>
              <a:defRPr/>
            </a:lvl4pPr>
            <a:lvl5pPr>
              <a:buNone/>
              <a:defRPr/>
            </a:lvl5pPr>
          </a:lstStyle>
          <a:p>
            <a:pPr marL="0" lvl="0"/>
            <a:r>
              <a:rPr lang="en-GB" dirty="0"/>
              <a:t>The Main title for the day</a:t>
            </a:r>
          </a:p>
        </p:txBody>
      </p:sp>
      <p:sp>
        <p:nvSpPr>
          <p:cNvPr id="2" name="TextBox 1">
            <a:extLst>
              <a:ext uri="{FF2B5EF4-FFF2-40B4-BE49-F238E27FC236}">
                <a16:creationId xmlns:a16="http://schemas.microsoft.com/office/drawing/2014/main" id="{0E67A2C9-49CF-4171-BE3E-8751CA757303}"/>
              </a:ext>
            </a:extLst>
          </p:cNvPr>
          <p:cNvSpPr txBox="1"/>
          <p:nvPr/>
        </p:nvSpPr>
        <p:spPr>
          <a:xfrm>
            <a:off x="6453669" y="2683436"/>
            <a:ext cx="2806709" cy="2387327"/>
          </a:xfrm>
          <a:prstGeom prst="rect">
            <a:avLst/>
          </a:prstGeom>
          <a:noFill/>
        </p:spPr>
        <p:txBody>
          <a:bodyPr wrap="square" rtlCol="0">
            <a:normAutofit/>
          </a:bodyPr>
          <a:lstStyle/>
          <a:p>
            <a:pPr algn="l">
              <a:lnSpc>
                <a:spcPct val="80000"/>
              </a:lnSpc>
            </a:pPr>
            <a:r>
              <a:rPr lang="en-GB" sz="2000" dirty="0">
                <a:solidFill>
                  <a:schemeClr val="tx1">
                    <a:lumMod val="85000"/>
                    <a:lumOff val="15000"/>
                  </a:schemeClr>
                </a:solidFill>
                <a:latin typeface="Source Sans Pro Light" panose="020B0403030403020204" pitchFamily="34" charset="0"/>
                <a:ea typeface="Source Sans Pro Light" panose="020B0403030403020204" pitchFamily="34" charset="0"/>
              </a:rPr>
              <a:t>Short subtitle with some info</a:t>
            </a:r>
          </a:p>
        </p:txBody>
      </p:sp>
      <p:sp>
        <p:nvSpPr>
          <p:cNvPr id="3" name="Rectangle 2">
            <a:extLst>
              <a:ext uri="{FF2B5EF4-FFF2-40B4-BE49-F238E27FC236}">
                <a16:creationId xmlns:a16="http://schemas.microsoft.com/office/drawing/2014/main" id="{027E6016-5236-416C-926B-2E5049C97F3C}"/>
              </a:ext>
            </a:extLst>
          </p:cNvPr>
          <p:cNvSpPr/>
          <p:nvPr/>
        </p:nvSpPr>
        <p:spPr>
          <a:xfrm>
            <a:off x="6557943" y="2444728"/>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Slide Number Placeholder 3">
            <a:extLst>
              <a:ext uri="{FF2B5EF4-FFF2-40B4-BE49-F238E27FC236}">
                <a16:creationId xmlns:a16="http://schemas.microsoft.com/office/drawing/2014/main" id="{F702D4F8-5AC6-3743-91A4-1CE52C4A088E}"/>
              </a:ext>
            </a:extLst>
          </p:cNvPr>
          <p:cNvSpPr>
            <a:spLocks noGrp="1"/>
          </p:cNvSpPr>
          <p:nvPr>
            <p:ph type="sldNum" sz="quarter" idx="12"/>
          </p:nvPr>
        </p:nvSpPr>
        <p:spPr/>
        <p:txBody>
          <a:bodyPr/>
          <a:lstStyle/>
          <a:p>
            <a:fld id="{6FCB9E9B-BB19-3D44-9030-44F9D4025C20}" type="slidenum">
              <a:rPr lang="en-GB" smtClean="0"/>
              <a:pPr/>
              <a:t>‹#›</a:t>
            </a:fld>
            <a:endParaRPr lang="en-GB" dirty="0"/>
          </a:p>
        </p:txBody>
      </p:sp>
    </p:spTree>
    <p:extLst>
      <p:ext uri="{BB962C8B-B14F-4D97-AF65-F5344CB8AC3E}">
        <p14:creationId xmlns:p14="http://schemas.microsoft.com/office/powerpoint/2010/main" val="21282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dirty="0"/>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227338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3084722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r>
              <a:rPr lang="en-US"/>
              <a:t>Click icon to add picture</a:t>
            </a:r>
            <a:endParaRPr lang="en-ZA" dirty="0"/>
          </a:p>
        </p:txBody>
      </p:sp>
    </p:spTree>
    <p:extLst>
      <p:ext uri="{BB962C8B-B14F-4D97-AF65-F5344CB8AC3E}">
        <p14:creationId xmlns:p14="http://schemas.microsoft.com/office/powerpoint/2010/main" val="478415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r>
              <a:rPr lang="en-US"/>
              <a:t>Click icon to add picture</a:t>
            </a:r>
            <a:endParaRPr lang="en-ZA"/>
          </a:p>
        </p:txBody>
      </p:sp>
    </p:spTree>
    <p:extLst>
      <p:ext uri="{BB962C8B-B14F-4D97-AF65-F5344CB8AC3E}">
        <p14:creationId xmlns:p14="http://schemas.microsoft.com/office/powerpoint/2010/main" val="212132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4230995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8478341-F2C4-884B-AEA5-849EDAC543B5}"/>
              </a:ext>
            </a:extLst>
          </p:cNvPr>
          <p:cNvSpPr>
            <a:spLocks noGrp="1" noChangeAspect="1"/>
          </p:cNvSpPr>
          <p:nvPr>
            <p:ph type="pic" sz="quarter" idx="10" hasCustomPrompt="1"/>
          </p:nvPr>
        </p:nvSpPr>
        <p:spPr>
          <a:xfrm>
            <a:off x="3722688" y="0"/>
            <a:ext cx="8469312" cy="4702175"/>
          </a:xfrm>
          <a:prstGeom prst="rect">
            <a:avLst/>
          </a:prstGeom>
        </p:spPr>
        <p:txBody>
          <a:bodyPr/>
          <a:lstStyle>
            <a:lvl1pPr algn="ctr">
              <a:buNone/>
              <a:defRPr/>
            </a:lvl1pPr>
          </a:lstStyle>
          <a:p>
            <a:r>
              <a:rPr lang="en-GB" dirty="0"/>
              <a:t>Click to insert an image</a:t>
            </a:r>
          </a:p>
        </p:txBody>
      </p:sp>
    </p:spTree>
    <p:extLst>
      <p:ext uri="{BB962C8B-B14F-4D97-AF65-F5344CB8AC3E}">
        <p14:creationId xmlns:p14="http://schemas.microsoft.com/office/powerpoint/2010/main" val="346329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r>
              <a:rPr lang="en-US"/>
              <a:t>Click icon to add picture</a:t>
            </a:r>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182427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361067"/>
            <a:ext cx="3276600" cy="3416300"/>
          </a:xfrm>
          <a:prstGeom prst="rect">
            <a:avLst/>
          </a:prstGeom>
        </p:spPr>
        <p:txBody>
          <a:bodyPr/>
          <a:lstStyle/>
          <a:p>
            <a:r>
              <a:rPr lang="en-US"/>
              <a:t>Click icon to add picture</a:t>
            </a:r>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361067"/>
            <a:ext cx="3276600" cy="3416300"/>
          </a:xfrm>
          <a:prstGeom prst="rect">
            <a:avLst/>
          </a:prstGeom>
        </p:spPr>
        <p:txBody>
          <a:bodyPr/>
          <a:lstStyle/>
          <a:p>
            <a:r>
              <a:rPr lang="en-US"/>
              <a:t>Click icon to add picture</a:t>
            </a:r>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361067"/>
            <a:ext cx="3276600"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885523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Slide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07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Slid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5217A94-716F-437A-A7D3-97C9D2CCFD9B}"/>
              </a:ext>
            </a:extLst>
          </p:cNvPr>
          <p:cNvSpPr>
            <a:spLocks noGrp="1"/>
          </p:cNvSpPr>
          <p:nvPr>
            <p:ph type="pic" sz="quarter" idx="10"/>
          </p:nvPr>
        </p:nvSpPr>
        <p:spPr>
          <a:xfrm>
            <a:off x="654050" y="2033837"/>
            <a:ext cx="3276600" cy="3025775"/>
          </a:xfrm>
          <a:prstGeom prst="rect">
            <a:avLst/>
          </a:prstGeom>
        </p:spPr>
        <p:txBody>
          <a:bodyPr/>
          <a:lstStyle/>
          <a:p>
            <a:r>
              <a:rPr lang="en-US"/>
              <a:t>Click icon to add picture</a:t>
            </a:r>
            <a:endParaRPr lang="en-ZA"/>
          </a:p>
        </p:txBody>
      </p:sp>
      <p:sp>
        <p:nvSpPr>
          <p:cNvPr id="11" name="Picture Placeholder 10">
            <a:extLst>
              <a:ext uri="{FF2B5EF4-FFF2-40B4-BE49-F238E27FC236}">
                <a16:creationId xmlns:a16="http://schemas.microsoft.com/office/drawing/2014/main" id="{891BD225-8DB3-46BD-9612-BD8A9189FAC6}"/>
              </a:ext>
            </a:extLst>
          </p:cNvPr>
          <p:cNvSpPr>
            <a:spLocks noGrp="1"/>
          </p:cNvSpPr>
          <p:nvPr>
            <p:ph type="pic" sz="quarter" idx="11"/>
          </p:nvPr>
        </p:nvSpPr>
        <p:spPr>
          <a:xfrm>
            <a:off x="4457700" y="2022724"/>
            <a:ext cx="3276600" cy="3025775"/>
          </a:xfrm>
          <a:prstGeom prst="rect">
            <a:avLst/>
          </a:prstGeom>
        </p:spPr>
        <p:txBody>
          <a:bodyPr/>
          <a:lstStyle/>
          <a:p>
            <a:r>
              <a:rPr lang="en-US"/>
              <a:t>Click icon to add picture</a:t>
            </a:r>
            <a:endParaRPr lang="en-ZA"/>
          </a:p>
        </p:txBody>
      </p:sp>
      <p:sp>
        <p:nvSpPr>
          <p:cNvPr id="13" name="Picture Placeholder 12">
            <a:extLst>
              <a:ext uri="{FF2B5EF4-FFF2-40B4-BE49-F238E27FC236}">
                <a16:creationId xmlns:a16="http://schemas.microsoft.com/office/drawing/2014/main" id="{588269DE-A9A6-4B59-A731-A5CA467841A7}"/>
              </a:ext>
            </a:extLst>
          </p:cNvPr>
          <p:cNvSpPr>
            <a:spLocks noGrp="1"/>
          </p:cNvSpPr>
          <p:nvPr>
            <p:ph type="pic" sz="quarter" idx="12"/>
          </p:nvPr>
        </p:nvSpPr>
        <p:spPr>
          <a:xfrm>
            <a:off x="8185150" y="2022724"/>
            <a:ext cx="3290888" cy="3025775"/>
          </a:xfrm>
          <a:prstGeom prst="rect">
            <a:avLst/>
          </a:prstGeom>
        </p:spPr>
        <p:txBody>
          <a:bodyPr/>
          <a:lstStyle/>
          <a:p>
            <a:r>
              <a:rPr lang="en-US"/>
              <a:t>Click icon to add picture</a:t>
            </a:r>
            <a:endParaRPr lang="en-ZA" dirty="0"/>
          </a:p>
        </p:txBody>
      </p:sp>
    </p:spTree>
    <p:extLst>
      <p:ext uri="{BB962C8B-B14F-4D97-AF65-F5344CB8AC3E}">
        <p14:creationId xmlns:p14="http://schemas.microsoft.com/office/powerpoint/2010/main" val="59146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62869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688769" y="0"/>
            <a:ext cx="7808026" cy="6858000"/>
          </a:xfrm>
          <a:prstGeom prst="parallelogram">
            <a:avLst>
              <a:gd name="adj" fmla="val 30408"/>
            </a:avLst>
          </a:prstGeom>
          <a:noFill/>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507258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391561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563809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7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808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3065731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9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929623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728066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r>
              <a:rPr lang="en-US"/>
              <a:t>Click icon to add picture</a:t>
            </a:r>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47332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129485"/>
            <a:ext cx="3276600" cy="3416300"/>
          </a:xfrm>
          <a:prstGeom prst="rect">
            <a:avLst/>
          </a:prstGeom>
        </p:spPr>
        <p:txBody>
          <a:bodyPr/>
          <a:lstStyle/>
          <a:p>
            <a:r>
              <a:rPr lang="en-US"/>
              <a:t>Click icon to add picture</a:t>
            </a:r>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129485"/>
            <a:ext cx="3276600" cy="3416300"/>
          </a:xfrm>
          <a:prstGeom prst="rect">
            <a:avLst/>
          </a:prstGeom>
        </p:spPr>
        <p:txBody>
          <a:bodyPr/>
          <a:lstStyle/>
          <a:p>
            <a:r>
              <a:rPr lang="en-US"/>
              <a:t>Click icon to add picture</a:t>
            </a:r>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129485"/>
            <a:ext cx="3276600"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004956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44649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ckBG">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0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655973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BG">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442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White">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898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Photograph">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18353407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dia">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4243099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249680" y="0"/>
            <a:ext cx="5615940" cy="6858000"/>
          </a:xfrm>
          <a:prstGeom prst="rect">
            <a:avLst/>
          </a:prstGeom>
          <a:noFill/>
        </p:spPr>
        <p:txBody>
          <a:bodyPr anchor="ctr" anchorCtr="0"/>
          <a:lstStyle>
            <a:lvl1pPr algn="ctr">
              <a:buNone/>
              <a:defRPr/>
            </a:lvl1pPr>
          </a:lstStyle>
          <a:p>
            <a:endParaRPr lang="en-GB" dirty="0"/>
          </a:p>
          <a:p>
            <a:r>
              <a:rPr lang="en-GB" dirty="0"/>
              <a:t>Click the button</a:t>
            </a:r>
          </a:p>
        </p:txBody>
      </p:sp>
    </p:spTree>
    <p:extLst>
      <p:ext uri="{BB962C8B-B14F-4D97-AF65-F5344CB8AC3E}">
        <p14:creationId xmlns:p14="http://schemas.microsoft.com/office/powerpoint/2010/main" val="16210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p:spPr>
        <p:txBody>
          <a:body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p:spPr>
        <p:txBody>
          <a:body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p:spPr>
        <p:txBody>
          <a:body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p:spPr>
        <p:txBody>
          <a:body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p:spPr>
        <p:txBody>
          <a:bodyPr/>
          <a:lstStyle/>
          <a:p>
            <a:r>
              <a:rPr lang="en-US"/>
              <a:t>Click icon to add picture</a:t>
            </a:r>
            <a:endParaRPr lang="en-GB"/>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23949243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a:ln>
            <a:solidFill>
              <a:schemeClr val="bg1"/>
            </a:solidFill>
          </a:ln>
        </p:spPr>
        <p:txBody>
          <a:bodyPr/>
          <a:lstStyle>
            <a:lvl1pPr>
              <a:defRPr>
                <a:solidFill>
                  <a:schemeClr val="bg1"/>
                </a:solidFill>
              </a:defRPr>
            </a:lvl1pPr>
          </a:lstStyle>
          <a:p>
            <a:r>
              <a:rPr lang="en-US" dirty="0"/>
              <a:t>Click icon to add picture</a:t>
            </a:r>
            <a:endParaRPr lang="en-GB" dirty="0"/>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5144881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userDrawn="1"/>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userDrawn="1"/>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userDrawn="1"/>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userDrawn="1"/>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userDrawn="1"/>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userDrawn="1"/>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2455847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endParaRPr lang="en-ZA" dirty="0"/>
          </a:p>
        </p:txBody>
      </p:sp>
    </p:spTree>
    <p:extLst>
      <p:ext uri="{BB962C8B-B14F-4D97-AF65-F5344CB8AC3E}">
        <p14:creationId xmlns:p14="http://schemas.microsoft.com/office/powerpoint/2010/main" val="412977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White">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41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endParaRPr lang="en-ZA"/>
          </a:p>
        </p:txBody>
      </p:sp>
    </p:spTree>
    <p:extLst>
      <p:ext uri="{BB962C8B-B14F-4D97-AF65-F5344CB8AC3E}">
        <p14:creationId xmlns:p14="http://schemas.microsoft.com/office/powerpoint/2010/main" val="823196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1921100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8478341-F2C4-884B-AEA5-849EDAC543B5}"/>
              </a:ext>
            </a:extLst>
          </p:cNvPr>
          <p:cNvSpPr>
            <a:spLocks noGrp="1" noChangeAspect="1"/>
          </p:cNvSpPr>
          <p:nvPr>
            <p:ph type="pic" sz="quarter" idx="10" hasCustomPrompt="1"/>
          </p:nvPr>
        </p:nvSpPr>
        <p:spPr>
          <a:xfrm>
            <a:off x="3722688" y="0"/>
            <a:ext cx="8469312" cy="4702175"/>
          </a:xfrm>
          <a:prstGeom prst="rect">
            <a:avLst/>
          </a:prstGeom>
        </p:spPr>
        <p:txBody>
          <a:bodyPr/>
          <a:lstStyle>
            <a:lvl1pPr algn="ctr">
              <a:buNone/>
              <a:defRPr/>
            </a:lvl1pPr>
          </a:lstStyle>
          <a:p>
            <a:r>
              <a:rPr lang="en-GB" dirty="0"/>
              <a:t>Click to insert an image</a:t>
            </a:r>
          </a:p>
        </p:txBody>
      </p:sp>
    </p:spTree>
    <p:extLst>
      <p:ext uri="{BB962C8B-B14F-4D97-AF65-F5344CB8AC3E}">
        <p14:creationId xmlns:p14="http://schemas.microsoft.com/office/powerpoint/2010/main" val="1205136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endParaRPr lang="en-GB"/>
          </a:p>
        </p:txBody>
      </p:sp>
    </p:spTree>
    <p:extLst>
      <p:ext uri="{BB962C8B-B14F-4D97-AF65-F5344CB8AC3E}">
        <p14:creationId xmlns:p14="http://schemas.microsoft.com/office/powerpoint/2010/main" val="548308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361067"/>
            <a:ext cx="3276600" cy="3416300"/>
          </a:xfrm>
          <a:prstGeom prst="rect">
            <a:avLst/>
          </a:prstGeom>
        </p:spPr>
        <p:txBody>
          <a:bodyPr/>
          <a:lstStyle/>
          <a:p>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361067"/>
            <a:ext cx="3276600" cy="3416300"/>
          </a:xfrm>
          <a:prstGeom prst="rect">
            <a:avLst/>
          </a:prstGeom>
        </p:spPr>
        <p:txBody>
          <a:bodyPr/>
          <a:lstStyle/>
          <a:p>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361067"/>
            <a:ext cx="3276600" cy="3416300"/>
          </a:xfrm>
          <a:prstGeom prst="rect">
            <a:avLst/>
          </a:prstGeom>
        </p:spPr>
        <p:txBody>
          <a:bodyPr/>
          <a:lstStyle/>
          <a:p>
            <a:endParaRPr lang="en-GB"/>
          </a:p>
        </p:txBody>
      </p:sp>
    </p:spTree>
    <p:extLst>
      <p:ext uri="{BB962C8B-B14F-4D97-AF65-F5344CB8AC3E}">
        <p14:creationId xmlns:p14="http://schemas.microsoft.com/office/powerpoint/2010/main" val="22988053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249680" y="0"/>
            <a:ext cx="5615940" cy="6858000"/>
          </a:xfrm>
          <a:prstGeom prst="parallelogram">
            <a:avLst>
              <a:gd name="adj" fmla="val 30408"/>
            </a:avLst>
          </a:prstGeom>
          <a:noFill/>
        </p:spPr>
        <p:txBody>
          <a:bodyPr/>
          <a:lstStyle/>
          <a:p>
            <a:r>
              <a:rPr lang="en-US"/>
              <a:t>Click icon to add picture</a:t>
            </a:r>
            <a:endParaRPr lang="en-GB"/>
          </a:p>
        </p:txBody>
      </p:sp>
      <p:sp>
        <p:nvSpPr>
          <p:cNvPr id="10" name="Text Placeholder 7">
            <a:extLst>
              <a:ext uri="{FF2B5EF4-FFF2-40B4-BE49-F238E27FC236}">
                <a16:creationId xmlns:a16="http://schemas.microsoft.com/office/drawing/2014/main" id="{C0C6F394-CBBD-9A45-BD25-CAD22F5BA672}"/>
              </a:ext>
            </a:extLst>
          </p:cNvPr>
          <p:cNvSpPr>
            <a:spLocks noGrp="1"/>
          </p:cNvSpPr>
          <p:nvPr>
            <p:ph type="body" sz="quarter" idx="11" hasCustomPrompt="1"/>
          </p:nvPr>
        </p:nvSpPr>
        <p:spPr>
          <a:xfrm>
            <a:off x="5494718" y="761998"/>
            <a:ext cx="4675044" cy="1674710"/>
          </a:xfrm>
          <a:prstGeom prst="rect">
            <a:avLst/>
          </a:prstGeom>
          <a:noFill/>
        </p:spPr>
        <p:txBody>
          <a:bodyPr wrap="square" tIns="36000" bIns="36000" rtlCol="0" anchor="b" anchorCtr="0">
            <a:normAutofit lnSpcReduction="10000"/>
          </a:bodyPr>
          <a:lstStyle>
            <a:lvl1pPr algn="l">
              <a:buNone/>
              <a:defRPr lang="en-GB" sz="5400" spc="100" dirty="0">
                <a:latin typeface="Bebas Neue" panose="020B0606020202050201" pitchFamily="34" charset="77"/>
              </a:defRPr>
            </a:lvl1pPr>
            <a:lvl2pPr>
              <a:buNone/>
              <a:defRPr/>
            </a:lvl2pPr>
            <a:lvl3pPr>
              <a:buNone/>
              <a:defRPr/>
            </a:lvl3pPr>
            <a:lvl4pPr>
              <a:buNone/>
              <a:defRPr/>
            </a:lvl4pPr>
            <a:lvl5pPr>
              <a:buNone/>
              <a:defRPr/>
            </a:lvl5pPr>
          </a:lstStyle>
          <a:p>
            <a:pPr marL="0" lvl="0"/>
            <a:r>
              <a:rPr lang="en-GB" dirty="0"/>
              <a:t>The Main title for the day</a:t>
            </a:r>
          </a:p>
        </p:txBody>
      </p:sp>
      <p:sp>
        <p:nvSpPr>
          <p:cNvPr id="2" name="TextBox 1">
            <a:extLst>
              <a:ext uri="{FF2B5EF4-FFF2-40B4-BE49-F238E27FC236}">
                <a16:creationId xmlns:a16="http://schemas.microsoft.com/office/drawing/2014/main" id="{0E67A2C9-49CF-4171-BE3E-8751CA757303}"/>
              </a:ext>
            </a:extLst>
          </p:cNvPr>
          <p:cNvSpPr txBox="1"/>
          <p:nvPr/>
        </p:nvSpPr>
        <p:spPr>
          <a:xfrm>
            <a:off x="6453669" y="2683436"/>
            <a:ext cx="2806709" cy="2387327"/>
          </a:xfrm>
          <a:prstGeom prst="rect">
            <a:avLst/>
          </a:prstGeom>
          <a:noFill/>
        </p:spPr>
        <p:txBody>
          <a:bodyPr wrap="square" rtlCol="0">
            <a:normAutofit/>
          </a:bodyPr>
          <a:lstStyle/>
          <a:p>
            <a:pPr algn="l">
              <a:lnSpc>
                <a:spcPct val="80000"/>
              </a:lnSpc>
            </a:pPr>
            <a:r>
              <a:rPr lang="en-GB" sz="2000" dirty="0">
                <a:solidFill>
                  <a:schemeClr val="tx1">
                    <a:lumMod val="85000"/>
                    <a:lumOff val="15000"/>
                  </a:schemeClr>
                </a:solidFill>
                <a:latin typeface="Source Sans Pro Light" panose="020B0403030403020204" pitchFamily="34" charset="0"/>
                <a:ea typeface="Source Sans Pro Light" panose="020B0403030403020204" pitchFamily="34" charset="0"/>
              </a:rPr>
              <a:t>Short subtitle with some info</a:t>
            </a:r>
          </a:p>
        </p:txBody>
      </p:sp>
      <p:sp>
        <p:nvSpPr>
          <p:cNvPr id="3" name="Rectangle 2">
            <a:extLst>
              <a:ext uri="{FF2B5EF4-FFF2-40B4-BE49-F238E27FC236}">
                <a16:creationId xmlns:a16="http://schemas.microsoft.com/office/drawing/2014/main" id="{027E6016-5236-416C-926B-2E5049C97F3C}"/>
              </a:ext>
            </a:extLst>
          </p:cNvPr>
          <p:cNvSpPr/>
          <p:nvPr/>
        </p:nvSpPr>
        <p:spPr>
          <a:xfrm>
            <a:off x="6557943" y="2444728"/>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450417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9944-AEA7-7144-AF31-6ED74085F2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DEE927-2B8B-FA40-9B0B-CCA1A861EBD1}"/>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42EE4212-8E43-4C42-AA4E-C293346A4E5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7949C9F8-E193-8847-8A21-EB5DAE5EBF26}"/>
              </a:ext>
            </a:extLst>
          </p:cNvPr>
          <p:cNvSpPr>
            <a:spLocks noGrp="1"/>
          </p:cNvSpPr>
          <p:nvPr>
            <p:ph type="sldNum" sz="quarter" idx="12"/>
          </p:nvPr>
        </p:nvSpPr>
        <p:spPr>
          <a:xfrm>
            <a:off x="11582400" y="0"/>
            <a:ext cx="609599" cy="537874"/>
          </a:xfrm>
          <a:prstGeom prst="rect">
            <a:avLst/>
          </a:prstGeom>
        </p:spPr>
        <p:txBody>
          <a:bodyPr/>
          <a:lstStyle>
            <a:lvl1pPr algn="ctr">
              <a:defRPr sz="2000" b="0" i="0">
                <a:solidFill>
                  <a:schemeClr val="bg1"/>
                </a:solidFill>
                <a:latin typeface="Roboto Light" panose="02000000000000000000" pitchFamily="2" charset="0"/>
                <a:ea typeface="Roboto Light" panose="02000000000000000000" pitchFamily="2" charset="0"/>
              </a:defRPr>
            </a:lvl1pPr>
          </a:lstStyle>
          <a:p>
            <a:pPr algn="ctr"/>
            <a:fld id="{6AA04A4D-33BF-734F-9F30-C0D0CFC41554}" type="slidenum">
              <a:rPr lang="en-GB" smtClean="0"/>
              <a:pPr/>
              <a:t>‹#›</a:t>
            </a:fld>
            <a:endParaRPr lang="en-GB"/>
          </a:p>
        </p:txBody>
      </p:sp>
    </p:spTree>
    <p:extLst>
      <p:ext uri="{BB962C8B-B14F-4D97-AF65-F5344CB8AC3E}">
        <p14:creationId xmlns:p14="http://schemas.microsoft.com/office/powerpoint/2010/main" val="37813569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lide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2206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Slid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5217A94-716F-437A-A7D3-97C9D2CCFD9B}"/>
              </a:ext>
            </a:extLst>
          </p:cNvPr>
          <p:cNvSpPr>
            <a:spLocks noGrp="1"/>
          </p:cNvSpPr>
          <p:nvPr>
            <p:ph type="pic" sz="quarter" idx="10"/>
          </p:nvPr>
        </p:nvSpPr>
        <p:spPr>
          <a:xfrm>
            <a:off x="654050" y="2033837"/>
            <a:ext cx="3276600" cy="3025775"/>
          </a:xfrm>
          <a:prstGeom prst="rect">
            <a:avLst/>
          </a:prstGeom>
        </p:spPr>
        <p:txBody>
          <a:bodyPr/>
          <a:lstStyle/>
          <a:p>
            <a:endParaRPr lang="en-ZA"/>
          </a:p>
        </p:txBody>
      </p:sp>
      <p:sp>
        <p:nvSpPr>
          <p:cNvPr id="11" name="Picture Placeholder 10">
            <a:extLst>
              <a:ext uri="{FF2B5EF4-FFF2-40B4-BE49-F238E27FC236}">
                <a16:creationId xmlns:a16="http://schemas.microsoft.com/office/drawing/2014/main" id="{891BD225-8DB3-46BD-9612-BD8A9189FAC6}"/>
              </a:ext>
            </a:extLst>
          </p:cNvPr>
          <p:cNvSpPr>
            <a:spLocks noGrp="1"/>
          </p:cNvSpPr>
          <p:nvPr>
            <p:ph type="pic" sz="quarter" idx="11"/>
          </p:nvPr>
        </p:nvSpPr>
        <p:spPr>
          <a:xfrm>
            <a:off x="4457700" y="2022724"/>
            <a:ext cx="3276600" cy="3025775"/>
          </a:xfrm>
          <a:prstGeom prst="rect">
            <a:avLst/>
          </a:prstGeom>
        </p:spPr>
        <p:txBody>
          <a:bodyPr/>
          <a:lstStyle/>
          <a:p>
            <a:endParaRPr lang="en-ZA"/>
          </a:p>
        </p:txBody>
      </p:sp>
      <p:sp>
        <p:nvSpPr>
          <p:cNvPr id="13" name="Picture Placeholder 12">
            <a:extLst>
              <a:ext uri="{FF2B5EF4-FFF2-40B4-BE49-F238E27FC236}">
                <a16:creationId xmlns:a16="http://schemas.microsoft.com/office/drawing/2014/main" id="{588269DE-A9A6-4B59-A731-A5CA467841A7}"/>
              </a:ext>
            </a:extLst>
          </p:cNvPr>
          <p:cNvSpPr>
            <a:spLocks noGrp="1"/>
          </p:cNvSpPr>
          <p:nvPr>
            <p:ph type="pic" sz="quarter" idx="12"/>
          </p:nvPr>
        </p:nvSpPr>
        <p:spPr>
          <a:xfrm>
            <a:off x="8185150" y="2022724"/>
            <a:ext cx="3290888" cy="3025775"/>
          </a:xfrm>
          <a:prstGeom prst="rect">
            <a:avLst/>
          </a:prstGeom>
        </p:spPr>
        <p:txBody>
          <a:bodyPr/>
          <a:lstStyle/>
          <a:p>
            <a:endParaRPr lang="en-ZA" dirty="0"/>
          </a:p>
        </p:txBody>
      </p:sp>
    </p:spTree>
    <p:extLst>
      <p:ext uri="{BB962C8B-B14F-4D97-AF65-F5344CB8AC3E}">
        <p14:creationId xmlns:p14="http://schemas.microsoft.com/office/powerpoint/2010/main" val="3191369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688769" y="0"/>
            <a:ext cx="7808026" cy="6858000"/>
          </a:xfrm>
          <a:prstGeom prst="parallelogram">
            <a:avLst>
              <a:gd name="adj" fmla="val 30408"/>
            </a:avLst>
          </a:prstGeom>
          <a:noFill/>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18472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0279411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3910117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8139354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endParaRPr lang="en-ZA"/>
          </a:p>
        </p:txBody>
      </p:sp>
    </p:spTree>
    <p:extLst>
      <p:ext uri="{BB962C8B-B14F-4D97-AF65-F5344CB8AC3E}">
        <p14:creationId xmlns:p14="http://schemas.microsoft.com/office/powerpoint/2010/main" val="3706699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0892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userDrawn="1"/>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userDrawn="1"/>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userDrawn="1"/>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userDrawn="1"/>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userDrawn="1"/>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userDrawn="1"/>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24578561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7540860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0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22421923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endParaRPr lang="en-ZA" dirty="0"/>
          </a:p>
        </p:txBody>
      </p:sp>
    </p:spTree>
    <p:extLst>
      <p:ext uri="{BB962C8B-B14F-4D97-AF65-F5344CB8AC3E}">
        <p14:creationId xmlns:p14="http://schemas.microsoft.com/office/powerpoint/2010/main" val="22514194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129485"/>
            <a:ext cx="3276600" cy="3416300"/>
          </a:xfrm>
          <a:prstGeom prst="rect">
            <a:avLst/>
          </a:prstGeom>
        </p:spPr>
        <p:txBody>
          <a:bodyPr/>
          <a:lstStyle/>
          <a:p>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129485"/>
            <a:ext cx="3276600" cy="3416300"/>
          </a:xfrm>
          <a:prstGeom prst="rect">
            <a:avLst/>
          </a:prstGeom>
        </p:spPr>
        <p:txBody>
          <a:bodyPr/>
          <a:lstStyle/>
          <a:p>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129485"/>
            <a:ext cx="3276600" cy="3416300"/>
          </a:xfrm>
          <a:prstGeom prst="rect">
            <a:avLst/>
          </a:prstGeom>
        </p:spPr>
        <p:txBody>
          <a:bodyPr/>
          <a:lstStyle/>
          <a:p>
            <a:endParaRPr lang="en-GB"/>
          </a:p>
        </p:txBody>
      </p:sp>
    </p:spTree>
    <p:extLst>
      <p:ext uri="{BB962C8B-B14F-4D97-AF65-F5344CB8AC3E}">
        <p14:creationId xmlns:p14="http://schemas.microsoft.com/office/powerpoint/2010/main" val="18568042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sz="1350" dirty="0"/>
              <a:t>www.belgiumcampus.ac.za</a:t>
            </a:r>
            <a:endParaRPr lang="en-GB" sz="1350"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0"/>
          </a:p>
        </p:txBody>
      </p:sp>
      <p:sp>
        <p:nvSpPr>
          <p:cNvPr id="10" name="Isosceles Triangle 9"/>
          <p:cNvSpPr/>
          <p:nvPr userDrawn="1"/>
        </p:nvSpPr>
        <p:spPr>
          <a:xfrm>
            <a:off x="6102628"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1463868"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Slide Number Placeholder 5"/>
          <p:cNvSpPr txBox="1">
            <a:spLocks/>
          </p:cNvSpPr>
          <p:nvPr userDrawn="1"/>
        </p:nvSpPr>
        <p:spPr>
          <a:xfrm>
            <a:off x="11673052" y="6368239"/>
            <a:ext cx="430696" cy="365125"/>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z="900" smtClean="0">
                <a:solidFill>
                  <a:schemeClr val="bg1"/>
                </a:solidFill>
              </a:rPr>
              <a:pPr/>
              <a:t>‹#›</a:t>
            </a:fld>
            <a:endParaRPr lang="en-GB" sz="900" dirty="0">
              <a:solidFill>
                <a:schemeClr val="bg1"/>
              </a:solidFill>
            </a:endParaRPr>
          </a:p>
        </p:txBody>
      </p:sp>
    </p:spTree>
    <p:extLst>
      <p:ext uri="{BB962C8B-B14F-4D97-AF65-F5344CB8AC3E}">
        <p14:creationId xmlns:p14="http://schemas.microsoft.com/office/powerpoint/2010/main" val="149650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Photograph">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25341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edia">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320975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249680" y="0"/>
            <a:ext cx="5615940" cy="6858000"/>
          </a:xfrm>
          <a:prstGeom prst="rect">
            <a:avLst/>
          </a:prstGeom>
          <a:noFill/>
        </p:spPr>
        <p:txBody>
          <a:bodyPr anchor="ctr" anchorCtr="0"/>
          <a:lstStyle>
            <a:lvl1pPr algn="ctr">
              <a:buNone/>
              <a:defRPr/>
            </a:lvl1pPr>
          </a:lstStyle>
          <a:p>
            <a:r>
              <a:rPr lang="en-US"/>
              <a:t>Click icon to add picture</a:t>
            </a:r>
            <a:endParaRPr lang="en-GB" dirty="0"/>
          </a:p>
        </p:txBody>
      </p:sp>
    </p:spTree>
    <p:extLst>
      <p:ext uri="{BB962C8B-B14F-4D97-AF65-F5344CB8AC3E}">
        <p14:creationId xmlns:p14="http://schemas.microsoft.com/office/powerpoint/2010/main" val="172136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p:spPr>
        <p:txBody>
          <a:body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p:spPr>
        <p:txBody>
          <a:body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p:spPr>
        <p:txBody>
          <a:body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p:spPr>
        <p:txBody>
          <a:body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p:spPr>
        <p:txBody>
          <a:bodyPr/>
          <a:lstStyle/>
          <a:p>
            <a:r>
              <a:rPr lang="en-US"/>
              <a:t>Click icon to add picture</a:t>
            </a:r>
            <a:endParaRPr lang="en-GB"/>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270418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7DC25-4E84-004F-AD65-CCB346BDCEAB}"/>
              </a:ext>
            </a:extLst>
          </p:cNvPr>
          <p:cNvSpPr>
            <a:spLocks noGrp="1"/>
          </p:cNvSpPr>
          <p:nvPr>
            <p:ph type="sldNum" sz="quarter" idx="4"/>
          </p:nvPr>
        </p:nvSpPr>
        <p:spPr>
          <a:xfrm>
            <a:off x="334537" y="211874"/>
            <a:ext cx="2743200" cy="365125"/>
          </a:xfrm>
          <a:prstGeom prst="rect">
            <a:avLst/>
          </a:prstGeom>
        </p:spPr>
        <p:txBody>
          <a:bodyPr vert="horz" lIns="91440" tIns="45720" rIns="91440" bIns="45720" rtlCol="0" anchor="ctr"/>
          <a:lstStyle>
            <a:lvl1pPr algn="l">
              <a:defRPr sz="3600" b="0" i="0">
                <a:solidFill>
                  <a:schemeClr val="tx1"/>
                </a:solidFill>
                <a:latin typeface="Source Sans Pro ExtraLight" panose="020B0303030403020204" pitchFamily="34" charset="0"/>
                <a:ea typeface="Source Sans Pro ExtraLight" panose="020B0303030403020204" pitchFamily="34" charset="0"/>
              </a:defRPr>
            </a:lvl1pPr>
          </a:lstStyle>
          <a:p>
            <a:fld id="{6FCB9E9B-BB19-3D44-9030-44F9D4025C20}" type="slidenum">
              <a:rPr lang="en-GB" smtClean="0"/>
              <a:pPr/>
              <a:t>‹#›</a:t>
            </a:fld>
            <a:endParaRPr lang="en-GB"/>
          </a:p>
        </p:txBody>
      </p:sp>
    </p:spTree>
    <p:extLst>
      <p:ext uri="{BB962C8B-B14F-4D97-AF65-F5344CB8AC3E}">
        <p14:creationId xmlns:p14="http://schemas.microsoft.com/office/powerpoint/2010/main" val="2349515441"/>
      </p:ext>
    </p:extLst>
  </p:cSld>
  <p:clrMap bg1="lt1" tx1="dk1" bg2="lt2" tx2="dk2" accent1="accent1" accent2="accent2" accent3="accent3" accent4="accent4" accent5="accent5" accent6="accent6" hlink="hlink" folHlink="folHlink"/>
  <p:sldLayoutIdLst>
    <p:sldLayoutId id="2147483749" r:id="rId1"/>
    <p:sldLayoutId id="2147483741" r:id="rId2"/>
    <p:sldLayoutId id="2147483742" r:id="rId3"/>
    <p:sldLayoutId id="2147483746" r:id="rId4"/>
    <p:sldLayoutId id="2147483673" r:id="rId5"/>
    <p:sldLayoutId id="2147483744" r:id="rId6"/>
    <p:sldLayoutId id="2147483745" r:id="rId7"/>
    <p:sldLayoutId id="2147483675" r:id="rId8"/>
    <p:sldLayoutId id="2147483835" r:id="rId9"/>
    <p:sldLayoutId id="2147483836" r:id="rId10"/>
    <p:sldLayoutId id="2147483697" r:id="rId11"/>
    <p:sldLayoutId id="2147483737" r:id="rId12"/>
    <p:sldLayoutId id="2147483738" r:id="rId13"/>
    <p:sldLayoutId id="2147483739" r:id="rId14"/>
    <p:sldLayoutId id="2147483740" r:id="rId15"/>
    <p:sldLayoutId id="2147483743" r:id="rId16"/>
    <p:sldLayoutId id="2147483747" r:id="rId17"/>
    <p:sldLayoutId id="2147483834" r:id="rId18"/>
    <p:sldLayoutId id="2147483837" r:id="rId19"/>
    <p:sldLayoutId id="2147483752" r:id="rId20"/>
    <p:sldLayoutId id="2147483753" r:id="rId21"/>
    <p:sldLayoutId id="2147483754" r:id="rId22"/>
    <p:sldLayoutId id="2147483757" r:id="rId23"/>
    <p:sldLayoutId id="2147483758" r:id="rId24"/>
    <p:sldLayoutId id="2147483759" r:id="rId25"/>
    <p:sldLayoutId id="2147483760" r:id="rId26"/>
    <p:sldLayoutId id="2147483762" r:id="rId27"/>
    <p:sldLayoutId id="2147483763" r:id="rId2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ound Same-side Corner of Rectangle 1">
            <a:extLst>
              <a:ext uri="{FF2B5EF4-FFF2-40B4-BE49-F238E27FC236}">
                <a16:creationId xmlns:a16="http://schemas.microsoft.com/office/drawing/2014/main" id="{4DAB1C16-81CA-0647-8DE6-F2B658BDD12B}"/>
              </a:ext>
            </a:extLst>
          </p:cNvPr>
          <p:cNvSpPr/>
          <p:nvPr userDrawn="1"/>
        </p:nvSpPr>
        <p:spPr>
          <a:xfrm rot="16200000">
            <a:off x="11745073" y="119406"/>
            <a:ext cx="482930" cy="427512"/>
          </a:xfrm>
          <a:prstGeom prst="round2SameRect">
            <a:avLst/>
          </a:prstGeom>
          <a:noFill/>
          <a:ln>
            <a:noFill/>
          </a:ln>
          <a:effectLst>
            <a:outerShdw blurRad="50800" dist="38100" dir="8100000" algn="tr"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accent3"/>
              </a:solidFill>
              <a:latin typeface="Source Sans Pro ExtraLight" panose="020B0303030403020204" pitchFamily="34" charset="0"/>
              <a:ea typeface="Source Sans Pro ExtraLight" panose="020B0303030403020204" pitchFamily="34" charset="0"/>
            </a:endParaRPr>
          </a:p>
        </p:txBody>
      </p:sp>
      <p:sp>
        <p:nvSpPr>
          <p:cNvPr id="3" name="Rectangle 2">
            <a:extLst>
              <a:ext uri="{FF2B5EF4-FFF2-40B4-BE49-F238E27FC236}">
                <a16:creationId xmlns:a16="http://schemas.microsoft.com/office/drawing/2014/main" id="{A9BD0A43-62EF-4E40-AB73-B1FF5B0B872B}"/>
              </a:ext>
            </a:extLst>
          </p:cNvPr>
          <p:cNvSpPr/>
          <p:nvPr userDrawn="1"/>
        </p:nvSpPr>
        <p:spPr>
          <a:xfrm>
            <a:off x="11685408" y="91697"/>
            <a:ext cx="427512" cy="369332"/>
          </a:xfrm>
          <a:prstGeom prst="rect">
            <a:avLst/>
          </a:prstGeom>
        </p:spPr>
        <p:txBody>
          <a:bodyPr wrap="square">
            <a:spAutoFit/>
          </a:bodyPr>
          <a:lstStyle/>
          <a:p>
            <a:pPr algn="ctr"/>
            <a:fld id="{93004A23-CC94-0842-9C9F-A9D8C4725A2D}" type="slidenum">
              <a:rPr lang="en-GB" smtClean="0">
                <a:solidFill>
                  <a:schemeClr val="accent3"/>
                </a:solidFill>
                <a:latin typeface="Source Sans Pro Light" panose="020B0403030403020204" pitchFamily="34" charset="0"/>
                <a:ea typeface="Source Sans Pro Light" panose="020B0403030403020204" pitchFamily="34" charset="0"/>
              </a:rPr>
              <a:t>‹#›</a:t>
            </a:fld>
            <a:endParaRPr lang="en-GB" dirty="0">
              <a:solidFill>
                <a:schemeClr val="accent3"/>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188547240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1" r:id="rId22"/>
    <p:sldLayoutId id="2147483862" r:id="rId23"/>
    <p:sldLayoutId id="2147483863" r:id="rId24"/>
    <p:sldLayoutId id="2147483864" r:id="rId25"/>
    <p:sldLayoutId id="2147483865" r:id="rId26"/>
    <p:sldLayoutId id="2147483866" r:id="rId27"/>
    <p:sldLayoutId id="2147483867" r:id="rId28"/>
    <p:sldLayoutId id="2147483868" r:id="rId29"/>
    <p:sldLayoutId id="2147483870" r:id="rId30"/>
    <p:sldLayoutId id="2147483873"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59.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bed, sitting, dark, view&#10;&#10;Description automatically generated">
            <a:extLst>
              <a:ext uri="{FF2B5EF4-FFF2-40B4-BE49-F238E27FC236}">
                <a16:creationId xmlns:a16="http://schemas.microsoft.com/office/drawing/2014/main" id="{C19E2780-DDA1-4FA1-A77D-C723CDA4B13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5" name="Parallelogram 24" descr="Shanghai skyline">
            <a:extLst>
              <a:ext uri="{FF2B5EF4-FFF2-40B4-BE49-F238E27FC236}">
                <a16:creationId xmlns:a16="http://schemas.microsoft.com/office/drawing/2014/main" id="{12365555-E4E3-4CA4-BEFA-EB7D42742866}"/>
              </a:ext>
            </a:extLst>
          </p:cNvPr>
          <p:cNvSpPr/>
          <p:nvPr/>
        </p:nvSpPr>
        <p:spPr>
          <a:xfrm>
            <a:off x="-537119" y="0"/>
            <a:ext cx="6652842" cy="5512904"/>
          </a:xfrm>
          <a:prstGeom prst="parallelogram">
            <a:avLst>
              <a:gd name="adj" fmla="val 30226"/>
            </a:avLst>
          </a:prstGeom>
          <a:gradFill>
            <a:gsLst>
              <a:gs pos="0">
                <a:schemeClr val="tx1"/>
              </a:gs>
              <a:gs pos="79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3" name="Freeform: Shape 62">
            <a:extLst>
              <a:ext uri="{FF2B5EF4-FFF2-40B4-BE49-F238E27FC236}">
                <a16:creationId xmlns:a16="http://schemas.microsoft.com/office/drawing/2014/main" id="{75E8053A-B927-4A30-9F9D-64A894D9A1EC}"/>
              </a:ext>
            </a:extLst>
          </p:cNvPr>
          <p:cNvSpPr/>
          <p:nvPr/>
        </p:nvSpPr>
        <p:spPr>
          <a:xfrm>
            <a:off x="-30480" y="0"/>
            <a:ext cx="2992930" cy="6858000"/>
          </a:xfrm>
          <a:custGeom>
            <a:avLst/>
            <a:gdLst>
              <a:gd name="connsiteX0" fmla="*/ 0 w 2992930"/>
              <a:gd name="connsiteY0" fmla="*/ 0 h 6858000"/>
              <a:gd name="connsiteX1" fmla="*/ 2992930 w 2992930"/>
              <a:gd name="connsiteY1" fmla="*/ 0 h 6858000"/>
              <a:gd name="connsiteX2" fmla="*/ 1289840 w 2992930"/>
              <a:gd name="connsiteY2" fmla="*/ 6858000 h 6858000"/>
              <a:gd name="connsiteX3" fmla="*/ 0 w 2992930"/>
              <a:gd name="connsiteY3" fmla="*/ 6858000 h 6858000"/>
              <a:gd name="connsiteX4" fmla="*/ 0 w 299293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930" h="6858000">
                <a:moveTo>
                  <a:pt x="0" y="0"/>
                </a:moveTo>
                <a:lnTo>
                  <a:pt x="2992930" y="0"/>
                </a:lnTo>
                <a:lnTo>
                  <a:pt x="1289840" y="6858000"/>
                </a:lnTo>
                <a:lnTo>
                  <a:pt x="0" y="6858000"/>
                </a:lnTo>
                <a:lnTo>
                  <a:pt x="0" y="0"/>
                </a:lnTo>
                <a:close/>
              </a:path>
            </a:pathLst>
          </a:custGeom>
          <a:solidFill>
            <a:schemeClr val="tx1">
              <a:lumMod val="85000"/>
              <a:lumOff val="15000"/>
            </a:schemeClr>
          </a:solidFill>
          <a:ln>
            <a:noFill/>
          </a:ln>
          <a:effectLst>
            <a:outerShdw blurRad="190500" dist="190500" algn="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Freeform: Shape 56">
            <a:extLst>
              <a:ext uri="{FF2B5EF4-FFF2-40B4-BE49-F238E27FC236}">
                <a16:creationId xmlns:a16="http://schemas.microsoft.com/office/drawing/2014/main" id="{94D1FC7B-6A5C-4201-ADF2-86BA1120DF8F}"/>
              </a:ext>
            </a:extLst>
          </p:cNvPr>
          <p:cNvSpPr/>
          <p:nvPr/>
        </p:nvSpPr>
        <p:spPr>
          <a:xfrm>
            <a:off x="10403144" y="1"/>
            <a:ext cx="178885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pic>
        <p:nvPicPr>
          <p:cNvPr id="5" name="Picture 4">
            <a:extLst>
              <a:ext uri="{FF2B5EF4-FFF2-40B4-BE49-F238E27FC236}">
                <a16:creationId xmlns:a16="http://schemas.microsoft.com/office/drawing/2014/main" id="{FC5594C7-6940-4B37-BCDA-16C38152355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07044" y="6218693"/>
            <a:ext cx="862185" cy="540000"/>
          </a:xfrm>
          <a:prstGeom prst="rect">
            <a:avLst/>
          </a:prstGeom>
        </p:spPr>
      </p:pic>
      <p:sp>
        <p:nvSpPr>
          <p:cNvPr id="52" name="Parallelogram 51" descr="Shanghai skyline">
            <a:extLst>
              <a:ext uri="{FF2B5EF4-FFF2-40B4-BE49-F238E27FC236}">
                <a16:creationId xmlns:a16="http://schemas.microsoft.com/office/drawing/2014/main" id="{9B5724F0-DE42-4B85-AD71-626A53664ECE}"/>
              </a:ext>
            </a:extLst>
          </p:cNvPr>
          <p:cNvSpPr/>
          <p:nvPr/>
        </p:nvSpPr>
        <p:spPr>
          <a:xfrm>
            <a:off x="6497138" y="-54874"/>
            <a:ext cx="5682351" cy="6858000"/>
          </a:xfrm>
          <a:prstGeom prst="parallelogram">
            <a:avLst>
              <a:gd name="adj" fmla="val 30326"/>
            </a:avLst>
          </a:prstGeom>
          <a:solidFill>
            <a:schemeClr val="tx1">
              <a:lumMod val="85000"/>
              <a:lumOff val="15000"/>
            </a:schemeClr>
          </a:solidFill>
          <a:ln>
            <a:noFill/>
          </a:ln>
          <a:effectLst>
            <a:outerShdw blurRad="254000" dist="177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a:extLst>
              <a:ext uri="{FF2B5EF4-FFF2-40B4-BE49-F238E27FC236}">
                <a16:creationId xmlns:a16="http://schemas.microsoft.com/office/drawing/2014/main" id="{EC5084D3-5944-4B81-A62B-DF235F6D831E}"/>
              </a:ext>
            </a:extLst>
          </p:cNvPr>
          <p:cNvSpPr txBox="1"/>
          <p:nvPr/>
        </p:nvSpPr>
        <p:spPr>
          <a:xfrm>
            <a:off x="5166521" y="2592280"/>
            <a:ext cx="4660768" cy="1420427"/>
          </a:xfrm>
          <a:prstGeom prst="rect">
            <a:avLst/>
          </a:prstGeom>
          <a:noFill/>
        </p:spPr>
        <p:txBody>
          <a:bodyPr wrap="square" tIns="36000" bIns="36000" rtlCol="0" anchor="t" anchorCtr="0">
            <a:noAutofit/>
          </a:bodyPr>
          <a:lstStyle/>
          <a:p>
            <a:r>
              <a:rPr lang="en-US" sz="6000" dirty="0">
                <a:solidFill>
                  <a:srgbClr val="FFC000"/>
                </a:solidFill>
              </a:rPr>
              <a:t>JS </a:t>
            </a:r>
            <a:r>
              <a:rPr lang="en-US" sz="6000" dirty="0" smtClean="0">
                <a:solidFill>
                  <a:srgbClr val="FFC000"/>
                </a:solidFill>
              </a:rPr>
              <a:t>Async</a:t>
            </a:r>
            <a:endParaRPr lang="en-GB" sz="6000" dirty="0">
              <a:solidFill>
                <a:srgbClr val="FFC000"/>
              </a:solidFill>
            </a:endParaRPr>
          </a:p>
        </p:txBody>
      </p:sp>
      <p:sp>
        <p:nvSpPr>
          <p:cNvPr id="60" name="Freeform: Shape 59">
            <a:extLst>
              <a:ext uri="{FF2B5EF4-FFF2-40B4-BE49-F238E27FC236}">
                <a16:creationId xmlns:a16="http://schemas.microsoft.com/office/drawing/2014/main" id="{62C55953-C83E-4EA7-A691-C54358001C48}"/>
              </a:ext>
            </a:extLst>
          </p:cNvPr>
          <p:cNvSpPr/>
          <p:nvPr/>
        </p:nvSpPr>
        <p:spPr>
          <a:xfrm>
            <a:off x="-30480" y="-1"/>
            <a:ext cx="496894" cy="2000892"/>
          </a:xfrm>
          <a:custGeom>
            <a:avLst/>
            <a:gdLst>
              <a:gd name="connsiteX0" fmla="*/ 0 w 496894"/>
              <a:gd name="connsiteY0" fmla="*/ 0 h 2000892"/>
              <a:gd name="connsiteX1" fmla="*/ 496894 w 496894"/>
              <a:gd name="connsiteY1" fmla="*/ 0 h 2000892"/>
              <a:gd name="connsiteX2" fmla="*/ 0 w 496894"/>
              <a:gd name="connsiteY2" fmla="*/ 2000892 h 2000892"/>
              <a:gd name="connsiteX3" fmla="*/ 0 w 496894"/>
              <a:gd name="connsiteY3" fmla="*/ 0 h 2000892"/>
            </a:gdLst>
            <a:ahLst/>
            <a:cxnLst>
              <a:cxn ang="0">
                <a:pos x="connsiteX0" y="connsiteY0"/>
              </a:cxn>
              <a:cxn ang="0">
                <a:pos x="connsiteX1" y="connsiteY1"/>
              </a:cxn>
              <a:cxn ang="0">
                <a:pos x="connsiteX2" y="connsiteY2"/>
              </a:cxn>
              <a:cxn ang="0">
                <a:pos x="connsiteX3" y="connsiteY3"/>
              </a:cxn>
            </a:cxnLst>
            <a:rect l="l" t="t" r="r" b="b"/>
            <a:pathLst>
              <a:path w="496894" h="2000892">
                <a:moveTo>
                  <a:pt x="0" y="0"/>
                </a:moveTo>
                <a:lnTo>
                  <a:pt x="496894" y="0"/>
                </a:lnTo>
                <a:lnTo>
                  <a:pt x="0" y="2000892"/>
                </a:lnTo>
                <a:lnTo>
                  <a:pt x="0" y="0"/>
                </a:lnTo>
                <a:close/>
              </a:path>
            </a:pathLst>
          </a:custGeom>
          <a:solidFill>
            <a:schemeClr val="accent3"/>
          </a:solidFill>
          <a:ln>
            <a:noFill/>
          </a:ln>
          <a:effectLst>
            <a:outerShdw blurRad="254000" dist="508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Subtitle 2">
            <a:extLst>
              <a:ext uri="{FF2B5EF4-FFF2-40B4-BE49-F238E27FC236}">
                <a16:creationId xmlns:a16="http://schemas.microsoft.com/office/drawing/2014/main" id="{D43F6F47-584D-F645-9979-E2FAB8EFF0A8}"/>
              </a:ext>
            </a:extLst>
          </p:cNvPr>
          <p:cNvSpPr txBox="1">
            <a:spLocks/>
          </p:cNvSpPr>
          <p:nvPr/>
        </p:nvSpPr>
        <p:spPr>
          <a:xfrm>
            <a:off x="5181508" y="1688667"/>
            <a:ext cx="4218103" cy="903611"/>
          </a:xfrm>
          <a:prstGeom prst="rect">
            <a:avLst/>
          </a:prstGeom>
        </p:spPr>
        <p:txBody>
          <a:bodyPr>
            <a:normAutofit/>
          </a:bodyPr>
          <a:lstStyle>
            <a:defPPr>
              <a:defRPr lang="en-US"/>
            </a:defPPr>
            <a:lvl1pPr indent="0">
              <a:lnSpc>
                <a:spcPct val="90000"/>
              </a:lnSpc>
              <a:spcBef>
                <a:spcPts val="1000"/>
              </a:spcBef>
              <a:buFont typeface="Arial" panose="020B0604020202020204" pitchFamily="34" charset="0"/>
              <a:buNone/>
              <a:defRPr sz="2000">
                <a:solidFill>
                  <a:schemeClr val="bg1">
                    <a:lumMod val="50000"/>
                    <a:lumOff val="50000"/>
                  </a:schemeClr>
                </a:solidFill>
                <a:latin typeface="Source Sans Pro Light" panose="020B0403030403020204" pitchFamily="34" charset="0"/>
                <a:ea typeface="Source Sans Pro Light" panose="020B0403030403020204" pitchFamily="34" charset="0"/>
              </a:defRPr>
            </a:lvl1pPr>
            <a:lvl2pPr marL="685800" indent="-228600">
              <a:lnSpc>
                <a:spcPct val="90000"/>
              </a:lnSpc>
              <a:spcBef>
                <a:spcPts val="500"/>
              </a:spcBef>
              <a:buFont typeface="Arial" panose="020B0604020202020204" pitchFamily="34" charset="0"/>
              <a:buChar char="•"/>
              <a:defRPr sz="2400">
                <a:solidFill>
                  <a:schemeClr val="bg1">
                    <a:lumMod val="65000"/>
                    <a:lumOff val="35000"/>
                  </a:schemeClr>
                </a:solidFill>
                <a:latin typeface="Abadi Extra Light" panose="020B0204020104020204" pitchFamily="34" charset="0"/>
              </a:defRPr>
            </a:lvl2pPr>
            <a:lvl3pPr marL="1143000" indent="-228600">
              <a:lnSpc>
                <a:spcPct val="90000"/>
              </a:lnSpc>
              <a:spcBef>
                <a:spcPts val="500"/>
              </a:spcBef>
              <a:buFont typeface="Arial" panose="020B0604020202020204" pitchFamily="34" charset="0"/>
              <a:buChar char="•"/>
              <a:defRPr sz="2000">
                <a:solidFill>
                  <a:schemeClr val="bg1">
                    <a:lumMod val="65000"/>
                    <a:lumOff val="35000"/>
                  </a:schemeClr>
                </a:solidFill>
                <a:latin typeface="Abadi Extra Light" panose="020B0204020104020204" pitchFamily="34" charset="0"/>
              </a:defRPr>
            </a:lvl3pPr>
            <a:lvl4pPr marL="1600200" indent="-228600">
              <a:lnSpc>
                <a:spcPct val="90000"/>
              </a:lnSpc>
              <a:spcBef>
                <a:spcPts val="500"/>
              </a:spcBef>
              <a:buFont typeface="Arial" panose="020B0604020202020204" pitchFamily="34" charset="0"/>
              <a:buChar char="•"/>
              <a:defRPr>
                <a:solidFill>
                  <a:schemeClr val="bg1">
                    <a:lumMod val="65000"/>
                    <a:lumOff val="35000"/>
                  </a:schemeClr>
                </a:solidFill>
                <a:latin typeface="Abadi Extra Light" panose="020B0204020104020204" pitchFamily="34" charset="0"/>
              </a:defRPr>
            </a:lvl4pPr>
            <a:lvl5pPr marL="2057400" indent="-228600">
              <a:lnSpc>
                <a:spcPct val="90000"/>
              </a:lnSpc>
              <a:spcBef>
                <a:spcPts val="500"/>
              </a:spcBef>
              <a:buFont typeface="Arial" panose="020B0604020202020204" pitchFamily="34" charset="0"/>
              <a:buChar char="•"/>
              <a:defRPr>
                <a:solidFill>
                  <a:schemeClr val="bg1">
                    <a:lumMod val="65000"/>
                    <a:lumOff val="35000"/>
                  </a:schemeClr>
                </a:solidFill>
                <a:latin typeface="Abadi Extra Light" panose="020B02040201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sz="2400" dirty="0">
                <a:solidFill>
                  <a:schemeClr val="bg1"/>
                </a:solidFill>
              </a:rPr>
              <a:t>Web Programming 2X1</a:t>
            </a:r>
            <a:endParaRPr lang="en-ZA" sz="2400" dirty="0">
              <a:solidFill>
                <a:schemeClr val="bg1"/>
              </a:solidFill>
            </a:endParaRPr>
          </a:p>
        </p:txBody>
      </p:sp>
    </p:spTree>
    <p:extLst>
      <p:ext uri="{BB962C8B-B14F-4D97-AF65-F5344CB8AC3E}">
        <p14:creationId xmlns:p14="http://schemas.microsoft.com/office/powerpoint/2010/main" val="259178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1926A-2944-96A9-0524-0148167BFE81}"/>
              </a:ext>
            </a:extLst>
          </p:cNvPr>
          <p:cNvSpPr txBox="1"/>
          <p:nvPr/>
        </p:nvSpPr>
        <p:spPr>
          <a:xfrm>
            <a:off x="1172584" y="2090745"/>
            <a:ext cx="10112188" cy="2939523"/>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ZA" b="1" kern="0" dirty="0">
                <a:solidFill>
                  <a:srgbClr val="FFFFFF"/>
                </a:solidFill>
                <a:effectLst/>
                <a:latin typeface="AvantGarde Bk BT"/>
                <a:ea typeface="Times New Roman" panose="02020603050405020304" pitchFamily="18" charset="0"/>
                <a:cs typeface="Times New Roman" panose="02020603050405020304" pitchFamily="18" charset="0"/>
              </a:rPr>
              <a:t>Non-Blocking:</a:t>
            </a:r>
            <a:r>
              <a:rPr lang="en-ZA" kern="0" dirty="0">
                <a:solidFill>
                  <a:srgbClr val="FFFFFF"/>
                </a:solidFill>
                <a:effectLst/>
                <a:latin typeface="AvantGarde Bk BT"/>
                <a:ea typeface="Times New Roman" panose="02020603050405020304" pitchFamily="18" charset="0"/>
                <a:cs typeface="Times New Roman" panose="02020603050405020304" pitchFamily="18" charset="0"/>
              </a:rPr>
              <a:t> Prevents the application from freezing or becoming unresponsive while waiting for operations like network requests, file reading/writing, or timers</a:t>
            </a:r>
            <a:r>
              <a:rPr lang="en-ZA" kern="0" dirty="0" smtClean="0">
                <a:solidFill>
                  <a:srgbClr val="FFFFFF"/>
                </a:solidFill>
                <a:effectLst/>
                <a:latin typeface="AvantGarde Bk BT"/>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ZA" kern="0" dirty="0" smtClean="0">
              <a:solidFill>
                <a:srgbClr val="FFFFFF"/>
              </a:solidFill>
              <a:effectLst/>
              <a:latin typeface="AvantGarde Bk BT"/>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ZA" kern="100" dirty="0">
              <a:solidFill>
                <a:srgbClr val="FFFFFF"/>
              </a:solidFill>
              <a:effectLst/>
              <a:latin typeface="AvantGarde Bk B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ZA" b="1" kern="0" dirty="0">
                <a:solidFill>
                  <a:srgbClr val="FFFFFF"/>
                </a:solidFill>
                <a:effectLst/>
                <a:latin typeface="AvantGarde Bk BT"/>
                <a:ea typeface="Times New Roman" panose="02020603050405020304" pitchFamily="18" charset="0"/>
                <a:cs typeface="Times New Roman" panose="02020603050405020304" pitchFamily="18" charset="0"/>
              </a:rPr>
              <a:t>Efficiency:</a:t>
            </a:r>
            <a:r>
              <a:rPr lang="en-ZA" kern="0" dirty="0">
                <a:solidFill>
                  <a:srgbClr val="FFFFFF"/>
                </a:solidFill>
                <a:effectLst/>
                <a:latin typeface="AvantGarde Bk BT"/>
                <a:ea typeface="Times New Roman" panose="02020603050405020304" pitchFamily="18" charset="0"/>
                <a:cs typeface="Times New Roman" panose="02020603050405020304" pitchFamily="18" charset="0"/>
              </a:rPr>
              <a:t> Allows other tasks to be performed while waiting for an asynchronous task to complete.</a:t>
            </a:r>
            <a:endParaRPr lang="en-ZA" kern="100" dirty="0">
              <a:solidFill>
                <a:srgbClr val="FFFFFF"/>
              </a:solidFill>
              <a:effectLst/>
              <a:latin typeface="AvantGarde Bk BT"/>
              <a:ea typeface="Calibri" panose="020F0502020204030204" pitchFamily="34" charset="0"/>
              <a:cs typeface="Times New Roman" panose="02020603050405020304" pitchFamily="18" charset="0"/>
            </a:endParaRPr>
          </a:p>
          <a:p>
            <a:pPr>
              <a:lnSpc>
                <a:spcPct val="107000"/>
              </a:lnSpc>
              <a:spcAft>
                <a:spcPts val="800"/>
              </a:spcAft>
            </a:pPr>
            <a:r>
              <a:rPr lang="en-ZA" sz="4000" b="1"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ZA"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B9D8B70-CC68-4A58-65A4-FB3429553681}"/>
              </a:ext>
            </a:extLst>
          </p:cNvPr>
          <p:cNvSpPr txBox="1"/>
          <p:nvPr/>
        </p:nvSpPr>
        <p:spPr>
          <a:xfrm>
            <a:off x="2595282" y="630542"/>
            <a:ext cx="7441602" cy="593304"/>
          </a:xfrm>
          <a:prstGeom prst="rect">
            <a:avLst/>
          </a:prstGeom>
          <a:noFill/>
        </p:spPr>
        <p:txBody>
          <a:bodyPr wrap="square">
            <a:spAutoFit/>
          </a:bodyPr>
          <a:lstStyle/>
          <a:p>
            <a:pPr>
              <a:lnSpc>
                <a:spcPct val="107000"/>
              </a:lnSpc>
              <a:spcAft>
                <a:spcPts val="800"/>
              </a:spcAft>
            </a:pPr>
            <a:r>
              <a:rPr lang="en-ZA" sz="32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Why Use Asynchronous Operations?</a:t>
            </a:r>
            <a:endParaRPr lang="en-ZA" sz="24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40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24FC5F-34DA-E92B-D594-D0E97B7EF9A9}"/>
              </a:ext>
            </a:extLst>
          </p:cNvPr>
          <p:cNvSpPr txBox="1"/>
          <p:nvPr/>
        </p:nvSpPr>
        <p:spPr>
          <a:xfrm>
            <a:off x="518159" y="1488215"/>
            <a:ext cx="10660829" cy="4905189"/>
          </a:xfrm>
          <a:prstGeom prst="rect">
            <a:avLst/>
          </a:prstGeom>
          <a:noFill/>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r>
              <a:rPr lang="en-ZA" kern="0" dirty="0">
                <a:solidFill>
                  <a:srgbClr val="FFFFFF"/>
                </a:solidFill>
                <a:effectLst/>
                <a:latin typeface="AvantGarde Bk BT"/>
                <a:ea typeface="Times New Roman" panose="02020603050405020304" pitchFamily="18" charset="0"/>
                <a:cs typeface="Times New Roman" panose="02020603050405020304" pitchFamily="18" charset="0"/>
              </a:rPr>
              <a:t>A </a:t>
            </a:r>
            <a:r>
              <a:rPr lang="en-ZA" kern="0" dirty="0">
                <a:solidFill>
                  <a:srgbClr val="FFC000"/>
                </a:solidFill>
                <a:effectLst/>
                <a:latin typeface="AvantGarde Bk BT"/>
                <a:ea typeface="Times New Roman" panose="02020603050405020304" pitchFamily="18" charset="0"/>
                <a:cs typeface="Times New Roman" panose="02020603050405020304" pitchFamily="18" charset="0"/>
              </a:rPr>
              <a:t>Promise</a:t>
            </a:r>
            <a:r>
              <a:rPr lang="en-ZA" kern="0" dirty="0">
                <a:solidFill>
                  <a:srgbClr val="FFFFFF"/>
                </a:solidFill>
                <a:effectLst/>
                <a:latin typeface="AvantGarde Bk BT"/>
                <a:ea typeface="Times New Roman" panose="02020603050405020304" pitchFamily="18" charset="0"/>
                <a:cs typeface="Times New Roman" panose="02020603050405020304" pitchFamily="18" charset="0"/>
              </a:rPr>
              <a:t> is an object that represents the eventual completion (or failure) of an asynchronous operation and its resulting value.</a:t>
            </a:r>
          </a:p>
          <a:p>
            <a:pPr>
              <a:lnSpc>
                <a:spcPct val="107000"/>
              </a:lnSpc>
              <a:spcAft>
                <a:spcPts val="800"/>
              </a:spcAft>
            </a:pPr>
            <a:endParaRPr lang="en-ZA" kern="0" dirty="0">
              <a:solidFill>
                <a:srgbClr val="FFFFFF"/>
              </a:solidFill>
              <a:latin typeface="AvantGarde Bk BT"/>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ZA" kern="0" dirty="0" smtClean="0">
                <a:solidFill>
                  <a:schemeClr val="bg1"/>
                </a:solidFill>
                <a:latin typeface="AvantGarde Bk BT"/>
                <a:cs typeface="Times New Roman" panose="02020603050405020304" pitchFamily="18" charset="0"/>
              </a:rPr>
              <a:t>A </a:t>
            </a:r>
            <a:r>
              <a:rPr lang="en-ZA" kern="0" dirty="0">
                <a:solidFill>
                  <a:schemeClr val="bg1"/>
                </a:solidFill>
                <a:latin typeface="AvantGarde Bk BT"/>
                <a:cs typeface="Times New Roman" panose="02020603050405020304" pitchFamily="18" charset="0"/>
              </a:rPr>
              <a:t>promise can be in one of three states</a:t>
            </a:r>
            <a:r>
              <a:rPr lang="en-ZA" kern="0" dirty="0" smtClean="0">
                <a:solidFill>
                  <a:schemeClr val="bg1"/>
                </a:solidFill>
                <a:latin typeface="AvantGarde Bk BT"/>
                <a:cs typeface="Times New Roman" panose="02020603050405020304" pitchFamily="18" charset="0"/>
              </a:rPr>
              <a:t>:</a:t>
            </a:r>
          </a:p>
          <a:p>
            <a:pPr marL="342900" indent="-342900">
              <a:lnSpc>
                <a:spcPct val="107000"/>
              </a:lnSpc>
              <a:spcAft>
                <a:spcPts val="800"/>
              </a:spcAft>
              <a:buFont typeface="Wingdings" panose="05000000000000000000" pitchFamily="2" charset="2"/>
              <a:buChar char="§"/>
            </a:pPr>
            <a:endParaRPr lang="en-ZA" kern="0" dirty="0">
              <a:solidFill>
                <a:schemeClr val="bg1"/>
              </a:solidFill>
              <a:latin typeface="AvantGarde Bk BT"/>
              <a:cs typeface="Times New Roman" panose="02020603050405020304" pitchFamily="18" charset="0"/>
            </a:endParaRPr>
          </a:p>
          <a:p>
            <a:pPr marL="971550" lvl="1" indent="-514350">
              <a:lnSpc>
                <a:spcPct val="107000"/>
              </a:lnSpc>
              <a:spcAft>
                <a:spcPts val="800"/>
              </a:spcAft>
              <a:buSzPts val="1000"/>
              <a:buFont typeface="+mj-lt"/>
              <a:buAutoNum type="romanLcPeriod"/>
              <a:tabLst>
                <a:tab pos="457200" algn="l"/>
              </a:tabLst>
            </a:pPr>
            <a:r>
              <a:rPr lang="en-ZA" b="1" kern="0" dirty="0">
                <a:solidFill>
                  <a:srgbClr val="FFFFFF"/>
                </a:solidFill>
                <a:latin typeface="AvantGarde Bk BT"/>
                <a:cs typeface="Times New Roman" panose="02020603050405020304" pitchFamily="18" charset="0"/>
              </a:rPr>
              <a:t>Pending: </a:t>
            </a:r>
            <a:r>
              <a:rPr lang="en-ZA" kern="0" dirty="0">
                <a:solidFill>
                  <a:srgbClr val="FFFFFF"/>
                </a:solidFill>
                <a:latin typeface="AvantGarde Bk BT"/>
                <a:cs typeface="Times New Roman" panose="02020603050405020304" pitchFamily="18" charset="0"/>
              </a:rPr>
              <a:t>Initial state, neither fulfilled nor rejected.</a:t>
            </a:r>
          </a:p>
          <a:p>
            <a:pPr marL="971550" lvl="1" indent="-514350">
              <a:lnSpc>
                <a:spcPct val="107000"/>
              </a:lnSpc>
              <a:spcAft>
                <a:spcPts val="800"/>
              </a:spcAft>
              <a:buSzPts val="1000"/>
              <a:buFont typeface="+mj-lt"/>
              <a:buAutoNum type="romanLcPeriod"/>
              <a:tabLst>
                <a:tab pos="457200" algn="l"/>
              </a:tabLst>
            </a:pPr>
            <a:r>
              <a:rPr lang="en-ZA" b="1" kern="0" dirty="0">
                <a:solidFill>
                  <a:srgbClr val="FFFFFF"/>
                </a:solidFill>
                <a:latin typeface="AvantGarde Bk BT"/>
                <a:cs typeface="Times New Roman" panose="02020603050405020304" pitchFamily="18" charset="0"/>
              </a:rPr>
              <a:t>Fulfilled: </a:t>
            </a:r>
            <a:r>
              <a:rPr lang="en-ZA" kern="0" dirty="0">
                <a:solidFill>
                  <a:srgbClr val="FFFFFF"/>
                </a:solidFill>
                <a:latin typeface="AvantGarde Bk BT"/>
                <a:cs typeface="Times New Roman" panose="02020603050405020304" pitchFamily="18" charset="0"/>
              </a:rPr>
              <a:t>Operation completed successfully.</a:t>
            </a:r>
          </a:p>
          <a:p>
            <a:pPr marL="971550" lvl="1" indent="-514350">
              <a:lnSpc>
                <a:spcPct val="107000"/>
              </a:lnSpc>
              <a:spcAft>
                <a:spcPts val="800"/>
              </a:spcAft>
              <a:buSzPts val="1000"/>
              <a:buFont typeface="+mj-lt"/>
              <a:buAutoNum type="romanLcPeriod"/>
              <a:tabLst>
                <a:tab pos="457200" algn="l"/>
              </a:tabLst>
            </a:pPr>
            <a:r>
              <a:rPr lang="en-ZA" b="1" kern="0" dirty="0">
                <a:solidFill>
                  <a:srgbClr val="FFFFFF"/>
                </a:solidFill>
                <a:latin typeface="AvantGarde Bk BT"/>
                <a:cs typeface="Times New Roman" panose="02020603050405020304" pitchFamily="18" charset="0"/>
              </a:rPr>
              <a:t>Rejected: </a:t>
            </a:r>
            <a:r>
              <a:rPr lang="en-ZA" kern="0" dirty="0">
                <a:solidFill>
                  <a:srgbClr val="FFFFFF"/>
                </a:solidFill>
                <a:latin typeface="AvantGarde Bk BT"/>
                <a:cs typeface="Times New Roman" panose="02020603050405020304" pitchFamily="18" charset="0"/>
              </a:rPr>
              <a:t>Operation failed.</a:t>
            </a:r>
          </a:p>
          <a:p>
            <a:pPr marL="342900" lvl="0" indent="-342900">
              <a:lnSpc>
                <a:spcPct val="107000"/>
              </a:lnSpc>
              <a:spcAft>
                <a:spcPts val="800"/>
              </a:spcAft>
              <a:buSzPts val="1000"/>
              <a:buFont typeface="Wingdings" panose="05000000000000000000" pitchFamily="2" charset="2"/>
              <a:buChar char="§"/>
              <a:tabLst>
                <a:tab pos="457200" algn="l"/>
              </a:tabLst>
            </a:pPr>
            <a:endParaRPr lang="en-ZA" kern="0" dirty="0">
              <a:solidFill>
                <a:srgbClr val="FFFFFF"/>
              </a:solidFill>
              <a:latin typeface="AvantGarde Bk BT"/>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US" kern="0" dirty="0">
                <a:solidFill>
                  <a:srgbClr val="FFFFFF"/>
                </a:solidFill>
                <a:latin typeface="AvantGarde Bk BT"/>
                <a:cs typeface="Times New Roman" panose="02020603050405020304" pitchFamily="18" charset="0"/>
              </a:rPr>
              <a:t>A promise starts in the pending state which indicates that the promise hasn’t completed. It ends with either fulfilled (successful) or rejected (failed) state.</a:t>
            </a:r>
            <a:endParaRPr lang="en-ZA" kern="0" dirty="0">
              <a:solidFill>
                <a:srgbClr val="FFFFFF"/>
              </a:solidFill>
              <a:latin typeface="AvantGarde Bk BT"/>
              <a:cs typeface="Times New Roman" panose="02020603050405020304" pitchFamily="18" charset="0"/>
            </a:endParaRPr>
          </a:p>
          <a:p>
            <a:pPr>
              <a:lnSpc>
                <a:spcPct val="107000"/>
              </a:lnSpc>
              <a:spcAft>
                <a:spcPts val="800"/>
              </a:spcAft>
            </a:pPr>
            <a:r>
              <a:rPr lang="en-ZA" sz="1600" b="1"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ZA"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ZA" sz="16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9DCB525-98D0-E844-7245-39EB778AEB99}"/>
              </a:ext>
            </a:extLst>
          </p:cNvPr>
          <p:cNvSpPr txBox="1"/>
          <p:nvPr/>
        </p:nvSpPr>
        <p:spPr>
          <a:xfrm>
            <a:off x="3077583" y="354430"/>
            <a:ext cx="6094206" cy="593304"/>
          </a:xfrm>
          <a:prstGeom prst="rect">
            <a:avLst/>
          </a:prstGeom>
          <a:noFill/>
        </p:spPr>
        <p:txBody>
          <a:bodyPr wrap="square">
            <a:spAutoFit/>
          </a:bodyPr>
          <a:lstStyle/>
          <a:p>
            <a:pPr algn="ctr">
              <a:lnSpc>
                <a:spcPct val="107000"/>
              </a:lnSpc>
              <a:spcAft>
                <a:spcPts val="800"/>
              </a:spcAft>
            </a:pPr>
            <a:r>
              <a:rPr lang="en-ZA" sz="3200"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Promises</a:t>
            </a:r>
            <a:endParaRPr lang="en-ZA" sz="32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402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085CF-21F7-64B7-4CAF-E56DA714DBEB}"/>
              </a:ext>
            </a:extLst>
          </p:cNvPr>
          <p:cNvSpPr txBox="1"/>
          <p:nvPr/>
        </p:nvSpPr>
        <p:spPr>
          <a:xfrm>
            <a:off x="536713" y="1582341"/>
            <a:ext cx="11340548" cy="4339650"/>
          </a:xfrm>
          <a:prstGeom prst="rect">
            <a:avLst/>
          </a:prstGeom>
          <a:noFill/>
        </p:spPr>
        <p:txBody>
          <a:bodyPr wrap="square">
            <a:spAutoFit/>
          </a:bodyPr>
          <a:lstStyle/>
          <a:p>
            <a:r>
              <a:rPr lang="en-US" dirty="0">
                <a:solidFill>
                  <a:schemeClr val="bg1"/>
                </a:solidFill>
              </a:rPr>
              <a:t>When you work with promises, you are either a </a:t>
            </a:r>
            <a:r>
              <a:rPr lang="en-US" dirty="0">
                <a:solidFill>
                  <a:srgbClr val="FFC000"/>
                </a:solidFill>
              </a:rPr>
              <a:t>producer</a:t>
            </a:r>
            <a:r>
              <a:rPr lang="en-US" dirty="0">
                <a:solidFill>
                  <a:schemeClr val="bg1"/>
                </a:solidFill>
              </a:rPr>
              <a:t> of a promise object, or a </a:t>
            </a:r>
            <a:r>
              <a:rPr lang="en-US" dirty="0">
                <a:solidFill>
                  <a:srgbClr val="FFC000"/>
                </a:solidFill>
              </a:rPr>
              <a:t>consumer.</a:t>
            </a:r>
          </a:p>
          <a:p>
            <a:endParaRPr lang="en-US" dirty="0">
              <a:solidFill>
                <a:schemeClr val="bg1"/>
              </a:solidFill>
            </a:endParaRPr>
          </a:p>
          <a:p>
            <a:r>
              <a:rPr lang="en-US" dirty="0">
                <a:solidFill>
                  <a:schemeClr val="bg1"/>
                </a:solidFill>
              </a:rPr>
              <a:t>Producing a Promise </a:t>
            </a:r>
            <a:r>
              <a:rPr lang="en-US" dirty="0">
                <a:solidFill>
                  <a:srgbClr val="FFC000"/>
                </a:solidFill>
              </a:rPr>
              <a:t>(using the Promise Constructor)</a:t>
            </a:r>
          </a:p>
          <a:p>
            <a:endParaRPr lang="en-US" dirty="0">
              <a:solidFill>
                <a:schemeClr val="bg1"/>
              </a:solidFill>
            </a:endParaRPr>
          </a:p>
          <a:p>
            <a:r>
              <a:rPr lang="en-US" sz="2400" b="1" dirty="0">
                <a:solidFill>
                  <a:srgbClr val="FFC000"/>
                </a:solidFill>
              </a:rPr>
              <a:t>          (1)&gt;&gt; Producer Promise</a:t>
            </a:r>
            <a:endParaRPr lang="en-US" b="1" dirty="0">
              <a:solidFill>
                <a:schemeClr val="bg1"/>
              </a:solidFill>
            </a:endParaRPr>
          </a:p>
          <a:p>
            <a:pPr lvl="4"/>
            <a:r>
              <a:rPr lang="en-US" dirty="0">
                <a:solidFill>
                  <a:srgbClr val="00B050"/>
                </a:solidFill>
              </a:rPr>
              <a:t>const</a:t>
            </a:r>
            <a:r>
              <a:rPr lang="en-US" dirty="0">
                <a:solidFill>
                  <a:srgbClr val="0070C0"/>
                </a:solidFill>
              </a:rPr>
              <a:t> p = </a:t>
            </a:r>
            <a:r>
              <a:rPr lang="en-US" dirty="0">
                <a:solidFill>
                  <a:srgbClr val="00B050"/>
                </a:solidFill>
              </a:rPr>
              <a:t>new</a:t>
            </a:r>
            <a:r>
              <a:rPr lang="en-US" dirty="0">
                <a:solidFill>
                  <a:srgbClr val="0070C0"/>
                </a:solidFill>
              </a:rPr>
              <a:t> Promise( </a:t>
            </a:r>
            <a:r>
              <a:rPr lang="en-US" dirty="0">
                <a:solidFill>
                  <a:srgbClr val="00B050"/>
                </a:solidFill>
              </a:rPr>
              <a:t>function </a:t>
            </a:r>
            <a:r>
              <a:rPr lang="en-US" dirty="0">
                <a:solidFill>
                  <a:srgbClr val="0070C0"/>
                </a:solidFill>
              </a:rPr>
              <a:t>(resolve, reject) { // (A) </a:t>
            </a:r>
          </a:p>
          <a:p>
            <a:pPr lvl="4"/>
            <a:r>
              <a:rPr lang="en-US" dirty="0">
                <a:solidFill>
                  <a:srgbClr val="0070C0"/>
                </a:solidFill>
              </a:rPr>
              <a:t>···</a:t>
            </a:r>
          </a:p>
          <a:p>
            <a:pPr lvl="4"/>
            <a:r>
              <a:rPr lang="en-US" dirty="0">
                <a:solidFill>
                  <a:srgbClr val="0070C0"/>
                </a:solidFill>
              </a:rPr>
              <a:t> </a:t>
            </a:r>
            <a:r>
              <a:rPr lang="en-US" dirty="0">
                <a:solidFill>
                  <a:srgbClr val="00B050"/>
                </a:solidFill>
              </a:rPr>
              <a:t>if </a:t>
            </a:r>
            <a:r>
              <a:rPr lang="en-US" dirty="0">
                <a:solidFill>
                  <a:srgbClr val="0070C0"/>
                </a:solidFill>
              </a:rPr>
              <a:t>(···)  {</a:t>
            </a:r>
          </a:p>
          <a:p>
            <a:pPr lvl="4"/>
            <a:r>
              <a:rPr lang="en-US" dirty="0">
                <a:solidFill>
                  <a:srgbClr val="0070C0"/>
                </a:solidFill>
              </a:rPr>
              <a:t>	</a:t>
            </a:r>
            <a:r>
              <a:rPr lang="en-US" dirty="0">
                <a:solidFill>
                  <a:schemeClr val="accent2"/>
                </a:solidFill>
              </a:rPr>
              <a:t> resolve</a:t>
            </a:r>
            <a:r>
              <a:rPr lang="en-US" dirty="0">
                <a:solidFill>
                  <a:srgbClr val="0070C0"/>
                </a:solidFill>
              </a:rPr>
              <a:t>(value); </a:t>
            </a:r>
            <a:r>
              <a:rPr lang="en-US" dirty="0">
                <a:solidFill>
                  <a:schemeClr val="bg1"/>
                </a:solidFill>
              </a:rPr>
              <a:t>// success </a:t>
            </a:r>
          </a:p>
          <a:p>
            <a:pPr lvl="4"/>
            <a:r>
              <a:rPr lang="en-US" dirty="0">
                <a:solidFill>
                  <a:srgbClr val="0070C0"/>
                </a:solidFill>
              </a:rPr>
              <a:t>  } </a:t>
            </a:r>
          </a:p>
          <a:p>
            <a:pPr lvl="4"/>
            <a:endParaRPr lang="en-US" dirty="0">
              <a:solidFill>
                <a:srgbClr val="0070C0"/>
              </a:solidFill>
            </a:endParaRPr>
          </a:p>
          <a:p>
            <a:pPr lvl="4"/>
            <a:r>
              <a:rPr lang="en-US" dirty="0">
                <a:solidFill>
                  <a:srgbClr val="00B050"/>
                </a:solidFill>
              </a:rPr>
              <a:t>else</a:t>
            </a:r>
            <a:r>
              <a:rPr lang="en-US" dirty="0">
                <a:solidFill>
                  <a:srgbClr val="0070C0"/>
                </a:solidFill>
              </a:rPr>
              <a:t> {</a:t>
            </a:r>
          </a:p>
          <a:p>
            <a:pPr lvl="4"/>
            <a:r>
              <a:rPr lang="en-US" dirty="0">
                <a:solidFill>
                  <a:srgbClr val="0070C0"/>
                </a:solidFill>
              </a:rPr>
              <a:t> 	</a:t>
            </a:r>
            <a:r>
              <a:rPr lang="en-US" dirty="0">
                <a:solidFill>
                  <a:schemeClr val="accent2"/>
                </a:solidFill>
              </a:rPr>
              <a:t>reject</a:t>
            </a:r>
            <a:r>
              <a:rPr lang="en-US" dirty="0">
                <a:solidFill>
                  <a:srgbClr val="0070C0"/>
                </a:solidFill>
              </a:rPr>
              <a:t>(reason); </a:t>
            </a:r>
            <a:r>
              <a:rPr lang="en-US" dirty="0">
                <a:solidFill>
                  <a:schemeClr val="bg1"/>
                </a:solidFill>
              </a:rPr>
              <a:t>// failure </a:t>
            </a:r>
          </a:p>
          <a:p>
            <a:pPr lvl="4"/>
            <a:r>
              <a:rPr lang="en-US" dirty="0">
                <a:solidFill>
                  <a:srgbClr val="0070C0"/>
                </a:solidFill>
              </a:rPr>
              <a:t>}</a:t>
            </a:r>
          </a:p>
          <a:p>
            <a:pPr lvl="4"/>
            <a:r>
              <a:rPr lang="en-US" dirty="0">
                <a:solidFill>
                  <a:srgbClr val="0070C0"/>
                </a:solidFill>
              </a:rPr>
              <a:t> }); </a:t>
            </a:r>
          </a:p>
        </p:txBody>
      </p:sp>
    </p:spTree>
    <p:extLst>
      <p:ext uri="{BB962C8B-B14F-4D97-AF65-F5344CB8AC3E}">
        <p14:creationId xmlns:p14="http://schemas.microsoft.com/office/powerpoint/2010/main" val="345875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1000"/>
                                        <p:tgtEl>
                                          <p:spTgt spid="3">
                                            <p:txEl>
                                              <p:pRg st="11" end="11"/>
                                            </p:txEl>
                                          </p:spTgt>
                                        </p:tgtEl>
                                      </p:cBhvr>
                                    </p:animEffect>
                                    <p:anim calcmode="lin" valueType="num">
                                      <p:cBhvr>
                                        <p:cTn id="5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1000"/>
                                        <p:tgtEl>
                                          <p:spTgt spid="3">
                                            <p:txEl>
                                              <p:pRg st="12" end="12"/>
                                            </p:txEl>
                                          </p:spTgt>
                                        </p:tgtEl>
                                      </p:cBhvr>
                                    </p:animEffect>
                                    <p:anim calcmode="lin" valueType="num">
                                      <p:cBhvr>
                                        <p:cTn id="5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1000"/>
                                        <p:tgtEl>
                                          <p:spTgt spid="3">
                                            <p:txEl>
                                              <p:pRg st="13" end="13"/>
                                            </p:txEl>
                                          </p:spTgt>
                                        </p:tgtEl>
                                      </p:cBhvr>
                                    </p:animEffect>
                                    <p:anim calcmode="lin" valueType="num">
                                      <p:cBhvr>
                                        <p:cTn id="6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fade">
                                      <p:cBhvr>
                                        <p:cTn id="64" dur="1000"/>
                                        <p:tgtEl>
                                          <p:spTgt spid="3">
                                            <p:txEl>
                                              <p:pRg st="14" end="14"/>
                                            </p:txEl>
                                          </p:spTgt>
                                        </p:tgtEl>
                                      </p:cBhvr>
                                    </p:animEffect>
                                    <p:anim calcmode="lin" valueType="num">
                                      <p:cBhvr>
                                        <p:cTn id="6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8BBCC-1687-6481-9361-CCB42495D5A1}"/>
              </a:ext>
            </a:extLst>
          </p:cNvPr>
          <p:cNvSpPr txBox="1"/>
          <p:nvPr/>
        </p:nvSpPr>
        <p:spPr>
          <a:xfrm>
            <a:off x="795647" y="2277807"/>
            <a:ext cx="10877797" cy="3785652"/>
          </a:xfrm>
          <a:prstGeom prst="rect">
            <a:avLst/>
          </a:prstGeom>
          <a:noFill/>
        </p:spPr>
        <p:txBody>
          <a:bodyPr wrap="square">
            <a:spAutoFit/>
          </a:bodyPr>
          <a:lstStyle/>
          <a:p>
            <a:r>
              <a:rPr lang="en-US" sz="2400" dirty="0">
                <a:solidFill>
                  <a:schemeClr val="bg1"/>
                </a:solidFill>
              </a:rPr>
              <a:t>As a consumer of promise, you are notified of a fulfillment or a rejection via reactions</a:t>
            </a:r>
          </a:p>
          <a:p>
            <a:endParaRPr lang="en-US" sz="2400" dirty="0">
              <a:solidFill>
                <a:schemeClr val="bg1"/>
              </a:solidFill>
            </a:endParaRPr>
          </a:p>
          <a:p>
            <a:r>
              <a:rPr lang="en-US" sz="2400" dirty="0">
                <a:solidFill>
                  <a:schemeClr val="bg1"/>
                </a:solidFill>
              </a:rPr>
              <a:t> – callbacks that you register with the methods </a:t>
            </a:r>
            <a:r>
              <a:rPr lang="en-US" sz="2400" b="1" dirty="0">
                <a:solidFill>
                  <a:schemeClr val="bg1"/>
                </a:solidFill>
              </a:rPr>
              <a:t>.</a:t>
            </a:r>
            <a:r>
              <a:rPr lang="en-US" sz="2400" b="1" dirty="0">
                <a:solidFill>
                  <a:srgbClr val="FF0000"/>
                </a:solidFill>
              </a:rPr>
              <a:t>then() </a:t>
            </a:r>
            <a:r>
              <a:rPr lang="en-US" sz="2400" dirty="0">
                <a:solidFill>
                  <a:schemeClr val="bg1"/>
                </a:solidFill>
              </a:rPr>
              <a:t>and </a:t>
            </a:r>
            <a:r>
              <a:rPr lang="en-US" sz="2400" b="1" dirty="0">
                <a:solidFill>
                  <a:srgbClr val="FF0000"/>
                </a:solidFill>
              </a:rPr>
              <a:t>catch():</a:t>
            </a:r>
          </a:p>
          <a:p>
            <a:pPr lvl="3"/>
            <a:endParaRPr lang="en-US" sz="2400" dirty="0">
              <a:solidFill>
                <a:schemeClr val="bg1"/>
              </a:solidFill>
            </a:endParaRPr>
          </a:p>
          <a:p>
            <a:pPr lvl="3"/>
            <a:r>
              <a:rPr lang="en-US" sz="2400" dirty="0">
                <a:solidFill>
                  <a:schemeClr val="bg1"/>
                </a:solidFill>
              </a:rPr>
              <a:t>Code:</a:t>
            </a:r>
          </a:p>
          <a:p>
            <a:pPr lvl="3"/>
            <a:r>
              <a:rPr lang="en-US" sz="2400" dirty="0">
                <a:solidFill>
                  <a:schemeClr val="bg1"/>
                </a:solidFill>
              </a:rPr>
              <a:t>promise </a:t>
            </a:r>
          </a:p>
          <a:p>
            <a:pPr lvl="3"/>
            <a:endParaRPr lang="en-US" sz="2400" dirty="0">
              <a:solidFill>
                <a:schemeClr val="bg1"/>
              </a:solidFill>
            </a:endParaRPr>
          </a:p>
          <a:p>
            <a:pPr lvl="3"/>
            <a:r>
              <a:rPr lang="en-US" sz="2400" dirty="0">
                <a:solidFill>
                  <a:srgbClr val="92D050"/>
                </a:solidFill>
              </a:rPr>
              <a:t>.then</a:t>
            </a:r>
            <a:r>
              <a:rPr lang="en-US" sz="2400" dirty="0">
                <a:solidFill>
                  <a:schemeClr val="bg1"/>
                </a:solidFill>
              </a:rPr>
              <a:t>(value =&gt; { /* fulfillment */ }) </a:t>
            </a:r>
          </a:p>
          <a:p>
            <a:pPr lvl="3"/>
            <a:endParaRPr lang="en-US" sz="2400" dirty="0">
              <a:solidFill>
                <a:schemeClr val="bg1"/>
              </a:solidFill>
            </a:endParaRPr>
          </a:p>
          <a:p>
            <a:pPr lvl="3"/>
            <a:r>
              <a:rPr lang="en-US" sz="2400" dirty="0">
                <a:solidFill>
                  <a:srgbClr val="92D050"/>
                </a:solidFill>
              </a:rPr>
              <a:t>.catch</a:t>
            </a:r>
            <a:r>
              <a:rPr lang="en-US" sz="2400" dirty="0">
                <a:solidFill>
                  <a:schemeClr val="bg1"/>
                </a:solidFill>
              </a:rPr>
              <a:t>(error =&gt; { /* rejection */ }); </a:t>
            </a:r>
          </a:p>
        </p:txBody>
      </p:sp>
      <p:sp>
        <p:nvSpPr>
          <p:cNvPr id="5" name="TextBox 4">
            <a:extLst>
              <a:ext uri="{FF2B5EF4-FFF2-40B4-BE49-F238E27FC236}">
                <a16:creationId xmlns:a16="http://schemas.microsoft.com/office/drawing/2014/main" id="{A01BD378-9C1E-A413-BB2F-4F32FE20E9C2}"/>
              </a:ext>
            </a:extLst>
          </p:cNvPr>
          <p:cNvSpPr txBox="1"/>
          <p:nvPr/>
        </p:nvSpPr>
        <p:spPr>
          <a:xfrm>
            <a:off x="1493322" y="1489755"/>
            <a:ext cx="6097978" cy="584775"/>
          </a:xfrm>
          <a:prstGeom prst="rect">
            <a:avLst/>
          </a:prstGeom>
          <a:noFill/>
        </p:spPr>
        <p:txBody>
          <a:bodyPr wrap="square">
            <a:spAutoFit/>
          </a:bodyPr>
          <a:lstStyle/>
          <a:p>
            <a:r>
              <a:rPr lang="en-US" sz="3200" b="1" dirty="0" smtClean="0">
                <a:solidFill>
                  <a:srgbClr val="FFC000"/>
                </a:solidFill>
              </a:rPr>
              <a:t>(2)&gt;&gt; </a:t>
            </a:r>
            <a:r>
              <a:rPr lang="en-US" sz="3200" b="1" dirty="0">
                <a:solidFill>
                  <a:srgbClr val="FFC000"/>
                </a:solidFill>
              </a:rPr>
              <a:t>Consuming a Promise</a:t>
            </a:r>
          </a:p>
        </p:txBody>
      </p:sp>
    </p:spTree>
    <p:extLst>
      <p:ext uri="{BB962C8B-B14F-4D97-AF65-F5344CB8AC3E}">
        <p14:creationId xmlns:p14="http://schemas.microsoft.com/office/powerpoint/2010/main" val="223235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DCC592-9175-9B1C-3918-381B6BA20829}"/>
              </a:ext>
            </a:extLst>
          </p:cNvPr>
          <p:cNvSpPr txBox="1"/>
          <p:nvPr/>
        </p:nvSpPr>
        <p:spPr>
          <a:xfrm>
            <a:off x="1089211" y="2043704"/>
            <a:ext cx="3697942" cy="367216"/>
          </a:xfrm>
          <a:prstGeom prst="rect">
            <a:avLst/>
          </a:prstGeom>
          <a:noFill/>
        </p:spPr>
        <p:txBody>
          <a:bodyPr wrap="square">
            <a:spAutoFit/>
          </a:bodyPr>
          <a:lstStyle/>
          <a:p>
            <a:pPr lvl="0">
              <a:lnSpc>
                <a:spcPct val="107000"/>
              </a:lnSpc>
              <a:spcAft>
                <a:spcPts val="800"/>
              </a:spcAft>
              <a:buSzPts val="1000"/>
              <a:tabLst>
                <a:tab pos="457200" algn="l"/>
              </a:tabLst>
            </a:pPr>
            <a:r>
              <a:rPr lang="en-ZA" kern="0" dirty="0">
                <a:solidFill>
                  <a:srgbClr val="FFC000"/>
                </a:solidFill>
                <a:effectLst/>
                <a:latin typeface="AvantGarde Bk BT"/>
                <a:ea typeface="Times New Roman" panose="02020603050405020304" pitchFamily="18" charset="0"/>
                <a:cs typeface="Times New Roman" panose="02020603050405020304" pitchFamily="18" charset="0"/>
              </a:rPr>
              <a:t>Exampl</a:t>
            </a:r>
            <a:r>
              <a:rPr lang="en-ZA" kern="0" dirty="0">
                <a:solidFill>
                  <a:srgbClr val="FFC000"/>
                </a:solidFill>
                <a:latin typeface="AvantGarde Bk BT"/>
                <a:cs typeface="Times New Roman" panose="02020603050405020304" pitchFamily="18" charset="0"/>
              </a:rPr>
              <a:t>e of </a:t>
            </a:r>
            <a:r>
              <a:rPr lang="en-ZA" kern="0" dirty="0" smtClean="0">
                <a:solidFill>
                  <a:srgbClr val="FFC000"/>
                </a:solidFill>
                <a:latin typeface="AvantGarde Bk BT"/>
                <a:cs typeface="Times New Roman" panose="02020603050405020304" pitchFamily="18" charset="0"/>
              </a:rPr>
              <a:t>Promises: </a:t>
            </a:r>
            <a:endParaRPr lang="en-ZA" kern="0" dirty="0">
              <a:solidFill>
                <a:srgbClr val="FFC000"/>
              </a:solidFill>
              <a:latin typeface="AvantGarde Bk BT"/>
              <a:cs typeface="Times New Roman" panose="02020603050405020304" pitchFamily="18" charset="0"/>
            </a:endParaRPr>
          </a:p>
        </p:txBody>
      </p:sp>
      <p:pic>
        <p:nvPicPr>
          <p:cNvPr id="8" name="Picture 7">
            <a:extLst>
              <a:ext uri="{FF2B5EF4-FFF2-40B4-BE49-F238E27FC236}">
                <a16:creationId xmlns:a16="http://schemas.microsoft.com/office/drawing/2014/main" id="{D278B4F4-B3CF-05B8-52F5-715C3163F6D8}"/>
              </a:ext>
            </a:extLst>
          </p:cNvPr>
          <p:cNvPicPr>
            <a:picLocks noChangeAspect="1"/>
          </p:cNvPicPr>
          <p:nvPr/>
        </p:nvPicPr>
        <p:blipFill>
          <a:blip r:embed="rId3"/>
          <a:stretch>
            <a:fillRect/>
          </a:stretch>
        </p:blipFill>
        <p:spPr>
          <a:xfrm>
            <a:off x="3944468" y="213169"/>
            <a:ext cx="6709781" cy="6286241"/>
          </a:xfrm>
          <a:prstGeom prst="rect">
            <a:avLst/>
          </a:prstGeom>
        </p:spPr>
      </p:pic>
    </p:spTree>
    <p:extLst>
      <p:ext uri="{BB962C8B-B14F-4D97-AF65-F5344CB8AC3E}">
        <p14:creationId xmlns:p14="http://schemas.microsoft.com/office/powerpoint/2010/main" val="84666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25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5036E-C951-EDB1-7AD7-060A3AD5E31D}"/>
              </a:ext>
            </a:extLst>
          </p:cNvPr>
          <p:cNvSpPr txBox="1"/>
          <p:nvPr/>
        </p:nvSpPr>
        <p:spPr>
          <a:xfrm>
            <a:off x="1209358" y="2010139"/>
            <a:ext cx="8364948" cy="1950086"/>
          </a:xfrm>
          <a:prstGeom prst="rect">
            <a:avLst/>
          </a:prstGeom>
          <a:noFill/>
        </p:spPr>
        <p:txBody>
          <a:bodyPr wrap="square">
            <a:spAutoFit/>
          </a:bodyPr>
          <a:lstStyle/>
          <a:p>
            <a:pPr marL="377190" indent="-377190" defTabSz="1005840">
              <a:lnSpc>
                <a:spcPct val="107000"/>
              </a:lnSpc>
              <a:spcAft>
                <a:spcPts val="880"/>
              </a:spcAft>
              <a:buSzPts val="1000"/>
              <a:buFont typeface="Symbol" panose="05050102010706020507" pitchFamily="18" charset="2"/>
              <a:buChar char=""/>
              <a:tabLst>
                <a:tab pos="502920" algn="l"/>
              </a:tabLst>
            </a:pPr>
            <a:r>
              <a:rPr lang="en-ZA" b="1" kern="0" dirty="0">
                <a:solidFill>
                  <a:srgbClr val="FFFFFF"/>
                </a:solidFill>
                <a:latin typeface="AvantGarde Bk BT"/>
                <a:cs typeface="Times New Roman" panose="02020603050405020304" pitchFamily="18" charset="0"/>
              </a:rPr>
              <a:t>Chaining:</a:t>
            </a:r>
            <a:r>
              <a:rPr lang="en-ZA" kern="0" dirty="0">
                <a:solidFill>
                  <a:srgbClr val="FFFFFF"/>
                </a:solidFill>
                <a:latin typeface="AvantGarde Bk BT"/>
                <a:cs typeface="Times New Roman" panose="02020603050405020304" pitchFamily="18" charset="0"/>
              </a:rPr>
              <a:t> Promises can be chained to handle multiple asynchronous operations in sequence</a:t>
            </a:r>
            <a:r>
              <a:rPr lang="en-ZA" kern="0" dirty="0" smtClean="0">
                <a:solidFill>
                  <a:srgbClr val="FFFFFF"/>
                </a:solidFill>
                <a:latin typeface="AvantGarde Bk BT"/>
                <a:cs typeface="Times New Roman" panose="02020603050405020304" pitchFamily="18" charset="0"/>
              </a:rPr>
              <a:t>.</a:t>
            </a:r>
          </a:p>
          <a:p>
            <a:pPr marL="377190" indent="-377190" defTabSz="1005840">
              <a:lnSpc>
                <a:spcPct val="107000"/>
              </a:lnSpc>
              <a:spcAft>
                <a:spcPts val="880"/>
              </a:spcAft>
              <a:buSzPts val="1000"/>
              <a:buFont typeface="Symbol" panose="05050102010706020507" pitchFamily="18" charset="2"/>
              <a:buChar char=""/>
              <a:tabLst>
                <a:tab pos="502920" algn="l"/>
              </a:tabLst>
            </a:pPr>
            <a:endParaRPr lang="en-ZA" kern="100" dirty="0">
              <a:solidFill>
                <a:srgbClr val="FFFFFF"/>
              </a:solidFill>
              <a:latin typeface="AvantGarde Bk BT"/>
              <a:cs typeface="Times New Roman" panose="02020603050405020304" pitchFamily="18" charset="0"/>
            </a:endParaRPr>
          </a:p>
          <a:p>
            <a:pPr marL="377190" indent="-377190" defTabSz="1005840">
              <a:lnSpc>
                <a:spcPct val="107000"/>
              </a:lnSpc>
              <a:spcAft>
                <a:spcPts val="880"/>
              </a:spcAft>
              <a:buSzPts val="1000"/>
              <a:buFont typeface="Symbol" panose="05050102010706020507" pitchFamily="18" charset="2"/>
              <a:buChar char=""/>
              <a:tabLst>
                <a:tab pos="502920" algn="l"/>
              </a:tabLst>
            </a:pPr>
            <a:r>
              <a:rPr lang="en-ZA" b="1" kern="0" dirty="0">
                <a:solidFill>
                  <a:srgbClr val="FFFFFF"/>
                </a:solidFill>
                <a:latin typeface="AvantGarde Bk BT"/>
                <a:cs typeface="Times New Roman" panose="02020603050405020304" pitchFamily="18" charset="0"/>
              </a:rPr>
              <a:t>Error Handling:</a:t>
            </a:r>
            <a:r>
              <a:rPr lang="en-ZA" kern="0" dirty="0">
                <a:solidFill>
                  <a:srgbClr val="FFFFFF"/>
                </a:solidFill>
                <a:latin typeface="AvantGarde Bk BT"/>
                <a:cs typeface="Times New Roman" panose="02020603050405020304" pitchFamily="18" charset="0"/>
              </a:rPr>
              <a:t> Easier to handle errors using </a:t>
            </a:r>
            <a:r>
              <a:rPr lang="en-ZA" b="1" i="1" kern="0" dirty="0">
                <a:solidFill>
                  <a:srgbClr val="FFC000"/>
                </a:solidFill>
                <a:latin typeface="AvantGarde Bk BT"/>
                <a:cs typeface="Times New Roman" panose="02020603050405020304" pitchFamily="18" charset="0"/>
              </a:rPr>
              <a:t>.</a:t>
            </a:r>
            <a:r>
              <a:rPr lang="en-ZA" b="1" i="1" kern="0" dirty="0" smtClean="0">
                <a:solidFill>
                  <a:srgbClr val="FFC000"/>
                </a:solidFill>
                <a:latin typeface="AvantGarde Bk BT"/>
                <a:cs typeface="Times New Roman" panose="02020603050405020304" pitchFamily="18" charset="0"/>
              </a:rPr>
              <a:t>catch</a:t>
            </a:r>
            <a:endParaRPr lang="en-ZA" kern="100" dirty="0">
              <a:solidFill>
                <a:srgbClr val="FFFFFF"/>
              </a:solidFill>
              <a:latin typeface="AvantGarde Bk BT"/>
              <a:cs typeface="Times New Roman" panose="02020603050405020304" pitchFamily="18" charset="0"/>
            </a:endParaRPr>
          </a:p>
          <a:p>
            <a:pPr defTabSz="1005840">
              <a:lnSpc>
                <a:spcPct val="107000"/>
              </a:lnSpc>
              <a:spcAft>
                <a:spcPts val="880"/>
              </a:spcAft>
            </a:pPr>
            <a:r>
              <a:rPr lang="en-ZA" sz="1980" kern="100" dirty="0">
                <a:solidFill>
                  <a:srgbClr val="FFFFFF"/>
                </a:solidFill>
                <a:latin typeface="Calibri" panose="020F0502020204030204" pitchFamily="34" charset="0"/>
                <a:ea typeface="+mn-ea"/>
                <a:cs typeface="Times New Roman" panose="02020603050405020304" pitchFamily="18" charset="0"/>
              </a:rPr>
              <a:t> </a:t>
            </a:r>
            <a:endParaRPr lang="en-ZA"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54690E2-202B-E152-E6C5-31BC2B43C05B}"/>
              </a:ext>
            </a:extLst>
          </p:cNvPr>
          <p:cNvSpPr txBox="1"/>
          <p:nvPr/>
        </p:nvSpPr>
        <p:spPr>
          <a:xfrm>
            <a:off x="403088" y="934861"/>
            <a:ext cx="6716168" cy="671915"/>
          </a:xfrm>
          <a:prstGeom prst="rect">
            <a:avLst/>
          </a:prstGeom>
          <a:noFill/>
        </p:spPr>
        <p:txBody>
          <a:bodyPr wrap="square">
            <a:spAutoFit/>
          </a:bodyPr>
          <a:lstStyle/>
          <a:p>
            <a:pPr defTabSz="1005840">
              <a:lnSpc>
                <a:spcPct val="107000"/>
              </a:lnSpc>
              <a:spcAft>
                <a:spcPts val="880"/>
              </a:spcAft>
            </a:pPr>
            <a:r>
              <a:rPr lang="en-ZA" sz="3200" b="1" kern="0" dirty="0">
                <a:solidFill>
                  <a:srgbClr val="FFC000"/>
                </a:solidFill>
                <a:latin typeface="AvantGarde Bk BT"/>
                <a:cs typeface="Times New Roman" panose="02020603050405020304" pitchFamily="18" charset="0"/>
              </a:rPr>
              <a:t>Advantages</a:t>
            </a:r>
            <a:r>
              <a:rPr lang="en-ZA" sz="3520" b="1" kern="0" dirty="0">
                <a:solidFill>
                  <a:srgbClr val="FFFFFF"/>
                </a:solidFill>
                <a:latin typeface="Times New Roman" panose="02020603050405020304" pitchFamily="18" charset="0"/>
                <a:ea typeface="+mn-ea"/>
                <a:cs typeface="Times New Roman" panose="02020603050405020304" pitchFamily="18" charset="0"/>
              </a:rPr>
              <a:t>:</a:t>
            </a:r>
            <a:endParaRPr lang="en-ZA"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0263C29-9A69-75C2-14A7-3EA878EC5C9D}"/>
              </a:ext>
            </a:extLst>
          </p:cNvPr>
          <p:cNvSpPr txBox="1"/>
          <p:nvPr/>
        </p:nvSpPr>
        <p:spPr>
          <a:xfrm>
            <a:off x="1209358" y="5108745"/>
            <a:ext cx="6716168" cy="388696"/>
          </a:xfrm>
          <a:prstGeom prst="rect">
            <a:avLst/>
          </a:prstGeom>
          <a:noFill/>
        </p:spPr>
        <p:txBody>
          <a:bodyPr wrap="square">
            <a:spAutoFit/>
          </a:bodyPr>
          <a:lstStyle/>
          <a:p>
            <a:pPr marL="377190" indent="-377190" defTabSz="1005840">
              <a:lnSpc>
                <a:spcPct val="107000"/>
              </a:lnSpc>
              <a:spcAft>
                <a:spcPts val="880"/>
              </a:spcAft>
              <a:buSzPts val="1000"/>
              <a:buFont typeface="Symbol" panose="05050102010706020507" pitchFamily="18" charset="2"/>
              <a:buChar char=""/>
              <a:tabLst>
                <a:tab pos="502920" algn="l"/>
              </a:tabLst>
            </a:pPr>
            <a:r>
              <a:rPr lang="en-ZA" kern="0" dirty="0">
                <a:solidFill>
                  <a:srgbClr val="FFFFFF"/>
                </a:solidFill>
                <a:latin typeface="AvantGarde Bk BT"/>
                <a:cs typeface="Times New Roman" panose="02020603050405020304" pitchFamily="18" charset="0"/>
              </a:rPr>
              <a:t>Can still become complex with multiple nested </a:t>
            </a:r>
            <a:r>
              <a:rPr lang="en-ZA" i="1" kern="0" dirty="0">
                <a:solidFill>
                  <a:srgbClr val="FFC000"/>
                </a:solidFill>
                <a:latin typeface="AvantGarde Bk BT"/>
                <a:cs typeface="Times New Roman" panose="02020603050405020304" pitchFamily="18" charset="0"/>
              </a:rPr>
              <a:t>then</a:t>
            </a:r>
            <a:r>
              <a:rPr lang="en-ZA" kern="0" dirty="0">
                <a:solidFill>
                  <a:srgbClr val="FFFFFF"/>
                </a:solidFill>
                <a:latin typeface="AvantGarde Bk BT"/>
                <a:cs typeface="Times New Roman" panose="02020603050405020304" pitchFamily="18" charset="0"/>
              </a:rPr>
              <a:t> calls.</a:t>
            </a:r>
            <a:endParaRPr lang="en-ZA" kern="100" dirty="0">
              <a:solidFill>
                <a:srgbClr val="FFFFFF"/>
              </a:solidFill>
              <a:effectLst/>
              <a:latin typeface="AvantGarde Bk BT"/>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CF56ECD-0CDD-D092-A53B-8A2AD5E75945}"/>
              </a:ext>
            </a:extLst>
          </p:cNvPr>
          <p:cNvSpPr txBox="1"/>
          <p:nvPr/>
        </p:nvSpPr>
        <p:spPr>
          <a:xfrm>
            <a:off x="403088" y="4033335"/>
            <a:ext cx="6716168" cy="593304"/>
          </a:xfrm>
          <a:prstGeom prst="rect">
            <a:avLst/>
          </a:prstGeom>
          <a:noFill/>
        </p:spPr>
        <p:txBody>
          <a:bodyPr wrap="square">
            <a:spAutoFit/>
          </a:bodyPr>
          <a:lstStyle/>
          <a:p>
            <a:pPr defTabSz="1005840">
              <a:lnSpc>
                <a:spcPct val="107000"/>
              </a:lnSpc>
              <a:spcAft>
                <a:spcPts val="880"/>
              </a:spcAft>
            </a:pPr>
            <a:r>
              <a:rPr lang="en-ZA" sz="3200" b="1" kern="0" dirty="0">
                <a:solidFill>
                  <a:srgbClr val="FFC000"/>
                </a:solidFill>
                <a:latin typeface="Times New Roman" panose="02020603050405020304" pitchFamily="18" charset="0"/>
                <a:cs typeface="Times New Roman" panose="02020603050405020304" pitchFamily="18" charset="0"/>
              </a:rPr>
              <a:t>Disadvantages</a:t>
            </a:r>
            <a:r>
              <a:rPr lang="en-ZA" sz="3200" b="1" kern="0" dirty="0">
                <a:solidFill>
                  <a:srgbClr val="FFFFFF"/>
                </a:solidFill>
                <a:latin typeface="Times New Roman" panose="02020603050405020304" pitchFamily="18" charset="0"/>
                <a:cs typeface="Times New Roman" panose="02020603050405020304" pitchFamily="18" charset="0"/>
              </a:rPr>
              <a:t>:</a:t>
            </a:r>
            <a:endParaRPr lang="en-ZA"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062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C75CD5-ED38-421F-AA80-6EB8CF37C38A}"/>
              </a:ext>
            </a:extLst>
          </p:cNvPr>
          <p:cNvSpPr txBox="1"/>
          <p:nvPr/>
        </p:nvSpPr>
        <p:spPr>
          <a:xfrm>
            <a:off x="349624" y="995842"/>
            <a:ext cx="10919012" cy="1347485"/>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ZA" i="1" kern="0" dirty="0" smtClean="0">
                <a:solidFill>
                  <a:srgbClr val="FFC000"/>
                </a:solidFill>
                <a:effectLst/>
                <a:latin typeface="Courier New" panose="02070309020205020404" pitchFamily="49" charset="0"/>
                <a:ea typeface="Times New Roman" panose="02020603050405020304" pitchFamily="18" charset="0"/>
                <a:cs typeface="Times New Roman" panose="02020603050405020304" pitchFamily="18" charset="0"/>
              </a:rPr>
              <a:t>async/await</a:t>
            </a:r>
            <a:r>
              <a:rPr lang="en-ZA" sz="2400" kern="0" dirty="0" smtClean="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ZA" kern="0" dirty="0">
                <a:solidFill>
                  <a:srgbClr val="FFFFFF"/>
                </a:solidFill>
                <a:effectLst/>
                <a:latin typeface="AvantGarde Bk BT"/>
                <a:ea typeface="Times New Roman" panose="02020603050405020304" pitchFamily="18" charset="0"/>
                <a:cs typeface="Times New Roman" panose="02020603050405020304" pitchFamily="18" charset="0"/>
              </a:rPr>
              <a:t>is syntactic sugar built on promises that allows you to write asynchronous code in a more synchronous-looking manner.</a:t>
            </a:r>
            <a:endParaRPr lang="en-ZA" kern="100" dirty="0">
              <a:solidFill>
                <a:srgbClr val="FFFFFF"/>
              </a:solidFill>
              <a:effectLst/>
              <a:latin typeface="AvantGarde Bk BT"/>
              <a:ea typeface="Calibri" panose="020F0502020204030204" pitchFamily="34" charset="0"/>
              <a:cs typeface="Times New Roman" panose="02020603050405020304" pitchFamily="18" charset="0"/>
            </a:endParaRPr>
          </a:p>
          <a:p>
            <a:pPr>
              <a:lnSpc>
                <a:spcPct val="107000"/>
              </a:lnSpc>
              <a:spcAft>
                <a:spcPts val="800"/>
              </a:spcAft>
            </a:pPr>
            <a:r>
              <a:rPr lang="en-ZA" sz="2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ZA"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995B277-BE35-92C7-8FC7-E03A92DEB406}"/>
              </a:ext>
            </a:extLst>
          </p:cNvPr>
          <p:cNvSpPr txBox="1"/>
          <p:nvPr/>
        </p:nvSpPr>
        <p:spPr>
          <a:xfrm>
            <a:off x="2762027" y="196650"/>
            <a:ext cx="6094206" cy="593304"/>
          </a:xfrm>
          <a:prstGeom prst="rect">
            <a:avLst/>
          </a:prstGeom>
          <a:noFill/>
        </p:spPr>
        <p:txBody>
          <a:bodyPr wrap="square">
            <a:spAutoFit/>
          </a:bodyPr>
          <a:lstStyle/>
          <a:p>
            <a:pPr algn="ctr">
              <a:lnSpc>
                <a:spcPct val="107000"/>
              </a:lnSpc>
              <a:spcAft>
                <a:spcPts val="800"/>
              </a:spcAft>
            </a:pPr>
            <a:r>
              <a:rPr lang="en-ZA" sz="3200"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Async/Await</a:t>
            </a:r>
            <a:endParaRPr lang="en-ZA" sz="32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 shot of a computer code&#10;&#10;Description automatically generated">
            <a:extLst>
              <a:ext uri="{FF2B5EF4-FFF2-40B4-BE49-F238E27FC236}">
                <a16:creationId xmlns:a16="http://schemas.microsoft.com/office/drawing/2014/main" id="{B9779F0C-E39F-44C7-B71F-1BD5DC044E4D}"/>
              </a:ext>
            </a:extLst>
          </p:cNvPr>
          <p:cNvPicPr>
            <a:picLocks noChangeAspect="1"/>
          </p:cNvPicPr>
          <p:nvPr/>
        </p:nvPicPr>
        <p:blipFill>
          <a:blip r:embed="rId2"/>
          <a:stretch>
            <a:fillRect/>
          </a:stretch>
        </p:blipFill>
        <p:spPr>
          <a:xfrm>
            <a:off x="3646346" y="2017058"/>
            <a:ext cx="5703841" cy="4563072"/>
          </a:xfrm>
          <a:prstGeom prst="rect">
            <a:avLst/>
          </a:prstGeom>
          <a:noFill/>
        </p:spPr>
      </p:pic>
      <p:sp>
        <p:nvSpPr>
          <p:cNvPr id="2" name="Rectangle 1"/>
          <p:cNvSpPr/>
          <p:nvPr/>
        </p:nvSpPr>
        <p:spPr>
          <a:xfrm>
            <a:off x="1959074" y="2840205"/>
            <a:ext cx="1112420" cy="375552"/>
          </a:xfrm>
          <a:prstGeom prst="rect">
            <a:avLst/>
          </a:prstGeom>
        </p:spPr>
        <p:txBody>
          <a:bodyPr wrap="none">
            <a:spAutoFit/>
          </a:bodyPr>
          <a:lstStyle/>
          <a:p>
            <a:pPr>
              <a:lnSpc>
                <a:spcPct val="107000"/>
              </a:lnSpc>
              <a:spcAft>
                <a:spcPts val="800"/>
              </a:spcAft>
            </a:pPr>
            <a:r>
              <a:rPr lang="en-ZA" kern="100" dirty="0" smtClean="0">
                <a:solidFill>
                  <a:srgbClr val="FFC000"/>
                </a:solidFill>
                <a:latin typeface="Calibri" panose="020F0502020204030204" pitchFamily="34" charset="0"/>
                <a:ea typeface="Calibri" panose="020F0502020204030204" pitchFamily="34" charset="0"/>
                <a:cs typeface="Times New Roman" panose="02020603050405020304" pitchFamily="18" charset="0"/>
              </a:rPr>
              <a:t>Example: </a:t>
            </a:r>
            <a:endParaRPr lang="en-ZA" sz="12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430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250"/>
                                        <p:tgtEl>
                                          <p:spTgt spid="2"/>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9906E-D1E3-68B8-3E62-CD7A2A2014F4}"/>
              </a:ext>
            </a:extLst>
          </p:cNvPr>
          <p:cNvSpPr txBox="1"/>
          <p:nvPr/>
        </p:nvSpPr>
        <p:spPr>
          <a:xfrm>
            <a:off x="977151" y="1922847"/>
            <a:ext cx="6923706" cy="1777192"/>
          </a:xfrm>
          <a:prstGeom prst="rect">
            <a:avLst/>
          </a:prstGeom>
          <a:noFill/>
        </p:spPr>
        <p:txBody>
          <a:bodyPr wrap="square">
            <a:spAutoFit/>
          </a:bodyPr>
          <a:lstStyle/>
          <a:p>
            <a:pPr marL="387477" indent="-387477" defTabSz="1033272">
              <a:lnSpc>
                <a:spcPct val="107000"/>
              </a:lnSpc>
              <a:spcAft>
                <a:spcPts val="904"/>
              </a:spcAft>
              <a:buSzPts val="1000"/>
              <a:buFont typeface="Symbol" panose="05050102010706020507" pitchFamily="18" charset="2"/>
              <a:buChar char=""/>
              <a:tabLst>
                <a:tab pos="516636" algn="l"/>
              </a:tabLst>
            </a:pPr>
            <a:r>
              <a:rPr lang="en-ZA" sz="2034" b="1" kern="0" dirty="0">
                <a:solidFill>
                  <a:srgbClr val="FFFFFF"/>
                </a:solidFill>
                <a:latin typeface="Times New Roman" panose="02020603050405020304" pitchFamily="18" charset="0"/>
                <a:ea typeface="+mn-ea"/>
                <a:cs typeface="Times New Roman" panose="02020603050405020304" pitchFamily="18" charset="0"/>
              </a:rPr>
              <a:t>Readability:</a:t>
            </a:r>
            <a:r>
              <a:rPr lang="en-ZA" sz="2034" kern="0" dirty="0">
                <a:solidFill>
                  <a:srgbClr val="FFFFFF"/>
                </a:solidFill>
                <a:latin typeface="Times New Roman" panose="02020603050405020304" pitchFamily="18" charset="0"/>
                <a:ea typeface="+mn-ea"/>
                <a:cs typeface="Times New Roman" panose="02020603050405020304" pitchFamily="18" charset="0"/>
              </a:rPr>
              <a:t> Makes asynchronous code look more like synchronous code, improving readability.</a:t>
            </a:r>
            <a:endParaRPr lang="en-ZA" sz="1582" kern="100" dirty="0">
              <a:solidFill>
                <a:srgbClr val="FFFFFF"/>
              </a:solidFill>
              <a:latin typeface="Calibri" panose="020F0502020204030204" pitchFamily="34" charset="0"/>
              <a:ea typeface="+mn-ea"/>
              <a:cs typeface="Times New Roman" panose="02020603050405020304" pitchFamily="18" charset="0"/>
            </a:endParaRPr>
          </a:p>
          <a:p>
            <a:pPr marL="387477" indent="-387477" defTabSz="1033272">
              <a:lnSpc>
                <a:spcPct val="107000"/>
              </a:lnSpc>
              <a:spcAft>
                <a:spcPts val="904"/>
              </a:spcAft>
              <a:buSzPts val="1000"/>
              <a:buFont typeface="Symbol" panose="05050102010706020507" pitchFamily="18" charset="2"/>
              <a:buChar char=""/>
              <a:tabLst>
                <a:tab pos="516636" algn="l"/>
              </a:tabLst>
            </a:pPr>
            <a:r>
              <a:rPr lang="en-ZA" sz="2034" b="1" kern="0" dirty="0">
                <a:solidFill>
                  <a:srgbClr val="FFFFFF"/>
                </a:solidFill>
                <a:latin typeface="Times New Roman" panose="02020603050405020304" pitchFamily="18" charset="0"/>
                <a:ea typeface="+mn-ea"/>
                <a:cs typeface="Times New Roman" panose="02020603050405020304" pitchFamily="18" charset="0"/>
              </a:rPr>
              <a:t>Error Handling:</a:t>
            </a:r>
            <a:r>
              <a:rPr lang="en-ZA" sz="2034" kern="0" dirty="0">
                <a:solidFill>
                  <a:srgbClr val="FFFFFF"/>
                </a:solidFill>
                <a:latin typeface="Times New Roman" panose="02020603050405020304" pitchFamily="18" charset="0"/>
                <a:ea typeface="+mn-ea"/>
                <a:cs typeface="Times New Roman" panose="02020603050405020304" pitchFamily="18" charset="0"/>
              </a:rPr>
              <a:t> Easier error handling using </a:t>
            </a:r>
            <a:r>
              <a:rPr lang="en-ZA" sz="1582" kern="0" dirty="0">
                <a:solidFill>
                  <a:srgbClr val="FFFFFF"/>
                </a:solidFill>
                <a:latin typeface="Courier New" panose="02070309020205020404" pitchFamily="49" charset="0"/>
                <a:ea typeface="+mn-ea"/>
                <a:cs typeface="Times New Roman" panose="02020603050405020304" pitchFamily="18" charset="0"/>
              </a:rPr>
              <a:t>try/catch</a:t>
            </a:r>
            <a:r>
              <a:rPr lang="en-ZA" sz="2034" kern="0" dirty="0">
                <a:solidFill>
                  <a:srgbClr val="FFFFFF"/>
                </a:solidFill>
                <a:latin typeface="Times New Roman" panose="02020603050405020304" pitchFamily="18" charset="0"/>
                <a:ea typeface="+mn-ea"/>
                <a:cs typeface="Times New Roman" panose="02020603050405020304" pitchFamily="18" charset="0"/>
              </a:rPr>
              <a:t>.</a:t>
            </a:r>
            <a:endParaRPr lang="en-ZA" sz="1582" kern="100" dirty="0">
              <a:solidFill>
                <a:srgbClr val="FFFFFF"/>
              </a:solidFill>
              <a:latin typeface="Calibri" panose="020F0502020204030204" pitchFamily="34" charset="0"/>
              <a:ea typeface="+mn-ea"/>
              <a:cs typeface="Times New Roman" panose="02020603050405020304" pitchFamily="18" charset="0"/>
            </a:endParaRPr>
          </a:p>
          <a:p>
            <a:pPr defTabSz="1033272">
              <a:lnSpc>
                <a:spcPct val="107000"/>
              </a:lnSpc>
              <a:spcAft>
                <a:spcPts val="904"/>
              </a:spcAft>
            </a:pPr>
            <a:r>
              <a:rPr lang="en-ZA" sz="2712" b="1" kern="100" dirty="0">
                <a:solidFill>
                  <a:srgbClr val="FFFFFF"/>
                </a:solidFill>
                <a:latin typeface="Calibri" panose="020F0502020204030204" pitchFamily="34" charset="0"/>
                <a:ea typeface="+mn-ea"/>
                <a:cs typeface="Times New Roman" panose="02020603050405020304" pitchFamily="18" charset="0"/>
              </a:rPr>
              <a:t> </a:t>
            </a:r>
            <a:endParaRPr lang="en-ZA"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C4F25A0-B160-C7D7-7AB4-D16A9D6827BB}"/>
              </a:ext>
            </a:extLst>
          </p:cNvPr>
          <p:cNvSpPr txBox="1"/>
          <p:nvPr/>
        </p:nvSpPr>
        <p:spPr>
          <a:xfrm>
            <a:off x="681316" y="935819"/>
            <a:ext cx="6923706" cy="531788"/>
          </a:xfrm>
          <a:prstGeom prst="rect">
            <a:avLst/>
          </a:prstGeom>
          <a:noFill/>
        </p:spPr>
        <p:txBody>
          <a:bodyPr wrap="square">
            <a:spAutoFit/>
          </a:bodyPr>
          <a:lstStyle/>
          <a:p>
            <a:pPr defTabSz="1033272">
              <a:lnSpc>
                <a:spcPct val="107000"/>
              </a:lnSpc>
              <a:spcAft>
                <a:spcPts val="904"/>
              </a:spcAft>
            </a:pPr>
            <a:r>
              <a:rPr lang="en-ZA" sz="2712" b="1" kern="0" dirty="0">
                <a:solidFill>
                  <a:srgbClr val="FFC000"/>
                </a:solidFill>
                <a:latin typeface="Times New Roman" panose="02020603050405020304" pitchFamily="18" charset="0"/>
                <a:ea typeface="+mn-ea"/>
                <a:cs typeface="Times New Roman" panose="02020603050405020304" pitchFamily="18" charset="0"/>
              </a:rPr>
              <a:t>Advantages:</a:t>
            </a:r>
            <a:endParaRPr lang="en-ZA"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2FA4BDF-BFED-B132-D0FE-549BFA5FE0AA}"/>
              </a:ext>
            </a:extLst>
          </p:cNvPr>
          <p:cNvSpPr txBox="1"/>
          <p:nvPr/>
        </p:nvSpPr>
        <p:spPr>
          <a:xfrm>
            <a:off x="977151" y="4600398"/>
            <a:ext cx="6923706" cy="1214953"/>
          </a:xfrm>
          <a:prstGeom prst="rect">
            <a:avLst/>
          </a:prstGeom>
          <a:noFill/>
        </p:spPr>
        <p:txBody>
          <a:bodyPr wrap="square">
            <a:spAutoFit/>
          </a:bodyPr>
          <a:lstStyle/>
          <a:p>
            <a:pPr marL="387477" indent="-387477" defTabSz="1033272">
              <a:lnSpc>
                <a:spcPct val="107000"/>
              </a:lnSpc>
              <a:spcAft>
                <a:spcPts val="904"/>
              </a:spcAft>
              <a:buSzPts val="1000"/>
              <a:buFont typeface="Symbol" panose="05050102010706020507" pitchFamily="18" charset="2"/>
              <a:buChar char=""/>
              <a:tabLst>
                <a:tab pos="516636" algn="l"/>
              </a:tabLst>
            </a:pPr>
            <a:r>
              <a:rPr lang="en-ZA" sz="2034" kern="0" dirty="0">
                <a:solidFill>
                  <a:srgbClr val="FFFFFF"/>
                </a:solidFill>
                <a:latin typeface="Times New Roman" panose="02020603050405020304" pitchFamily="18" charset="0"/>
                <a:ea typeface="+mn-ea"/>
                <a:cs typeface="Times New Roman" panose="02020603050405020304" pitchFamily="18" charset="0"/>
              </a:rPr>
              <a:t>Requires understanding of both promises and async/await syntax.</a:t>
            </a:r>
            <a:endParaRPr lang="en-ZA" sz="1582" kern="100" dirty="0">
              <a:solidFill>
                <a:srgbClr val="FFFFFF"/>
              </a:solidFill>
              <a:latin typeface="Calibri" panose="020F0502020204030204" pitchFamily="34" charset="0"/>
              <a:ea typeface="+mn-ea"/>
              <a:cs typeface="Times New Roman" panose="02020603050405020304" pitchFamily="18" charset="0"/>
            </a:endParaRPr>
          </a:p>
          <a:p>
            <a:pPr marL="387477" indent="-387477" defTabSz="1033272">
              <a:lnSpc>
                <a:spcPct val="107000"/>
              </a:lnSpc>
              <a:spcAft>
                <a:spcPts val="904"/>
              </a:spcAft>
              <a:buSzPts val="1000"/>
              <a:buFont typeface="Symbol" panose="05050102010706020507" pitchFamily="18" charset="2"/>
              <a:buChar char=""/>
              <a:tabLst>
                <a:tab pos="516636" algn="l"/>
              </a:tabLst>
            </a:pPr>
            <a:r>
              <a:rPr lang="en-ZA" sz="2034" kern="0" dirty="0">
                <a:solidFill>
                  <a:srgbClr val="FFFFFF"/>
                </a:solidFill>
                <a:latin typeface="Times New Roman" panose="02020603050405020304" pitchFamily="18" charset="0"/>
                <a:ea typeface="+mn-ea"/>
                <a:cs typeface="Times New Roman" panose="02020603050405020304" pitchFamily="18" charset="0"/>
              </a:rPr>
              <a:t>Still requires managing promise rejections properly.</a:t>
            </a:r>
            <a:endParaRPr lang="en-ZA" sz="1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0080EC7-36CF-AD78-4EBB-192868F776E8}"/>
              </a:ext>
            </a:extLst>
          </p:cNvPr>
          <p:cNvSpPr txBox="1"/>
          <p:nvPr/>
        </p:nvSpPr>
        <p:spPr>
          <a:xfrm>
            <a:off x="681316" y="3603205"/>
            <a:ext cx="6923706" cy="531788"/>
          </a:xfrm>
          <a:prstGeom prst="rect">
            <a:avLst/>
          </a:prstGeom>
          <a:noFill/>
        </p:spPr>
        <p:txBody>
          <a:bodyPr wrap="square">
            <a:spAutoFit/>
          </a:bodyPr>
          <a:lstStyle/>
          <a:p>
            <a:pPr defTabSz="1033272">
              <a:lnSpc>
                <a:spcPct val="107000"/>
              </a:lnSpc>
              <a:spcAft>
                <a:spcPts val="904"/>
              </a:spcAft>
            </a:pPr>
            <a:r>
              <a:rPr lang="en-ZA" sz="2712" b="1" kern="0" dirty="0">
                <a:solidFill>
                  <a:srgbClr val="FFC000"/>
                </a:solidFill>
                <a:latin typeface="Times New Roman" panose="02020603050405020304" pitchFamily="18" charset="0"/>
                <a:ea typeface="+mn-ea"/>
                <a:cs typeface="Times New Roman" panose="02020603050405020304" pitchFamily="18" charset="0"/>
              </a:rPr>
              <a:t>Disadvantages:</a:t>
            </a:r>
            <a:endParaRPr lang="en-ZA"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110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18C7A5-C099-0AC1-6C94-D643F60755BA}"/>
              </a:ext>
            </a:extLst>
          </p:cNvPr>
          <p:cNvSpPr txBox="1"/>
          <p:nvPr/>
        </p:nvSpPr>
        <p:spPr>
          <a:xfrm>
            <a:off x="584498" y="1621955"/>
            <a:ext cx="10391888" cy="4478149"/>
          </a:xfrm>
          <a:prstGeom prst="rect">
            <a:avLst/>
          </a:prstGeom>
          <a:noFill/>
        </p:spPr>
        <p:txBody>
          <a:bodyPr wrap="square">
            <a:spAutoFit/>
          </a:bodyPr>
          <a:lstStyle/>
          <a:p>
            <a:pPr marL="342900" indent="-342900" algn="just" defTabSz="1060704">
              <a:spcAft>
                <a:spcPts val="600"/>
              </a:spcAft>
              <a:buFont typeface="Wingdings" panose="05000000000000000000" pitchFamily="2" charset="2"/>
              <a:buChar char="§"/>
            </a:pPr>
            <a:r>
              <a:rPr lang="en-US" sz="2000" b="1" kern="1200" dirty="0">
                <a:solidFill>
                  <a:srgbClr val="FFC000"/>
                </a:solidFill>
                <a:latin typeface="AvantGarde Bk BT"/>
              </a:rPr>
              <a:t>Callbacks</a:t>
            </a:r>
            <a:r>
              <a:rPr lang="en-US" sz="2000" kern="1200" dirty="0">
                <a:solidFill>
                  <a:schemeClr val="bg1"/>
                </a:solidFill>
                <a:latin typeface="AvantGarde Bk BT"/>
              </a:rPr>
              <a:t> are simple but can lead to callback hell</a:t>
            </a:r>
            <a:r>
              <a:rPr lang="en-US" sz="2000" kern="1200" dirty="0" smtClean="0">
                <a:solidFill>
                  <a:schemeClr val="bg1"/>
                </a:solidFill>
                <a:latin typeface="AvantGarde Bk BT"/>
              </a:rPr>
              <a:t>.</a:t>
            </a:r>
          </a:p>
          <a:p>
            <a:pPr marL="342900" indent="-342900" algn="just" defTabSz="1060704">
              <a:spcAft>
                <a:spcPts val="600"/>
              </a:spcAft>
              <a:buFont typeface="Wingdings" panose="05000000000000000000" pitchFamily="2" charset="2"/>
              <a:buChar char="§"/>
            </a:pPr>
            <a:endParaRPr lang="en-US" sz="2000" kern="1200" dirty="0">
              <a:solidFill>
                <a:schemeClr val="bg1"/>
              </a:solidFill>
              <a:latin typeface="AvantGarde Bk BT"/>
            </a:endParaRPr>
          </a:p>
          <a:p>
            <a:pPr marL="342900" indent="-342900" algn="just" defTabSz="1060704">
              <a:spcAft>
                <a:spcPts val="600"/>
              </a:spcAft>
              <a:buFont typeface="Wingdings" panose="05000000000000000000" pitchFamily="2" charset="2"/>
              <a:buChar char="§"/>
            </a:pPr>
            <a:endParaRPr lang="en-US" sz="2000" kern="1200" dirty="0">
              <a:solidFill>
                <a:schemeClr val="bg1"/>
              </a:solidFill>
              <a:latin typeface="AvantGarde Bk BT"/>
            </a:endParaRPr>
          </a:p>
          <a:p>
            <a:pPr marL="342900" indent="-342900" algn="just" defTabSz="1060704">
              <a:spcAft>
                <a:spcPts val="600"/>
              </a:spcAft>
              <a:buFont typeface="Wingdings" panose="05000000000000000000" pitchFamily="2" charset="2"/>
              <a:buChar char="§"/>
            </a:pPr>
            <a:r>
              <a:rPr lang="en-US" sz="2000" b="1" kern="1200" dirty="0">
                <a:solidFill>
                  <a:srgbClr val="FFC000"/>
                </a:solidFill>
                <a:latin typeface="AvantGarde Bk BT"/>
              </a:rPr>
              <a:t>Asynchronous operations</a:t>
            </a:r>
            <a:r>
              <a:rPr lang="en-US" sz="2000" kern="1200" dirty="0">
                <a:solidFill>
                  <a:srgbClr val="FFC000"/>
                </a:solidFill>
                <a:latin typeface="AvantGarde Bk BT"/>
              </a:rPr>
              <a:t> </a:t>
            </a:r>
            <a:r>
              <a:rPr lang="en-US" sz="2000" kern="1200" dirty="0">
                <a:solidFill>
                  <a:schemeClr val="bg1"/>
                </a:solidFill>
                <a:latin typeface="AvantGarde Bk BT"/>
              </a:rPr>
              <a:t>allow code to run without blocking the main thread</a:t>
            </a:r>
          </a:p>
          <a:p>
            <a:pPr marL="342900" indent="-342900" algn="just" defTabSz="1060704">
              <a:spcAft>
                <a:spcPts val="600"/>
              </a:spcAft>
              <a:buFont typeface="Wingdings" panose="05000000000000000000" pitchFamily="2" charset="2"/>
              <a:buChar char="§"/>
            </a:pPr>
            <a:endParaRPr lang="en-US" sz="2000" kern="1200" dirty="0" smtClean="0">
              <a:solidFill>
                <a:schemeClr val="bg1"/>
              </a:solidFill>
              <a:latin typeface="AvantGarde Bk BT"/>
            </a:endParaRPr>
          </a:p>
          <a:p>
            <a:pPr marL="342900" indent="-342900" algn="just" defTabSz="1060704">
              <a:spcAft>
                <a:spcPts val="600"/>
              </a:spcAft>
              <a:buFont typeface="Wingdings" panose="05000000000000000000" pitchFamily="2" charset="2"/>
              <a:buChar char="§"/>
            </a:pPr>
            <a:endParaRPr lang="en-US" sz="2000" kern="1200" dirty="0">
              <a:solidFill>
                <a:schemeClr val="bg1"/>
              </a:solidFill>
              <a:latin typeface="AvantGarde Bk BT"/>
            </a:endParaRPr>
          </a:p>
          <a:p>
            <a:pPr marL="342900" indent="-342900" algn="just" defTabSz="1060704">
              <a:spcAft>
                <a:spcPts val="600"/>
              </a:spcAft>
              <a:buFont typeface="Wingdings" panose="05000000000000000000" pitchFamily="2" charset="2"/>
              <a:buChar char="§"/>
            </a:pPr>
            <a:r>
              <a:rPr lang="en-US" sz="2000" b="1" kern="1200" dirty="0">
                <a:solidFill>
                  <a:srgbClr val="FFC000"/>
                </a:solidFill>
                <a:latin typeface="AvantGarde Bk BT"/>
              </a:rPr>
              <a:t>Promises</a:t>
            </a:r>
            <a:r>
              <a:rPr lang="en-US" sz="2000" kern="1200" dirty="0">
                <a:solidFill>
                  <a:srgbClr val="FFC000"/>
                </a:solidFill>
                <a:latin typeface="AvantGarde Bk BT"/>
              </a:rPr>
              <a:t> </a:t>
            </a:r>
            <a:r>
              <a:rPr lang="en-US" sz="2000" kern="1200" dirty="0">
                <a:solidFill>
                  <a:schemeClr val="bg1"/>
                </a:solidFill>
                <a:latin typeface="AvantGarde Bk BT"/>
              </a:rPr>
              <a:t>provide a cleaner way to handle asynchronous operations and avoid callback hell.</a:t>
            </a:r>
          </a:p>
          <a:p>
            <a:pPr marL="342900" indent="-342900" algn="just" defTabSz="1060704">
              <a:spcAft>
                <a:spcPts val="600"/>
              </a:spcAft>
              <a:buFont typeface="Wingdings" panose="05000000000000000000" pitchFamily="2" charset="2"/>
              <a:buChar char="§"/>
            </a:pPr>
            <a:endParaRPr lang="en-US" sz="2000" kern="1200" dirty="0" smtClean="0">
              <a:solidFill>
                <a:schemeClr val="bg1"/>
              </a:solidFill>
              <a:latin typeface="AvantGarde Bk BT"/>
            </a:endParaRPr>
          </a:p>
          <a:p>
            <a:pPr marL="342900" indent="-342900" algn="just" defTabSz="1060704">
              <a:spcAft>
                <a:spcPts val="600"/>
              </a:spcAft>
              <a:buFont typeface="Wingdings" panose="05000000000000000000" pitchFamily="2" charset="2"/>
              <a:buChar char="§"/>
            </a:pPr>
            <a:endParaRPr lang="en-US" sz="2000" kern="1200" dirty="0">
              <a:solidFill>
                <a:schemeClr val="bg1"/>
              </a:solidFill>
              <a:latin typeface="AvantGarde Bk BT"/>
            </a:endParaRPr>
          </a:p>
          <a:p>
            <a:pPr marL="342900" indent="-342900" algn="just" defTabSz="1060704">
              <a:spcAft>
                <a:spcPts val="600"/>
              </a:spcAft>
              <a:buFont typeface="Wingdings" panose="05000000000000000000" pitchFamily="2" charset="2"/>
              <a:buChar char="§"/>
            </a:pPr>
            <a:r>
              <a:rPr lang="en-US" sz="2000" b="1" kern="1200" dirty="0">
                <a:solidFill>
                  <a:srgbClr val="FFC000"/>
                </a:solidFill>
                <a:latin typeface="AvantGarde Bk BT"/>
              </a:rPr>
              <a:t>Async/Await</a:t>
            </a:r>
            <a:r>
              <a:rPr lang="en-US" sz="2000" kern="1200" dirty="0">
                <a:solidFill>
                  <a:srgbClr val="FFC000"/>
                </a:solidFill>
                <a:latin typeface="AvantGarde Bk BT"/>
              </a:rPr>
              <a:t> </a:t>
            </a:r>
            <a:r>
              <a:rPr lang="en-US" sz="2000" kern="1200" dirty="0">
                <a:solidFill>
                  <a:schemeClr val="bg1"/>
                </a:solidFill>
                <a:latin typeface="AvantGarde Bk BT"/>
              </a:rPr>
              <a:t>offers a more readable and maintainable way to write asynchronous code, making it look more like synchronous code.</a:t>
            </a:r>
            <a:endParaRPr lang="en-US" sz="2000" dirty="0">
              <a:solidFill>
                <a:schemeClr val="bg1"/>
              </a:solidFill>
              <a:latin typeface="AvantGarde Bk BT"/>
            </a:endParaRPr>
          </a:p>
        </p:txBody>
      </p:sp>
      <p:sp>
        <p:nvSpPr>
          <p:cNvPr id="5" name="TextBox 4">
            <a:extLst>
              <a:ext uri="{FF2B5EF4-FFF2-40B4-BE49-F238E27FC236}">
                <a16:creationId xmlns:a16="http://schemas.microsoft.com/office/drawing/2014/main" id="{1AFB3D3B-06B8-3152-D1EA-7A41C3E135B6}"/>
              </a:ext>
            </a:extLst>
          </p:cNvPr>
          <p:cNvSpPr txBox="1"/>
          <p:nvPr/>
        </p:nvSpPr>
        <p:spPr>
          <a:xfrm>
            <a:off x="2776625" y="293100"/>
            <a:ext cx="7119257" cy="584775"/>
          </a:xfrm>
          <a:prstGeom prst="rect">
            <a:avLst/>
          </a:prstGeom>
          <a:noFill/>
        </p:spPr>
        <p:txBody>
          <a:bodyPr wrap="square">
            <a:spAutoFit/>
          </a:bodyPr>
          <a:lstStyle/>
          <a:p>
            <a:pPr algn="ctr" defTabSz="1060704">
              <a:spcAft>
                <a:spcPts val="600"/>
              </a:spcAft>
            </a:pPr>
            <a:r>
              <a:rPr lang="en-US" sz="3200" kern="1200" dirty="0">
                <a:solidFill>
                  <a:srgbClr val="FFC000"/>
                </a:solidFill>
              </a:rPr>
              <a:t>Summary</a:t>
            </a:r>
            <a:endParaRPr lang="en-US" sz="3200" dirty="0">
              <a:solidFill>
                <a:srgbClr val="FFC000"/>
              </a:solidFill>
            </a:endParaRPr>
          </a:p>
        </p:txBody>
      </p:sp>
    </p:spTree>
    <p:extLst>
      <p:ext uri="{BB962C8B-B14F-4D97-AF65-F5344CB8AC3E}">
        <p14:creationId xmlns:p14="http://schemas.microsoft.com/office/powerpoint/2010/main" val="25514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p:cNvSpPr>
            <a:spLocks noGrp="1"/>
          </p:cNvSpPr>
          <p:nvPr>
            <p:ph type="title"/>
          </p:nvPr>
        </p:nvSpPr>
        <p:spPr>
          <a:xfrm>
            <a:off x="2292135" y="1700657"/>
            <a:ext cx="7886700" cy="994172"/>
          </a:xfrm>
          <a:noFill/>
        </p:spPr>
        <p:txBody>
          <a:bodyPr>
            <a:normAutofit/>
          </a:bodyPr>
          <a:lstStyle/>
          <a:p>
            <a:pPr algn="ctr"/>
            <a:r>
              <a:rPr lang="en-ZA" sz="3000" dirty="0"/>
              <a:t>Thank You!</a:t>
            </a:r>
            <a:endParaRPr lang="en-US" sz="3000" dirty="0"/>
          </a:p>
        </p:txBody>
      </p:sp>
      <p:sp>
        <p:nvSpPr>
          <p:cNvPr id="28" name="Rectangle 27"/>
          <p:cNvSpPr/>
          <p:nvPr/>
        </p:nvSpPr>
        <p:spPr>
          <a:xfrm>
            <a:off x="1524000" y="5153206"/>
            <a:ext cx="4929996" cy="634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9" name="Freeform 28"/>
          <p:cNvSpPr/>
          <p:nvPr/>
        </p:nvSpPr>
        <p:spPr>
          <a:xfrm>
            <a:off x="6453997" y="4570922"/>
            <a:ext cx="4231257" cy="1216325"/>
          </a:xfrm>
          <a:custGeom>
            <a:avLst/>
            <a:gdLst>
              <a:gd name="connsiteX0" fmla="*/ 0 w 5641676"/>
              <a:gd name="connsiteY0" fmla="*/ 776378 h 1656272"/>
              <a:gd name="connsiteX1" fmla="*/ 724619 w 5641676"/>
              <a:gd name="connsiteY1" fmla="*/ 0 h 1656272"/>
              <a:gd name="connsiteX2" fmla="*/ 5641676 w 5641676"/>
              <a:gd name="connsiteY2" fmla="*/ 0 h 1656272"/>
              <a:gd name="connsiteX3" fmla="*/ 5641676 w 5641676"/>
              <a:gd name="connsiteY3" fmla="*/ 1293963 h 1656272"/>
              <a:gd name="connsiteX4" fmla="*/ 4899804 w 5641676"/>
              <a:gd name="connsiteY4" fmla="*/ 1293963 h 1656272"/>
              <a:gd name="connsiteX5" fmla="*/ 0 w 5641676"/>
              <a:gd name="connsiteY5" fmla="*/ 1656272 h 1656272"/>
              <a:gd name="connsiteX6" fmla="*/ 0 w 5641676"/>
              <a:gd name="connsiteY6" fmla="*/ 776378 h 165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1676" h="1656272">
                <a:moveTo>
                  <a:pt x="0" y="776378"/>
                </a:moveTo>
                <a:lnTo>
                  <a:pt x="724619" y="0"/>
                </a:lnTo>
                <a:lnTo>
                  <a:pt x="5641676" y="0"/>
                </a:lnTo>
                <a:lnTo>
                  <a:pt x="5641676" y="1293963"/>
                </a:lnTo>
                <a:lnTo>
                  <a:pt x="4899804" y="1293963"/>
                </a:lnTo>
                <a:lnTo>
                  <a:pt x="0" y="1656272"/>
                </a:lnTo>
                <a:lnTo>
                  <a:pt x="0" y="77637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pic>
        <p:nvPicPr>
          <p:cNvPr id="30" name="Picture 29"/>
          <p:cNvPicPr>
            <a:picLocks noChangeAspect="1"/>
          </p:cNvPicPr>
          <p:nvPr/>
        </p:nvPicPr>
        <p:blipFill>
          <a:blip r:embed="rId3"/>
          <a:stretch>
            <a:fillRect/>
          </a:stretch>
        </p:blipFill>
        <p:spPr>
          <a:xfrm>
            <a:off x="8137727" y="4624520"/>
            <a:ext cx="303750" cy="303750"/>
          </a:xfrm>
          <a:prstGeom prst="rect">
            <a:avLst/>
          </a:prstGeom>
        </p:spPr>
      </p:pic>
      <p:pic>
        <p:nvPicPr>
          <p:cNvPr id="31" name="Picture 30"/>
          <p:cNvPicPr>
            <a:picLocks noChangeAspect="1"/>
          </p:cNvPicPr>
          <p:nvPr/>
        </p:nvPicPr>
        <p:blipFill>
          <a:blip r:embed="rId4"/>
          <a:stretch>
            <a:fillRect/>
          </a:stretch>
        </p:blipFill>
        <p:spPr>
          <a:xfrm>
            <a:off x="8137727" y="4979113"/>
            <a:ext cx="303750" cy="303750"/>
          </a:xfrm>
          <a:prstGeom prst="rect">
            <a:avLst/>
          </a:prstGeom>
        </p:spPr>
      </p:pic>
      <p:pic>
        <p:nvPicPr>
          <p:cNvPr id="32" name="Picture 31"/>
          <p:cNvPicPr>
            <a:picLocks noChangeAspect="1"/>
          </p:cNvPicPr>
          <p:nvPr/>
        </p:nvPicPr>
        <p:blipFill>
          <a:blip r:embed="rId5"/>
          <a:stretch>
            <a:fillRect/>
          </a:stretch>
        </p:blipFill>
        <p:spPr>
          <a:xfrm>
            <a:off x="8137727" y="5326393"/>
            <a:ext cx="303750" cy="295313"/>
          </a:xfrm>
          <a:prstGeom prst="rect">
            <a:avLst/>
          </a:prstGeom>
        </p:spPr>
      </p:pic>
      <p:pic>
        <p:nvPicPr>
          <p:cNvPr id="33" name="Picture 32"/>
          <p:cNvPicPr>
            <a:picLocks noChangeAspect="1"/>
          </p:cNvPicPr>
          <p:nvPr/>
        </p:nvPicPr>
        <p:blipFill>
          <a:blip r:embed="rId6"/>
          <a:stretch>
            <a:fillRect/>
          </a:stretch>
        </p:blipFill>
        <p:spPr>
          <a:xfrm>
            <a:off x="6948847" y="4686914"/>
            <a:ext cx="885938" cy="877500"/>
          </a:xfrm>
          <a:prstGeom prst="rect">
            <a:avLst/>
          </a:prstGeom>
        </p:spPr>
      </p:pic>
      <p:sp>
        <p:nvSpPr>
          <p:cNvPr id="34" name="TextBox 33"/>
          <p:cNvSpPr txBox="1"/>
          <p:nvPr/>
        </p:nvSpPr>
        <p:spPr>
          <a:xfrm>
            <a:off x="2152651" y="5358017"/>
            <a:ext cx="1845377" cy="253916"/>
          </a:xfrm>
          <a:prstGeom prst="rect">
            <a:avLst/>
          </a:prstGeom>
          <a:noFill/>
        </p:spPr>
        <p:txBody>
          <a:bodyPr wrap="none" rtlCol="0">
            <a:spAutoFit/>
          </a:bodyPr>
          <a:lstStyle/>
          <a:p>
            <a:r>
              <a:rPr lang="en-ZA" sz="1050" dirty="0">
                <a:latin typeface="AvantGarde Bk BT" panose="020B0402020202020204" pitchFamily="34" charset="0"/>
              </a:rPr>
              <a:t>info@belgiumcampus.ac.za</a:t>
            </a:r>
            <a:endParaRPr lang="en-GB" sz="1050" dirty="0">
              <a:latin typeface="AvantGarde Bk BT" panose="020B0402020202020204" pitchFamily="34" charset="0"/>
            </a:endParaRPr>
          </a:p>
        </p:txBody>
      </p:sp>
      <p:sp>
        <p:nvSpPr>
          <p:cNvPr id="35" name="TextBox 34"/>
          <p:cNvSpPr txBox="1"/>
          <p:nvPr/>
        </p:nvSpPr>
        <p:spPr>
          <a:xfrm>
            <a:off x="4549229" y="5358017"/>
            <a:ext cx="1242648" cy="253916"/>
          </a:xfrm>
          <a:prstGeom prst="rect">
            <a:avLst/>
          </a:prstGeom>
          <a:noFill/>
        </p:spPr>
        <p:txBody>
          <a:bodyPr wrap="none" rtlCol="0">
            <a:spAutoFit/>
          </a:bodyPr>
          <a:lstStyle/>
          <a:p>
            <a:r>
              <a:rPr lang="en-ZA" sz="1050" dirty="0">
                <a:latin typeface="AvantGarde Bk BT" panose="020B0402020202020204" pitchFamily="34" charset="0"/>
              </a:rPr>
              <a:t>+27 10 593 53 68</a:t>
            </a:r>
            <a:endParaRPr lang="en-GB" sz="1050" dirty="0">
              <a:latin typeface="AvantGarde Bk BT" panose="020B0402020202020204" pitchFamily="34" charset="0"/>
            </a:endParaRPr>
          </a:p>
        </p:txBody>
      </p:sp>
      <p:sp>
        <p:nvSpPr>
          <p:cNvPr id="36" name="TextBox 35"/>
          <p:cNvSpPr txBox="1"/>
          <p:nvPr/>
        </p:nvSpPr>
        <p:spPr>
          <a:xfrm>
            <a:off x="8506007" y="4624520"/>
            <a:ext cx="1348446" cy="253916"/>
          </a:xfrm>
          <a:prstGeom prst="rect">
            <a:avLst/>
          </a:prstGeom>
          <a:noFill/>
        </p:spPr>
        <p:txBody>
          <a:bodyPr wrap="none" rtlCol="0">
            <a:spAutoFit/>
          </a:bodyPr>
          <a:lstStyle/>
          <a:p>
            <a:r>
              <a:rPr lang="en-ZA" sz="1050" dirty="0">
                <a:latin typeface="AvantGarde Bk BT" panose="020B0402020202020204" pitchFamily="34" charset="0"/>
              </a:rPr>
              <a:t>/</a:t>
            </a:r>
            <a:r>
              <a:rPr lang="en-ZA" sz="1050" dirty="0" err="1">
                <a:latin typeface="AvantGarde Bk BT" panose="020B0402020202020204" pitchFamily="34" charset="0"/>
              </a:rPr>
              <a:t>belgiumcampusSA</a:t>
            </a:r>
            <a:endParaRPr lang="en-GB" sz="1050" dirty="0">
              <a:latin typeface="AvantGarde Bk BT" panose="020B0402020202020204" pitchFamily="34" charset="0"/>
            </a:endParaRPr>
          </a:p>
        </p:txBody>
      </p:sp>
      <p:sp>
        <p:nvSpPr>
          <p:cNvPr id="37" name="TextBox 36"/>
          <p:cNvSpPr txBox="1"/>
          <p:nvPr/>
        </p:nvSpPr>
        <p:spPr>
          <a:xfrm>
            <a:off x="8506008" y="5015571"/>
            <a:ext cx="1289135" cy="253916"/>
          </a:xfrm>
          <a:prstGeom prst="rect">
            <a:avLst/>
          </a:prstGeom>
          <a:noFill/>
        </p:spPr>
        <p:txBody>
          <a:bodyPr wrap="none" rtlCol="0">
            <a:spAutoFit/>
          </a:bodyPr>
          <a:lstStyle/>
          <a:p>
            <a:r>
              <a:rPr lang="en-ZA" sz="1050" dirty="0">
                <a:latin typeface="AvantGarde Bk BT" panose="020B0402020202020204" pitchFamily="34" charset="0"/>
              </a:rPr>
              <a:t>#Belgium Campus</a:t>
            </a:r>
            <a:endParaRPr lang="en-GB" sz="1050" dirty="0">
              <a:latin typeface="AvantGarde Bk BT" panose="020B0402020202020204" pitchFamily="34" charset="0"/>
            </a:endParaRPr>
          </a:p>
        </p:txBody>
      </p:sp>
      <p:sp>
        <p:nvSpPr>
          <p:cNvPr id="38" name="TextBox 37"/>
          <p:cNvSpPr txBox="1"/>
          <p:nvPr/>
        </p:nvSpPr>
        <p:spPr>
          <a:xfrm>
            <a:off x="8506007" y="5354808"/>
            <a:ext cx="1168910" cy="253916"/>
          </a:xfrm>
          <a:prstGeom prst="rect">
            <a:avLst/>
          </a:prstGeom>
          <a:noFill/>
        </p:spPr>
        <p:txBody>
          <a:bodyPr wrap="none" rtlCol="0">
            <a:spAutoFit/>
          </a:bodyPr>
          <a:lstStyle/>
          <a:p>
            <a:r>
              <a:rPr lang="en-ZA" sz="1050" dirty="0">
                <a:latin typeface="AvantGarde Bk BT" panose="020B0402020202020204" pitchFamily="34" charset="0"/>
              </a:rPr>
              <a:t>/</a:t>
            </a:r>
            <a:r>
              <a:rPr lang="en-ZA" sz="1050" dirty="0" err="1">
                <a:latin typeface="AvantGarde Bk BT" panose="020B0402020202020204" pitchFamily="34" charset="0"/>
              </a:rPr>
              <a:t>belgiumcampus</a:t>
            </a:r>
            <a:endParaRPr lang="en-GB" sz="1050" dirty="0">
              <a:latin typeface="AvantGarde Bk BT" panose="020B0402020202020204" pitchFamily="34" charset="0"/>
            </a:endParaRPr>
          </a:p>
        </p:txBody>
      </p:sp>
      <p:sp>
        <p:nvSpPr>
          <p:cNvPr id="14" name="Titel 1"/>
          <p:cNvSpPr txBox="1">
            <a:spLocks/>
          </p:cNvSpPr>
          <p:nvPr/>
        </p:nvSpPr>
        <p:spPr>
          <a:xfrm>
            <a:off x="2328542" y="2929845"/>
            <a:ext cx="7886700" cy="994172"/>
          </a:xfrm>
          <a:prstGeom prst="rect">
            <a:avLst/>
          </a:prstGeom>
          <a:no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a:lstStyle>
          <a:p>
            <a:pPr algn="ctr"/>
            <a:r>
              <a:rPr lang="en-ZA" sz="4500" i="1" dirty="0"/>
              <a:t>The End</a:t>
            </a:r>
            <a:endParaRPr lang="en-US" sz="4500" i="1" dirty="0"/>
          </a:p>
        </p:txBody>
      </p:sp>
    </p:spTree>
    <p:extLst>
      <p:ext uri="{BB962C8B-B14F-4D97-AF65-F5344CB8AC3E}">
        <p14:creationId xmlns:p14="http://schemas.microsoft.com/office/powerpoint/2010/main" val="38170453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6760" y="531614"/>
            <a:ext cx="3454083" cy="584775"/>
          </a:xfrm>
          <a:prstGeom prst="rect">
            <a:avLst/>
          </a:prstGeom>
        </p:spPr>
        <p:txBody>
          <a:bodyPr wrap="square">
            <a:spAutoFit/>
          </a:bodyPr>
          <a:lstStyle/>
          <a:p>
            <a:r>
              <a:rPr lang="en-ZA" sz="3200" b="1" dirty="0">
                <a:solidFill>
                  <a:srgbClr val="FF0000"/>
                </a:solidFill>
                <a:latin typeface="Source Sans Pro"/>
              </a:rPr>
              <a:t>Outcomes</a:t>
            </a:r>
            <a:endParaRPr lang="en-ZA" sz="3200" dirty="0">
              <a:latin typeface="Source Sans Pro"/>
            </a:endParaRPr>
          </a:p>
        </p:txBody>
      </p:sp>
      <p:sp>
        <p:nvSpPr>
          <p:cNvPr id="5" name="Rectangle 4"/>
          <p:cNvSpPr/>
          <p:nvPr/>
        </p:nvSpPr>
        <p:spPr>
          <a:xfrm>
            <a:off x="746760" y="1582341"/>
            <a:ext cx="10652760" cy="369332"/>
          </a:xfrm>
          <a:prstGeom prst="rect">
            <a:avLst/>
          </a:prstGeom>
        </p:spPr>
        <p:txBody>
          <a:bodyPr wrap="square">
            <a:spAutoFit/>
          </a:bodyPr>
          <a:lstStyle/>
          <a:p>
            <a:r>
              <a:rPr lang="en-US" dirty="0">
                <a:solidFill>
                  <a:schemeClr val="bg1"/>
                </a:solidFill>
                <a:latin typeface="AvantGarde Bk BT"/>
              </a:rPr>
              <a:t>Students should understand the following outcomes, upon successful completion of this module:</a:t>
            </a:r>
          </a:p>
        </p:txBody>
      </p:sp>
      <p:sp>
        <p:nvSpPr>
          <p:cNvPr id="2" name="Rectangle 1"/>
          <p:cNvSpPr/>
          <p:nvPr/>
        </p:nvSpPr>
        <p:spPr>
          <a:xfrm>
            <a:off x="1173480" y="2939180"/>
            <a:ext cx="6096000" cy="2062103"/>
          </a:xfrm>
          <a:prstGeom prst="rect">
            <a:avLst/>
          </a:prstGeom>
        </p:spPr>
        <p:txBody>
          <a:bodyPr>
            <a:spAutoFit/>
          </a:bodyPr>
          <a:lstStyle/>
          <a:p>
            <a:pPr marL="457200" lvl="0" indent="-355600">
              <a:buSzPts val="2000"/>
              <a:buChar char="-"/>
            </a:pPr>
            <a:r>
              <a:rPr lang="en-US" dirty="0">
                <a:solidFill>
                  <a:srgbClr val="FFC000"/>
                </a:solidFill>
              </a:rPr>
              <a:t>Callbacks </a:t>
            </a:r>
          </a:p>
          <a:p>
            <a:pPr marL="457200" lvl="0" indent="-355600">
              <a:buSzPts val="2000"/>
              <a:buChar char="-"/>
            </a:pPr>
            <a:r>
              <a:rPr lang="en-US" dirty="0">
                <a:solidFill>
                  <a:srgbClr val="FFC000"/>
                </a:solidFill>
              </a:rPr>
              <a:t>Asynchronous </a:t>
            </a:r>
          </a:p>
          <a:p>
            <a:pPr marL="457200" lvl="0" indent="-355600">
              <a:buSzPts val="2000"/>
              <a:buChar char="-"/>
            </a:pPr>
            <a:r>
              <a:rPr lang="en-US" dirty="0">
                <a:solidFill>
                  <a:srgbClr val="FFC000"/>
                </a:solidFill>
              </a:rPr>
              <a:t>Promises </a:t>
            </a:r>
          </a:p>
          <a:p>
            <a:pPr marL="457200" lvl="0" indent="-355600">
              <a:buSzPts val="2000"/>
              <a:buChar char="-"/>
            </a:pPr>
            <a:r>
              <a:rPr lang="en-US" dirty="0">
                <a:solidFill>
                  <a:srgbClr val="FFC000"/>
                </a:solidFill>
              </a:rPr>
              <a:t>Async await </a:t>
            </a:r>
          </a:p>
          <a:p>
            <a:pPr marL="457200" lvl="0" indent="-355600">
              <a:buSzPts val="2000"/>
              <a:buChar char="-"/>
            </a:pPr>
            <a:endParaRPr lang="en-ZA" sz="2800" dirty="0">
              <a:solidFill>
                <a:srgbClr val="FFC000"/>
              </a:solidFill>
            </a:endParaRPr>
          </a:p>
          <a:p>
            <a:pPr marL="457200" lvl="0" indent="-355600">
              <a:buSzPts val="2000"/>
              <a:buChar char="-"/>
            </a:pPr>
            <a:endParaRPr lang="en-ZA" sz="2800" dirty="0">
              <a:solidFill>
                <a:srgbClr val="FFC000"/>
              </a:solidFill>
            </a:endParaRPr>
          </a:p>
        </p:txBody>
      </p:sp>
    </p:spTree>
    <p:extLst>
      <p:ext uri="{BB962C8B-B14F-4D97-AF65-F5344CB8AC3E}">
        <p14:creationId xmlns:p14="http://schemas.microsoft.com/office/powerpoint/2010/main" val="216883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39092" y="356779"/>
            <a:ext cx="5113813" cy="687327"/>
          </a:xfrm>
          <a:prstGeom prst="rect">
            <a:avLst/>
          </a:prstGeom>
          <a:noFill/>
          <a:ln w="19050">
            <a:noFill/>
          </a:ln>
        </p:spPr>
        <p:txBody>
          <a:bodyPr wrap="square" tIns="36000" bIns="0" rtlCol="0" anchor="b" anchorCtr="0">
            <a:normAutofit/>
          </a:bodyPr>
          <a:lstStyle/>
          <a:p>
            <a:pPr algn="ctr"/>
            <a:r>
              <a:rPr lang="en-ZA" sz="4000" dirty="0">
                <a:solidFill>
                  <a:srgbClr val="FFC000"/>
                </a:solidFill>
              </a:rPr>
              <a:t>Callbacks</a:t>
            </a:r>
            <a:endParaRPr lang="en-ZA" sz="3200" dirty="0">
              <a:solidFill>
                <a:srgbClr val="FFC000"/>
              </a:solidFill>
            </a:endParaRPr>
          </a:p>
        </p:txBody>
      </p:sp>
      <p:sp>
        <p:nvSpPr>
          <p:cNvPr id="7" name="Rectangle 3">
            <a:extLst>
              <a:ext uri="{FF2B5EF4-FFF2-40B4-BE49-F238E27FC236}">
                <a16:creationId xmlns:a16="http://schemas.microsoft.com/office/drawing/2014/main" id="{9C85D688-5935-C553-A049-D8E2825928A5}"/>
              </a:ext>
            </a:extLst>
          </p:cNvPr>
          <p:cNvSpPr>
            <a:spLocks noChangeArrowheads="1"/>
          </p:cNvSpPr>
          <p:nvPr/>
        </p:nvSpPr>
        <p:spPr bwMode="auto">
          <a:xfrm>
            <a:off x="754178" y="1695543"/>
            <a:ext cx="1109945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chemeClr val="bg1"/>
                </a:solidFill>
                <a:effectLst/>
                <a:latin typeface="Arial" panose="020B0604020202020204" pitchFamily="34" charset="0"/>
              </a:rPr>
              <a:t>A </a:t>
            </a:r>
            <a:r>
              <a:rPr kumimoji="0" lang="en-US" altLang="en-US" sz="1600" b="0" i="1" u="none" strike="noStrike" cap="none" normalizeH="0" baseline="0" dirty="0">
                <a:ln>
                  <a:noFill/>
                </a:ln>
                <a:solidFill>
                  <a:srgbClr val="FFC000"/>
                </a:solidFill>
                <a:effectLst/>
                <a:latin typeface="Arial" panose="020B0604020202020204" pitchFamily="34" charset="0"/>
              </a:rPr>
              <a:t>callback</a:t>
            </a:r>
            <a:r>
              <a:rPr kumimoji="0" lang="en-US" altLang="en-US" sz="1600" b="0" i="0" u="none" strike="noStrike" cap="none" normalizeH="0" baseline="0" dirty="0">
                <a:ln>
                  <a:noFill/>
                </a:ln>
                <a:solidFill>
                  <a:schemeClr val="bg1"/>
                </a:solidFill>
                <a:effectLst/>
                <a:latin typeface="Arial" panose="020B0604020202020204" pitchFamily="34" charset="0"/>
              </a:rPr>
              <a:t> is a function passed as an argument to another function, which gets invoked after the main function completes its execution.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chemeClr val="bg1"/>
                </a:solidFill>
                <a:effectLst/>
                <a:latin typeface="Arial" panose="020B0604020202020204" pitchFamily="34" charset="0"/>
              </a:rPr>
              <a:t>You </a:t>
            </a:r>
            <a:r>
              <a:rPr kumimoji="0" lang="en-US" altLang="en-US" sz="1600" b="0" i="0" u="none" strike="noStrike" cap="none" normalizeH="0" baseline="0" dirty="0">
                <a:ln>
                  <a:noFill/>
                </a:ln>
                <a:solidFill>
                  <a:schemeClr val="bg1"/>
                </a:solidFill>
                <a:effectLst/>
                <a:latin typeface="Arial" panose="020B0604020202020204" pitchFamily="34" charset="0"/>
              </a:rPr>
              <a:t>pass the callback function </a:t>
            </a:r>
            <a:r>
              <a:rPr kumimoji="0" lang="en-US" altLang="en-US" sz="1600" b="0" i="0" u="none" strike="noStrike" cap="none" normalizeH="0" baseline="0" dirty="0" smtClean="0">
                <a:ln>
                  <a:noFill/>
                </a:ln>
                <a:solidFill>
                  <a:schemeClr val="bg1"/>
                </a:solidFill>
                <a:effectLst/>
                <a:latin typeface="Arial" panose="020B0604020202020204" pitchFamily="34" charset="0"/>
              </a:rPr>
              <a:t>into </a:t>
            </a:r>
            <a:r>
              <a:rPr kumimoji="0" lang="en-US" altLang="en-US" sz="1600" b="0" i="0" u="none" strike="noStrike" cap="none" normalizeH="0" baseline="0" dirty="0">
                <a:ln>
                  <a:noFill/>
                </a:ln>
                <a:solidFill>
                  <a:schemeClr val="bg1"/>
                </a:solidFill>
                <a:effectLst/>
                <a:latin typeface="Arial" panose="020B0604020202020204" pitchFamily="34" charset="0"/>
              </a:rPr>
              <a:t>the main function as an argument, and once the main function finishes its task, it calls the callback function to deliver a result.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JavaScript functions are executed in the sequence they are called. Not in the sequence they are defined.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pic>
        <p:nvPicPr>
          <p:cNvPr id="2" name="Picture 1"/>
          <p:cNvPicPr>
            <a:picLocks noChangeAspect="1"/>
          </p:cNvPicPr>
          <p:nvPr/>
        </p:nvPicPr>
        <p:blipFill>
          <a:blip r:embed="rId4"/>
          <a:stretch>
            <a:fillRect/>
          </a:stretch>
        </p:blipFill>
        <p:spPr>
          <a:xfrm>
            <a:off x="4259646" y="4260506"/>
            <a:ext cx="3888706" cy="1361749"/>
          </a:xfrm>
          <a:prstGeom prst="rect">
            <a:avLst/>
          </a:prstGeom>
        </p:spPr>
      </p:pic>
    </p:spTree>
    <p:extLst>
      <p:ext uri="{BB962C8B-B14F-4D97-AF65-F5344CB8AC3E}">
        <p14:creationId xmlns:p14="http://schemas.microsoft.com/office/powerpoint/2010/main" val="6216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39092" y="356779"/>
            <a:ext cx="5113813" cy="687327"/>
          </a:xfrm>
          <a:prstGeom prst="rect">
            <a:avLst/>
          </a:prstGeom>
          <a:noFill/>
          <a:ln w="19050">
            <a:noFill/>
          </a:ln>
        </p:spPr>
        <p:txBody>
          <a:bodyPr wrap="square" tIns="36000" bIns="0" rtlCol="0" anchor="b" anchorCtr="0">
            <a:normAutofit/>
          </a:bodyPr>
          <a:lstStyle/>
          <a:p>
            <a:pPr algn="ctr"/>
            <a:r>
              <a:rPr lang="en-ZA" sz="4000" dirty="0">
                <a:solidFill>
                  <a:srgbClr val="FFC000"/>
                </a:solidFill>
              </a:rPr>
              <a:t>Callbacks</a:t>
            </a:r>
            <a:endParaRPr lang="en-ZA" sz="3200" dirty="0">
              <a:solidFill>
                <a:srgbClr val="FFC000"/>
              </a:solidFill>
            </a:endParaRPr>
          </a:p>
        </p:txBody>
      </p:sp>
      <p:sp>
        <p:nvSpPr>
          <p:cNvPr id="9" name="Rectangle 8"/>
          <p:cNvSpPr/>
          <p:nvPr/>
        </p:nvSpPr>
        <p:spPr>
          <a:xfrm>
            <a:off x="968187" y="1759420"/>
            <a:ext cx="10040471" cy="4247317"/>
          </a:xfrm>
          <a:prstGeom prst="rect">
            <a:avLst/>
          </a:prstGeom>
        </p:spPr>
        <p:txBody>
          <a:bodyPr wrap="square">
            <a:spAutoFit/>
          </a:bodyPr>
          <a:lstStyle/>
          <a:p>
            <a:pPr algn="just"/>
            <a:r>
              <a:rPr lang="en-ZA" dirty="0">
                <a:solidFill>
                  <a:schemeClr val="bg1"/>
                </a:solidFill>
              </a:rPr>
              <a:t>Real-Life Examples</a:t>
            </a:r>
            <a:r>
              <a:rPr lang="en-ZA" dirty="0" smtClean="0">
                <a:solidFill>
                  <a:schemeClr val="bg1"/>
                </a:solidFill>
              </a:rPr>
              <a:t>:</a:t>
            </a:r>
          </a:p>
          <a:p>
            <a:pPr algn="just"/>
            <a:endParaRPr lang="en-ZA" dirty="0">
              <a:solidFill>
                <a:schemeClr val="bg1"/>
              </a:solidFill>
            </a:endParaRPr>
          </a:p>
          <a:p>
            <a:pPr algn="just"/>
            <a:r>
              <a:rPr lang="en-ZA" dirty="0">
                <a:solidFill>
                  <a:srgbClr val="FFC000"/>
                </a:solidFill>
              </a:rPr>
              <a:t>1. Loading images on a website:</a:t>
            </a:r>
          </a:p>
          <a:p>
            <a:pPr algn="just"/>
            <a:r>
              <a:rPr lang="en-ZA" dirty="0">
                <a:solidFill>
                  <a:schemeClr val="bg1"/>
                </a:solidFill>
              </a:rPr>
              <a:t>When you load a website, images can take a while to load, especially if they’re large. If images were loaded synchronously, the website would freeze and wait for each image to load before continuing. With callbacks, you can load the images asynchronously, which means that the website continues to load while the images are being loaded in the background</a:t>
            </a:r>
            <a:r>
              <a:rPr lang="en-ZA" dirty="0" smtClean="0">
                <a:solidFill>
                  <a:schemeClr val="bg1"/>
                </a:solidFill>
              </a:rPr>
              <a:t>.</a:t>
            </a:r>
          </a:p>
          <a:p>
            <a:pPr algn="just"/>
            <a:endParaRPr lang="en-ZA" dirty="0">
              <a:solidFill>
                <a:schemeClr val="bg1"/>
              </a:solidFill>
            </a:endParaRPr>
          </a:p>
          <a:p>
            <a:pPr algn="just"/>
            <a:endParaRPr lang="en-ZA" dirty="0">
              <a:solidFill>
                <a:schemeClr val="bg1"/>
              </a:solidFill>
            </a:endParaRPr>
          </a:p>
          <a:p>
            <a:pPr algn="just"/>
            <a:r>
              <a:rPr lang="en-ZA" dirty="0">
                <a:solidFill>
                  <a:srgbClr val="FFC000"/>
                </a:solidFill>
              </a:rPr>
              <a:t>2. Handling form submissions:</a:t>
            </a:r>
          </a:p>
          <a:p>
            <a:pPr algn="just"/>
            <a:r>
              <a:rPr lang="en-ZA" dirty="0">
                <a:solidFill>
                  <a:schemeClr val="bg1"/>
                </a:solidFill>
              </a:rPr>
              <a:t>When a user submits a form, it takes time to process the data and send it to the server. If the form submission was executed synchronously, the user would have to wait for the data to be processed and sent before the form can be submitted. With callbacks, you can handle the form submission asynchronously, which means that the user can continue to interact with the form while the data is being processed and sent in the </a:t>
            </a:r>
            <a:r>
              <a:rPr lang="en-ZA" dirty="0" smtClean="0">
                <a:solidFill>
                  <a:schemeClr val="bg1"/>
                </a:solidFill>
              </a:rPr>
              <a:t>background.</a:t>
            </a:r>
            <a:endParaRPr lang="en-ZA" dirty="0">
              <a:solidFill>
                <a:schemeClr val="bg1"/>
              </a:solidFill>
            </a:endParaRPr>
          </a:p>
        </p:txBody>
      </p:sp>
    </p:spTree>
    <p:extLst>
      <p:ext uri="{BB962C8B-B14F-4D97-AF65-F5344CB8AC3E}">
        <p14:creationId xmlns:p14="http://schemas.microsoft.com/office/powerpoint/2010/main" val="348121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1000"/>
                                        <p:tgtEl>
                                          <p:spTgt spid="9">
                                            <p:txEl>
                                              <p:pRg st="2" end="2"/>
                                            </p:txEl>
                                          </p:spTgt>
                                        </p:tgtEl>
                                      </p:cBhvr>
                                    </p:animEffect>
                                    <p:anim calcmode="lin" valueType="num">
                                      <p:cBhvr>
                                        <p:cTn id="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1000"/>
                                        <p:tgtEl>
                                          <p:spTgt spid="9">
                                            <p:txEl>
                                              <p:pRg st="3" end="3"/>
                                            </p:txEl>
                                          </p:spTgt>
                                        </p:tgtEl>
                                      </p:cBhvr>
                                    </p:animEffect>
                                    <p:anim calcmode="lin" valueType="num">
                                      <p:cBhvr>
                                        <p:cTn id="1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fade">
                                      <p:cBhvr>
                                        <p:cTn id="19" dur="1000"/>
                                        <p:tgtEl>
                                          <p:spTgt spid="9">
                                            <p:txEl>
                                              <p:pRg st="6" end="6"/>
                                            </p:txEl>
                                          </p:spTgt>
                                        </p:tgtEl>
                                      </p:cBhvr>
                                    </p:animEffect>
                                    <p:anim calcmode="lin" valueType="num">
                                      <p:cBhvr>
                                        <p:cTn id="2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fade">
                                      <p:cBhvr>
                                        <p:cTn id="24" dur="1000"/>
                                        <p:tgtEl>
                                          <p:spTgt spid="9">
                                            <p:txEl>
                                              <p:pRg st="7" end="7"/>
                                            </p:txEl>
                                          </p:spTgt>
                                        </p:tgtEl>
                                      </p:cBhvr>
                                    </p:animEffect>
                                    <p:anim calcmode="lin" valueType="num">
                                      <p:cBhvr>
                                        <p:cTn id="2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1" name="Freeform: Shape 47">
            <a:extLst>
              <a:ext uri="{FF2B5EF4-FFF2-40B4-BE49-F238E27FC236}">
                <a16:creationId xmlns:a16="http://schemas.microsoft.com/office/drawing/2014/main" id="{6FE7728F-892D-3642-B413-064647DD869D}"/>
              </a:ext>
            </a:extLst>
          </p:cNvPr>
          <p:cNvSpPr/>
          <p:nvPr/>
        </p:nvSpPr>
        <p:spPr>
          <a:xfrm>
            <a:off x="11776364" y="12632"/>
            <a:ext cx="41563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7" name="Rectangle 16">
            <a:extLst>
              <a:ext uri="{FF2B5EF4-FFF2-40B4-BE49-F238E27FC236}">
                <a16:creationId xmlns:a16="http://schemas.microsoft.com/office/drawing/2014/main" id="{D7E3FC5E-3E86-D04C-8309-3E5CA00ABB0B}"/>
              </a:ext>
            </a:extLst>
          </p:cNvPr>
          <p:cNvSpPr/>
          <p:nvPr/>
        </p:nvSpPr>
        <p:spPr>
          <a:xfrm>
            <a:off x="5987999" y="1146229"/>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8" name="Picture 27">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6" name="TextBox 15">
            <a:extLst>
              <a:ext uri="{FF2B5EF4-FFF2-40B4-BE49-F238E27FC236}">
                <a16:creationId xmlns:a16="http://schemas.microsoft.com/office/drawing/2014/main" id="{7A0AF381-6E7F-2541-B10E-F49191E8F122}"/>
              </a:ext>
            </a:extLst>
          </p:cNvPr>
          <p:cNvSpPr txBox="1"/>
          <p:nvPr/>
        </p:nvSpPr>
        <p:spPr>
          <a:xfrm>
            <a:off x="3539092" y="356779"/>
            <a:ext cx="5113813" cy="687327"/>
          </a:xfrm>
          <a:prstGeom prst="rect">
            <a:avLst/>
          </a:prstGeom>
          <a:noFill/>
          <a:ln w="19050">
            <a:noFill/>
          </a:ln>
        </p:spPr>
        <p:txBody>
          <a:bodyPr wrap="square" tIns="36000" bIns="0" rtlCol="0" anchor="b" anchorCtr="0">
            <a:normAutofit/>
          </a:bodyPr>
          <a:lstStyle/>
          <a:p>
            <a:pPr algn="ctr"/>
            <a:r>
              <a:rPr lang="en-ZA" sz="4000" dirty="0" smtClean="0">
                <a:solidFill>
                  <a:srgbClr val="FFC000"/>
                </a:solidFill>
              </a:rPr>
              <a:t>Why Callbacks?</a:t>
            </a:r>
            <a:endParaRPr lang="en-ZA" sz="3200" dirty="0">
              <a:solidFill>
                <a:srgbClr val="FFC000"/>
              </a:solidFill>
            </a:endParaRPr>
          </a:p>
        </p:txBody>
      </p:sp>
      <p:sp>
        <p:nvSpPr>
          <p:cNvPr id="25" name="TextBox 24">
            <a:extLst>
              <a:ext uri="{FF2B5EF4-FFF2-40B4-BE49-F238E27FC236}">
                <a16:creationId xmlns:a16="http://schemas.microsoft.com/office/drawing/2014/main" id="{1324D737-24FF-3D5E-631B-8C15751B8DFD}"/>
              </a:ext>
            </a:extLst>
          </p:cNvPr>
          <p:cNvSpPr txBox="1"/>
          <p:nvPr/>
        </p:nvSpPr>
        <p:spPr>
          <a:xfrm>
            <a:off x="491493" y="1800054"/>
            <a:ext cx="10993011" cy="384438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n-ZA"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Callbacks are essential for managing the outcomes of asynchronous tasks without blocking the program’s execution</a:t>
            </a:r>
            <a:r>
              <a:rPr lang="en-ZA" sz="1800" kern="1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
            </a:pPr>
            <a:endParaRPr lang="en-ZA"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ZA" sz="1800" kern="1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Asynchronous </a:t>
            </a:r>
            <a:r>
              <a:rPr lang="en-ZA"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tasks, like network requests or database queries, take time to finish</a:t>
            </a:r>
            <a:r>
              <a:rPr lang="en-ZA" sz="1800" kern="1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
            </a:pPr>
            <a:endParaRPr lang="en-ZA"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ZA" sz="1800" kern="1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a:t>
            </a:r>
            <a:r>
              <a:rPr lang="en-ZA"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these tasks were synchronous, the program would halt until they’re done, resulting in a sluggish user experience</a:t>
            </a:r>
            <a:r>
              <a:rPr lang="en-ZA" sz="1800" kern="1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
            </a:pPr>
            <a:endParaRPr lang="en-ZA" sz="105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ZA"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With callbacks, though, you can keep the program running while these tasks happen in the background. When the task finishes, the callback function handles the result. This ensures the program stays responsive, enhancing the user experience.</a:t>
            </a:r>
            <a:endParaRPr lang="en-ZA"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677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1000"/>
                                        <p:tgtEl>
                                          <p:spTgt spid="25">
                                            <p:txEl>
                                              <p:pRg st="0" end="0"/>
                                            </p:txEl>
                                          </p:spTgt>
                                        </p:tgtEl>
                                      </p:cBhvr>
                                    </p:animEffect>
                                    <p:anim calcmode="lin" valueType="num">
                                      <p:cBhvr>
                                        <p:cTn id="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Effect transition="in" filter="fade">
                                      <p:cBhvr>
                                        <p:cTn id="12" dur="1000"/>
                                        <p:tgtEl>
                                          <p:spTgt spid="25">
                                            <p:txEl>
                                              <p:pRg st="2" end="2"/>
                                            </p:txEl>
                                          </p:spTgt>
                                        </p:tgtEl>
                                      </p:cBhvr>
                                    </p:animEffect>
                                    <p:anim calcmode="lin" valueType="num">
                                      <p:cBhvr>
                                        <p:cTn id="13" dur="10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xEl>
                                              <p:pRg st="4" end="4"/>
                                            </p:txEl>
                                          </p:spTgt>
                                        </p:tgtEl>
                                        <p:attrNameLst>
                                          <p:attrName>style.visibility</p:attrName>
                                        </p:attrNameLst>
                                      </p:cBhvr>
                                      <p:to>
                                        <p:strVal val="visible"/>
                                      </p:to>
                                    </p:set>
                                    <p:animEffect transition="in" filter="fade">
                                      <p:cBhvr>
                                        <p:cTn id="19" dur="1000"/>
                                        <p:tgtEl>
                                          <p:spTgt spid="25">
                                            <p:txEl>
                                              <p:pRg st="4" end="4"/>
                                            </p:txEl>
                                          </p:spTgt>
                                        </p:tgtEl>
                                      </p:cBhvr>
                                    </p:animEffect>
                                    <p:anim calcmode="lin" valueType="num">
                                      <p:cBhvr>
                                        <p:cTn id="20" dur="1000" fill="hold"/>
                                        <p:tgtEl>
                                          <p:spTgt spid="2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5">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xEl>
                                              <p:pRg st="6" end="6"/>
                                            </p:txEl>
                                          </p:spTgt>
                                        </p:tgtEl>
                                        <p:attrNameLst>
                                          <p:attrName>style.visibility</p:attrName>
                                        </p:attrNameLst>
                                      </p:cBhvr>
                                      <p:to>
                                        <p:strVal val="visible"/>
                                      </p:to>
                                    </p:set>
                                    <p:animEffect transition="in" filter="fade">
                                      <p:cBhvr>
                                        <p:cTn id="24" dur="1000"/>
                                        <p:tgtEl>
                                          <p:spTgt spid="25">
                                            <p:txEl>
                                              <p:pRg st="6" end="6"/>
                                            </p:txEl>
                                          </p:spTgt>
                                        </p:tgtEl>
                                      </p:cBhvr>
                                    </p:animEffect>
                                    <p:anim calcmode="lin" valueType="num">
                                      <p:cBhvr>
                                        <p:cTn id="25" dur="1000" fill="hold"/>
                                        <p:tgtEl>
                                          <p:spTgt spid="2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282A86-B3B1-D7D3-3361-BB1B458D89A2}"/>
              </a:ext>
            </a:extLst>
          </p:cNvPr>
          <p:cNvSpPr/>
          <p:nvPr/>
        </p:nvSpPr>
        <p:spPr>
          <a:xfrm>
            <a:off x="4710458" y="268129"/>
            <a:ext cx="2872841" cy="461665"/>
          </a:xfrm>
          <a:prstGeom prst="rect">
            <a:avLst/>
          </a:prstGeom>
        </p:spPr>
        <p:txBody>
          <a:bodyPr wrap="square">
            <a:spAutoFit/>
          </a:bodyPr>
          <a:lstStyle/>
          <a:p>
            <a:pPr algn="ctr"/>
            <a:r>
              <a:rPr lang="en-US" sz="2400" dirty="0" smtClean="0">
                <a:solidFill>
                  <a:srgbClr val="FFC000"/>
                </a:solidFill>
                <a:latin typeface="AvantGarde Bk BT" panose="020B0402020202020204"/>
              </a:rPr>
              <a:t>Example</a:t>
            </a:r>
            <a:endParaRPr lang="en-ZA" sz="2400" dirty="0">
              <a:solidFill>
                <a:srgbClr val="FFC000"/>
              </a:solidFill>
              <a:latin typeface="AvantGarde Bk BT" panose="020B0402020202020204"/>
            </a:endParaRPr>
          </a:p>
        </p:txBody>
      </p:sp>
      <p:sp>
        <p:nvSpPr>
          <p:cNvPr id="3" name="Rectangle 2"/>
          <p:cNvSpPr/>
          <p:nvPr/>
        </p:nvSpPr>
        <p:spPr>
          <a:xfrm>
            <a:off x="6902823" y="998562"/>
            <a:ext cx="5091954" cy="5355312"/>
          </a:xfrm>
          <a:prstGeom prst="rect">
            <a:avLst/>
          </a:prstGeom>
        </p:spPr>
        <p:txBody>
          <a:bodyPr wrap="square">
            <a:spAutoFit/>
          </a:bodyPr>
          <a:lstStyle/>
          <a:p>
            <a:r>
              <a:rPr lang="en-ZA" dirty="0">
                <a:solidFill>
                  <a:srgbClr val="FFC000"/>
                </a:solidFill>
              </a:rPr>
              <a:t>Explanation</a:t>
            </a:r>
            <a:r>
              <a:rPr lang="en-ZA" dirty="0" smtClean="0">
                <a:solidFill>
                  <a:srgbClr val="FFC000"/>
                </a:solidFill>
              </a:rPr>
              <a:t>:</a:t>
            </a:r>
          </a:p>
          <a:p>
            <a:endParaRPr lang="en-ZA" dirty="0">
              <a:solidFill>
                <a:schemeClr val="bg1"/>
              </a:solidFill>
            </a:endParaRPr>
          </a:p>
          <a:p>
            <a:pPr marL="285750" indent="-285750">
              <a:buFont typeface="Wingdings" panose="05000000000000000000" pitchFamily="2" charset="2"/>
              <a:buChar char="ü"/>
            </a:pPr>
            <a:r>
              <a:rPr lang="en-ZA" dirty="0">
                <a:solidFill>
                  <a:schemeClr val="bg1"/>
                </a:solidFill>
              </a:rPr>
              <a:t>We first define a mainFunction that takes a callback as an argument</a:t>
            </a:r>
            <a:r>
              <a:rPr lang="en-ZA" dirty="0" smtClean="0">
                <a:solidFill>
                  <a:schemeClr val="bg1"/>
                </a:solidFill>
              </a:rPr>
              <a:t>.</a:t>
            </a:r>
          </a:p>
          <a:p>
            <a:pPr marL="285750" indent="-285750">
              <a:buFont typeface="Wingdings" panose="05000000000000000000" pitchFamily="2" charset="2"/>
              <a:buChar char="ü"/>
            </a:pPr>
            <a:endParaRPr lang="en-ZA" dirty="0">
              <a:solidFill>
                <a:schemeClr val="bg1"/>
              </a:solidFill>
            </a:endParaRPr>
          </a:p>
          <a:p>
            <a:pPr marL="285750" indent="-285750">
              <a:buFont typeface="Wingdings" panose="05000000000000000000" pitchFamily="2" charset="2"/>
              <a:buChar char="ü"/>
            </a:pPr>
            <a:r>
              <a:rPr lang="en-ZA" dirty="0">
                <a:solidFill>
                  <a:schemeClr val="bg1"/>
                </a:solidFill>
              </a:rPr>
              <a:t>The mainFunction uses setTimeout to simulate an asynchronous operation. The setTimeout function takes two arguments: a callback function and a delay time in milliseconds</a:t>
            </a:r>
            <a:r>
              <a:rPr lang="en-ZA" dirty="0" smtClean="0">
                <a:solidFill>
                  <a:schemeClr val="bg1"/>
                </a:solidFill>
              </a:rPr>
              <a:t>.</a:t>
            </a:r>
          </a:p>
          <a:p>
            <a:pPr marL="285750" indent="-285750">
              <a:buFont typeface="Wingdings" panose="05000000000000000000" pitchFamily="2" charset="2"/>
              <a:buChar char="ü"/>
            </a:pPr>
            <a:endParaRPr lang="en-ZA" dirty="0">
              <a:solidFill>
                <a:schemeClr val="bg1"/>
              </a:solidFill>
            </a:endParaRPr>
          </a:p>
          <a:p>
            <a:pPr marL="285750" indent="-285750">
              <a:buFont typeface="Wingdings" panose="05000000000000000000" pitchFamily="2" charset="2"/>
              <a:buChar char="ü"/>
            </a:pPr>
            <a:r>
              <a:rPr lang="en-ZA" dirty="0">
                <a:solidFill>
                  <a:schemeClr val="bg1"/>
                </a:solidFill>
              </a:rPr>
              <a:t>The setTimeout function calls the callback function with the result of the operation after the specified delay time</a:t>
            </a:r>
            <a:r>
              <a:rPr lang="en-ZA" dirty="0" smtClean="0">
                <a:solidFill>
                  <a:schemeClr val="bg1"/>
                </a:solidFill>
              </a:rPr>
              <a:t>.</a:t>
            </a:r>
          </a:p>
          <a:p>
            <a:pPr marL="285750" indent="-285750">
              <a:buFont typeface="Wingdings" panose="05000000000000000000" pitchFamily="2" charset="2"/>
              <a:buChar char="ü"/>
            </a:pPr>
            <a:endParaRPr lang="en-ZA" dirty="0">
              <a:solidFill>
                <a:schemeClr val="bg1"/>
              </a:solidFill>
            </a:endParaRPr>
          </a:p>
          <a:p>
            <a:pPr marL="285750" indent="-285750">
              <a:buFont typeface="Wingdings" panose="05000000000000000000" pitchFamily="2" charset="2"/>
              <a:buChar char="ü"/>
            </a:pPr>
            <a:r>
              <a:rPr lang="en-ZA" dirty="0">
                <a:solidFill>
                  <a:schemeClr val="bg1"/>
                </a:solidFill>
              </a:rPr>
              <a:t>We then define a callbackFunction that logs the result of the operation</a:t>
            </a:r>
            <a:r>
              <a:rPr lang="en-ZA" dirty="0" smtClean="0">
                <a:solidFill>
                  <a:schemeClr val="bg1"/>
                </a:solidFill>
              </a:rPr>
              <a:t>.</a:t>
            </a:r>
          </a:p>
          <a:p>
            <a:pPr marL="285750" indent="-285750">
              <a:buFont typeface="Wingdings" panose="05000000000000000000" pitchFamily="2" charset="2"/>
              <a:buChar char="ü"/>
            </a:pPr>
            <a:endParaRPr lang="en-ZA" dirty="0">
              <a:solidFill>
                <a:schemeClr val="bg1"/>
              </a:solidFill>
            </a:endParaRPr>
          </a:p>
          <a:p>
            <a:pPr marL="285750" indent="-285750">
              <a:buFont typeface="Wingdings" panose="05000000000000000000" pitchFamily="2" charset="2"/>
              <a:buChar char="ü"/>
            </a:pPr>
            <a:r>
              <a:rPr lang="en-ZA" dirty="0">
                <a:solidFill>
                  <a:schemeClr val="bg1"/>
                </a:solidFill>
              </a:rPr>
              <a:t>Finally, we call the mainFunction with the callbackFunction as its argument.</a:t>
            </a:r>
          </a:p>
        </p:txBody>
      </p:sp>
      <p:pic>
        <p:nvPicPr>
          <p:cNvPr id="6" name="Picture 5"/>
          <p:cNvPicPr>
            <a:picLocks noChangeAspect="1"/>
          </p:cNvPicPr>
          <p:nvPr/>
        </p:nvPicPr>
        <p:blipFill>
          <a:blip r:embed="rId3"/>
          <a:stretch>
            <a:fillRect/>
          </a:stretch>
        </p:blipFill>
        <p:spPr>
          <a:xfrm>
            <a:off x="366911" y="1992611"/>
            <a:ext cx="6180568" cy="3585996"/>
          </a:xfrm>
          <a:prstGeom prst="rect">
            <a:avLst/>
          </a:prstGeom>
        </p:spPr>
      </p:pic>
    </p:spTree>
    <p:extLst>
      <p:ext uri="{BB962C8B-B14F-4D97-AF65-F5344CB8AC3E}">
        <p14:creationId xmlns:p14="http://schemas.microsoft.com/office/powerpoint/2010/main" val="401092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25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2944E8-DD0E-5192-19A8-B91469CEA665}"/>
              </a:ext>
            </a:extLst>
          </p:cNvPr>
          <p:cNvPicPr>
            <a:picLocks noChangeAspect="1"/>
          </p:cNvPicPr>
          <p:nvPr/>
        </p:nvPicPr>
        <p:blipFill>
          <a:blip r:embed="rId2"/>
          <a:stretch>
            <a:fillRect/>
          </a:stretch>
        </p:blipFill>
        <p:spPr>
          <a:xfrm>
            <a:off x="5841603" y="2135966"/>
            <a:ext cx="5831341" cy="3463917"/>
          </a:xfrm>
          <a:prstGeom prst="rect">
            <a:avLst/>
          </a:prstGeom>
        </p:spPr>
      </p:pic>
      <p:sp>
        <p:nvSpPr>
          <p:cNvPr id="5" name="TextBox 4">
            <a:extLst>
              <a:ext uri="{FF2B5EF4-FFF2-40B4-BE49-F238E27FC236}">
                <a16:creationId xmlns:a16="http://schemas.microsoft.com/office/drawing/2014/main" id="{5F269FFA-11C5-8311-2454-A89B20C67031}"/>
              </a:ext>
            </a:extLst>
          </p:cNvPr>
          <p:cNvSpPr txBox="1"/>
          <p:nvPr/>
        </p:nvSpPr>
        <p:spPr>
          <a:xfrm>
            <a:off x="250117" y="3184308"/>
            <a:ext cx="5003202" cy="1367234"/>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
            </a:pPr>
            <a:r>
              <a:rPr lang="en-ZA" kern="1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Asynchronous </a:t>
            </a:r>
            <a:r>
              <a:rPr lang="en-ZA"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operations requiring multiple steps can lead to nested callbacks, making the code hard to read and maintain. </a:t>
            </a:r>
          </a:p>
          <a:p>
            <a:pPr marL="342900" indent="-342900" algn="r">
              <a:lnSpc>
                <a:spcPct val="107000"/>
              </a:lnSpc>
              <a:spcAft>
                <a:spcPts val="800"/>
              </a:spcAft>
              <a:buFont typeface="Wingdings" panose="05000000000000000000" pitchFamily="2" charset="2"/>
              <a:buChar char="§"/>
            </a:pPr>
            <a:r>
              <a:rPr lang="en-ZA"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 example:</a:t>
            </a:r>
            <a:endParaRPr lang="en-ZA"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B05CC9A-A966-34B9-0913-CF1E34530BEB}"/>
              </a:ext>
            </a:extLst>
          </p:cNvPr>
          <p:cNvSpPr txBox="1"/>
          <p:nvPr/>
        </p:nvSpPr>
        <p:spPr>
          <a:xfrm>
            <a:off x="3359076" y="468439"/>
            <a:ext cx="6094206" cy="721736"/>
          </a:xfrm>
          <a:prstGeom prst="rect">
            <a:avLst/>
          </a:prstGeom>
          <a:noFill/>
        </p:spPr>
        <p:txBody>
          <a:bodyPr wrap="square">
            <a:spAutoFit/>
          </a:bodyPr>
          <a:lstStyle/>
          <a:p>
            <a:pPr>
              <a:lnSpc>
                <a:spcPct val="107000"/>
              </a:lnSpc>
              <a:spcAft>
                <a:spcPts val="800"/>
              </a:spcAft>
            </a:pPr>
            <a:r>
              <a:rPr lang="en-ZA" sz="40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Callback Hell</a:t>
            </a:r>
          </a:p>
        </p:txBody>
      </p:sp>
    </p:spTree>
    <p:extLst>
      <p:ext uri="{BB962C8B-B14F-4D97-AF65-F5344CB8AC3E}">
        <p14:creationId xmlns:p14="http://schemas.microsoft.com/office/powerpoint/2010/main" val="39012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D835D-D3BA-E884-9EC8-38486F256043}"/>
              </a:ext>
            </a:extLst>
          </p:cNvPr>
          <p:cNvSpPr txBox="1"/>
          <p:nvPr/>
        </p:nvSpPr>
        <p:spPr>
          <a:xfrm>
            <a:off x="1109566" y="1424037"/>
            <a:ext cx="6888231" cy="2068836"/>
          </a:xfrm>
          <a:prstGeom prst="rect">
            <a:avLst/>
          </a:prstGeom>
          <a:noFill/>
        </p:spPr>
        <p:txBody>
          <a:bodyPr wrap="square">
            <a:spAutoFit/>
          </a:bodyPr>
          <a:lstStyle/>
          <a:p>
            <a:pPr marL="387477" indent="-387477" defTabSz="1033272">
              <a:lnSpc>
                <a:spcPct val="107000"/>
              </a:lnSpc>
              <a:spcAft>
                <a:spcPts val="904"/>
              </a:spcAft>
              <a:buSzPts val="1000"/>
              <a:buFont typeface="Symbol" panose="05050102010706020507" pitchFamily="18" charset="2"/>
              <a:buChar char=""/>
              <a:tabLst>
                <a:tab pos="516636" algn="l"/>
              </a:tabLst>
            </a:pPr>
            <a:r>
              <a:rPr lang="en-ZA" kern="0" dirty="0">
                <a:solidFill>
                  <a:srgbClr val="FFFFFF"/>
                </a:solidFill>
                <a:latin typeface="AvantGarde Bk BT"/>
                <a:cs typeface="Times New Roman" panose="02020603050405020304" pitchFamily="18" charset="0"/>
              </a:rPr>
              <a:t>Simple and easy to understand for small operations</a:t>
            </a:r>
            <a:r>
              <a:rPr lang="en-ZA" kern="0" dirty="0" smtClean="0">
                <a:solidFill>
                  <a:srgbClr val="FFFFFF"/>
                </a:solidFill>
                <a:latin typeface="AvantGarde Bk BT"/>
                <a:cs typeface="Times New Roman" panose="02020603050405020304" pitchFamily="18" charset="0"/>
              </a:rPr>
              <a:t>.</a:t>
            </a:r>
          </a:p>
          <a:p>
            <a:pPr marL="387477" indent="-387477" defTabSz="1033272">
              <a:lnSpc>
                <a:spcPct val="107000"/>
              </a:lnSpc>
              <a:spcAft>
                <a:spcPts val="904"/>
              </a:spcAft>
              <a:buSzPts val="1000"/>
              <a:buFont typeface="Symbol" panose="05050102010706020507" pitchFamily="18" charset="2"/>
              <a:buChar char=""/>
              <a:tabLst>
                <a:tab pos="516636" algn="l"/>
              </a:tabLst>
            </a:pPr>
            <a:endParaRPr lang="en-ZA" kern="100" dirty="0">
              <a:solidFill>
                <a:srgbClr val="FFFFFF"/>
              </a:solidFill>
              <a:latin typeface="AvantGarde Bk BT"/>
              <a:cs typeface="Times New Roman" panose="02020603050405020304" pitchFamily="18" charset="0"/>
            </a:endParaRPr>
          </a:p>
          <a:p>
            <a:pPr marL="387477" indent="-387477" defTabSz="1033272">
              <a:lnSpc>
                <a:spcPct val="107000"/>
              </a:lnSpc>
              <a:spcAft>
                <a:spcPts val="904"/>
              </a:spcAft>
              <a:buSzPts val="1000"/>
              <a:buFont typeface="Symbol" panose="05050102010706020507" pitchFamily="18" charset="2"/>
              <a:buChar char=""/>
              <a:tabLst>
                <a:tab pos="516636" algn="l"/>
              </a:tabLst>
            </a:pPr>
            <a:r>
              <a:rPr lang="en-ZA" kern="0" dirty="0">
                <a:solidFill>
                  <a:srgbClr val="FFFFFF"/>
                </a:solidFill>
                <a:latin typeface="AvantGarde Bk BT"/>
                <a:cs typeface="Times New Roman" panose="02020603050405020304" pitchFamily="18" charset="0"/>
              </a:rPr>
              <a:t>Effective for executing code in order</a:t>
            </a:r>
            <a:r>
              <a:rPr lang="en-ZA" sz="2400" kern="0" dirty="0">
                <a:solidFill>
                  <a:srgbClr val="FFFFFF"/>
                </a:solidFill>
                <a:latin typeface="Times New Roman" panose="02020603050405020304" pitchFamily="18" charset="0"/>
                <a:ea typeface="+mn-ea"/>
                <a:cs typeface="Times New Roman" panose="02020603050405020304" pitchFamily="18" charset="0"/>
              </a:rPr>
              <a:t>.</a:t>
            </a:r>
          </a:p>
          <a:p>
            <a:pPr defTabSz="1033272">
              <a:lnSpc>
                <a:spcPct val="107000"/>
              </a:lnSpc>
              <a:spcAft>
                <a:spcPts val="904"/>
              </a:spcAft>
              <a:buSzPts val="1000"/>
              <a:tabLst>
                <a:tab pos="516636" algn="l"/>
              </a:tabLst>
            </a:pPr>
            <a:endParaRPr lang="en-ZA" sz="1600" kern="100" dirty="0">
              <a:solidFill>
                <a:srgbClr val="FFFFFF"/>
              </a:solidFill>
              <a:latin typeface="Calibri" panose="020F0502020204030204" pitchFamily="34" charset="0"/>
              <a:ea typeface="+mn-ea"/>
              <a:cs typeface="Times New Roman" panose="02020603050405020304" pitchFamily="18" charset="0"/>
            </a:endParaRPr>
          </a:p>
          <a:p>
            <a:pPr defTabSz="1033272">
              <a:lnSpc>
                <a:spcPct val="107000"/>
              </a:lnSpc>
              <a:spcAft>
                <a:spcPts val="904"/>
              </a:spcAft>
            </a:pPr>
            <a:r>
              <a:rPr lang="en-ZA" sz="1600" kern="100" dirty="0">
                <a:solidFill>
                  <a:schemeClr val="tx1"/>
                </a:solidFill>
                <a:latin typeface="Calibri" panose="020F0502020204030204" pitchFamily="34" charset="0"/>
                <a:ea typeface="+mn-ea"/>
                <a:cs typeface="Times New Roman" panose="02020603050405020304" pitchFamily="18" charset="0"/>
              </a:rPr>
              <a:t> </a:t>
            </a:r>
            <a:endParaRPr lang="en-ZA"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C91ACD8-0A4B-1793-8B27-23070D864463}"/>
              </a:ext>
            </a:extLst>
          </p:cNvPr>
          <p:cNvSpPr txBox="1"/>
          <p:nvPr/>
        </p:nvSpPr>
        <p:spPr>
          <a:xfrm>
            <a:off x="573740" y="570490"/>
            <a:ext cx="6888231" cy="530594"/>
          </a:xfrm>
          <a:prstGeom prst="rect">
            <a:avLst/>
          </a:prstGeom>
          <a:noFill/>
        </p:spPr>
        <p:txBody>
          <a:bodyPr wrap="square">
            <a:spAutoFit/>
          </a:bodyPr>
          <a:lstStyle/>
          <a:p>
            <a:pPr defTabSz="1033272">
              <a:lnSpc>
                <a:spcPct val="107000"/>
              </a:lnSpc>
              <a:spcAft>
                <a:spcPts val="904"/>
              </a:spcAft>
            </a:pPr>
            <a:r>
              <a:rPr lang="en-ZA" sz="2800" b="1" kern="0" dirty="0">
                <a:solidFill>
                  <a:srgbClr val="FFC000"/>
                </a:solidFill>
                <a:latin typeface="Times New Roman" panose="02020603050405020304" pitchFamily="18" charset="0"/>
                <a:cs typeface="Times New Roman" panose="02020603050405020304" pitchFamily="18" charset="0"/>
              </a:rPr>
              <a:t>Advantages</a:t>
            </a:r>
            <a:r>
              <a:rPr lang="en-ZA" sz="2800" b="1" kern="0" dirty="0">
                <a:solidFill>
                  <a:srgbClr val="FFFFFF"/>
                </a:solidFill>
                <a:latin typeface="Times New Roman" panose="02020603050405020304" pitchFamily="18" charset="0"/>
                <a:cs typeface="Times New Roman" panose="02020603050405020304" pitchFamily="18" charset="0"/>
              </a:rPr>
              <a:t>:</a:t>
            </a:r>
            <a:endParaRPr lang="en-ZA"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89D007D-42C1-7187-596B-3E49D89C1D3A}"/>
              </a:ext>
            </a:extLst>
          </p:cNvPr>
          <p:cNvSpPr txBox="1"/>
          <p:nvPr/>
        </p:nvSpPr>
        <p:spPr>
          <a:xfrm>
            <a:off x="1109566" y="4471422"/>
            <a:ext cx="9809446" cy="1212255"/>
          </a:xfrm>
          <a:prstGeom prst="rect">
            <a:avLst/>
          </a:prstGeom>
          <a:noFill/>
        </p:spPr>
        <p:txBody>
          <a:bodyPr wrap="square">
            <a:spAutoFit/>
          </a:bodyPr>
          <a:lstStyle/>
          <a:p>
            <a:pPr marL="387477" indent="-387477" defTabSz="1033272">
              <a:lnSpc>
                <a:spcPct val="107000"/>
              </a:lnSpc>
              <a:spcAft>
                <a:spcPts val="904"/>
              </a:spcAft>
              <a:buSzPts val="1000"/>
              <a:buFont typeface="Symbol" panose="05050102010706020507" pitchFamily="18" charset="2"/>
              <a:buChar char=""/>
              <a:tabLst>
                <a:tab pos="516636" algn="l"/>
              </a:tabLst>
            </a:pPr>
            <a:r>
              <a:rPr lang="en-ZA" b="1" kern="0" dirty="0">
                <a:solidFill>
                  <a:srgbClr val="FFFFFF"/>
                </a:solidFill>
                <a:latin typeface="AvantGarde Bk BT"/>
                <a:cs typeface="Times New Roman" panose="02020603050405020304" pitchFamily="18" charset="0"/>
              </a:rPr>
              <a:t>Callback Hell:</a:t>
            </a:r>
            <a:r>
              <a:rPr lang="en-ZA" kern="0" dirty="0">
                <a:solidFill>
                  <a:srgbClr val="FFFFFF"/>
                </a:solidFill>
                <a:latin typeface="AvantGarde Bk BT"/>
                <a:cs typeface="Times New Roman" panose="02020603050405020304" pitchFamily="18" charset="0"/>
              </a:rPr>
              <a:t> Nested callbacks can lead to code that is difficult to read and maintain</a:t>
            </a:r>
            <a:r>
              <a:rPr lang="en-ZA" kern="0" dirty="0" smtClean="0">
                <a:solidFill>
                  <a:srgbClr val="FFFFFF"/>
                </a:solidFill>
                <a:latin typeface="AvantGarde Bk BT"/>
                <a:cs typeface="Times New Roman" panose="02020603050405020304" pitchFamily="18" charset="0"/>
              </a:rPr>
              <a:t>.</a:t>
            </a:r>
          </a:p>
          <a:p>
            <a:pPr marL="387477" indent="-387477" defTabSz="1033272">
              <a:lnSpc>
                <a:spcPct val="107000"/>
              </a:lnSpc>
              <a:spcAft>
                <a:spcPts val="904"/>
              </a:spcAft>
              <a:buSzPts val="1000"/>
              <a:buFont typeface="Symbol" panose="05050102010706020507" pitchFamily="18" charset="2"/>
              <a:buChar char=""/>
              <a:tabLst>
                <a:tab pos="516636" algn="l"/>
              </a:tabLst>
            </a:pPr>
            <a:endParaRPr lang="en-ZA" kern="100" dirty="0">
              <a:solidFill>
                <a:srgbClr val="FFFFFF"/>
              </a:solidFill>
              <a:latin typeface="AvantGarde Bk BT"/>
              <a:cs typeface="Times New Roman" panose="02020603050405020304" pitchFamily="18" charset="0"/>
            </a:endParaRPr>
          </a:p>
          <a:p>
            <a:pPr marL="387477" indent="-387477" defTabSz="1033272">
              <a:lnSpc>
                <a:spcPct val="107000"/>
              </a:lnSpc>
              <a:spcAft>
                <a:spcPts val="904"/>
              </a:spcAft>
              <a:buSzPts val="1000"/>
              <a:buFont typeface="Symbol" panose="05050102010706020507" pitchFamily="18" charset="2"/>
              <a:buChar char=""/>
              <a:tabLst>
                <a:tab pos="516636" algn="l"/>
              </a:tabLst>
            </a:pPr>
            <a:r>
              <a:rPr lang="en-ZA" b="1" kern="0" dirty="0">
                <a:solidFill>
                  <a:srgbClr val="FFFFFF"/>
                </a:solidFill>
                <a:latin typeface="AvantGarde Bk BT"/>
                <a:cs typeface="Times New Roman" panose="02020603050405020304" pitchFamily="18" charset="0"/>
              </a:rPr>
              <a:t>Error Handling:</a:t>
            </a:r>
            <a:r>
              <a:rPr lang="en-ZA" kern="0" dirty="0">
                <a:solidFill>
                  <a:srgbClr val="FFFFFF"/>
                </a:solidFill>
                <a:latin typeface="AvantGarde Bk BT"/>
                <a:cs typeface="Times New Roman" panose="02020603050405020304" pitchFamily="18" charset="0"/>
              </a:rPr>
              <a:t> Managing errors across multiple callback levels can be cumbersome</a:t>
            </a:r>
            <a:r>
              <a:rPr lang="en-ZA" kern="0" dirty="0">
                <a:solidFill>
                  <a:srgbClr val="FFFFFF"/>
                </a:solidFill>
                <a:latin typeface="Times New Roman" panose="02020603050405020304" pitchFamily="18" charset="0"/>
                <a:cs typeface="Times New Roman" panose="02020603050405020304" pitchFamily="18" charset="0"/>
              </a:rPr>
              <a:t>.</a:t>
            </a:r>
            <a:endParaRPr lang="en-ZA"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0833D5DC-5DA3-AF7C-DE2D-C02C0C68628B}"/>
              </a:ext>
            </a:extLst>
          </p:cNvPr>
          <p:cNvSpPr txBox="1"/>
          <p:nvPr/>
        </p:nvSpPr>
        <p:spPr>
          <a:xfrm>
            <a:off x="573740" y="3540384"/>
            <a:ext cx="6888231" cy="530594"/>
          </a:xfrm>
          <a:prstGeom prst="rect">
            <a:avLst/>
          </a:prstGeom>
          <a:noFill/>
        </p:spPr>
        <p:txBody>
          <a:bodyPr wrap="square">
            <a:spAutoFit/>
          </a:bodyPr>
          <a:lstStyle/>
          <a:p>
            <a:pPr defTabSz="1033272">
              <a:lnSpc>
                <a:spcPct val="107000"/>
              </a:lnSpc>
              <a:spcAft>
                <a:spcPts val="904"/>
              </a:spcAft>
            </a:pPr>
            <a:r>
              <a:rPr lang="en-ZA" sz="2800" b="1" kern="0" dirty="0">
                <a:solidFill>
                  <a:srgbClr val="FFC000"/>
                </a:solidFill>
                <a:latin typeface="Times New Roman" panose="02020603050405020304" pitchFamily="18" charset="0"/>
                <a:cs typeface="Times New Roman" panose="02020603050405020304" pitchFamily="18" charset="0"/>
              </a:rPr>
              <a:t>Disadvantages</a:t>
            </a:r>
            <a:r>
              <a:rPr lang="en-ZA" sz="2800" b="1" kern="0" dirty="0">
                <a:solidFill>
                  <a:srgbClr val="FFFFFF"/>
                </a:solidFill>
                <a:latin typeface="Times New Roman" panose="02020603050405020304" pitchFamily="18" charset="0"/>
                <a:cs typeface="Times New Roman" panose="02020603050405020304" pitchFamily="18" charset="0"/>
              </a:rPr>
              <a:t>:</a:t>
            </a:r>
            <a:endParaRPr lang="en-ZA"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075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18C00F-B91C-F9BD-B8F3-2DF79CC7F63D}"/>
              </a:ext>
            </a:extLst>
          </p:cNvPr>
          <p:cNvSpPr txBox="1"/>
          <p:nvPr/>
        </p:nvSpPr>
        <p:spPr>
          <a:xfrm>
            <a:off x="168281" y="1416910"/>
            <a:ext cx="11618258" cy="2430024"/>
          </a:xfrm>
          <a:prstGeom prst="rect">
            <a:avLst/>
          </a:prstGeom>
          <a:noFill/>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r>
              <a:rPr lang="en-ZA" kern="100" dirty="0">
                <a:solidFill>
                  <a:srgbClr val="FFFFFF"/>
                </a:solidFill>
                <a:latin typeface="AvantGarde Bk BT"/>
                <a:ea typeface="Calibri" panose="020F0502020204030204" pitchFamily="34" charset="0"/>
                <a:cs typeface="Times New Roman" panose="02020603050405020304" pitchFamily="18" charset="0"/>
              </a:rPr>
              <a:t>Asynchronous programming allows code to run without blocking the main execution thread. This is useful for operations like network requests, file reading/writing, or timers</a:t>
            </a:r>
            <a:r>
              <a:rPr lang="en-ZA" kern="100" dirty="0" smtClean="0">
                <a:solidFill>
                  <a:srgbClr val="FFFFFF"/>
                </a:solidFill>
                <a:latin typeface="AvantGarde Bk B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Wingdings" panose="05000000000000000000" pitchFamily="2" charset="2"/>
              <a:buChar char="§"/>
              <a:tabLst>
                <a:tab pos="457200" algn="l"/>
              </a:tabLst>
            </a:pPr>
            <a:endParaRPr lang="en-ZA" kern="100" dirty="0">
              <a:solidFill>
                <a:srgbClr val="FFFFFF"/>
              </a:solidFill>
              <a:latin typeface="AvantGarde Bk B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US" kern="100" dirty="0">
                <a:solidFill>
                  <a:srgbClr val="FFFFFF"/>
                </a:solidFill>
                <a:effectLst/>
                <a:latin typeface="AvantGarde Bk BT"/>
                <a:ea typeface="Calibri" panose="020F0502020204030204" pitchFamily="34" charset="0"/>
                <a:cs typeface="Times New Roman" panose="02020603050405020304" pitchFamily="18" charset="0"/>
              </a:rPr>
              <a:t>An asynchronous model allows multiple things to happen at the same time. When you start an action, your program continues to run. When the action finishes, the program is informed and gets access to the result (for example, the data read from disk).</a:t>
            </a:r>
          </a:p>
          <a:p>
            <a:pPr marL="342900" lvl="0" indent="-342900">
              <a:lnSpc>
                <a:spcPct val="107000"/>
              </a:lnSpc>
              <a:spcAft>
                <a:spcPts val="800"/>
              </a:spcAft>
              <a:buSzPts val="1000"/>
              <a:buFont typeface="Symbol" panose="05050102010706020507" pitchFamily="18" charset="2"/>
              <a:buChar char=""/>
              <a:tabLst>
                <a:tab pos="457200" algn="l"/>
              </a:tabLst>
            </a:pPr>
            <a:endParaRPr lang="en-ZA" sz="16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06477B7-55E4-7ADD-FD25-2CC6F5B85264}"/>
              </a:ext>
            </a:extLst>
          </p:cNvPr>
          <p:cNvSpPr txBox="1"/>
          <p:nvPr/>
        </p:nvSpPr>
        <p:spPr>
          <a:xfrm>
            <a:off x="2930307" y="355035"/>
            <a:ext cx="6094206" cy="655885"/>
          </a:xfrm>
          <a:prstGeom prst="rect">
            <a:avLst/>
          </a:prstGeom>
          <a:noFill/>
        </p:spPr>
        <p:txBody>
          <a:bodyPr wrap="square">
            <a:spAutoFit/>
          </a:bodyPr>
          <a:lstStyle/>
          <a:p>
            <a:pPr>
              <a:lnSpc>
                <a:spcPct val="107000"/>
              </a:lnSpc>
              <a:spcAft>
                <a:spcPts val="800"/>
              </a:spcAft>
            </a:pPr>
            <a:r>
              <a:rPr lang="en-ZA" sz="36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Asynchronous Operations</a:t>
            </a:r>
            <a:endParaRPr lang="en-ZA" sz="2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ADABB5B-F05D-9D93-9168-077E3672BF1B}"/>
              </a:ext>
            </a:extLst>
          </p:cNvPr>
          <p:cNvSpPr txBox="1"/>
          <p:nvPr/>
        </p:nvSpPr>
        <p:spPr>
          <a:xfrm>
            <a:off x="448678" y="4252924"/>
            <a:ext cx="3182028" cy="981423"/>
          </a:xfrm>
          <a:prstGeom prst="rect">
            <a:avLst/>
          </a:prstGeom>
          <a:noFill/>
        </p:spPr>
        <p:txBody>
          <a:bodyPr wrap="square">
            <a:spAutoFit/>
          </a:bodyPr>
          <a:lstStyle/>
          <a:p>
            <a:pPr lvl="0" algn="r">
              <a:lnSpc>
                <a:spcPct val="107000"/>
              </a:lnSpc>
              <a:spcAft>
                <a:spcPts val="800"/>
              </a:spcAft>
              <a:buSzPts val="1000"/>
              <a:tabLst>
                <a:tab pos="457200" algn="l"/>
              </a:tabLst>
            </a:pPr>
            <a:r>
              <a:rPr lang="en-ZA" kern="0" dirty="0" smtClean="0">
                <a:solidFill>
                  <a:srgbClr val="FFFFFF"/>
                </a:solidFill>
                <a:effectLst/>
                <a:latin typeface="AvantGarde Bk BT"/>
                <a:ea typeface="Times New Roman" panose="02020603050405020304" pitchFamily="18" charset="0"/>
                <a:cs typeface="Times New Roman" panose="02020603050405020304" pitchFamily="18" charset="0"/>
              </a:rPr>
              <a:t>Example - Using </a:t>
            </a:r>
            <a:r>
              <a:rPr lang="en-ZA" kern="0" dirty="0">
                <a:solidFill>
                  <a:srgbClr val="FFFFFF"/>
                </a:solidFill>
                <a:effectLst/>
                <a:latin typeface="AvantGarde Bk BT"/>
                <a:ea typeface="Times New Roman" panose="02020603050405020304" pitchFamily="18" charset="0"/>
                <a:cs typeface="Times New Roman" panose="02020603050405020304" pitchFamily="18" charset="0"/>
              </a:rPr>
              <a:t>setTimeout to mimic an asynchronous </a:t>
            </a:r>
            <a:r>
              <a:rPr lang="en-ZA" kern="0" dirty="0" smtClean="0">
                <a:solidFill>
                  <a:srgbClr val="FFFFFF"/>
                </a:solidFill>
                <a:effectLst/>
                <a:latin typeface="AvantGarde Bk BT"/>
                <a:ea typeface="Times New Roman" panose="02020603050405020304" pitchFamily="18" charset="0"/>
                <a:cs typeface="Times New Roman" panose="02020603050405020304" pitchFamily="18" charset="0"/>
              </a:rPr>
              <a:t>operation:</a:t>
            </a:r>
            <a:endParaRPr lang="en-ZA" kern="100" dirty="0">
              <a:solidFill>
                <a:srgbClr val="FFFFFF"/>
              </a:solidFill>
              <a:effectLst/>
              <a:latin typeface="AvantGarde Bk B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8CC34F7-81B2-4F2B-E347-182E5B8C8929}"/>
              </a:ext>
            </a:extLst>
          </p:cNvPr>
          <p:cNvPicPr>
            <a:picLocks noChangeAspect="1"/>
          </p:cNvPicPr>
          <p:nvPr/>
        </p:nvPicPr>
        <p:blipFill>
          <a:blip r:embed="rId2"/>
          <a:stretch>
            <a:fillRect/>
          </a:stretch>
        </p:blipFill>
        <p:spPr>
          <a:xfrm>
            <a:off x="3818965" y="3628331"/>
            <a:ext cx="7471166" cy="2742839"/>
          </a:xfrm>
          <a:prstGeom prst="rect">
            <a:avLst/>
          </a:prstGeom>
        </p:spPr>
      </p:pic>
    </p:spTree>
    <p:extLst>
      <p:ext uri="{BB962C8B-B14F-4D97-AF65-F5344CB8AC3E}">
        <p14:creationId xmlns:p14="http://schemas.microsoft.com/office/powerpoint/2010/main" val="163803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theme1.xml><?xml version="1.0" encoding="utf-8"?>
<a:theme xmlns:a="http://schemas.openxmlformats.org/drawingml/2006/main" name="BelgiumCampusLectures">
  <a:themeElements>
    <a:clrScheme name="BC Colour Scheme">
      <a:dk1>
        <a:srgbClr val="000000"/>
      </a:dk1>
      <a:lt1>
        <a:srgbClr val="FFFFFF"/>
      </a:lt1>
      <a:dk2>
        <a:srgbClr val="44546A"/>
      </a:dk2>
      <a:lt2>
        <a:srgbClr val="E7E6E6"/>
      </a:lt2>
      <a:accent1>
        <a:srgbClr val="252625"/>
      </a:accent1>
      <a:accent2>
        <a:srgbClr val="DA3236"/>
      </a:accent2>
      <a:accent3>
        <a:srgbClr val="F5D121"/>
      </a:accent3>
      <a:accent4>
        <a:srgbClr val="8DCA4E"/>
      </a:accent4>
      <a:accent5>
        <a:srgbClr val="2D95C1"/>
      </a:accent5>
      <a:accent6>
        <a:srgbClr val="A136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lgiumCampusLectures" id="{79B71C2D-F713-4FD6-BC28-77E531480CDC}" vid="{75D0B447-5D2C-441F-8BFE-56A3D8CB91A1}"/>
    </a:ext>
  </a:extLst>
</a:theme>
</file>

<file path=ppt/theme/theme2.xml><?xml version="1.0" encoding="utf-8"?>
<a:theme xmlns:a="http://schemas.openxmlformats.org/drawingml/2006/main" name="Office Theme">
  <a:themeElements>
    <a:clrScheme name="BC Colours 1">
      <a:dk1>
        <a:srgbClr val="000000"/>
      </a:dk1>
      <a:lt1>
        <a:srgbClr val="FFFFFF"/>
      </a:lt1>
      <a:dk2>
        <a:srgbClr val="44546A"/>
      </a:dk2>
      <a:lt2>
        <a:srgbClr val="E7E6E6"/>
      </a:lt2>
      <a:accent1>
        <a:srgbClr val="252625"/>
      </a:accent1>
      <a:accent2>
        <a:srgbClr val="DA3236"/>
      </a:accent2>
      <a:accent3>
        <a:srgbClr val="F5D121"/>
      </a:accent3>
      <a:accent4>
        <a:srgbClr val="8DCA4E"/>
      </a:accent4>
      <a:accent5>
        <a:srgbClr val="2D95C1"/>
      </a:accent5>
      <a:accent6>
        <a:srgbClr val="A136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e1a60f-3350-4a05-95d7-b25b2a175643">
      <Terms xmlns="http://schemas.microsoft.com/office/infopath/2007/PartnerControls"/>
    </lcf76f155ced4ddcb4097134ff3c332f>
    <TaxCatchAll xmlns="52dda859-a9e4-42d9-868d-de8ee1d200c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B7728AE1D21D41AD9B35AAE0A4EC95" ma:contentTypeVersion="17" ma:contentTypeDescription="Create a new document." ma:contentTypeScope="" ma:versionID="88059b75877ba66a7e3004593427905c">
  <xsd:schema xmlns:xsd="http://www.w3.org/2001/XMLSchema" xmlns:xs="http://www.w3.org/2001/XMLSchema" xmlns:p="http://schemas.microsoft.com/office/2006/metadata/properties" xmlns:ns2="52dda859-a9e4-42d9-868d-de8ee1d200c2" xmlns:ns3="d8e1a60f-3350-4a05-95d7-b25b2a175643" targetNamespace="http://schemas.microsoft.com/office/2006/metadata/properties" ma:root="true" ma:fieldsID="edb3aaffc6e71aea68e7b93343d7dde8" ns2:_="" ns3:_="">
    <xsd:import namespace="52dda859-a9e4-42d9-868d-de8ee1d200c2"/>
    <xsd:import namespace="d8e1a60f-3350-4a05-95d7-b25b2a17564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da859-a9e4-42d9-868d-de8ee1d200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8deb48b-0a2b-4e23-9a68-642254c24ba9}" ma:internalName="TaxCatchAll" ma:showField="CatchAllData" ma:web="52dda859-a9e4-42d9-868d-de8ee1d200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8e1a60f-3350-4a05-95d7-b25b2a17564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4A1F9C-B9DB-4B90-B594-E87D60309EE7}">
  <ds:schemaRefs>
    <ds:schemaRef ds:uri="http://schemas.microsoft.com/sharepoint/v3/contenttype/forms"/>
  </ds:schemaRefs>
</ds:datastoreItem>
</file>

<file path=customXml/itemProps2.xml><?xml version="1.0" encoding="utf-8"?>
<ds:datastoreItem xmlns:ds="http://schemas.openxmlformats.org/officeDocument/2006/customXml" ds:itemID="{00483A2C-AC38-424C-AE02-9789BC382B27}">
  <ds:schemaRefs>
    <ds:schemaRef ds:uri="4900d5ba-9796-42da-8ad1-b47e8faca156"/>
    <ds:schemaRef ds:uri="http://schemas.microsoft.com/office/2006/metadata/properties"/>
    <ds:schemaRef ds:uri="http://purl.org/dc/elements/1.1/"/>
    <ds:schemaRef ds:uri="49283337-5960-4ff7-8228-fa26b266e73f"/>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CF312A12-76FD-4026-9D80-03E32DE834CD}"/>
</file>

<file path=docProps/app.xml><?xml version="1.0" encoding="utf-8"?>
<Properties xmlns="http://schemas.openxmlformats.org/officeDocument/2006/extended-properties" xmlns:vt="http://schemas.openxmlformats.org/officeDocument/2006/docPropsVTypes">
  <Template>BelgiumCampusLectures</Template>
  <TotalTime>20789</TotalTime>
  <Words>1239</Words>
  <Application>Microsoft Office PowerPoint</Application>
  <PresentationFormat>Widescreen</PresentationFormat>
  <Paragraphs>158</Paragraphs>
  <Slides>19</Slides>
  <Notes>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19</vt:i4>
      </vt:variant>
    </vt:vector>
  </HeadingPairs>
  <TitlesOfParts>
    <vt:vector size="36" baseType="lpstr">
      <vt:lpstr>Aptos</vt:lpstr>
      <vt:lpstr>Arial</vt:lpstr>
      <vt:lpstr>AvantGarde Bk BT</vt:lpstr>
      <vt:lpstr>Bebas Neue</vt:lpstr>
      <vt:lpstr>Bebas Neue Bold</vt:lpstr>
      <vt:lpstr>Calibri</vt:lpstr>
      <vt:lpstr>Calibri Light</vt:lpstr>
      <vt:lpstr>Courier New</vt:lpstr>
      <vt:lpstr>Roboto Light</vt:lpstr>
      <vt:lpstr>Source Sans Pro</vt:lpstr>
      <vt:lpstr>Source Sans Pro ExtraLight</vt:lpstr>
      <vt:lpstr>Source Sans Pro Light</vt:lpstr>
      <vt:lpstr>Symbol</vt:lpstr>
      <vt:lpstr>Times New Roman</vt:lpstr>
      <vt:lpstr>Wingdings</vt:lpstr>
      <vt:lpstr>BelgiumCampusLectures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van Niekerk</dc:creator>
  <cp:lastModifiedBy>SimbaPC</cp:lastModifiedBy>
  <cp:revision>267</cp:revision>
  <dcterms:created xsi:type="dcterms:W3CDTF">2020-11-16T17:13:22Z</dcterms:created>
  <dcterms:modified xsi:type="dcterms:W3CDTF">2024-07-21T11:48:50Z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0x010100DBB7728AE1D21D41AD9B35AAE0A4EC95</vt:lpwstr>
  </property>
</Properties>
</file>