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68" r:id="rId3"/>
    <p:sldId id="267" r:id="rId4"/>
    <p:sldId id="260" r:id="rId5"/>
    <p:sldId id="271" r:id="rId6"/>
    <p:sldId id="262" r:id="rId7"/>
    <p:sldId id="263" r:id="rId8"/>
    <p:sldId id="270" r:id="rId9"/>
    <p:sldId id="259" r:id="rId10"/>
    <p:sldId id="272" r:id="rId11"/>
    <p:sldId id="257" r:id="rId12"/>
    <p:sldId id="266" r:id="rId13"/>
    <p:sldId id="258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422" autoAdjust="0"/>
  </p:normalViewPr>
  <p:slideViewPr>
    <p:cSldViewPr snapToGrid="0" snapToObjects="1">
      <p:cViewPr varScale="1">
        <p:scale>
          <a:sx n="64" d="100"/>
          <a:sy n="64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80EE-CAA4-BC46-9E23-193DFC500608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B6ED2-F702-584D-BA7C-961B165D84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269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B6ED2-F702-584D-BA7C-961B165D846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9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B6ED2-F702-584D-BA7C-961B165D846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47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숫자</a:t>
            </a:r>
            <a:r>
              <a:rPr kumimoji="1" lang="en-US" altLang="ko-KR"/>
              <a:t>+1,</a:t>
            </a:r>
            <a:r>
              <a:rPr kumimoji="1" lang="ko-KR" altLang="en-US"/>
              <a:t> 단위</a:t>
            </a:r>
            <a:r>
              <a:rPr kumimoji="1" lang="en-US" altLang="ko-KR"/>
              <a:t>+1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B6ED2-F702-584D-BA7C-961B165D846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22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숫자</a:t>
            </a:r>
            <a:r>
              <a:rPr kumimoji="1" lang="en-US" altLang="ko-KR"/>
              <a:t>+1,</a:t>
            </a:r>
            <a:r>
              <a:rPr kumimoji="1" lang="ko-KR" altLang="en-US"/>
              <a:t> 단위</a:t>
            </a:r>
            <a:r>
              <a:rPr kumimoji="1" lang="en-US" altLang="ko-KR"/>
              <a:t>+1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B6ED2-F702-584D-BA7C-961B165D846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068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B6ED2-F702-584D-BA7C-961B165D8467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595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B6ED2-F702-584D-BA7C-961B165D846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4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2B9A-2D24-114D-A162-08ACF7F2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EF7B9-BC47-984E-8619-342A3455C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AD3B8-7A81-E741-A56C-41800292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D37D-8BEC-CC47-B0C1-CD4DFF9A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45AD1-0384-924C-8FFA-62B019E4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77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64C81-8060-FB4F-9BA1-1CFEC3FE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1864F-7D26-C14E-8B0A-C509B5F9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43D3E-239C-FB4C-995F-61530129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BC1F3-32E0-8F4F-BD83-4D3E2A1F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C7CD4-D940-2642-83F4-7C6D26ED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3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C9C7C-59DA-AB4C-8F09-CDF10CAEB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F55C4-3383-5740-9E7E-5EB4617A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C40D2-F5AA-A84F-AF52-1213A3E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FF63F-AFF0-264C-A461-E1A7877F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C7D52-5EF4-114F-AEFD-C434645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B922-92F7-A64B-BF20-3C8C7C91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34E5C-439C-8847-BBC0-21571788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19B1-D6EC-7C42-8D83-1D229E8F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DD050-AAA4-3A40-9099-DD648DD1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6CAE6-278D-CD4D-8FDD-C503DF93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3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D8D1F-8B57-2043-BE15-CA5A46A3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F5FF4-82A9-6141-8243-81260BA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05651-BDE7-164C-833D-32C23A75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779F4-2C74-074F-A3B0-25391909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0B3F3-4D7A-4C45-95A4-FB670A85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15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2CC5-D881-3449-AA58-0D1E0314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D95B4-C8BB-C342-AEEB-80AF9E851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2C2BA-3936-184B-8521-6C5F806C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908F0-CB0D-A240-AB8A-4B7F4B0F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ACD53-DECC-7B4C-B262-DC6AB0D3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51540-6FF1-0D42-A83B-A63A6BC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74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E5B58-6231-9046-96D7-80BE9DE0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71D90-CECE-344C-94ED-FFC09DEA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F2AD3-7A34-D241-9842-09153B79B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91F28-C4C2-F245-A72E-38A6DF53D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23658-9DB7-3740-A13F-603E062D2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372416-B10B-A94B-B253-5917045A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EB80C-2F98-B34E-BA10-96064DB9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72B612-46B0-164B-94B7-C330C564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57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99234-B1D0-C146-9EE0-77BE86D1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109C7-DB94-F74B-99EE-5A738BB6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B27073-5DA5-8E48-A80E-9D7BBB38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B0C00-7C83-2340-9394-2639531D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9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068A0E-72B6-D743-AED8-1279E734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2B1D6-2340-D945-8028-4891CC2F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815A2-71F7-5541-8503-57847882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04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EEDC-02E6-1541-8E10-BA549148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C454E-93FB-9149-BFF2-42A3D3B4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7D434-0267-9B45-88B8-2D8D36A3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080C9-E28F-8F42-9DAC-FBF6C46E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46188-6934-2946-857E-84AF8C0B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0AEB2-5883-554C-B674-5E2E5FC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6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BF54-B84C-BB4D-A1E5-4FD03A17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F3D6B3-A1F2-B242-A818-DE2BB5CA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06874-90D2-B04A-8E48-722ED6046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09975-CDA3-F040-A334-D67CA8ED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7FA82A-18DD-1740-8D0A-A0F13B4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1B000-8E67-D24F-AF2D-A18335DA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6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13063-8EE4-D744-865E-5D85DB2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4566B-1942-A94B-B155-F29FCBD7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F49F6-5CB5-FD42-8F97-9526B4FC2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8990-D3F6-EA48-BE4F-DD4E821D857E}" type="datetimeFigureOut">
              <a:rPr kumimoji="1" lang="ko-KR" altLang="en-US" smtClean="0"/>
              <a:t>2019-07-18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D587B-6675-8F4B-B69F-6BC668DC8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6ACAD-0613-F24B-AE44-59739FB7E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FE6-404A-6143-8C58-864C32A78D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11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7FD8-3ED5-419E-A349-B61CB045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 err="1"/>
              <a:t>TiTaDGIST</a:t>
            </a:r>
            <a:r>
              <a:rPr lang="en-US" altLang="ko-KR" dirty="0"/>
              <a:t> weekly meeting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0C65D-01C3-4524-9757-4E3056B67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2019.07.18</a:t>
            </a:r>
          </a:p>
          <a:p>
            <a:pPr algn="l"/>
            <a:r>
              <a:rPr lang="ko-KR" altLang="en-US" dirty="0"/>
              <a:t>정다훈</a:t>
            </a:r>
          </a:p>
        </p:txBody>
      </p:sp>
      <p:pic>
        <p:nvPicPr>
          <p:cNvPr id="5" name="그림 4" descr="사람, 가장, 사진, 그룹이(가) 표시된 사진&#10;&#10;자동 생성된 설명">
            <a:extLst>
              <a:ext uri="{FF2B5EF4-FFF2-40B4-BE49-F238E27FC236}">
                <a16:creationId xmlns:a16="http://schemas.microsoft.com/office/drawing/2014/main" id="{FA5C9058-AD6B-4AC0-9748-967AB0E31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" r="2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286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8E272-88E9-8D47-BE10-13FC9D5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작업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E0A57-FD47-0141-B002-2E36E61E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웹페이지 구현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학생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수강 희망 과목 조사</a:t>
            </a:r>
            <a:r>
              <a:rPr kumimoji="1" lang="en-US" altLang="ko-KR" dirty="0"/>
              <a:t>: 23</a:t>
            </a:r>
            <a:r>
              <a:rPr kumimoji="1" lang="ko-KR" altLang="en-US" dirty="0"/>
              <a:t>학점 이상 못 고르게</a:t>
            </a:r>
            <a:r>
              <a:rPr kumimoji="1" lang="en-US" altLang="ko-KR" dirty="0"/>
              <a:t>. </a:t>
            </a:r>
            <a:r>
              <a:rPr kumimoji="1" lang="ko-KR" altLang="en-US" dirty="0"/>
              <a:t>과목 쉽게 색인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교수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과목 요청 사항 수집</a:t>
            </a:r>
            <a:r>
              <a:rPr kumimoji="1" lang="en-US" altLang="ko-KR" dirty="0"/>
              <a:t>: </a:t>
            </a:r>
            <a:r>
              <a:rPr kumimoji="1" lang="ko-KR" altLang="en-US" dirty="0"/>
              <a:t>엑셀 수기에서 확인된 요청 종류 총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구현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추가</a:t>
            </a:r>
            <a:r>
              <a:rPr kumimoji="1" lang="en-US" altLang="ko-KR" dirty="0"/>
              <a:t>) ‘</a:t>
            </a:r>
            <a:r>
              <a:rPr kumimoji="1" lang="ko-KR" altLang="en-US" dirty="0"/>
              <a:t>두 과목을 동시에 듣는 학생 수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edge </a:t>
            </a:r>
            <a:r>
              <a:rPr kumimoji="1" lang="ko-KR" altLang="en-US" dirty="0"/>
              <a:t>굵기로 한 그래프 생성 </a:t>
            </a:r>
            <a:r>
              <a:rPr kumimoji="1" lang="en-US" altLang="ko-KR" dirty="0"/>
              <a:t>(visualization)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32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7040-F42E-6D45-8458-1D877E17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 Table: SUBJECT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96AA88-BCDE-4151-AB99-1F8F25AD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471737"/>
            <a:ext cx="12058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4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881C-1ED8-4568-AF1F-F6D6B156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 Table: REQUEST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E908019-B5FC-429A-ADEF-E7B8D613A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579225"/>
              </p:ext>
            </p:extLst>
          </p:nvPr>
        </p:nvGraphicFramePr>
        <p:xfrm>
          <a:off x="838200" y="2147146"/>
          <a:ext cx="1051560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86693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386179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02328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3720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95503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08361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REQ_CLASS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idSUBJ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idINST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slots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isMust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75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‘welcome’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’0000011100…’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7374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034DF9-C6C2-4028-82EC-FF9AF8C4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98317"/>
              </p:ext>
            </p:extLst>
          </p:nvPr>
        </p:nvGraphicFramePr>
        <p:xfrm>
          <a:off x="835241" y="3288733"/>
          <a:ext cx="53038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951">
                  <a:extLst>
                    <a:ext uri="{9D8B030D-6E8A-4147-A177-3AD203B41FA5}">
                      <a16:colId xmlns:a16="http://schemas.microsoft.com/office/drawing/2014/main" val="3961827199"/>
                    </a:ext>
                  </a:extLst>
                </a:gridCol>
                <a:gridCol w="1767951">
                  <a:extLst>
                    <a:ext uri="{9D8B030D-6E8A-4147-A177-3AD203B41FA5}">
                      <a16:colId xmlns:a16="http://schemas.microsoft.com/office/drawing/2014/main" val="3054129085"/>
                    </a:ext>
                  </a:extLst>
                </a:gridCol>
                <a:gridCol w="1767951">
                  <a:extLst>
                    <a:ext uri="{9D8B030D-6E8A-4147-A177-3AD203B41FA5}">
                      <a16:colId xmlns:a16="http://schemas.microsoft.com/office/drawing/2014/main" val="2458061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REQ_ENROLL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idSTUD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wish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23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과목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list)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8523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81DE58C-2247-40ED-B215-C0A4B4C097BC}"/>
              </a:ext>
            </a:extLst>
          </p:cNvPr>
          <p:cNvSpPr/>
          <p:nvPr/>
        </p:nvSpPr>
        <p:spPr>
          <a:xfrm>
            <a:off x="835241" y="4465880"/>
            <a:ext cx="10191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#types of requests: ['</a:t>
            </a:r>
            <a:r>
              <a:rPr lang="en-US" altLang="ko-KR" sz="2400" dirty="0">
                <a:solidFill>
                  <a:srgbClr val="7030A0"/>
                </a:solidFill>
                <a:latin typeface="Consolas" panose="020B0609020204030204" pitchFamily="49" charset="0"/>
              </a:rPr>
              <a:t>welcome</a:t>
            </a:r>
            <a:r>
              <a:rPr lang="en-US" altLang="ko-KR" sz="2400" dirty="0">
                <a:latin typeface="Consolas" panose="020B0609020204030204" pitchFamily="49" charset="0"/>
              </a:rPr>
              <a:t>', '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unwelcome</a:t>
            </a:r>
            <a:r>
              <a:rPr lang="en-US" altLang="ko-KR" sz="2400" dirty="0">
                <a:latin typeface="Consolas" panose="020B0609020204030204" pitchFamily="49" charset="0"/>
              </a:rPr>
              <a:t>', '</a:t>
            </a:r>
            <a:r>
              <a:rPr lang="en-US" altLang="ko-KR" sz="2400" dirty="0" err="1">
                <a:latin typeface="Consolas" panose="020B0609020204030204" pitchFamily="49" charset="0"/>
              </a:rPr>
              <a:t>minStride</a:t>
            </a:r>
            <a:r>
              <a:rPr lang="en-US" altLang="ko-KR" sz="2400" dirty="0">
                <a:latin typeface="Consolas" panose="020B0609020204030204" pitchFamily="49" charset="0"/>
              </a:rPr>
              <a:t>', '</a:t>
            </a:r>
            <a:r>
              <a:rPr lang="en-US" altLang="ko-K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day_separate</a:t>
            </a:r>
            <a:r>
              <a:rPr lang="en-US" altLang="ko-KR" sz="2400" dirty="0">
                <a:latin typeface="Consolas" panose="020B0609020204030204" pitchFamily="49" charset="0"/>
              </a:rPr>
              <a:t>', '</a:t>
            </a:r>
            <a:r>
              <a:rPr lang="en-US" altLang="ko-K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day_along</a:t>
            </a:r>
            <a:r>
              <a:rPr lang="en-US" altLang="ko-KR" sz="2400" dirty="0">
                <a:latin typeface="Consolas" panose="020B0609020204030204" pitchFamily="49" charset="0"/>
              </a:rPr>
              <a:t>', '</a:t>
            </a:r>
            <a:r>
              <a:rPr lang="en-US" altLang="ko-KR" sz="2400" dirty="0" err="1">
                <a:latin typeface="Consolas" panose="020B0609020204030204" pitchFamily="49" charset="0"/>
              </a:rPr>
              <a:t>same_time</a:t>
            </a:r>
            <a:r>
              <a:rPr lang="en-US" altLang="ko-KR" sz="2400" dirty="0">
                <a:latin typeface="Consolas" panose="020B0609020204030204" pitchFamily="49" charset="0"/>
              </a:rPr>
              <a:t>', </a:t>
            </a:r>
            <a:r>
              <a:rPr lang="en-US" altLang="ko-KR" sz="2400" dirty="0">
                <a:highlight>
                  <a:srgbClr val="FFFF00"/>
                </a:highlight>
                <a:latin typeface="Consolas" panose="020B0609020204030204" pitchFamily="49" charset="0"/>
              </a:rPr>
              <a:t>'take'</a:t>
            </a:r>
            <a:r>
              <a:rPr lang="en-US" altLang="ko-KR" sz="2400" dirty="0">
                <a:latin typeface="Consolas" panose="020B0609020204030204" pitchFamily="49" charset="0"/>
              </a:rPr>
              <a:t>]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061D-D087-40E1-9DFF-AEA1F22B23CC}"/>
              </a:ext>
            </a:extLst>
          </p:cNvPr>
          <p:cNvSpPr/>
          <p:nvPr/>
        </p:nvSpPr>
        <p:spPr>
          <a:xfrm>
            <a:off x="835240" y="5449277"/>
            <a:ext cx="10191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보라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보너스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				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빨강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까다로울수록 </a:t>
            </a:r>
            <a:r>
              <a:rPr lang="ko-KR" altLang="en-US" sz="2400" b="0" dirty="0" err="1">
                <a:effectLst/>
                <a:latin typeface="Consolas" panose="020B0609020204030204" pitchFamily="49" charset="0"/>
              </a:rPr>
              <a:t>패널티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검정</a:t>
            </a:r>
            <a:r>
              <a:rPr lang="en-US" altLang="ko-KR" sz="2400" dirty="0">
                <a:latin typeface="Consolas" panose="020B0609020204030204" pitchFamily="49" charset="0"/>
              </a:rPr>
              <a:t>: priority rating</a:t>
            </a:r>
            <a:r>
              <a:rPr lang="ko-KR" altLang="en-US" sz="2400" dirty="0">
                <a:latin typeface="Consolas" panose="020B0609020204030204" pitchFamily="49" charset="0"/>
              </a:rPr>
              <a:t>에 영향 </a:t>
            </a:r>
            <a:r>
              <a:rPr lang="en-US" altLang="ko-KR" sz="2400" dirty="0">
                <a:latin typeface="Consolas" panose="020B0609020204030204" pitchFamily="49" charset="0"/>
              </a:rPr>
              <a:t>X 	</a:t>
            </a:r>
            <a:r>
              <a:rPr lang="ko-KR" altLang="en-US" sz="2400" dirty="0">
                <a:latin typeface="Consolas" panose="020B0609020204030204" pitchFamily="49" charset="0"/>
              </a:rPr>
              <a:t>노랑</a:t>
            </a:r>
            <a:r>
              <a:rPr lang="en-US" altLang="ko-KR" sz="2400" dirty="0">
                <a:latin typeface="Consolas" panose="020B0609020204030204" pitchFamily="49" charset="0"/>
              </a:rPr>
              <a:t>: for </a:t>
            </a:r>
            <a:r>
              <a:rPr lang="ko-KR" altLang="en-US" sz="2400" dirty="0">
                <a:latin typeface="Consolas" panose="020B0609020204030204" pitchFamily="49" charset="0"/>
              </a:rPr>
              <a:t>학생 희망사항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1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D668-DFCF-2346-9C4F-1DD1537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Calculating scores and </a:t>
            </a:r>
            <a:r>
              <a:rPr kumimoji="1" lang="en-US" altLang="ko-KR" dirty="0"/>
              <a:t>priority ratings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D5D0C-38E6-324D-90C8-A1D4BEFD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Parameters and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functions 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 err="1"/>
              <a:t>공필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교선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교양 과목 가중치 등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까다로운 조건일수록 </a:t>
            </a:r>
            <a:r>
              <a:rPr kumimoji="1" lang="en-US" altLang="ko-KR" dirty="0"/>
              <a:t>priority rating </a:t>
            </a:r>
            <a:r>
              <a:rPr kumimoji="1" lang="ko-KR" altLang="en-US" dirty="0"/>
              <a:t>값 작아지게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많은 학생들이 같이 듣는 과목일수록 </a:t>
            </a:r>
            <a:r>
              <a:rPr kumimoji="1" lang="en-US" altLang="ko-KR" dirty="0"/>
              <a:t>priority rating </a:t>
            </a:r>
            <a:r>
              <a:rPr kumimoji="1" lang="ko-KR" altLang="en-US" dirty="0"/>
              <a:t>커지게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교수와 학생 요청사항의 </a:t>
            </a:r>
            <a:r>
              <a:rPr kumimoji="1" lang="en-US" altLang="ko-KR" dirty="0"/>
              <a:t>priority rating balancing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시간에 따른 점수의 득점 차이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현재는 간단히 </a:t>
            </a:r>
            <a:r>
              <a:rPr kumimoji="1" lang="en-US" altLang="ko-KR" dirty="0"/>
              <a:t>[</a:t>
            </a:r>
            <a:r>
              <a:rPr kumimoji="1" lang="ko-KR" altLang="en-US" dirty="0"/>
              <a:t>오후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저녁</a:t>
            </a:r>
            <a:r>
              <a:rPr kumimoji="1" lang="en-US" altLang="ko-KR" dirty="0"/>
              <a:t>] </a:t>
            </a:r>
            <a:r>
              <a:rPr kumimoji="1" lang="ko-KR" altLang="en-US" dirty="0"/>
              <a:t>순으로 점수 더 많이 주도록 계획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이후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사전에 조사된 교수 별 선호 시간을 점수 계산에 추가로 반영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608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4944D-79EB-F343-AE96-D5C1AB2F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FD0F2-13FD-0248-9D35-043D305B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필수 요청사항 간의 </a:t>
            </a:r>
            <a:r>
              <a:rPr kumimoji="1" lang="en-US" altLang="ko-KR" dirty="0"/>
              <a:t>priority rating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필수 요청사항마다 조건이 까다로운 정도가 다름 </a:t>
            </a:r>
            <a:r>
              <a:rPr kumimoji="1" lang="en-US" altLang="ko-KR" dirty="0">
                <a:sym typeface="Wingdings" panose="05000000000000000000" pitchFamily="2" charset="2"/>
              </a:rPr>
              <a:t> </a:t>
            </a:r>
            <a:r>
              <a:rPr kumimoji="1" lang="en-US" altLang="ko-KR" dirty="0"/>
              <a:t>rating</a:t>
            </a:r>
            <a:r>
              <a:rPr kumimoji="1" lang="en-US" altLang="ko-KR" dirty="0">
                <a:sym typeface="Wingdings" panose="05000000000000000000" pitchFamily="2" charset="2"/>
              </a:rPr>
              <a:t> </a:t>
            </a:r>
            <a:r>
              <a:rPr kumimoji="1" lang="ko-KR" altLang="en-US" dirty="0">
                <a:sym typeface="Wingdings" panose="05000000000000000000" pitchFamily="2" charset="2"/>
              </a:rPr>
              <a:t>차등 계산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강의실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골고루 분포할수록 고득점을 받게 설계 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너무 많은 과목이 한 시간대에 몰릴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점수 하락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최종 단계에서 별 작업 없이 강의실 배치할 수 있게 유도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요청사항</a:t>
            </a:r>
            <a:r>
              <a:rPr kumimoji="1" lang="en-US" altLang="ko-KR" dirty="0"/>
              <a:t>, logic</a:t>
            </a:r>
            <a:r>
              <a:rPr kumimoji="1" lang="ko-KR" altLang="en-US" dirty="0"/>
              <a:t>의 악용 방지 필요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예</a:t>
            </a:r>
            <a:r>
              <a:rPr kumimoji="1" lang="en-US" altLang="ko-KR" dirty="0"/>
              <a:t>: 2</a:t>
            </a:r>
            <a:r>
              <a:rPr kumimoji="1" lang="ko-KR" altLang="en-US" dirty="0"/>
              <a:t>시</a:t>
            </a:r>
            <a:r>
              <a:rPr kumimoji="1" lang="en-US" altLang="ko-KR" dirty="0"/>
              <a:t>-2</a:t>
            </a:r>
            <a:r>
              <a:rPr kumimoji="1" lang="ko-KR" altLang="en-US" dirty="0"/>
              <a:t>시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분 안되게 해주세요 </a:t>
            </a:r>
            <a:r>
              <a:rPr kumimoji="1" lang="en-US" altLang="ko-KR" dirty="0">
                <a:sym typeface="Wingdings" panose="05000000000000000000" pitchFamily="2" charset="2"/>
              </a:rPr>
              <a:t> </a:t>
            </a:r>
            <a:r>
              <a:rPr kumimoji="1" lang="ko-KR" altLang="en-US" dirty="0">
                <a:sym typeface="Wingdings" panose="05000000000000000000" pitchFamily="2" charset="2"/>
              </a:rPr>
              <a:t>실질적으로 </a:t>
            </a:r>
            <a:r>
              <a:rPr kumimoji="1" lang="en-US" altLang="ko-KR" dirty="0">
                <a:sym typeface="Wingdings" panose="05000000000000000000" pitchFamily="2" charset="2"/>
              </a:rPr>
              <a:t>n</a:t>
            </a:r>
            <a:r>
              <a:rPr kumimoji="1" lang="ko-KR" altLang="en-US" dirty="0">
                <a:sym typeface="Wingdings" panose="05000000000000000000" pitchFamily="2" charset="2"/>
              </a:rPr>
              <a:t>칸 요구한 효과</a:t>
            </a:r>
            <a:endParaRPr kumimoji="1"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>
                <a:sym typeface="Wingdings" panose="05000000000000000000" pitchFamily="2" charset="2"/>
              </a:rPr>
              <a:t>웹에서 요청 받을 때</a:t>
            </a:r>
            <a:r>
              <a:rPr kumimoji="1" lang="en-US" altLang="ko-KR" dirty="0"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ym typeface="Wingdings" panose="05000000000000000000" pitchFamily="2" charset="2"/>
              </a:rPr>
              <a:t>시간 </a:t>
            </a:r>
            <a:r>
              <a:rPr kumimoji="1" lang="en-US" altLang="ko-KR" dirty="0">
                <a:sym typeface="Wingdings" panose="05000000000000000000" pitchFamily="2" charset="2"/>
              </a:rPr>
              <a:t>cluster</a:t>
            </a:r>
            <a:r>
              <a:rPr kumimoji="1" lang="ko-KR" altLang="en-US" dirty="0">
                <a:sym typeface="Wingdings" panose="05000000000000000000" pitchFamily="2" charset="2"/>
              </a:rPr>
              <a:t> 최소 단위 설정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6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41BD2-9BD4-4429-930A-21B01418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점수 기반 시간표 배치 자동생성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BD9C1-DDDB-47B3-BF37-876AA65E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ko-KR" altLang="en-US" dirty="0"/>
              <a:t>교수자의 요청사항과 학생의 수강 희망 과목 모두 고려</a:t>
            </a:r>
            <a:endParaRPr lang="en-US" altLang="ko-KR" dirty="0"/>
          </a:p>
          <a:p>
            <a:r>
              <a:rPr lang="ko-KR" altLang="en-US" dirty="0"/>
              <a:t>빈 시간표에서 아래의 순으로 입력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별도의 요청으로 반드시 만족해야 하는 요청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들어 주기 쉬운 요청사항의 과목</a:t>
            </a:r>
            <a:r>
              <a:rPr lang="en-US" altLang="ko-KR" dirty="0"/>
              <a:t>(</a:t>
            </a:r>
            <a:r>
              <a:rPr lang="ko-KR" altLang="en-US" dirty="0" err="1"/>
              <a:t>교수자</a:t>
            </a:r>
            <a:r>
              <a:rPr lang="en-US" altLang="ko-KR" dirty="0"/>
              <a:t>+</a:t>
            </a:r>
            <a:r>
              <a:rPr lang="ko-KR" altLang="en-US" dirty="0"/>
              <a:t>학생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까다로운 조건일수록 순위에서 밀림</a:t>
            </a:r>
            <a:endParaRPr lang="en-US" altLang="ko-KR" dirty="0"/>
          </a:p>
          <a:p>
            <a:r>
              <a:rPr lang="ko-KR" altLang="en-US" dirty="0"/>
              <a:t>시간표 큐</a:t>
            </a:r>
            <a:r>
              <a:rPr lang="en-US" altLang="ko-KR" dirty="0"/>
              <a:t>(Queue)</a:t>
            </a:r>
          </a:p>
          <a:p>
            <a:pPr lvl="1"/>
            <a:r>
              <a:rPr lang="ko-KR" altLang="en-US" dirty="0"/>
              <a:t>새로운 중간 단계 시간표가 나올 때마다 큐에 입력됨</a:t>
            </a:r>
            <a:endParaRPr lang="en-US" altLang="ko-KR" dirty="0"/>
          </a:p>
          <a:p>
            <a:pPr lvl="1"/>
            <a:r>
              <a:rPr lang="ko-KR" altLang="en-US" dirty="0"/>
              <a:t>다음 과목을 집어 넣을 때</a:t>
            </a:r>
            <a:r>
              <a:rPr lang="en-US" altLang="ko-KR" dirty="0"/>
              <a:t>, </a:t>
            </a:r>
            <a:r>
              <a:rPr lang="ko-KR" altLang="en-US" dirty="0"/>
              <a:t>현존하는 중간 단계 시간표들 중 가장 점수</a:t>
            </a:r>
            <a:r>
              <a:rPr lang="en-US" altLang="ko-KR" dirty="0"/>
              <a:t>(</a:t>
            </a:r>
            <a:r>
              <a:rPr lang="ko-KR" altLang="en-US" b="1" dirty="0"/>
              <a:t>유망도</a:t>
            </a:r>
            <a:r>
              <a:rPr lang="en-US" altLang="ko-KR" dirty="0"/>
              <a:t>)</a:t>
            </a:r>
            <a:r>
              <a:rPr lang="ko-KR" altLang="en-US" dirty="0"/>
              <a:t> 높은 시간표를 큐에서 선택</a:t>
            </a:r>
            <a:endParaRPr lang="en-US" altLang="ko-KR" dirty="0"/>
          </a:p>
          <a:p>
            <a:pPr lvl="1"/>
            <a:r>
              <a:rPr lang="ko-KR" altLang="en-US" dirty="0"/>
              <a:t>매 중간 단계 시간표는 점수가 계산됨</a:t>
            </a:r>
            <a:endParaRPr lang="en-US" altLang="ko-KR" dirty="0"/>
          </a:p>
          <a:p>
            <a:pPr lvl="2"/>
            <a:r>
              <a:rPr lang="ko-KR" altLang="en-US" dirty="0"/>
              <a:t>실제로 별로 유망한 시간표가 아니었을 경우</a:t>
            </a:r>
            <a:r>
              <a:rPr lang="en-US" altLang="ko-KR" dirty="0"/>
              <a:t>, </a:t>
            </a:r>
            <a:r>
              <a:rPr lang="ko-KR" altLang="en-US" dirty="0"/>
              <a:t>자식 시간표들 유망도 하락</a:t>
            </a:r>
            <a:endParaRPr lang="en-US" altLang="ko-KR" dirty="0"/>
          </a:p>
          <a:p>
            <a:pPr lvl="2"/>
            <a:r>
              <a:rPr lang="ko-KR" altLang="en-US" dirty="0"/>
              <a:t>자연스럽게 큐에서 다른 중간 단계 시간표가 선택되어 진행</a:t>
            </a:r>
          </a:p>
        </p:txBody>
      </p:sp>
    </p:spTree>
    <p:extLst>
      <p:ext uri="{BB962C8B-B14F-4D97-AF65-F5344CB8AC3E}">
        <p14:creationId xmlns:p14="http://schemas.microsoft.com/office/powerpoint/2010/main" val="266762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B0FD4-3A60-4232-946D-596C3096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5CD267-FBED-4217-9819-21CF48207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6579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교수자의 요청사항과 학생의 희망사항 모두 고려</a:t>
                </a:r>
                <a:endParaRPr lang="en-US" altLang="ko-KR" dirty="0"/>
              </a:p>
              <a:p>
                <a:r>
                  <a:rPr kumimoji="1" lang="en-US" altLang="ko-KR" dirty="0"/>
                  <a:t>point</a:t>
                </a:r>
                <a:r>
                  <a:rPr kumimoji="1" lang="ko-KR" altLang="en-US" dirty="0"/>
                  <a:t> 등 별도 요소 도입 필요 없음</a:t>
                </a:r>
                <a:endParaRPr kumimoji="1" lang="en-US" altLang="ko-KR" dirty="0"/>
              </a:p>
              <a:p>
                <a:r>
                  <a:rPr kumimoji="1" lang="en-US" altLang="ko-KR" dirty="0"/>
                  <a:t>‘</a:t>
                </a:r>
                <a:r>
                  <a:rPr kumimoji="1" lang="ko-KR" altLang="en-US" dirty="0"/>
                  <a:t>반드시 만족해야 하는 조건</a:t>
                </a:r>
                <a:r>
                  <a:rPr kumimoji="1" lang="en-US" altLang="ko-KR" dirty="0"/>
                  <a:t>’ </a:t>
                </a:r>
                <a:r>
                  <a:rPr kumimoji="1" lang="ko-KR" altLang="en-US" dirty="0"/>
                  <a:t>자동 체크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조건 간 충돌 발생하면 자연스럽게 </a:t>
                </a:r>
                <a:r>
                  <a:rPr kumimoji="1" lang="en-US" altLang="ko-KR" dirty="0"/>
                  <a:t>Queue</a:t>
                </a:r>
                <a:r>
                  <a:rPr kumimoji="1" lang="ko-KR" altLang="en-US" dirty="0"/>
                  <a:t>가 비게 됨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ko-KR" altLang="en-US" dirty="0"/>
                  <a:t>속도가 아주 빠름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kumimoji="1" lang="en-US" altLang="ko-KR" dirty="0"/>
                  <a:t> (n</a:t>
                </a:r>
                <a:r>
                  <a:rPr kumimoji="1" lang="ko-KR" altLang="en-US" dirty="0"/>
                  <a:t>은 과목 수</a:t>
                </a:r>
                <a:r>
                  <a:rPr kumimoji="1" lang="en-US" altLang="ko-KR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kumimoji="1" lang="en-US" altLang="ko-KR" dirty="0"/>
                  <a:t>)</a:t>
                </a:r>
              </a:p>
              <a:p>
                <a:pPr lvl="1"/>
                <a:r>
                  <a:rPr kumimoji="1" lang="ko-KR" altLang="en-US" dirty="0"/>
                  <a:t>점수 계산에 병렬 계산 가능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여러 번의 실행을 통해 여러 개의 시간표 생성 가능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r>
                  <a:rPr kumimoji="1" lang="ko-KR" altLang="en-US" dirty="0"/>
                  <a:t>단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점수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및 </a:t>
                </a:r>
                <a:r>
                  <a:rPr kumimoji="1" lang="en-US" altLang="ko-KR" dirty="0"/>
                  <a:t>priority rating</a:t>
                </a:r>
                <a:r>
                  <a:rPr kumimoji="1" lang="ko-KR" altLang="en-US" dirty="0"/>
                  <a:t>의 계산이 정확 해야함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5CD267-FBED-4217-9819-21CF4820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65792"/>
              </a:xfrm>
              <a:blipFill>
                <a:blip r:embed="rId2"/>
                <a:stretch>
                  <a:fillRect l="-1043" t="-2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85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9BC43-7F4F-124D-875C-43F2D393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1AEEC-4D97-AD41-8086-36509109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Priority rating </a:t>
            </a:r>
            <a:r>
              <a:rPr kumimoji="1" lang="ko-KR" altLang="en-US" dirty="0"/>
              <a:t>계산 및 정렬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두 과목 충돌 방지 </a:t>
            </a:r>
            <a:r>
              <a:rPr kumimoji="1" lang="en-US" altLang="ko-KR" dirty="0"/>
              <a:t>priority rating </a:t>
            </a:r>
            <a:r>
              <a:rPr kumimoji="1" lang="ko-KR" altLang="en-US" dirty="0"/>
              <a:t>계산 </a:t>
            </a:r>
            <a:endParaRPr kumimoji="1" lang="en-US" altLang="ko-KR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수강 희망사항을 통해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각 두 과목을 동시에 듣는 학생 수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계산</a:t>
            </a:r>
            <a:endParaRPr kumimoji="1" lang="en-US" altLang="ko-KR" dirty="0"/>
          </a:p>
          <a:p>
            <a:pPr lvl="2">
              <a:lnSpc>
                <a:spcPct val="100000"/>
              </a:lnSpc>
            </a:pPr>
            <a:r>
              <a:rPr kumimoji="1" lang="ko-KR" altLang="en-US" dirty="0" err="1"/>
              <a:t>공필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교선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교양 여부 등으로 가중치 매긴 후 학생 수에 의거 </a:t>
            </a:r>
            <a:r>
              <a:rPr kumimoji="1" lang="en-US" altLang="ko-KR"/>
              <a:t>rating </a:t>
            </a:r>
            <a:r>
              <a:rPr kumimoji="1" lang="ko-KR" altLang="en-US" dirty="0"/>
              <a:t>산출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교수 요청사항 별 </a:t>
            </a:r>
            <a:r>
              <a:rPr kumimoji="1" lang="en-US" altLang="ko-KR" dirty="0"/>
              <a:t>priority rating </a:t>
            </a:r>
            <a:r>
              <a:rPr kumimoji="1" lang="ko-KR" altLang="en-US" dirty="0"/>
              <a:t>계산 </a:t>
            </a:r>
            <a:endParaRPr kumimoji="1" lang="en-US" altLang="ko-KR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요구한 조건이 까다로울수록 </a:t>
            </a:r>
            <a:r>
              <a:rPr kumimoji="1" lang="en-US" altLang="ko-KR" dirty="0"/>
              <a:t>priority rating </a:t>
            </a:r>
            <a:r>
              <a:rPr kumimoji="1" lang="ko-KR" altLang="en-US" dirty="0"/>
              <a:t>감소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일종의 </a:t>
            </a:r>
            <a:r>
              <a:rPr kumimoji="1" lang="en-US" altLang="ko-KR" dirty="0"/>
              <a:t>penalty)</a:t>
            </a:r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별도의 추가 요청이 있었다면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무조건</a:t>
            </a:r>
            <a:r>
              <a:rPr kumimoji="1" lang="en-US" altLang="ko-KR" dirty="0"/>
              <a:t>’ </a:t>
            </a:r>
            <a:r>
              <a:rPr kumimoji="1" lang="ko-KR" altLang="en-US" dirty="0"/>
              <a:t>만족하도록 설정 가능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과목 집어넣을 순서 계산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과목 내 요청사항들의 </a:t>
            </a:r>
            <a:r>
              <a:rPr kumimoji="1" lang="en-US" altLang="ko-KR" dirty="0"/>
              <a:t>priority rating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max </a:t>
            </a:r>
            <a:r>
              <a:rPr kumimoji="1" lang="ko-KR" altLang="en-US" dirty="0"/>
              <a:t>값이 큰 순서대로 정렬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시간표 큐에 빈 시간표 배치 하나 입력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04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9BC43-7F4F-124D-875C-43F2D393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1AEEC-4D97-AD41-8086-36509109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16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집어넣을 과목 및 시간표를 선택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slot</a:t>
            </a:r>
            <a:r>
              <a:rPr kumimoji="1" lang="ko-KR" altLang="en-US" dirty="0"/>
              <a:t>별로 점수 계산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‘</a:t>
            </a:r>
            <a:r>
              <a:rPr kumimoji="1" lang="ko-KR" altLang="en-US" dirty="0"/>
              <a:t>무조건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만족해야 하는 요청사항의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조건 불만족 </a:t>
            </a:r>
            <a:r>
              <a:rPr kumimoji="1" lang="en-US" altLang="ko-KR" dirty="0"/>
              <a:t>slot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skip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그 외 요청사항은 모든 </a:t>
            </a:r>
            <a:r>
              <a:rPr kumimoji="1" lang="en-US" altLang="ko-KR" dirty="0"/>
              <a:t>slot</a:t>
            </a:r>
            <a:r>
              <a:rPr kumimoji="1" lang="ko-KR" altLang="en-US" dirty="0"/>
              <a:t>에 대해서 계산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시간표 큐에 입력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별도의 </a:t>
            </a:r>
            <a:r>
              <a:rPr kumimoji="1" lang="en-US" altLang="ko-KR" dirty="0"/>
              <a:t>hash set</a:t>
            </a:r>
            <a:r>
              <a:rPr kumimoji="1" lang="ko-KR" altLang="en-US" dirty="0"/>
              <a:t>을 마련하여 이미 계산된 적 있는 배치는 </a:t>
            </a:r>
            <a:r>
              <a:rPr kumimoji="1" lang="en-US" altLang="ko-KR" dirty="0"/>
              <a:t>skip</a:t>
            </a:r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새로 생성된 중간 단계 시간표 및 점수 순서쌍들을 큐에 입력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이후 다음 과목 입력을 위해 큐에서 현 최대</a:t>
            </a:r>
            <a:r>
              <a:rPr kumimoji="1" lang="en-US" altLang="ko-KR" dirty="0"/>
              <a:t> </a:t>
            </a:r>
            <a:r>
              <a:rPr kumimoji="1" lang="ko-KR" altLang="en-US" dirty="0"/>
              <a:t>점수의 배치 선택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시간표 큐가 비거나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모든 과목이 입력되기 전까지 과정 반복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시간표 큐가 빌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필수 요청사항 간 충돌이 발생한 것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79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D8844-66CE-F947-98A9-7427FF57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A34DA6-9D37-5047-A3AC-10433EED1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ko-KR" altLang="en-US" dirty="0" smtClean="0"/>
                      <m:t>시간표 배치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자료형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𝑆𝑢𝑏𝑗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dirty="0"/>
                  <a:t> (13, 14, 15, 100, 101, 102)),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𝑆𝑢𝑏𝑗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dirty="0"/>
                  <a:t> (44, 45, 46, 47)),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en-US" altLang="ko-KR" dirty="0"/>
                  <a:t>        …]: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dirty="0"/>
                  <a:t>시간표 큐 예시</a:t>
                </a:r>
                <a:r>
                  <a:rPr kumimoji="1" lang="en-US" altLang="ko-KR" dirty="0"/>
                  <a:t>: [ (200,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, (30,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, (100,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, … ]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dirty="0"/>
                  <a:t>현 최고 점수인 중간 단계 시간표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가 선택됨</a:t>
                </a:r>
                <a:endParaRPr kumimoji="1"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R" dirty="0"/>
                  <a:t>‘</a:t>
                </a:r>
                <a:r>
                  <a:rPr kumimoji="1" lang="ko-KR" altLang="en-US" dirty="0"/>
                  <a:t>글러먹은</a:t>
                </a:r>
                <a:r>
                  <a:rPr kumimoji="1" lang="en-US" altLang="ko-KR" dirty="0"/>
                  <a:t>’</a:t>
                </a:r>
                <a:r>
                  <a:rPr kumimoji="1" lang="ko-KR" altLang="en-US" dirty="0"/>
                  <a:t> 시간표였을 경우 </a:t>
                </a:r>
                <a:endParaRPr kumimoji="1" lang="en-US" altLang="ko-KR" dirty="0"/>
              </a:p>
              <a:p>
                <a:pPr lvl="2">
                  <a:lnSpc>
                    <a:spcPct val="100000"/>
                  </a:lnSpc>
                </a:pPr>
                <a:r>
                  <a:rPr kumimoji="1" lang="ko-KR" altLang="en-US" dirty="0"/>
                  <a:t>다음 과목을 어디에 집어넣든 점수가 올라가지 않음 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자연히 큐에서 뒤로 밀림</a:t>
                </a:r>
                <a:r>
                  <a:rPr kumimoji="1" lang="en-US" altLang="ko-KR" dirty="0">
                    <a:sym typeface="Wingdings" pitchFamily="2" charset="2"/>
                  </a:rPr>
                  <a:t>,</a:t>
                </a:r>
                <a:r>
                  <a:rPr kumimoji="1" lang="ko-KR" altLang="en-US" dirty="0">
                    <a:sym typeface="Wingdings" pitchFamily="2" charset="2"/>
                  </a:rPr>
                  <a:t> 다른 점수 높은 시간표가 선택 됨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dirty="0">
                    <a:sym typeface="Wingdings" pitchFamily="2" charset="2"/>
                  </a:rPr>
                  <a:t>그럭저럭 괜찮은 경우 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kumimoji="1" lang="ko-KR" altLang="en-US" dirty="0">
                    <a:sym typeface="Wingdings" pitchFamily="2" charset="2"/>
                  </a:rPr>
                  <a:t>점수가 올라간 중간 단계 시간표 등장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anose="05000000000000000000" pitchFamily="2" charset="2"/>
                  </a:rPr>
                  <a:t>큐의 앞에 차지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, </a:t>
                </a:r>
                <a:r>
                  <a:rPr kumimoji="1" lang="ko-KR" altLang="en-US" dirty="0">
                    <a:sym typeface="Wingdings" panose="05000000000000000000" pitchFamily="2" charset="2"/>
                  </a:rPr>
                  <a:t>이후 이 방향으로 진행될 가능성이 높음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A34DA6-9D37-5047-A3AC-10433EED1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928" b="-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9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669D-B089-1F49-96E1-05A94B38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Time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complexity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1CEB9-1710-EB40-ABD8-AA7A7CF08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79867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dirty="0"/>
                  <a:t>과목 수 </a:t>
                </a:r>
                <a:r>
                  <a:rPr kumimoji="1" lang="en-US" altLang="ko-KR" dirty="0"/>
                  <a:t>n,</a:t>
                </a:r>
                <a:r>
                  <a:rPr kumimoji="1" lang="ko-KR" altLang="en-US" dirty="0"/>
                  <a:t> 교수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학생 </a:t>
                </a:r>
                <a:r>
                  <a:rPr kumimoji="1" lang="ko-KR" altLang="en-US"/>
                  <a:t>요청사항 수</a:t>
                </a:r>
                <a:r>
                  <a:rPr kumimoji="1" lang="en-US" altLang="ko-KR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ko-KR" altLang="en-US" dirty="0"/>
                  <a:t>개</a:t>
                </a:r>
                <a:endParaRPr kumimoji="1" lang="en-US" altLang="ko-KR" dirty="0"/>
              </a:p>
              <a:p>
                <a:pPr lvl="1"/>
                <a:r>
                  <a:rPr kumimoji="1" lang="ko-KR" altLang="en-US"/>
                  <a:t>학생 요청사항</a:t>
                </a:r>
                <a:r>
                  <a:rPr kumimoji="1" lang="en-US" altLang="ko-KR"/>
                  <a:t>,</a:t>
                </a:r>
                <a:r>
                  <a:rPr kumimoji="1" lang="ko-KR" altLang="en-US"/>
                  <a:t> </a:t>
                </a:r>
                <a:r>
                  <a:rPr kumimoji="1" lang="ko-KR" altLang="en-US" dirty="0"/>
                  <a:t>최대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/>
                  <a:t>개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점수 계산</a:t>
                </a:r>
                <a:r>
                  <a:rPr kumimoji="1"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요청사항 만족시킨 정도 계산</a:t>
                </a:r>
                <a:r>
                  <a:rPr kumimoji="1"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남은 과목수 계산</a:t>
                </a:r>
                <a:r>
                  <a:rPr kumimoji="1"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과목 균등 배치된 정도 계산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r>
                  <a:rPr kumimoji="1" lang="ko-KR" altLang="en-US" dirty="0"/>
                  <a:t>시간표 큐의 자료구조</a:t>
                </a:r>
                <a:r>
                  <a:rPr kumimoji="1" lang="en-US" altLang="ko-KR"/>
                  <a:t>: (max)heap</a:t>
                </a:r>
                <a:r>
                  <a:rPr kumimoji="1" lang="ko-KR" altLang="en-US"/>
                  <a:t> 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최대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kumimoji="1" lang="ko-KR" altLang="en-US" dirty="0"/>
                  <a:t>개의 중간 단계 시간표가 들어갈 수 있음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입력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삭제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업데이트마다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kumimoji="1" lang="en-US" altLang="ko-KR" dirty="0"/>
                  <a:t>))=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nlog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)) </a:t>
                </a:r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1CEB9-1710-EB40-ABD8-AA7A7CF08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79867"/>
              </a:xfrm>
              <a:blipFill>
                <a:blip r:embed="rId3"/>
                <a:stretch>
                  <a:fillRect l="-965" t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1CEB9-1710-EB40-ABD8-AA7A7CF08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dirty="0"/>
                  <a:t>시간표 하나 꺼내어 </a:t>
                </a:r>
                <a:r>
                  <a:rPr kumimoji="1" lang="en-US" altLang="ko-KR" dirty="0"/>
                  <a:t>c</a:t>
                </a:r>
                <a:r>
                  <a:rPr kumimoji="1" lang="ko-KR" altLang="en-US" dirty="0"/>
                  <a:t>개의 </a:t>
                </a:r>
                <a:r>
                  <a:rPr kumimoji="1" lang="en-US" altLang="ko-KR" dirty="0"/>
                  <a:t>slot</a:t>
                </a:r>
                <a:r>
                  <a:rPr kumimoji="1" lang="ko-KR" altLang="en-US" dirty="0"/>
                  <a:t>에 대해 점수 계산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큐에 입력</a:t>
                </a:r>
                <a:endParaRPr kumimoji="1"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nlog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))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kumimoji="1"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ko-KR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nlog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))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)) </a:t>
                </a:r>
              </a:p>
              <a:p>
                <a:pPr lvl="1"/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kumimoji="1" lang="ko-KR" altLang="en-US" dirty="0"/>
                  <a:t>째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과목이 입력되기 위한 </a:t>
                </a:r>
                <a:r>
                  <a:rPr kumimoji="1" lang="en-US" altLang="ko-KR" dirty="0"/>
                  <a:t>loop</a:t>
                </a:r>
                <a:r>
                  <a:rPr kumimoji="1" lang="ko-KR" altLang="en-US" dirty="0"/>
                  <a:t> 횟수 </a:t>
                </a:r>
                <a:r>
                  <a:rPr kumimoji="1" lang="en-US" altLang="ko-KR" dirty="0"/>
                  <a:t>M(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dirty="0"/>
                  <a:t>)</a:t>
                </a:r>
              </a:p>
              <a:p>
                <a:pPr lvl="1"/>
                <a:r>
                  <a:rPr kumimoji="1" lang="en-US" altLang="ko-KR" dirty="0"/>
                  <a:t>M(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넣</m:t>
                    </m:r>
                  </m:oMath>
                </a14:m>
                <a:r>
                  <a:rPr kumimoji="1" lang="ko-KR" altLang="en-US" dirty="0"/>
                  <a:t>는 족족 들어가는 경우 </a:t>
                </a:r>
                <a:r>
                  <a:rPr kumimoji="1" lang="en-US" altLang="ko-KR" dirty="0"/>
                  <a:t>(Best)</a:t>
                </a:r>
              </a:p>
              <a:p>
                <a:pPr lvl="1"/>
                <a:r>
                  <a:rPr kumimoji="1" lang="en-US" altLang="ko-KR" b="1" dirty="0"/>
                  <a:t>M(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R" b="1" dirty="0"/>
                  <a:t>)=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ko-KR" dirty="0"/>
                  <a:t> 100</a:t>
                </a:r>
                <a:r>
                  <a:rPr kumimoji="1" lang="ko-KR" altLang="en-US" dirty="0"/>
                  <a:t>번째 과목을 넣는데 루프 약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만회 소요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M(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kumimoji="1" lang="en-US" altLang="ko-KR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모든 가능한 시간표 배치를 다 본 경우 </a:t>
                </a:r>
                <a:r>
                  <a:rPr kumimoji="1" lang="en-US" altLang="ko-KR" dirty="0"/>
                  <a:t>(Worst)</a:t>
                </a:r>
              </a:p>
              <a:p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1CEB9-1710-EB40-ABD8-AA7A7CF08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3016" t="-2525" b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8933D4D2-43EF-4D26-8587-BC334F7B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Time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complexity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61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8E272-88E9-8D47-BE10-13FC9D5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작업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E0A57-FD47-0141-B002-2E36E61E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DB </a:t>
            </a:r>
            <a:r>
              <a:rPr kumimoji="1" lang="ko-KR" altLang="en-US" dirty="0"/>
              <a:t>구축</a:t>
            </a:r>
            <a:r>
              <a:rPr kumimoji="1" lang="en-US" altLang="ko-KR" dirty="0"/>
              <a:t>(schema):</a:t>
            </a:r>
            <a:r>
              <a:rPr kumimoji="1" lang="ko-KR" altLang="en-US" dirty="0"/>
              <a:t> 과목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교수</a:t>
            </a:r>
            <a:r>
              <a:rPr kumimoji="1" lang="en-US" altLang="ko-KR" dirty="0"/>
              <a:t>/</a:t>
            </a:r>
            <a:r>
              <a:rPr kumimoji="1" lang="ko-KR" altLang="en-US" dirty="0"/>
              <a:t>학생 요청사항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dirty="0"/>
              <a:t>Flow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DB </a:t>
            </a:r>
            <a:r>
              <a:rPr kumimoji="1" lang="ko-KR" altLang="en-US" dirty="0"/>
              <a:t>데이터 불러오기 및 처리</a:t>
            </a:r>
            <a:r>
              <a:rPr kumimoji="1" lang="en-US" altLang="ko-KR" dirty="0"/>
              <a:t>(string </a:t>
            </a:r>
            <a:r>
              <a:rPr kumimoji="1" lang="en-US" altLang="ko-KR" dirty="0">
                <a:sym typeface="Wingdings" panose="05000000000000000000" pitchFamily="2" charset="2"/>
              </a:rPr>
              <a:t> list, </a:t>
            </a:r>
            <a:r>
              <a:rPr kumimoji="1" lang="ko-KR" altLang="en-US" dirty="0">
                <a:sym typeface="Wingdings" panose="05000000000000000000" pitchFamily="2" charset="2"/>
              </a:rPr>
              <a:t>요청 목록 생성</a:t>
            </a:r>
            <a:r>
              <a:rPr kumimoji="1"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2</a:t>
            </a:r>
            <a:r>
              <a:rPr kumimoji="1" lang="ko-KR" altLang="en-US" dirty="0"/>
              <a:t>번에 나누어 수업하는 수업 등 다양한 타입의 과목 입력 구현 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시간표 요청사항 만족 여부 판단 </a:t>
            </a:r>
            <a:r>
              <a:rPr kumimoji="1" lang="en-US" altLang="ko-KR" dirty="0"/>
              <a:t>logic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Priority </a:t>
            </a:r>
            <a:r>
              <a:rPr kumimoji="1" lang="ko-KR" altLang="en-US" dirty="0"/>
              <a:t>및 점수 계산 골격 만들기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추가</a:t>
            </a:r>
            <a:r>
              <a:rPr kumimoji="1" lang="en-US" altLang="ko-KR" dirty="0"/>
              <a:t>) </a:t>
            </a:r>
            <a:r>
              <a:rPr kumimoji="1" lang="ko-KR" altLang="en-US" dirty="0"/>
              <a:t>점수 계산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모드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en-US" altLang="ko-KR" dirty="0"/>
              <a:t>Priority point </a:t>
            </a:r>
            <a:r>
              <a:rPr kumimoji="1" lang="ko-KR" altLang="en-US" dirty="0"/>
              <a:t>및 점수 계산 정밀 구현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5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rgbClr val="F3FE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1043</Words>
  <Application>Microsoft Office PowerPoint</Application>
  <PresentationFormat>와이드스크린</PresentationFormat>
  <Paragraphs>145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Consolas</vt:lpstr>
      <vt:lpstr>Office 테마</vt:lpstr>
      <vt:lpstr>TiTaDGIST weekly meeting</vt:lpstr>
      <vt:lpstr>점수 기반 시간표 배치 자동생성</vt:lpstr>
      <vt:lpstr>특징</vt:lpstr>
      <vt:lpstr>Flow</vt:lpstr>
      <vt:lpstr>Flow</vt:lpstr>
      <vt:lpstr>예시</vt:lpstr>
      <vt:lpstr>Time complexity</vt:lpstr>
      <vt:lpstr>Time complexity</vt:lpstr>
      <vt:lpstr>작업 목록</vt:lpstr>
      <vt:lpstr>작업 목록</vt:lpstr>
      <vt:lpstr>DB Table: SUBJECT</vt:lpstr>
      <vt:lpstr>DB Table: REQUEST</vt:lpstr>
      <vt:lpstr>Calculating scores and priority ratings</vt:lpstr>
      <vt:lpstr>메모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 다훈</cp:lastModifiedBy>
  <cp:revision>619</cp:revision>
  <dcterms:created xsi:type="dcterms:W3CDTF">2019-07-11T06:49:12Z</dcterms:created>
  <dcterms:modified xsi:type="dcterms:W3CDTF">2019-07-17T18:35:00Z</dcterms:modified>
</cp:coreProperties>
</file>