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6" r:id="rId4"/>
    <p:sldId id="298" r:id="rId5"/>
    <p:sldId id="295" r:id="rId6"/>
    <p:sldId id="257" r:id="rId7"/>
    <p:sldId id="272" r:id="rId8"/>
    <p:sldId id="258" r:id="rId9"/>
    <p:sldId id="259" r:id="rId10"/>
    <p:sldId id="262" r:id="rId11"/>
    <p:sldId id="261" r:id="rId12"/>
    <p:sldId id="263" r:id="rId13"/>
    <p:sldId id="264" r:id="rId14"/>
    <p:sldId id="265" r:id="rId15"/>
    <p:sldId id="268" r:id="rId16"/>
    <p:sldId id="274" r:id="rId17"/>
    <p:sldId id="273" r:id="rId18"/>
    <p:sldId id="275" r:id="rId19"/>
    <p:sldId id="276" r:id="rId20"/>
    <p:sldId id="266" r:id="rId21"/>
    <p:sldId id="267" r:id="rId22"/>
    <p:sldId id="285" r:id="rId23"/>
    <p:sldId id="287" r:id="rId24"/>
    <p:sldId id="289" r:id="rId25"/>
    <p:sldId id="292" r:id="rId26"/>
    <p:sldId id="293" r:id="rId27"/>
    <p:sldId id="288" r:id="rId28"/>
    <p:sldId id="290" r:id="rId29"/>
    <p:sldId id="277" r:id="rId30"/>
    <p:sldId id="278" r:id="rId31"/>
    <p:sldId id="279" r:id="rId32"/>
    <p:sldId id="280" r:id="rId33"/>
    <p:sldId id="291" r:id="rId34"/>
    <p:sldId id="281" r:id="rId35"/>
    <p:sldId id="283" r:id="rId36"/>
    <p:sldId id="270" r:id="rId37"/>
    <p:sldId id="269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9E2F3"/>
    <a:srgbClr val="FCD0D2"/>
    <a:srgbClr val="AF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3923" autoAdjust="0"/>
  </p:normalViewPr>
  <p:slideViewPr>
    <p:cSldViewPr snapToGrid="0">
      <p:cViewPr varScale="1">
        <p:scale>
          <a:sx n="68" d="100"/>
          <a:sy n="68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FC2BF-0A00-1884-5491-EB6E8BD38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DCCE4-0407-20EA-0521-5F9C49558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9" indent="0" algn="ctr">
              <a:buNone/>
              <a:defRPr sz="2000"/>
            </a:lvl2pPr>
            <a:lvl3pPr marL="914440" indent="0" algn="ctr">
              <a:buNone/>
              <a:defRPr sz="1801"/>
            </a:lvl3pPr>
            <a:lvl4pPr marL="1371659" indent="0" algn="ctr">
              <a:buNone/>
              <a:defRPr sz="1600"/>
            </a:lvl4pPr>
            <a:lvl5pPr marL="1828879" indent="0" algn="ctr">
              <a:buNone/>
              <a:defRPr sz="1600"/>
            </a:lvl5pPr>
            <a:lvl6pPr marL="2286099" indent="0" algn="ctr">
              <a:buNone/>
              <a:defRPr sz="1600"/>
            </a:lvl6pPr>
            <a:lvl7pPr marL="2743318" indent="0" algn="ctr">
              <a:buNone/>
              <a:defRPr sz="1600"/>
            </a:lvl7pPr>
            <a:lvl8pPr marL="3200538" indent="0" algn="ctr">
              <a:buNone/>
              <a:defRPr sz="1600"/>
            </a:lvl8pPr>
            <a:lvl9pPr marL="365775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12B92-B89A-3A24-824F-6706F8FB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0BFBD5-D10D-7D94-1A12-D0B06ED8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0CA57F-E5EB-50EB-BB8D-FD4CCFDC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85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5D31E-AFF8-543F-B088-8DDC5163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BCBF6C-96E5-B6C0-6050-D4FB5F907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DDE5E1-9612-AAD7-3A9F-A649293E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DACF47-1ADF-78B1-F098-89F7E7D5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BDEB2-0268-17F4-A4CA-548C7AE5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00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A95401-70A3-0DE9-A1EE-63638CDA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13CECF-2CF1-978A-DF3D-CD006CA3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587B5-1235-79C3-21C8-CD8F7BD3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61233-071A-75F3-A710-6E3B8932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C18CA5-4151-51C7-4812-7D6AF2B7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3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7D13E-59C7-672B-AC3D-0B47694D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084856-C18A-12D1-410F-BB104443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7937BC-D3DA-68A7-3ACE-DF298806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1C527-2661-A110-B6E1-7E08792E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0C0918-E860-659A-7F35-9C56B1B5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18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72CC7-5714-2719-FCA5-7B361480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9BFC03-6FE2-2DC4-881E-2159A967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87C73F-52E5-DEED-FEA6-7EA303BA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43B36-8260-F3E7-F8FE-89BF7F3D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DEEF3-4844-0896-5020-DDBA3E80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63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AD525-2677-7B44-0E42-8FC02FA4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52BE30-DD1A-B494-955C-5D07915D3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1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D894DB-633E-2C59-44BC-036D499B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1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77062F-2B0C-B033-315C-9EA55ED6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EB5F7-47A1-97AE-1489-011F23F6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B572FB-5182-9125-7D96-D8E727C3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76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568A9-3EE8-11B1-6443-614A6EAE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2B3255-F360-25A1-A4C3-8588F586E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9" indent="0">
              <a:buNone/>
              <a:defRPr sz="2000" b="1"/>
            </a:lvl2pPr>
            <a:lvl3pPr marL="914440" indent="0">
              <a:buNone/>
              <a:defRPr sz="1801" b="1"/>
            </a:lvl3pPr>
            <a:lvl4pPr marL="1371659" indent="0">
              <a:buNone/>
              <a:defRPr sz="1600" b="1"/>
            </a:lvl4pPr>
            <a:lvl5pPr marL="1828879" indent="0">
              <a:buNone/>
              <a:defRPr sz="1600" b="1"/>
            </a:lvl5pPr>
            <a:lvl6pPr marL="2286099" indent="0">
              <a:buNone/>
              <a:defRPr sz="1600" b="1"/>
            </a:lvl6pPr>
            <a:lvl7pPr marL="2743318" indent="0">
              <a:buNone/>
              <a:defRPr sz="1600" b="1"/>
            </a:lvl7pPr>
            <a:lvl8pPr marL="3200538" indent="0">
              <a:buNone/>
              <a:defRPr sz="1600" b="1"/>
            </a:lvl8pPr>
            <a:lvl9pPr marL="365775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86F588-7B8E-BE40-82B0-D2398BCA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8FBB2C-A084-B4D1-64F4-608B7DC7E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9" indent="0">
              <a:buNone/>
              <a:defRPr sz="2000" b="1"/>
            </a:lvl2pPr>
            <a:lvl3pPr marL="914440" indent="0">
              <a:buNone/>
              <a:defRPr sz="1801" b="1"/>
            </a:lvl3pPr>
            <a:lvl4pPr marL="1371659" indent="0">
              <a:buNone/>
              <a:defRPr sz="1600" b="1"/>
            </a:lvl4pPr>
            <a:lvl5pPr marL="1828879" indent="0">
              <a:buNone/>
              <a:defRPr sz="1600" b="1"/>
            </a:lvl5pPr>
            <a:lvl6pPr marL="2286099" indent="0">
              <a:buNone/>
              <a:defRPr sz="1600" b="1"/>
            </a:lvl6pPr>
            <a:lvl7pPr marL="2743318" indent="0">
              <a:buNone/>
              <a:defRPr sz="1600" b="1"/>
            </a:lvl7pPr>
            <a:lvl8pPr marL="3200538" indent="0">
              <a:buNone/>
              <a:defRPr sz="1600" b="1"/>
            </a:lvl8pPr>
            <a:lvl9pPr marL="365775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C025E4-DE51-A6C6-A452-5FC623772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97C5A7-19AA-FB9C-AE7C-E61AD7B0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AC440E-26E6-41E3-F568-ABC5D304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99174C-8C64-F4AB-4F12-7647ED84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4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3C4A0-7FF7-1304-28BF-96173118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489F12-EDD9-0C7F-C953-1A91A14A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930A1F-3F0D-07E8-3EC1-100C9969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935DD-81A1-DBFE-4D2C-2210E641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99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90013F-5655-666D-C2B7-DD28CDB1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6831D7-0D33-3132-4D89-83F9C740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550156-305F-555D-F90E-92379D1F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10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280AD-E659-E425-BB6A-7EE12CBA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B6DE6C-20BF-722E-2CA9-CEC415A3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CF732D-B17C-067E-D8E3-70AAED31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9" indent="0">
              <a:buNone/>
              <a:defRPr sz="1400"/>
            </a:lvl2pPr>
            <a:lvl3pPr marL="914440" indent="0">
              <a:buNone/>
              <a:defRPr sz="1200"/>
            </a:lvl3pPr>
            <a:lvl4pPr marL="1371659" indent="0">
              <a:buNone/>
              <a:defRPr sz="1000"/>
            </a:lvl4pPr>
            <a:lvl5pPr marL="1828879" indent="0">
              <a:buNone/>
              <a:defRPr sz="1000"/>
            </a:lvl5pPr>
            <a:lvl6pPr marL="2286099" indent="0">
              <a:buNone/>
              <a:defRPr sz="1000"/>
            </a:lvl6pPr>
            <a:lvl7pPr marL="2743318" indent="0">
              <a:buNone/>
              <a:defRPr sz="1000"/>
            </a:lvl7pPr>
            <a:lvl8pPr marL="3200538" indent="0">
              <a:buNone/>
              <a:defRPr sz="1000"/>
            </a:lvl8pPr>
            <a:lvl9pPr marL="3657757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61DAAD-DC71-D267-6DE3-F185F950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54FC0D-D96E-3126-FACF-783ADA53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33554-80AD-7C82-AD12-B3A9FEB6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0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1F839-1CBA-70A0-E1F7-3F77CA44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C6F1ED-40B0-9A06-E29F-5BE28E70F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9" indent="0">
              <a:buNone/>
              <a:defRPr sz="2801"/>
            </a:lvl2pPr>
            <a:lvl3pPr marL="914440" indent="0">
              <a:buNone/>
              <a:defRPr sz="2400"/>
            </a:lvl3pPr>
            <a:lvl4pPr marL="1371659" indent="0">
              <a:buNone/>
              <a:defRPr sz="2000"/>
            </a:lvl4pPr>
            <a:lvl5pPr marL="1828879" indent="0">
              <a:buNone/>
              <a:defRPr sz="2000"/>
            </a:lvl5pPr>
            <a:lvl6pPr marL="2286099" indent="0">
              <a:buNone/>
              <a:defRPr sz="2000"/>
            </a:lvl6pPr>
            <a:lvl7pPr marL="2743318" indent="0">
              <a:buNone/>
              <a:defRPr sz="2000"/>
            </a:lvl7pPr>
            <a:lvl8pPr marL="3200538" indent="0">
              <a:buNone/>
              <a:defRPr sz="2000"/>
            </a:lvl8pPr>
            <a:lvl9pPr marL="3657757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91A85E-CF83-DD13-4355-F6314A3E4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9" indent="0">
              <a:buNone/>
              <a:defRPr sz="1400"/>
            </a:lvl2pPr>
            <a:lvl3pPr marL="914440" indent="0">
              <a:buNone/>
              <a:defRPr sz="1200"/>
            </a:lvl3pPr>
            <a:lvl4pPr marL="1371659" indent="0">
              <a:buNone/>
              <a:defRPr sz="1000"/>
            </a:lvl4pPr>
            <a:lvl5pPr marL="1828879" indent="0">
              <a:buNone/>
              <a:defRPr sz="1000"/>
            </a:lvl5pPr>
            <a:lvl6pPr marL="2286099" indent="0">
              <a:buNone/>
              <a:defRPr sz="1000"/>
            </a:lvl6pPr>
            <a:lvl7pPr marL="2743318" indent="0">
              <a:buNone/>
              <a:defRPr sz="1000"/>
            </a:lvl7pPr>
            <a:lvl8pPr marL="3200538" indent="0">
              <a:buNone/>
              <a:defRPr sz="1000"/>
            </a:lvl8pPr>
            <a:lvl9pPr marL="3657757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33E6F9-87C1-F46A-8E74-17871E36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F61-7534-47D7-910F-9B8E00A4F500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E5D3B-F5DC-6885-E551-D39CB038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3273A5-1FCC-9173-5CD8-DBBD76B2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01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F97C8-58BC-2F8E-8BCB-E2B47C3A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B8E203-E9C7-3512-522A-EED9AFB4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406E5-FD8B-EB62-A7E9-378B9F7D8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08F61-7534-47D7-910F-9B8E00A4F500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2C313-B987-7924-A70E-4184AB835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837F2E-7F3E-51D8-C290-9E46E613B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F1DA-0821-493E-964B-35FF56955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2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0" indent="-228610" algn="l" defTabSz="9144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830" indent="-228610" algn="l" defTabSz="91444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9" indent="-228610" algn="l" defTabSz="91444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9" indent="-228610" algn="l" defTabSz="91444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9" indent="-228610" algn="l" defTabSz="91444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8" indent="-228610" algn="l" defTabSz="91444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29" indent="-228610" algn="l" defTabSz="91444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48" indent="-228610" algn="l" defTabSz="91444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67" indent="-228610" algn="l" defTabSz="91444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9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0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9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9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9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18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38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57" algn="l" defTabSz="9144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5" Type="http://schemas.openxmlformats.org/officeDocument/2006/relationships/slide" Target="slide36.xml"/><Relationship Id="rId4" Type="http://schemas.openxmlformats.org/officeDocument/2006/relationships/slide" Target="slide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slide" Target="slide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0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3.xml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5" Type="http://schemas.openxmlformats.org/officeDocument/2006/relationships/slide" Target="slide24.xml"/><Relationship Id="rId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5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6.xml"/><Relationship Id="rId4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7" Type="http://schemas.openxmlformats.org/officeDocument/2006/relationships/slide" Target="slide3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32.xml"/><Relationship Id="rId4" Type="http://schemas.openxmlformats.org/officeDocument/2006/relationships/slide" Target="slide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CCB28014-3A04-5D65-0D93-70CFF17D03E8}"/>
              </a:ext>
            </a:extLst>
          </p:cNvPr>
          <p:cNvSpPr/>
          <p:nvPr/>
        </p:nvSpPr>
        <p:spPr>
          <a:xfrm>
            <a:off x="3395004" y="154727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пациент</a:t>
            </a:r>
          </a:p>
        </p:txBody>
      </p:sp>
      <p:sp>
        <p:nvSpPr>
          <p:cNvPr id="7" name="Прямоугольник: скругленные углы 6">
            <a:hlinkClick r:id="rId3" action="ppaction://hlinksldjump"/>
            <a:extLst>
              <a:ext uri="{FF2B5EF4-FFF2-40B4-BE49-F238E27FC236}">
                <a16:creationId xmlns:a16="http://schemas.microsoft.com/office/drawing/2014/main" id="{A4096AF8-1347-68C9-9644-A00FAF085132}"/>
              </a:ext>
            </a:extLst>
          </p:cNvPr>
          <p:cNvSpPr/>
          <p:nvPr/>
        </p:nvSpPr>
        <p:spPr>
          <a:xfrm>
            <a:off x="3395004" y="1216851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8" name="Прямоугольник: скругленные углы 7">
            <a:hlinkClick r:id="rId4" action="ppaction://hlinksldjump"/>
            <a:extLst>
              <a:ext uri="{FF2B5EF4-FFF2-40B4-BE49-F238E27FC236}">
                <a16:creationId xmlns:a16="http://schemas.microsoft.com/office/drawing/2014/main" id="{C155F2FB-A850-5640-122D-779CE14D48F3}"/>
              </a:ext>
            </a:extLst>
          </p:cNvPr>
          <p:cNvSpPr/>
          <p:nvPr/>
        </p:nvSpPr>
        <p:spPr>
          <a:xfrm>
            <a:off x="3395004" y="3312961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sp>
        <p:nvSpPr>
          <p:cNvPr id="9" name="Прямоугольник: скругленные углы 8">
            <a:hlinkClick r:id="rId5" action="ppaction://hlinksldjump"/>
            <a:extLst>
              <a:ext uri="{FF2B5EF4-FFF2-40B4-BE49-F238E27FC236}">
                <a16:creationId xmlns:a16="http://schemas.microsoft.com/office/drawing/2014/main" id="{2E5AB50C-E42B-E386-32F7-AA2D8E8FD935}"/>
              </a:ext>
            </a:extLst>
          </p:cNvPr>
          <p:cNvSpPr/>
          <p:nvPr/>
        </p:nvSpPr>
        <p:spPr>
          <a:xfrm>
            <a:off x="3395004" y="4375084"/>
            <a:ext cx="5608318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Связаться с нами</a:t>
            </a:r>
          </a:p>
        </p:txBody>
      </p:sp>
      <p:sp>
        <p:nvSpPr>
          <p:cNvPr id="10" name="Прямоугольник: скругленные углы 9">
            <a:hlinkClick r:id="rId6" action="ppaction://hlinksldjump"/>
            <a:extLst>
              <a:ext uri="{FF2B5EF4-FFF2-40B4-BE49-F238E27FC236}">
                <a16:creationId xmlns:a16="http://schemas.microsoft.com/office/drawing/2014/main" id="{5FBD9EF0-B880-ADE4-E5D0-92EBABA522D3}"/>
              </a:ext>
            </a:extLst>
          </p:cNvPr>
          <p:cNvSpPr/>
          <p:nvPr/>
        </p:nvSpPr>
        <p:spPr>
          <a:xfrm>
            <a:off x="3395004" y="5641150"/>
            <a:ext cx="5608318" cy="984739"/>
          </a:xfrm>
          <a:prstGeom prst="roundRect">
            <a:avLst/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Выйти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C7435E-9414-58B0-E69B-8D4A9C8D1E7A}"/>
              </a:ext>
            </a:extLst>
          </p:cNvPr>
          <p:cNvSpPr/>
          <p:nvPr/>
        </p:nvSpPr>
        <p:spPr>
          <a:xfrm>
            <a:off x="3395005" y="2264906"/>
            <a:ext cx="5608319" cy="984739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данных с бланка</a:t>
            </a:r>
          </a:p>
        </p:txBody>
      </p:sp>
    </p:spTree>
    <p:extLst>
      <p:ext uri="{BB962C8B-B14F-4D97-AF65-F5344CB8AC3E}">
        <p14:creationId xmlns:p14="http://schemas.microsoft.com/office/powerpoint/2010/main" val="353301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30AA0AF-B09E-7CBE-C172-2E2F42249B4F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Бека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3CD73F27-48EE-8ACC-3D6D-D6FFA8611268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3ECFD6-69B6-E6CE-F85C-8B465B155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59" y="854619"/>
            <a:ext cx="11940640" cy="8124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BEF31E-F978-9F2B-0301-6B49E66B4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60" y="1570676"/>
            <a:ext cx="10578980" cy="3986063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hlinkClick r:id="rId5" action="ppaction://hlinksldjump"/>
            <a:extLst>
              <a:ext uri="{FF2B5EF4-FFF2-40B4-BE49-F238E27FC236}">
                <a16:creationId xmlns:a16="http://schemas.microsoft.com/office/drawing/2014/main" id="{D907ABBC-6C32-2461-DF67-E20885AD08C9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</p:spTree>
    <p:extLst>
      <p:ext uri="{BB962C8B-B14F-4D97-AF65-F5344CB8AC3E}">
        <p14:creationId xmlns:p14="http://schemas.microsoft.com/office/powerpoint/2010/main" val="317433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DD543-7A78-8A1B-682C-E9642D63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190" y="252583"/>
            <a:ext cx="1046872" cy="3433152"/>
          </a:xfrm>
        </p:spPr>
        <p:txBody>
          <a:bodyPr>
            <a:noAutofit/>
          </a:bodyPr>
          <a:lstStyle/>
          <a:p>
            <a:r>
              <a:rPr lang="ru-RU" sz="44602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099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B70701D-F7A7-9A12-2A04-E6258FA616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Бека</a:t>
            </a:r>
          </a:p>
        </p:txBody>
      </p:sp>
      <p:sp>
        <p:nvSpPr>
          <p:cNvPr id="7" name="Прямоугольник: скругленные углы 6">
            <a:hlinkClick r:id="rId2" action="ppaction://hlinksldjump"/>
            <a:extLst>
              <a:ext uri="{FF2B5EF4-FFF2-40B4-BE49-F238E27FC236}">
                <a16:creationId xmlns:a16="http://schemas.microsoft.com/office/drawing/2014/main" id="{0A7C51AA-5C9F-89B3-765F-13AA81051208}"/>
              </a:ext>
            </a:extLst>
          </p:cNvPr>
          <p:cNvSpPr/>
          <p:nvPr/>
        </p:nvSpPr>
        <p:spPr>
          <a:xfrm>
            <a:off x="7751297" y="5641145"/>
            <a:ext cx="4196863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Следующий тест</a:t>
            </a:r>
          </a:p>
        </p:txBody>
      </p:sp>
      <p:sp>
        <p:nvSpPr>
          <p:cNvPr id="8" name="Прямоугольник: скругленные углы 7">
            <a:hlinkClick r:id="rId3" action="ppaction://hlinksldjump"/>
            <a:extLst>
              <a:ext uri="{FF2B5EF4-FFF2-40B4-BE49-F238E27FC236}">
                <a16:creationId xmlns:a16="http://schemas.microsoft.com/office/drawing/2014/main" id="{7D3E455E-E060-6DE2-1BEF-F91D9CE90AE2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9" name="Прямоугольник: скругленные углы 8">
            <a:hlinkClick r:id="rId4" action="ppaction://hlinksldjump"/>
            <a:extLst>
              <a:ext uri="{FF2B5EF4-FFF2-40B4-BE49-F238E27FC236}">
                <a16:creationId xmlns:a16="http://schemas.microsoft.com/office/drawing/2014/main" id="{6FE14751-0D50-BEA9-BD74-CD2D2B61CEEC}"/>
              </a:ext>
            </a:extLst>
          </p:cNvPr>
          <p:cNvSpPr/>
          <p:nvPr/>
        </p:nvSpPr>
        <p:spPr>
          <a:xfrm>
            <a:off x="2995749" y="5669281"/>
            <a:ext cx="4119154" cy="942536"/>
          </a:xfrm>
          <a:prstGeom prst="roundRect">
            <a:avLst/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Завершить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EEA46FC-A232-B0AC-2E33-79002A972B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731" t="22713" r="34923" b="73345"/>
          <a:stretch/>
        </p:blipFill>
        <p:spPr>
          <a:xfrm>
            <a:off x="211016" y="1074057"/>
            <a:ext cx="11844999" cy="5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1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5B4C278-39AE-9EC9-AFC2-533D45AD34B8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9525D13-2F68-CD2C-6C3D-33D304162771}"/>
              </a:ext>
            </a:extLst>
          </p:cNvPr>
          <p:cNvSpPr/>
          <p:nvPr/>
        </p:nvSpPr>
        <p:spPr>
          <a:xfrm>
            <a:off x="-1" y="812418"/>
            <a:ext cx="12192001" cy="81241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Инструкция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043D9D2-41B6-D91F-3BE9-C0778FFED6A9}"/>
              </a:ext>
            </a:extLst>
          </p:cNvPr>
          <p:cNvSpPr/>
          <p:nvPr/>
        </p:nvSpPr>
        <p:spPr>
          <a:xfrm>
            <a:off x="431075" y="1642141"/>
            <a:ext cx="11312435" cy="4013072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019" algn="just"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Прочитайте внимательно каждое из приведенных ниже предложений и зачеркните цифру в соответствующей графе справа в зависимости от того, как вы себя чувствуете в </a:t>
            </a:r>
            <a:r>
              <a:rPr lang="ru-RU" sz="2801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данный момент</a:t>
            </a: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Над вопросами долго не задумывайтесь, поскольку правильных и неправильных ответов нет. Обычно первый ответ, который приходит в голову, является наиболее правильным, адекватным Вашему состоянию.</a:t>
            </a:r>
            <a:endParaRPr lang="ru-RU" sz="2801" dirty="0">
              <a:solidFill>
                <a:schemeClr val="tx1"/>
              </a:solidFill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: скругленные углы 8">
            <a:hlinkClick r:id="rId2" action="ppaction://hlinksldjump"/>
            <a:extLst>
              <a:ext uri="{FF2B5EF4-FFF2-40B4-BE49-F238E27FC236}">
                <a16:creationId xmlns:a16="http://schemas.microsoft.com/office/drawing/2014/main" id="{24FF3F6F-7242-7E09-71DC-22AD5B10DF19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0" name="Прямоугольник: скругленные углы 9">
            <a:hlinkClick r:id="rId3" action="ppaction://hlinksldjump"/>
            <a:extLst>
              <a:ext uri="{FF2B5EF4-FFF2-40B4-BE49-F238E27FC236}">
                <a16:creationId xmlns:a16="http://schemas.microsoft.com/office/drawing/2014/main" id="{0B6FFE93-C7C6-1B90-3344-4F112DCC16CD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rgbClr val="AFFFD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Начать</a:t>
            </a:r>
          </a:p>
        </p:txBody>
      </p:sp>
    </p:spTree>
    <p:extLst>
      <p:ext uri="{BB962C8B-B14F-4D97-AF65-F5344CB8AC3E}">
        <p14:creationId xmlns:p14="http://schemas.microsoft.com/office/powerpoint/2010/main" val="151198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F8CBE37-D272-0D70-8BEE-C58D9CB2D0FB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AFE5C1-0C8D-1680-50F3-31F678B2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01" y="924960"/>
            <a:ext cx="11904930" cy="7226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5E5350-B7E4-8619-913B-888DE6F82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03" y="1647624"/>
            <a:ext cx="9494594" cy="3886031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hlinkClick r:id="rId4" action="ppaction://hlinksldjump"/>
            <a:extLst>
              <a:ext uri="{FF2B5EF4-FFF2-40B4-BE49-F238E27FC236}">
                <a16:creationId xmlns:a16="http://schemas.microsoft.com/office/drawing/2014/main" id="{DA144A8E-E324-DE56-B1D4-1BF1D7F30C58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0" name="Прямоугольник: скругленные углы 9">
            <a:hlinkClick r:id="rId5" action="ppaction://hlinksldjump"/>
            <a:extLst>
              <a:ext uri="{FF2B5EF4-FFF2-40B4-BE49-F238E27FC236}">
                <a16:creationId xmlns:a16="http://schemas.microsoft.com/office/drawing/2014/main" id="{6203D763-7034-3F03-D497-FE961558EE52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</p:spTree>
    <p:extLst>
      <p:ext uri="{BB962C8B-B14F-4D97-AF65-F5344CB8AC3E}">
        <p14:creationId xmlns:p14="http://schemas.microsoft.com/office/powerpoint/2010/main" val="418400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A27960-0CED-0539-89A5-49A99D63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40" y="920897"/>
            <a:ext cx="11637572" cy="670324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2A1520F-192B-72BB-CDD1-455317B008B8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554C1B7B-4928-95DE-6DAA-9380BE7FAE3F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  <p:sp>
        <p:nvSpPr>
          <p:cNvPr id="6" name="Прямоугольник: скругленные углы 5">
            <a:hlinkClick r:id="rId4" action="ppaction://hlinksldjump"/>
            <a:extLst>
              <a:ext uri="{FF2B5EF4-FFF2-40B4-BE49-F238E27FC236}">
                <a16:creationId xmlns:a16="http://schemas.microsoft.com/office/drawing/2014/main" id="{A7C06526-AEFE-5693-FB22-6A9C89601265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39CF2C-FCF8-15E4-D55E-7922CB63C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602" y="1591221"/>
            <a:ext cx="9644796" cy="38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1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DD543-7A78-8A1B-682C-E9642D63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190" y="252583"/>
            <a:ext cx="1046872" cy="3433152"/>
          </a:xfrm>
        </p:spPr>
        <p:txBody>
          <a:bodyPr>
            <a:noAutofit/>
          </a:bodyPr>
          <a:lstStyle/>
          <a:p>
            <a:r>
              <a:rPr lang="ru-RU" sz="44602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391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C53292A-43FB-3164-EBF4-CF9AD11B8F4C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sp>
        <p:nvSpPr>
          <p:cNvPr id="3" name="Прямоугольник: скругленные углы 2">
            <a:hlinkClick r:id="rId2" action="ppaction://hlinksldjump"/>
            <a:extLst>
              <a:ext uri="{FF2B5EF4-FFF2-40B4-BE49-F238E27FC236}">
                <a16:creationId xmlns:a16="http://schemas.microsoft.com/office/drawing/2014/main" id="{A5164A8C-9A7A-2786-CA2B-90E8341D8C90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4" name="Прямоугольник: скругленные углы 3">
            <a:hlinkClick r:id="rId3" action="ppaction://hlinksldjump"/>
            <a:extLst>
              <a:ext uri="{FF2B5EF4-FFF2-40B4-BE49-F238E27FC236}">
                <a16:creationId xmlns:a16="http://schemas.microsoft.com/office/drawing/2014/main" id="{6F167E70-2EFD-6DF3-2EBD-E584DE602525}"/>
              </a:ext>
            </a:extLst>
          </p:cNvPr>
          <p:cNvSpPr/>
          <p:nvPr/>
        </p:nvSpPr>
        <p:spPr>
          <a:xfrm>
            <a:off x="2995749" y="5669281"/>
            <a:ext cx="4119154" cy="942536"/>
          </a:xfrm>
          <a:prstGeom prst="roundRect">
            <a:avLst/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Завершить</a:t>
            </a:r>
          </a:p>
        </p:txBody>
      </p:sp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1DD7AF47-9EC1-00E3-477A-F07FEFCCA09A}"/>
              </a:ext>
            </a:extLst>
          </p:cNvPr>
          <p:cNvSpPr/>
          <p:nvPr/>
        </p:nvSpPr>
        <p:spPr>
          <a:xfrm>
            <a:off x="7751297" y="5641145"/>
            <a:ext cx="4196863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Следующий тест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2F76AF-CA50-EEC7-B4DB-7E0BE9B4E5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46" t="21524" r="34692" b="73140"/>
          <a:stretch/>
        </p:blipFill>
        <p:spPr>
          <a:xfrm>
            <a:off x="96130" y="904856"/>
            <a:ext cx="12084148" cy="79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0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5B4C278-39AE-9EC9-AFC2-533D45AD34B8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ТОБОЛ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9525D13-2F68-CD2C-6C3D-33D304162771}"/>
              </a:ext>
            </a:extLst>
          </p:cNvPr>
          <p:cNvSpPr/>
          <p:nvPr/>
        </p:nvSpPr>
        <p:spPr>
          <a:xfrm>
            <a:off x="-1" y="812418"/>
            <a:ext cx="12192001" cy="81241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Инструкция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043D9D2-41B6-D91F-3BE9-C0778FFED6A9}"/>
              </a:ext>
            </a:extLst>
          </p:cNvPr>
          <p:cNvSpPr/>
          <p:nvPr/>
        </p:nvSpPr>
        <p:spPr>
          <a:xfrm>
            <a:off x="431075" y="1642141"/>
            <a:ext cx="11312435" cy="4013072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019" algn="just"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п.</a:t>
            </a:r>
            <a:endParaRPr lang="ru-RU" sz="2801" dirty="0">
              <a:solidFill>
                <a:schemeClr val="tx1"/>
              </a:solidFill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: скругленные углы 8">
            <a:hlinkClick r:id="rId2" action="ppaction://hlinksldjump"/>
            <a:extLst>
              <a:ext uri="{FF2B5EF4-FFF2-40B4-BE49-F238E27FC236}">
                <a16:creationId xmlns:a16="http://schemas.microsoft.com/office/drawing/2014/main" id="{24FF3F6F-7242-7E09-71DC-22AD5B10DF19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0" name="Прямоугольник: скругленные углы 9">
            <a:hlinkClick r:id="rId3" action="ppaction://hlinksldjump"/>
            <a:extLst>
              <a:ext uri="{FF2B5EF4-FFF2-40B4-BE49-F238E27FC236}">
                <a16:creationId xmlns:a16="http://schemas.microsoft.com/office/drawing/2014/main" id="{0B6FFE93-C7C6-1B90-3344-4F112DCC16CD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rgbClr val="AFFFD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Начать</a:t>
            </a:r>
          </a:p>
        </p:txBody>
      </p:sp>
    </p:spTree>
    <p:extLst>
      <p:ext uri="{BB962C8B-B14F-4D97-AF65-F5344CB8AC3E}">
        <p14:creationId xmlns:p14="http://schemas.microsoft.com/office/powerpoint/2010/main" val="167814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80EDC75D-A24D-FFD1-3119-198F9FE3D20E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ТОБОЛ</a:t>
            </a:r>
          </a:p>
        </p:txBody>
      </p:sp>
      <p:sp>
        <p:nvSpPr>
          <p:cNvPr id="3" name="Прямоугольник: скругленные углы 2">
            <a:hlinkClick r:id="rId2" action="ppaction://hlinksldjump"/>
            <a:extLst>
              <a:ext uri="{FF2B5EF4-FFF2-40B4-BE49-F238E27FC236}">
                <a16:creationId xmlns:a16="http://schemas.microsoft.com/office/drawing/2014/main" id="{5DFC4311-E8D7-28FC-6B46-F43FC671E840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</p:spTree>
    <p:extLst>
      <p:ext uri="{BB962C8B-B14F-4D97-AF65-F5344CB8AC3E}">
        <p14:creationId xmlns:p14="http://schemas.microsoft.com/office/powerpoint/2010/main" val="201574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490BFF-9BF7-760B-72C8-E1BB3C3A40AC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данные пациента</a:t>
            </a:r>
          </a:p>
        </p:txBody>
      </p:sp>
      <p:sp>
        <p:nvSpPr>
          <p:cNvPr id="11" name="Прямоугольник: скругленные углы 10">
            <a:hlinkClick r:id="rId2" action="ppaction://hlinksldjump"/>
            <a:extLst>
              <a:ext uri="{FF2B5EF4-FFF2-40B4-BE49-F238E27FC236}">
                <a16:creationId xmlns:a16="http://schemas.microsoft.com/office/drawing/2014/main" id="{45258221-7D11-C3B3-2C25-6745F128367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008A44F9-B37C-5D19-AA38-8E4767DF2FCE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568E7E-D638-A7B0-F4AE-3AC7B4043A40}"/>
              </a:ext>
            </a:extLst>
          </p:cNvPr>
          <p:cNvSpPr/>
          <p:nvPr/>
        </p:nvSpPr>
        <p:spPr>
          <a:xfrm>
            <a:off x="801856" y="100277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ФИО: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EB94661-1575-C341-84DC-E312598EA0C1}"/>
              </a:ext>
            </a:extLst>
          </p:cNvPr>
          <p:cNvSpPr/>
          <p:nvPr/>
        </p:nvSpPr>
        <p:spPr>
          <a:xfrm>
            <a:off x="801856" y="1886825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рождения: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C0438B1-3163-1B2C-F5B4-F2C329069E4D}"/>
              </a:ext>
            </a:extLst>
          </p:cNvPr>
          <p:cNvSpPr/>
          <p:nvPr/>
        </p:nvSpPr>
        <p:spPr>
          <a:xfrm>
            <a:off x="801856" y="278891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Пол: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64562FC-1F38-8337-82EF-F6A49F5F2933}"/>
              </a:ext>
            </a:extLst>
          </p:cNvPr>
          <p:cNvSpPr/>
          <p:nvPr/>
        </p:nvSpPr>
        <p:spPr>
          <a:xfrm>
            <a:off x="801856" y="3690997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Учреждение: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12158A6-85A4-F35A-39CD-4DC4E7A64DF2}"/>
              </a:ext>
            </a:extLst>
          </p:cNvPr>
          <p:cNvSpPr/>
          <p:nvPr/>
        </p:nvSpPr>
        <p:spPr>
          <a:xfrm>
            <a:off x="801856" y="4580770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обследования: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76A45A-D559-E17C-C2C6-4A6D676CB1D7}"/>
              </a:ext>
            </a:extLst>
          </p:cNvPr>
          <p:cNvSpPr/>
          <p:nvPr/>
        </p:nvSpPr>
        <p:spPr>
          <a:xfrm>
            <a:off x="5275385" y="4588331"/>
            <a:ext cx="6231986" cy="8048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5404568-BE97-0C0A-7BB2-55C85CBF7DE8}"/>
              </a:ext>
            </a:extLst>
          </p:cNvPr>
          <p:cNvSpPr/>
          <p:nvPr/>
        </p:nvSpPr>
        <p:spPr>
          <a:xfrm>
            <a:off x="5289452" y="2740369"/>
            <a:ext cx="6672776" cy="942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B125C7-2A99-83CE-2794-484042B5322B}"/>
              </a:ext>
            </a:extLst>
          </p:cNvPr>
          <p:cNvSpPr/>
          <p:nvPr/>
        </p:nvSpPr>
        <p:spPr>
          <a:xfrm>
            <a:off x="5275385" y="3692752"/>
            <a:ext cx="6231986" cy="81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8EB5296-00D1-C1F4-0E49-6AC3EEBF092D}"/>
              </a:ext>
            </a:extLst>
          </p:cNvPr>
          <p:cNvSpPr/>
          <p:nvPr/>
        </p:nvSpPr>
        <p:spPr>
          <a:xfrm>
            <a:off x="5289453" y="1885585"/>
            <a:ext cx="6231986" cy="814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__.__.____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BC1360C-C8AC-73B4-D98B-D21206C0CEE7}"/>
              </a:ext>
            </a:extLst>
          </p:cNvPr>
          <p:cNvSpPr/>
          <p:nvPr/>
        </p:nvSpPr>
        <p:spPr>
          <a:xfrm>
            <a:off x="7127624" y="2801226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0A77597-D0A5-7AA6-A90E-414184993637}"/>
              </a:ext>
            </a:extLst>
          </p:cNvPr>
          <p:cNvSpPr/>
          <p:nvPr/>
        </p:nvSpPr>
        <p:spPr>
          <a:xfrm>
            <a:off x="8405445" y="2802981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63D50FB-8DA2-C15E-B7F6-A0983E83EC90}"/>
              </a:ext>
            </a:extLst>
          </p:cNvPr>
          <p:cNvSpPr/>
          <p:nvPr/>
        </p:nvSpPr>
        <p:spPr>
          <a:xfrm>
            <a:off x="5289453" y="1004948"/>
            <a:ext cx="6231986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E2B94E9-70D7-4D3B-5F14-D04AED4A4F63}"/>
              </a:ext>
            </a:extLst>
          </p:cNvPr>
          <p:cNvCxnSpPr/>
          <p:nvPr/>
        </p:nvCxnSpPr>
        <p:spPr>
          <a:xfrm>
            <a:off x="5283014" y="2788911"/>
            <a:ext cx="0" cy="7965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5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хотите сделать?</a:t>
            </a:r>
          </a:p>
        </p:txBody>
      </p:sp>
      <p:sp>
        <p:nvSpPr>
          <p:cNvPr id="3" name="Прямоугольник: скругленные углы 2">
            <a:hlinkClick r:id="rId2" action="ppaction://hlinksldjump"/>
            <a:extLst>
              <a:ext uri="{FF2B5EF4-FFF2-40B4-BE49-F238E27FC236}">
                <a16:creationId xmlns:a16="http://schemas.microsoft.com/office/drawing/2014/main" id="{31CF6641-AC76-3C4C-E33E-F5EAD0819CAF}"/>
              </a:ext>
            </a:extLst>
          </p:cNvPr>
          <p:cNvSpPr/>
          <p:nvPr/>
        </p:nvSpPr>
        <p:spPr>
          <a:xfrm>
            <a:off x="1336432" y="1387426"/>
            <a:ext cx="9988060" cy="942536"/>
          </a:xfrm>
          <a:prstGeom prst="roundRect">
            <a:avLst/>
          </a:prstGeom>
          <a:solidFill>
            <a:srgbClr val="FCD0D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Завершить без сохранения</a:t>
            </a:r>
          </a:p>
        </p:txBody>
      </p:sp>
      <p:sp>
        <p:nvSpPr>
          <p:cNvPr id="4" name="Прямоугольник: скругленные углы 3">
            <a:hlinkClick r:id="rId3" action="ppaction://hlinksldjump"/>
            <a:extLst>
              <a:ext uri="{FF2B5EF4-FFF2-40B4-BE49-F238E27FC236}">
                <a16:creationId xmlns:a16="http://schemas.microsoft.com/office/drawing/2014/main" id="{C5440C80-52C2-D263-5519-F4FAD1058239}"/>
              </a:ext>
            </a:extLst>
          </p:cNvPr>
          <p:cNvSpPr/>
          <p:nvPr/>
        </p:nvSpPr>
        <p:spPr>
          <a:xfrm>
            <a:off x="1336432" y="2433703"/>
            <a:ext cx="9988060" cy="942536"/>
          </a:xfrm>
          <a:prstGeom prst="roundRect">
            <a:avLst/>
          </a:prstGeom>
          <a:solidFill>
            <a:srgbClr val="AFFFD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Сохранить и закончить</a:t>
            </a:r>
          </a:p>
        </p:txBody>
      </p:sp>
      <p:sp>
        <p:nvSpPr>
          <p:cNvPr id="10" name="Прямоугольник: скругленные углы 9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AC40293-F9FB-6A54-E944-16EF6E8FDDD3}"/>
              </a:ext>
            </a:extLst>
          </p:cNvPr>
          <p:cNvSpPr/>
          <p:nvPr/>
        </p:nvSpPr>
        <p:spPr>
          <a:xfrm>
            <a:off x="1336432" y="3831688"/>
            <a:ext cx="9988060" cy="9653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91072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C1B464-99BA-AF0B-7FA4-94DA6A17CFF9}"/>
              </a:ext>
            </a:extLst>
          </p:cNvPr>
          <p:cNvSpPr/>
          <p:nvPr/>
        </p:nvSpPr>
        <p:spPr>
          <a:xfrm>
            <a:off x="-1" y="2757268"/>
            <a:ext cx="12192001" cy="812417"/>
          </a:xfrm>
          <a:prstGeom prst="roundRect">
            <a:avLst>
              <a:gd name="adj" fmla="val 0"/>
            </a:avLst>
          </a:prstGeom>
          <a:solidFill>
            <a:srgbClr val="AFFF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Ваши результаты успешно сохранены в базу данных</a:t>
            </a:r>
          </a:p>
        </p:txBody>
      </p:sp>
      <p:sp>
        <p:nvSpPr>
          <p:cNvPr id="3" name="Прямоугольник: скругленные углы 2">
            <a:hlinkClick r:id="rId2" action="ppaction://hlinksldjump"/>
            <a:extLst>
              <a:ext uri="{FF2B5EF4-FFF2-40B4-BE49-F238E27FC236}">
                <a16:creationId xmlns:a16="http://schemas.microsoft.com/office/drawing/2014/main" id="{FED276B6-CA49-FEB9-123E-58E8BF3FC1D7}"/>
              </a:ext>
            </a:extLst>
          </p:cNvPr>
          <p:cNvSpPr/>
          <p:nvPr/>
        </p:nvSpPr>
        <p:spPr>
          <a:xfrm>
            <a:off x="3638844" y="5641145"/>
            <a:ext cx="4914313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главную</a:t>
            </a:r>
          </a:p>
        </p:txBody>
      </p:sp>
    </p:spTree>
    <p:extLst>
      <p:ext uri="{BB962C8B-B14F-4D97-AF65-F5344CB8AC3E}">
        <p14:creationId xmlns:p14="http://schemas.microsoft.com/office/powerpoint/2010/main" val="399526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ФИО или дату рождения в формате «</a:t>
            </a:r>
            <a:r>
              <a:rPr lang="ru-RU" sz="24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дд.мм.гггг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7" name="Прямоугольник: скругленные углы 6">
            <a:hlinkClick r:id="rId5" action="ppaction://hlinksldjump"/>
            <a:extLst>
              <a:ext uri="{FF2B5EF4-FFF2-40B4-BE49-F238E27FC236}">
                <a16:creationId xmlns:a16="http://schemas.microsoft.com/office/drawing/2014/main" id="{999485DA-226D-6392-21CA-7F4F8074A46C}"/>
              </a:ext>
            </a:extLst>
          </p:cNvPr>
          <p:cNvSpPr/>
          <p:nvPr/>
        </p:nvSpPr>
        <p:spPr>
          <a:xfrm>
            <a:off x="8529377" y="5641145"/>
            <a:ext cx="3418783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Нажми сюда.</a:t>
            </a:r>
          </a:p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Этой кнопки не будет</a:t>
            </a:r>
          </a:p>
        </p:txBody>
      </p:sp>
    </p:spTree>
    <p:extLst>
      <p:ext uri="{BB962C8B-B14F-4D97-AF65-F5344CB8AC3E}">
        <p14:creationId xmlns:p14="http://schemas.microsoft.com/office/powerpoint/2010/main" val="399593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Ермаков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7" name="Прямоугольник: скругленные углы 6">
            <a:hlinkClick r:id="rId5" action="ppaction://hlinksldjump"/>
            <a:extLst>
              <a:ext uri="{FF2B5EF4-FFF2-40B4-BE49-F238E27FC236}">
                <a16:creationId xmlns:a16="http://schemas.microsoft.com/office/drawing/2014/main" id="{1AB49CBC-CDF0-E997-C481-56E564F71D2F}"/>
              </a:ext>
            </a:extLst>
          </p:cNvPr>
          <p:cNvSpPr/>
          <p:nvPr/>
        </p:nvSpPr>
        <p:spPr>
          <a:xfrm>
            <a:off x="8529377" y="6074229"/>
            <a:ext cx="3418783" cy="509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щёлк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39841"/>
              </p:ext>
            </p:extLst>
          </p:nvPr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43863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Ермаков Даниил 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Васильевич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03.03.2001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11.04.2023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16542FC9-080E-122B-5BD5-886AF0E06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67"/>
              </p:ext>
            </p:extLst>
          </p:nvPr>
        </p:nvGraphicFramePr>
        <p:xfrm>
          <a:off x="1394214" y="3577527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Ермаков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а Анна 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Сергеевна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15.12.1987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12.06.2024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E534883-3890-F996-50C4-3B602C5B3038}"/>
              </a:ext>
            </a:extLst>
          </p:cNvPr>
          <p:cNvSpPr txBox="1"/>
          <p:nvPr/>
        </p:nvSpPr>
        <p:spPr>
          <a:xfrm>
            <a:off x="1385667" y="4491261"/>
            <a:ext cx="10200743" cy="73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*На верхней позиции наиболее удовлетворяющие заданным условиям варианты.</a:t>
            </a:r>
            <a:br>
              <a:rPr lang="ru-RU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Чем ниже позиция, тем менее строка удовлетворяет условиям.</a:t>
            </a:r>
            <a:endParaRPr lang="ru-RU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59C9E-35A9-1F08-9BD1-590847DC4B33}"/>
              </a:ext>
            </a:extLst>
          </p:cNvPr>
          <p:cNvSpPr txBox="1"/>
          <p:nvPr/>
        </p:nvSpPr>
        <p:spPr>
          <a:xfrm>
            <a:off x="248868" y="2458826"/>
            <a:ext cx="1062945" cy="399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Щёлк</a:t>
            </a:r>
            <a:endParaRPr lang="ru-RU" i="1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A3B57D5-3C98-186F-31C6-24A58CCEA32D}"/>
              </a:ext>
            </a:extLst>
          </p:cNvPr>
          <p:cNvCxnSpPr>
            <a:cxnSpLocks/>
            <a:stCxn id="16" idx="2"/>
            <a:endCxn id="12" idx="1"/>
          </p:cNvCxnSpPr>
          <p:nvPr/>
        </p:nvCxnSpPr>
        <p:spPr>
          <a:xfrm>
            <a:off x="780341" y="2858551"/>
            <a:ext cx="613873" cy="3037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: скругленные углы 21">
            <a:hlinkClick r:id="rId6" action="ppaction://hlinksldjump"/>
            <a:extLst>
              <a:ext uri="{FF2B5EF4-FFF2-40B4-BE49-F238E27FC236}">
                <a16:creationId xmlns:a16="http://schemas.microsoft.com/office/drawing/2014/main" id="{E5505F16-BBA9-8BF6-DB6B-FF4FBD74AE09}"/>
              </a:ext>
            </a:extLst>
          </p:cNvPr>
          <p:cNvSpPr/>
          <p:nvPr/>
        </p:nvSpPr>
        <p:spPr>
          <a:xfrm>
            <a:off x="1394214" y="2743536"/>
            <a:ext cx="3346598" cy="8302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Ермаков </a:t>
            </a:r>
            <a:r>
              <a:rPr lang="ru-RU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Даниил </a:t>
            </a:r>
            <a:br>
              <a:rPr lang="ru-RU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Васильевич</a:t>
            </a:r>
          </a:p>
        </p:txBody>
      </p:sp>
    </p:spTree>
    <p:extLst>
      <p:ext uri="{BB962C8B-B14F-4D97-AF65-F5344CB8AC3E}">
        <p14:creationId xmlns:p14="http://schemas.microsoft.com/office/powerpoint/2010/main" val="336262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7" name="Прямоугольник: скругленные углы 6">
            <a:hlinkClick r:id="rId5" action="ppaction://hlinksldjump"/>
            <a:extLst>
              <a:ext uri="{FF2B5EF4-FFF2-40B4-BE49-F238E27FC236}">
                <a16:creationId xmlns:a16="http://schemas.microsoft.com/office/drawing/2014/main" id="{1AB49CBC-CDF0-E997-C481-56E564F71D2F}"/>
              </a:ext>
            </a:extLst>
          </p:cNvPr>
          <p:cNvSpPr/>
          <p:nvPr/>
        </p:nvSpPr>
        <p:spPr>
          <a:xfrm>
            <a:off x="8529377" y="6074229"/>
            <a:ext cx="3418783" cy="509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щёлк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/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46843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бачков Игорь Федорович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14.06.2003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13.03.2019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515DBB1-FCAD-8C22-E947-68B74D7CF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85647"/>
              </p:ext>
            </p:extLst>
          </p:nvPr>
        </p:nvGraphicFramePr>
        <p:xfrm>
          <a:off x="1394214" y="3570090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E0AC26C-920A-4B8B-109D-077FA053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509"/>
              </p:ext>
            </p:extLst>
          </p:nvPr>
        </p:nvGraphicFramePr>
        <p:xfrm>
          <a:off x="1385668" y="4388693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сименко Борис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Анатольевич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22.01.1993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05.07.2022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60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24.05.1990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7" name="Прямоугольник: скругленные углы 6">
            <a:hlinkClick r:id="rId5" action="ppaction://hlinksldjump"/>
            <a:extLst>
              <a:ext uri="{FF2B5EF4-FFF2-40B4-BE49-F238E27FC236}">
                <a16:creationId xmlns:a16="http://schemas.microsoft.com/office/drawing/2014/main" id="{1AB49CBC-CDF0-E997-C481-56E564F71D2F}"/>
              </a:ext>
            </a:extLst>
          </p:cNvPr>
          <p:cNvSpPr/>
          <p:nvPr/>
        </p:nvSpPr>
        <p:spPr>
          <a:xfrm>
            <a:off x="8529377" y="6074229"/>
            <a:ext cx="3418783" cy="509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щёлк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/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6217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193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1990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AB49CBC-CDF0-E997-C481-56E564F71D2F}"/>
              </a:ext>
            </a:extLst>
          </p:cNvPr>
          <p:cNvSpPr/>
          <p:nvPr/>
        </p:nvSpPr>
        <p:spPr>
          <a:xfrm>
            <a:off x="8529377" y="6074229"/>
            <a:ext cx="3418783" cy="509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щёлк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624934-0EF4-993E-7E52-EBEF141EB48B}"/>
              </a:ext>
            </a:extLst>
          </p:cNvPr>
          <p:cNvGraphicFramePr>
            <a:graphicFrameLocks noGrp="1"/>
          </p:cNvGraphicFramePr>
          <p:nvPr/>
        </p:nvGraphicFramePr>
        <p:xfrm>
          <a:off x="1390532" y="1954208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rgbClr val="00206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F2B3C54-C5F9-7DCD-B20F-8C21C15AA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64185"/>
              </p:ext>
            </p:extLst>
          </p:nvPr>
        </p:nvGraphicFramePr>
        <p:xfrm>
          <a:off x="1394214" y="2750809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Артём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Владимирович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</a:t>
                      </a:r>
                      <a:r>
                        <a:rPr lang="ru-RU" sz="2400" b="0" u="none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</a:t>
                      </a:r>
                      <a:r>
                        <a:rPr lang="ru-RU" sz="2400" b="0" i="0" u="none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515DBB1-FCAD-8C22-E947-68B74D7CF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07087"/>
              </p:ext>
            </p:extLst>
          </p:nvPr>
        </p:nvGraphicFramePr>
        <p:xfrm>
          <a:off x="1394214" y="3570090"/>
          <a:ext cx="10055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Тасименко Борис</a:t>
                      </a:r>
                      <a:b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Анатольевич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22.01.</a:t>
                      </a:r>
                      <a:r>
                        <a:rPr lang="ru-RU" sz="2400" b="0" dirty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199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05.07.2022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E0AC26C-920A-4B8B-109D-077FA053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96123"/>
              </p:ext>
            </p:extLst>
          </p:nvPr>
        </p:nvGraphicFramePr>
        <p:xfrm>
          <a:off x="1385668" y="4388693"/>
          <a:ext cx="10055880" cy="79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60">
                  <a:extLst>
                    <a:ext uri="{9D8B030D-6E8A-4147-A177-3AD203B41FA5}">
                      <a16:colId xmlns:a16="http://schemas.microsoft.com/office/drawing/2014/main" val="329629025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4185767325"/>
                    </a:ext>
                  </a:extLst>
                </a:gridCol>
                <a:gridCol w="3351960">
                  <a:extLst>
                    <a:ext uri="{9D8B030D-6E8A-4147-A177-3AD203B41FA5}">
                      <a16:colId xmlns:a16="http://schemas.microsoft.com/office/drawing/2014/main" val="1651198168"/>
                    </a:ext>
                  </a:extLst>
                </a:gridCol>
              </a:tblGrid>
              <a:tr h="7942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Иванов Дмитрий Сергеевич</a:t>
                      </a:r>
                      <a:endParaRPr lang="ru-RU" sz="24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11.08.</a:t>
                      </a:r>
                      <a:r>
                        <a:rPr lang="ru-RU" sz="2400" b="0" u="none" strike="noStrike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199</a:t>
                      </a:r>
                      <a:r>
                        <a:rPr lang="ru-RU" sz="2400" b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ru-RU" sz="24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11.04.2023</a:t>
                      </a:r>
                      <a:endParaRPr lang="ru-RU" sz="24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212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ФИО или дату рождения в формате «</a:t>
            </a:r>
            <a:r>
              <a:rPr lang="ru-RU" sz="24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дд.мм.гггг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B8362A-F4E0-5DB8-A9CB-DC4283A19C58}"/>
              </a:ext>
            </a:extLst>
          </p:cNvPr>
          <p:cNvSpPr/>
          <p:nvPr/>
        </p:nvSpPr>
        <p:spPr>
          <a:xfrm>
            <a:off x="8529377" y="6074229"/>
            <a:ext cx="3418783" cy="509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щёлк</a:t>
            </a:r>
          </a:p>
        </p:txBody>
      </p:sp>
    </p:spTree>
    <p:extLst>
      <p:ext uri="{BB962C8B-B14F-4D97-AF65-F5344CB8AC3E}">
        <p14:creationId xmlns:p14="http://schemas.microsoft.com/office/powerpoint/2010/main" val="48346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E4E277A-37A7-F0FD-ECAE-60E410E041DD}"/>
              </a:ext>
            </a:extLst>
          </p:cNvPr>
          <p:cNvSpPr/>
          <p:nvPr/>
        </p:nvSpPr>
        <p:spPr>
          <a:xfrm>
            <a:off x="576776" y="1136187"/>
            <a:ext cx="11183815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C3850AF-AD64-14F2-A8D1-2CEA005FA2D0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пациента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2FA997-8080-903E-4D8C-D7DDD0632C16}"/>
              </a:ext>
            </a:extLst>
          </p:cNvPr>
          <p:cNvSpPr/>
          <p:nvPr/>
        </p:nvSpPr>
        <p:spPr>
          <a:xfrm>
            <a:off x="1385668" y="1139712"/>
            <a:ext cx="10060745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ФИО или дату рождения в формате «</a:t>
            </a:r>
            <a:r>
              <a:rPr lang="ru-RU" sz="24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дд.мм.гггг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EAF5C43-FA47-9F92-64EC-3D2D0F2F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778" l="3556" r="97333">
                        <a14:foregroundMark x1="15889" y1="9889" x2="12222" y2="15222"/>
                        <a14:foregroundMark x1="24667" y1="6000" x2="33222" y2="3333"/>
                        <a14:foregroundMark x1="33222" y1="3333" x2="58111" y2="11667"/>
                        <a14:foregroundMark x1="13778" y1="27444" x2="11778" y2="34222"/>
                        <a14:foregroundMark x1="11778" y1="34222" x2="11778" y2="34667"/>
                        <a14:foregroundMark x1="6000" y1="26000" x2="3556" y2="35333"/>
                        <a14:foregroundMark x1="73333" y1="71556" x2="80333" y2="82444"/>
                        <a14:foregroundMark x1="89333" y1="93333" x2="95111" y2="91111"/>
                        <a14:foregroundMark x1="97333" y1="91444" x2="93667" y2="96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" y="1275108"/>
            <a:ext cx="534574" cy="5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4" action="ppaction://hlinksldjump"/>
            <a:extLst>
              <a:ext uri="{FF2B5EF4-FFF2-40B4-BE49-F238E27FC236}">
                <a16:creationId xmlns:a16="http://schemas.microsoft.com/office/drawing/2014/main" id="{74E12E3A-2B48-4B21-9020-6D8BCCD1250F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B8362A-F4E0-5DB8-A9CB-DC4283A19C58}"/>
              </a:ext>
            </a:extLst>
          </p:cNvPr>
          <p:cNvSpPr/>
          <p:nvPr/>
        </p:nvSpPr>
        <p:spPr>
          <a:xfrm>
            <a:off x="8529377" y="6074229"/>
            <a:ext cx="3418783" cy="5094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щёлк</a:t>
            </a:r>
          </a:p>
        </p:txBody>
      </p:sp>
    </p:spTree>
    <p:extLst>
      <p:ext uri="{BB962C8B-B14F-4D97-AF65-F5344CB8AC3E}">
        <p14:creationId xmlns:p14="http://schemas.microsoft.com/office/powerpoint/2010/main" val="1171957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C101369-A225-AF71-3412-B9751203011E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результаты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409498F-3711-6AA8-83FC-97917AC18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6353"/>
              </p:ext>
            </p:extLst>
          </p:nvPr>
        </p:nvGraphicFramePr>
        <p:xfrm>
          <a:off x="0" y="812417"/>
          <a:ext cx="12191996" cy="4561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946">
                  <a:extLst>
                    <a:ext uri="{9D8B030D-6E8A-4147-A177-3AD203B41FA5}">
                      <a16:colId xmlns:a16="http://schemas.microsoft.com/office/drawing/2014/main" val="1973725041"/>
                    </a:ext>
                  </a:extLst>
                </a:gridCol>
                <a:gridCol w="1678457">
                  <a:extLst>
                    <a:ext uri="{9D8B030D-6E8A-4147-A177-3AD203B41FA5}">
                      <a16:colId xmlns:a16="http://schemas.microsoft.com/office/drawing/2014/main" val="42899412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95734340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2608516622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3391571659"/>
                    </a:ext>
                  </a:extLst>
                </a:gridCol>
                <a:gridCol w="943819">
                  <a:extLst>
                    <a:ext uri="{9D8B030D-6E8A-4147-A177-3AD203B41FA5}">
                      <a16:colId xmlns:a16="http://schemas.microsoft.com/office/drawing/2014/main" val="3971297673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302500204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847857101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2723155809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2621434436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4182939595"/>
                    </a:ext>
                  </a:extLst>
                </a:gridCol>
                <a:gridCol w="997810">
                  <a:extLst>
                    <a:ext uri="{9D8B030D-6E8A-4147-A177-3AD203B41FA5}">
                      <a16:colId xmlns:a16="http://schemas.microsoft.com/office/drawing/2014/main" val="2471313109"/>
                    </a:ext>
                  </a:extLst>
                </a:gridCol>
              </a:tblGrid>
              <a:tr h="14210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обследования</a:t>
                      </a:r>
                      <a:endParaRPr lang="en-US" sz="160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←→</a:t>
                      </a:r>
                    </a:p>
                  </a:txBody>
                  <a:tcPr marL="9525" marR="9525" marT="9525" marB="0"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ФИО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рождения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Возраст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Пол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Учреждение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vert="vert2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MMPI</a:t>
                      </a:r>
                      <a:endParaRPr lang="en-US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Бека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Цунга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С/Х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ТОБОЛ</a:t>
                      </a:r>
                      <a:endParaRPr lang="ru-RU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00206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SCL-90</a:t>
                      </a:r>
                      <a:endParaRPr lang="en-US" sz="1600" b="1" i="0" u="none" strike="noStrike" dirty="0">
                        <a:solidFill>
                          <a:srgbClr val="00206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015037"/>
                  </a:ext>
                </a:extLst>
              </a:tr>
              <a:tr h="7851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12.06.2024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Ермакова Анна Сергеевна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15.12.1987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Ж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1Мед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47362"/>
                  </a:ext>
                </a:extLst>
              </a:tr>
              <a:tr h="7851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17.05.2024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Тарабрин Артем Владимирович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24.05.1990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1Мед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480705"/>
                  </a:ext>
                </a:extLst>
              </a:tr>
              <a:tr h="7851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11.04.2023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Ермаков Даниил Васильевич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03.03.2001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1Мед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993838"/>
                  </a:ext>
                </a:extLst>
              </a:tr>
              <a:tr h="7851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11.04.2023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Иванов Дмитрий Сергеевич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11.08.1998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Кащенко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0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Пройден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177867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38BD5C23-B1FC-5797-6A88-0EF71500AF71}"/>
              </a:ext>
            </a:extLst>
          </p:cNvPr>
          <p:cNvSpPr/>
          <p:nvPr/>
        </p:nvSpPr>
        <p:spPr>
          <a:xfrm>
            <a:off x="243841" y="5641145"/>
            <a:ext cx="1753774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9EB80891-1FD2-CD69-4639-46A6D0BC3FC5}"/>
              </a:ext>
            </a:extLst>
          </p:cNvPr>
          <p:cNvSpPr/>
          <p:nvPr/>
        </p:nvSpPr>
        <p:spPr>
          <a:xfrm>
            <a:off x="2987040" y="5641145"/>
            <a:ext cx="1753773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Удалить</a:t>
            </a:r>
          </a:p>
        </p:txBody>
      </p:sp>
      <p:sp>
        <p:nvSpPr>
          <p:cNvPr id="7" name="Прямоугольник: скругленные углы 6">
            <a:hlinkClick r:id="rId4" action="ppaction://hlinksldjump"/>
            <a:extLst>
              <a:ext uri="{FF2B5EF4-FFF2-40B4-BE49-F238E27FC236}">
                <a16:creationId xmlns:a16="http://schemas.microsoft.com/office/drawing/2014/main" id="{04D0F9FA-7C9C-DEEA-6388-E74DC2DAE175}"/>
              </a:ext>
            </a:extLst>
          </p:cNvPr>
          <p:cNvSpPr/>
          <p:nvPr/>
        </p:nvSpPr>
        <p:spPr>
          <a:xfrm>
            <a:off x="4858043" y="5641145"/>
            <a:ext cx="2710376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Выделить всё</a:t>
            </a:r>
          </a:p>
        </p:txBody>
      </p:sp>
      <p:sp>
        <p:nvSpPr>
          <p:cNvPr id="8" name="Прямоугольник: скругленные углы 7">
            <a:hlinkClick r:id="rId5" action="ppaction://hlinksldjump"/>
            <a:extLst>
              <a:ext uri="{FF2B5EF4-FFF2-40B4-BE49-F238E27FC236}">
                <a16:creationId xmlns:a16="http://schemas.microsoft.com/office/drawing/2014/main" id="{5981456E-69DF-0C67-6B22-0DA96FC39BEF}"/>
              </a:ext>
            </a:extLst>
          </p:cNvPr>
          <p:cNvSpPr/>
          <p:nvPr/>
        </p:nvSpPr>
        <p:spPr>
          <a:xfrm>
            <a:off x="7685649" y="5641145"/>
            <a:ext cx="4262512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Выгрузить в 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: скругленные углы 8">
            <a:hlinkClick r:id="rId6" action="ppaction://hlinksldjump"/>
            <a:extLst>
              <a:ext uri="{FF2B5EF4-FFF2-40B4-BE49-F238E27FC236}">
                <a16:creationId xmlns:a16="http://schemas.microsoft.com/office/drawing/2014/main" id="{F6DE7B2A-C615-22D3-5E62-7F2FDBAC6362}"/>
              </a:ext>
            </a:extLst>
          </p:cNvPr>
          <p:cNvSpPr/>
          <p:nvPr/>
        </p:nvSpPr>
        <p:spPr>
          <a:xfrm>
            <a:off x="1120729" y="2250467"/>
            <a:ext cx="1650899" cy="753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Ермакова Анна</a:t>
            </a:r>
            <a:b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Сергеевна</a:t>
            </a:r>
          </a:p>
        </p:txBody>
      </p:sp>
      <p:sp>
        <p:nvSpPr>
          <p:cNvPr id="10" name="Прямоугольник: скругленные углы 9">
            <a:hlinkClick r:id="rId6" action="ppaction://hlinksldjump"/>
            <a:extLst>
              <a:ext uri="{FF2B5EF4-FFF2-40B4-BE49-F238E27FC236}">
                <a16:creationId xmlns:a16="http://schemas.microsoft.com/office/drawing/2014/main" id="{DD10C3DE-ABCB-A1F5-9003-4BA7470ABA16}"/>
              </a:ext>
            </a:extLst>
          </p:cNvPr>
          <p:cNvSpPr/>
          <p:nvPr/>
        </p:nvSpPr>
        <p:spPr>
          <a:xfrm>
            <a:off x="7204669" y="2250467"/>
            <a:ext cx="984738" cy="753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5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Пройден</a:t>
            </a:r>
          </a:p>
        </p:txBody>
      </p:sp>
      <p:sp>
        <p:nvSpPr>
          <p:cNvPr id="11" name="Прямоугольник: скругленные углы 10">
            <a:hlinkClick r:id="rId7" action="ppaction://hlinksldjump"/>
            <a:extLst>
              <a:ext uri="{FF2B5EF4-FFF2-40B4-BE49-F238E27FC236}">
                <a16:creationId xmlns:a16="http://schemas.microsoft.com/office/drawing/2014/main" id="{E1BBAF31-F534-6ECF-4EF9-86BB9FD9B2A3}"/>
              </a:ext>
            </a:extLst>
          </p:cNvPr>
          <p:cNvSpPr/>
          <p:nvPr/>
        </p:nvSpPr>
        <p:spPr>
          <a:xfrm>
            <a:off x="10204102" y="2250467"/>
            <a:ext cx="984738" cy="753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5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Пройден</a:t>
            </a:r>
          </a:p>
        </p:txBody>
      </p:sp>
    </p:spTree>
    <p:extLst>
      <p:ext uri="{BB962C8B-B14F-4D97-AF65-F5344CB8AC3E}">
        <p14:creationId xmlns:p14="http://schemas.microsoft.com/office/powerpoint/2010/main" val="94877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490BFF-9BF7-760B-72C8-E1BB3C3A40AC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 данные пациента</a:t>
            </a:r>
          </a:p>
        </p:txBody>
      </p:sp>
      <p:sp>
        <p:nvSpPr>
          <p:cNvPr id="11" name="Прямоугольник: скругленные углы 10">
            <a:hlinkClick r:id="rId2" action="ppaction://hlinksldjump"/>
            <a:extLst>
              <a:ext uri="{FF2B5EF4-FFF2-40B4-BE49-F238E27FC236}">
                <a16:creationId xmlns:a16="http://schemas.microsoft.com/office/drawing/2014/main" id="{45258221-7D11-C3B3-2C25-6745F128367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08A44F9-B37C-5D19-AA38-8E4767DF2FCE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568E7E-D638-A7B0-F4AE-3AC7B4043A40}"/>
              </a:ext>
            </a:extLst>
          </p:cNvPr>
          <p:cNvSpPr/>
          <p:nvPr/>
        </p:nvSpPr>
        <p:spPr>
          <a:xfrm>
            <a:off x="801856" y="100277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ФИО: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EB94661-1575-C341-84DC-E312598EA0C1}"/>
              </a:ext>
            </a:extLst>
          </p:cNvPr>
          <p:cNvSpPr/>
          <p:nvPr/>
        </p:nvSpPr>
        <p:spPr>
          <a:xfrm>
            <a:off x="801856" y="1886825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рождения: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C0438B1-3163-1B2C-F5B4-F2C329069E4D}"/>
              </a:ext>
            </a:extLst>
          </p:cNvPr>
          <p:cNvSpPr/>
          <p:nvPr/>
        </p:nvSpPr>
        <p:spPr>
          <a:xfrm>
            <a:off x="801856" y="2788911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Пол: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64562FC-1F38-8337-82EF-F6A49F5F2933}"/>
              </a:ext>
            </a:extLst>
          </p:cNvPr>
          <p:cNvSpPr/>
          <p:nvPr/>
        </p:nvSpPr>
        <p:spPr>
          <a:xfrm>
            <a:off x="801856" y="3690997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Учреждение: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12158A6-85A4-F35A-39CD-4DC4E7A64DF2}"/>
              </a:ext>
            </a:extLst>
          </p:cNvPr>
          <p:cNvSpPr/>
          <p:nvPr/>
        </p:nvSpPr>
        <p:spPr>
          <a:xfrm>
            <a:off x="801856" y="4580770"/>
            <a:ext cx="10869637" cy="812417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обследования: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76A45A-D559-E17C-C2C6-4A6D676CB1D7}"/>
              </a:ext>
            </a:extLst>
          </p:cNvPr>
          <p:cNvSpPr/>
          <p:nvPr/>
        </p:nvSpPr>
        <p:spPr>
          <a:xfrm>
            <a:off x="5275385" y="4588331"/>
            <a:ext cx="6231986" cy="8048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17.05.2024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5404568-BE97-0C0A-7BB2-55C85CBF7DE8}"/>
              </a:ext>
            </a:extLst>
          </p:cNvPr>
          <p:cNvSpPr/>
          <p:nvPr/>
        </p:nvSpPr>
        <p:spPr>
          <a:xfrm>
            <a:off x="5289452" y="2740369"/>
            <a:ext cx="6672776" cy="873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B125C7-2A99-83CE-2794-484042B5322B}"/>
              </a:ext>
            </a:extLst>
          </p:cNvPr>
          <p:cNvSpPr/>
          <p:nvPr/>
        </p:nvSpPr>
        <p:spPr>
          <a:xfrm>
            <a:off x="5275385" y="3692752"/>
            <a:ext cx="6231986" cy="81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Кащенко</a:t>
            </a:r>
            <a:endParaRPr lang="ru-RU" sz="28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8EB5296-00D1-C1F4-0E49-6AC3EEBF092D}"/>
              </a:ext>
            </a:extLst>
          </p:cNvPr>
          <p:cNvSpPr/>
          <p:nvPr/>
        </p:nvSpPr>
        <p:spPr>
          <a:xfrm>
            <a:off x="5289453" y="1885585"/>
            <a:ext cx="6231986" cy="814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25.05.1990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BC1360C-C8AC-73B4-D98B-D21206C0CEE7}"/>
              </a:ext>
            </a:extLst>
          </p:cNvPr>
          <p:cNvSpPr/>
          <p:nvPr/>
        </p:nvSpPr>
        <p:spPr>
          <a:xfrm>
            <a:off x="7127624" y="2801226"/>
            <a:ext cx="778413" cy="784280"/>
          </a:xfrm>
          <a:prstGeom prst="roundRect">
            <a:avLst/>
          </a:prstGeom>
          <a:solidFill>
            <a:srgbClr val="D9E2F3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0A77597-D0A5-7AA6-A90E-414184993637}"/>
              </a:ext>
            </a:extLst>
          </p:cNvPr>
          <p:cNvSpPr/>
          <p:nvPr/>
        </p:nvSpPr>
        <p:spPr>
          <a:xfrm>
            <a:off x="8405445" y="2802981"/>
            <a:ext cx="778413" cy="78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63D50FB-8DA2-C15E-B7F6-A0983E83EC90}"/>
              </a:ext>
            </a:extLst>
          </p:cNvPr>
          <p:cNvSpPr/>
          <p:nvPr/>
        </p:nvSpPr>
        <p:spPr>
          <a:xfrm>
            <a:off x="5289453" y="1004948"/>
            <a:ext cx="6231986" cy="81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Тарабрин Артём Владимирович</a:t>
            </a:r>
            <a:r>
              <a:rPr lang="ru-RU" sz="1801" dirty="0"/>
              <a:t>а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E2B94E9-70D7-4D3B-5F14-D04AED4A4F63}"/>
              </a:ext>
            </a:extLst>
          </p:cNvPr>
          <p:cNvCxnSpPr/>
          <p:nvPr/>
        </p:nvCxnSpPr>
        <p:spPr>
          <a:xfrm>
            <a:off x="5283014" y="2788911"/>
            <a:ext cx="0" cy="7965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38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D9C50-AE26-D44C-7F9D-49C2FA30BB20}"/>
              </a:ext>
            </a:extLst>
          </p:cNvPr>
          <p:cNvSpPr txBox="1">
            <a:spLocks/>
          </p:cNvSpPr>
          <p:nvPr/>
        </p:nvSpPr>
        <p:spPr>
          <a:xfrm>
            <a:off x="838200" y="239885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Удаление выбранных строк</a:t>
            </a:r>
          </a:p>
        </p:txBody>
      </p:sp>
      <p:sp>
        <p:nvSpPr>
          <p:cNvPr id="3" name="Управляющая кнопка: возврат 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3032CD08-998B-2327-FC97-C58F83F5B0AE}"/>
              </a:ext>
            </a:extLst>
          </p:cNvPr>
          <p:cNvSpPr/>
          <p:nvPr/>
        </p:nvSpPr>
        <p:spPr>
          <a:xfrm>
            <a:off x="5795890" y="3724421"/>
            <a:ext cx="464233" cy="453684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1"/>
          </a:p>
        </p:txBody>
      </p:sp>
    </p:spTree>
    <p:extLst>
      <p:ext uri="{BB962C8B-B14F-4D97-AF65-F5344CB8AC3E}">
        <p14:creationId xmlns:p14="http://schemas.microsoft.com/office/powerpoint/2010/main" val="264859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9C872-9973-A4DD-141B-23DB5BEBADE7}"/>
              </a:ext>
            </a:extLst>
          </p:cNvPr>
          <p:cNvSpPr txBox="1">
            <a:spLocks/>
          </p:cNvSpPr>
          <p:nvPr/>
        </p:nvSpPr>
        <p:spPr>
          <a:xfrm>
            <a:off x="838200" y="1406770"/>
            <a:ext cx="10515600" cy="231765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ru-RU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Выделяет всех респондентов, содержащихся в базе данных</a:t>
            </a:r>
          </a:p>
        </p:txBody>
      </p:sp>
      <p:sp>
        <p:nvSpPr>
          <p:cNvPr id="3" name="Управляющая кнопка: возврат 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44D568B-E9B1-1D07-973F-CD8D625739F0}"/>
              </a:ext>
            </a:extLst>
          </p:cNvPr>
          <p:cNvSpPr/>
          <p:nvPr/>
        </p:nvSpPr>
        <p:spPr>
          <a:xfrm>
            <a:off x="5795890" y="3724421"/>
            <a:ext cx="464233" cy="453684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1"/>
          </a:p>
        </p:txBody>
      </p:sp>
    </p:spTree>
    <p:extLst>
      <p:ext uri="{BB962C8B-B14F-4D97-AF65-F5344CB8AC3E}">
        <p14:creationId xmlns:p14="http://schemas.microsoft.com/office/powerpoint/2010/main" val="1551216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1D05E-51C6-23B8-43F2-1F0FDFACCBCF}"/>
              </a:ext>
            </a:extLst>
          </p:cNvPr>
          <p:cNvSpPr txBox="1">
            <a:spLocks/>
          </p:cNvSpPr>
          <p:nvPr/>
        </p:nvSpPr>
        <p:spPr>
          <a:xfrm>
            <a:off x="838200" y="1406770"/>
            <a:ext cx="10515600" cy="231765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ru-RU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Создает файл в 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куда переносит все выделенные строки. </a:t>
            </a:r>
            <a:br>
              <a:rPr lang="ru-RU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Названия столбцов сохраняются.</a:t>
            </a:r>
          </a:p>
        </p:txBody>
      </p:sp>
      <p:sp>
        <p:nvSpPr>
          <p:cNvPr id="3" name="Управляющая кнопка: возврат 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5F09A06-7939-433B-52EC-F347F393812A}"/>
              </a:ext>
            </a:extLst>
          </p:cNvPr>
          <p:cNvSpPr/>
          <p:nvPr/>
        </p:nvSpPr>
        <p:spPr>
          <a:xfrm>
            <a:off x="5795890" y="3724421"/>
            <a:ext cx="464233" cy="453684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1"/>
          </a:p>
        </p:txBody>
      </p:sp>
    </p:spTree>
    <p:extLst>
      <p:ext uri="{BB962C8B-B14F-4D97-AF65-F5344CB8AC3E}">
        <p14:creationId xmlns:p14="http://schemas.microsoft.com/office/powerpoint/2010/main" val="3072798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E578DB7-EB52-A859-683F-DDA31E6B9D03}"/>
              </a:ext>
            </a:extLst>
          </p:cNvPr>
          <p:cNvSpPr/>
          <p:nvPr/>
        </p:nvSpPr>
        <p:spPr>
          <a:xfrm>
            <a:off x="-1" y="1"/>
            <a:ext cx="12192001" cy="806824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Ермаков Даниил Васильевич 03.03.2001 (22 года)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3384141-14E1-EF8A-B235-770486BD8E73}"/>
              </a:ext>
            </a:extLst>
          </p:cNvPr>
          <p:cNvSpPr/>
          <p:nvPr/>
        </p:nvSpPr>
        <p:spPr>
          <a:xfrm>
            <a:off x="-1" y="820271"/>
            <a:ext cx="12192001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11.04.2023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802CF0-25CC-D883-A812-CD08E21B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91" y="1312641"/>
            <a:ext cx="8641775" cy="4100112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hlinkClick r:id="rId3" action="ppaction://hlinksldjump"/>
            <a:extLst>
              <a:ext uri="{FF2B5EF4-FFF2-40B4-BE49-F238E27FC236}">
                <a16:creationId xmlns:a16="http://schemas.microsoft.com/office/drawing/2014/main" id="{E611CF63-EA10-EB94-E032-DA96FDDAF231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3964192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244CDCA-87C1-7479-A379-406F936CEA3D}"/>
              </a:ext>
            </a:extLst>
          </p:cNvPr>
          <p:cNvSpPr/>
          <p:nvPr/>
        </p:nvSpPr>
        <p:spPr>
          <a:xfrm>
            <a:off x="-1" y="1"/>
            <a:ext cx="12192001" cy="806824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Ермакова Анна Сергеевна 15.12.1987 (36 лет)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50C427A-07A8-9C00-CFF6-A67EA344DB45}"/>
              </a:ext>
            </a:extLst>
          </p:cNvPr>
          <p:cNvSpPr/>
          <p:nvPr/>
        </p:nvSpPr>
        <p:spPr>
          <a:xfrm>
            <a:off x="-1" y="820271"/>
            <a:ext cx="12192001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12.06.2024 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67671AB8-CAB5-5EE7-4853-67A759165DB9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9A2436-A63C-CEE1-D455-7D5C2B8D4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100" y="1379252"/>
            <a:ext cx="8679797" cy="409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55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244CDCA-87C1-7479-A379-406F936CEA3D}"/>
              </a:ext>
            </a:extLst>
          </p:cNvPr>
          <p:cNvSpPr/>
          <p:nvPr/>
        </p:nvSpPr>
        <p:spPr>
          <a:xfrm>
            <a:off x="-1" y="1"/>
            <a:ext cx="12192001" cy="806824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Ермакова Анна Сергеевна 15.12.1987 (36 лет)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27FCB9-5EEA-2C98-06EF-E3B75E61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82587"/>
            <a:ext cx="4701039" cy="2635623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50C427A-07A8-9C00-CFF6-A67EA344DB45}"/>
              </a:ext>
            </a:extLst>
          </p:cNvPr>
          <p:cNvSpPr/>
          <p:nvPr/>
        </p:nvSpPr>
        <p:spPr>
          <a:xfrm>
            <a:off x="-1" y="820271"/>
            <a:ext cx="12192001" cy="5378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обследования 12.06.2024 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67671AB8-CAB5-5EE7-4853-67A759165DB9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FDE910-F087-3C6F-52D7-5E8B3DF8D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322" y="1620371"/>
            <a:ext cx="7083796" cy="36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21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DE00A7E-7650-A5B2-A5D1-925DE36DE35D}"/>
              </a:ext>
            </a:extLst>
          </p:cNvPr>
          <p:cNvSpPr/>
          <p:nvPr/>
        </p:nvSpPr>
        <p:spPr>
          <a:xfrm>
            <a:off x="-1" y="1"/>
            <a:ext cx="12192001" cy="196947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Будем рады Вашим критическим замечаниям </a:t>
            </a:r>
            <a:br>
              <a:rPr lang="en-US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предложениям</a:t>
            </a:r>
            <a:r>
              <a:rPr lang="en-US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усовершенствованию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948E5-BAFE-EDDE-54BA-B990274798E7}"/>
              </a:ext>
            </a:extLst>
          </p:cNvPr>
          <p:cNvSpPr txBox="1"/>
          <p:nvPr/>
        </p:nvSpPr>
        <p:spPr>
          <a:xfrm>
            <a:off x="-1" y="3475111"/>
            <a:ext cx="12192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Почта для связи: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prog_psytests@gmail.com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3600" dirty="0"/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80EB3D9C-25FD-7F14-551D-C43EDB44C1EF}"/>
              </a:ext>
            </a:extLst>
          </p:cNvPr>
          <p:cNvSpPr/>
          <p:nvPr/>
        </p:nvSpPr>
        <p:spPr>
          <a:xfrm>
            <a:off x="3638844" y="5627076"/>
            <a:ext cx="4914313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главную</a:t>
            </a:r>
          </a:p>
        </p:txBody>
      </p:sp>
    </p:spTree>
    <p:extLst>
      <p:ext uri="{BB962C8B-B14F-4D97-AF65-F5344CB8AC3E}">
        <p14:creationId xmlns:p14="http://schemas.microsoft.com/office/powerpoint/2010/main" val="1108700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4B04C-6EF8-0309-6119-4847CD1A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Программа закрывается</a:t>
            </a:r>
          </a:p>
        </p:txBody>
      </p:sp>
      <p:sp>
        <p:nvSpPr>
          <p:cNvPr id="3" name="Управляющая кнопка: возврат 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97F8379-54ED-A674-8601-29476F8ED5A3}"/>
              </a:ext>
            </a:extLst>
          </p:cNvPr>
          <p:cNvSpPr/>
          <p:nvPr/>
        </p:nvSpPr>
        <p:spPr>
          <a:xfrm>
            <a:off x="11563642" y="6260123"/>
            <a:ext cx="351693" cy="36576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1"/>
          </a:p>
        </p:txBody>
      </p:sp>
    </p:spTree>
    <p:extLst>
      <p:ext uri="{BB962C8B-B14F-4D97-AF65-F5344CB8AC3E}">
        <p14:creationId xmlns:p14="http://schemas.microsoft.com/office/powerpoint/2010/main" val="375057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9D1C964-33FE-B4AA-C597-B5A09B2E42F2}"/>
              </a:ext>
            </a:extLst>
          </p:cNvPr>
          <p:cNvSpPr/>
          <p:nvPr/>
        </p:nvSpPr>
        <p:spPr>
          <a:xfrm>
            <a:off x="-9377" y="0"/>
            <a:ext cx="12192000" cy="1997612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Пациент «Тарабрин Артём Владимирович»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аналогичными данными уже зарегистрирован в системе. </a:t>
            </a:r>
            <a:b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Последняя дата изменений (17.05.2024). Что хотите сделать?</a:t>
            </a:r>
          </a:p>
        </p:txBody>
      </p:sp>
      <p:sp>
        <p:nvSpPr>
          <p:cNvPr id="10" name="Прямоугольник: скругленные углы 9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AC40293-F9FB-6A54-E944-16EF6E8FDDD3}"/>
              </a:ext>
            </a:extLst>
          </p:cNvPr>
          <p:cNvSpPr/>
          <p:nvPr/>
        </p:nvSpPr>
        <p:spPr>
          <a:xfrm>
            <a:off x="11549576" y="3312065"/>
            <a:ext cx="2447778" cy="9653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тестирование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4688D8A-0B75-7DD1-3DE2-DE15142507A2}"/>
              </a:ext>
            </a:extLst>
          </p:cNvPr>
          <p:cNvSpPr/>
          <p:nvPr/>
        </p:nvSpPr>
        <p:spPr>
          <a:xfrm>
            <a:off x="1631852" y="2369529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Ознакомиться с результатами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09FE3A-C432-A944-9F9E-F860C99DC6E7}"/>
              </a:ext>
            </a:extLst>
          </p:cNvPr>
          <p:cNvSpPr/>
          <p:nvPr/>
        </p:nvSpPr>
        <p:spPr>
          <a:xfrm>
            <a:off x="1627164" y="4521861"/>
            <a:ext cx="8918917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Продолжить начатое обследование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1F40F52-2FE5-0345-C643-9B7F46519644}"/>
              </a:ext>
            </a:extLst>
          </p:cNvPr>
          <p:cNvSpPr/>
          <p:nvPr/>
        </p:nvSpPr>
        <p:spPr>
          <a:xfrm>
            <a:off x="1627164" y="3431627"/>
            <a:ext cx="8918916" cy="942536"/>
          </a:xfrm>
          <a:prstGeom prst="roundRect">
            <a:avLst/>
          </a:prstGeom>
          <a:solidFill>
            <a:srgbClr val="E6E6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Зарегистрировать как нового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376654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52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E2E6CC5-FBD9-7E97-1620-D4787CF4E032}"/>
              </a:ext>
            </a:extLst>
          </p:cNvPr>
          <p:cNvSpPr/>
          <p:nvPr/>
        </p:nvSpPr>
        <p:spPr>
          <a:xfrm>
            <a:off x="4042121" y="103923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MMPI (</a:t>
            </a:r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СМИЛ</a:t>
            </a:r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FCCBCB0-E627-1528-79A6-456FD78B5A23}"/>
              </a:ext>
            </a:extLst>
          </p:cNvPr>
          <p:cNvSpPr/>
          <p:nvPr/>
        </p:nvSpPr>
        <p:spPr>
          <a:xfrm>
            <a:off x="-1" y="0"/>
            <a:ext cx="12192001" cy="9847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Выберите тесты для обследования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4CD68E4-3C07-AD9E-F3E0-E5362673134B}"/>
              </a:ext>
            </a:extLst>
          </p:cNvPr>
          <p:cNvSpPr/>
          <p:nvPr/>
        </p:nvSpPr>
        <p:spPr>
          <a:xfrm>
            <a:off x="3303566" y="1039233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: скругленные углы 23">
            <a:hlinkClick r:id="rId2" action="ppaction://hlinksldjump"/>
            <a:extLst>
              <a:ext uri="{FF2B5EF4-FFF2-40B4-BE49-F238E27FC236}">
                <a16:creationId xmlns:a16="http://schemas.microsoft.com/office/drawing/2014/main" id="{C0807CCA-1263-10ED-F589-3CAB798DA8D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25" name="Прямоугольник: скругленные углы 24">
            <a:hlinkClick r:id="rId3" action="ppaction://hlinksldjump"/>
            <a:extLst>
              <a:ext uri="{FF2B5EF4-FFF2-40B4-BE49-F238E27FC236}">
                <a16:creationId xmlns:a16="http://schemas.microsoft.com/office/drawing/2014/main" id="{49A9A5CA-6A87-2EF1-398B-AFFF4E19CC56}"/>
              </a:ext>
            </a:extLst>
          </p:cNvPr>
          <p:cNvSpPr/>
          <p:nvPr/>
        </p:nvSpPr>
        <p:spPr>
          <a:xfrm>
            <a:off x="3000103" y="5641145"/>
            <a:ext cx="4119154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главное меню</a:t>
            </a:r>
          </a:p>
        </p:txBody>
      </p:sp>
      <p:sp>
        <p:nvSpPr>
          <p:cNvPr id="28" name="Прямоугольник: скругленные углы 27">
            <a:hlinkClick r:id="rId4" action="ppaction://hlinksldjump"/>
            <a:extLst>
              <a:ext uri="{FF2B5EF4-FFF2-40B4-BE49-F238E27FC236}">
                <a16:creationId xmlns:a16="http://schemas.microsoft.com/office/drawing/2014/main" id="{23667E02-A015-9B9B-7B0B-20C8C42BACFC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</p:txBody>
      </p:sp>
      <p:sp>
        <p:nvSpPr>
          <p:cNvPr id="31" name="Прямоугольник: скругленные углы 30">
            <a:hlinkClick r:id="rId5" action="ppaction://hlinksldjump"/>
            <a:extLst>
              <a:ext uri="{FF2B5EF4-FFF2-40B4-BE49-F238E27FC236}">
                <a16:creationId xmlns:a16="http://schemas.microsoft.com/office/drawing/2014/main" id="{B2D4157C-A8BB-A349-9BB6-CBBB6C71F9CD}"/>
              </a:ext>
            </a:extLst>
          </p:cNvPr>
          <p:cNvSpPr/>
          <p:nvPr/>
        </p:nvSpPr>
        <p:spPr>
          <a:xfrm>
            <a:off x="4030396" y="1715830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Бека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17507294-5D46-E4CD-0477-E195A0150C18}"/>
              </a:ext>
            </a:extLst>
          </p:cNvPr>
          <p:cNvSpPr/>
          <p:nvPr/>
        </p:nvSpPr>
        <p:spPr>
          <a:xfrm>
            <a:off x="4024369" y="2394993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Цунга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7AF00566-7A79-371F-85AE-076348904208}"/>
              </a:ext>
            </a:extLst>
          </p:cNvPr>
          <p:cNvSpPr/>
          <p:nvPr/>
        </p:nvSpPr>
        <p:spPr>
          <a:xfrm>
            <a:off x="4024369" y="3071584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Спилбергера-Ханина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6855419C-4F4B-D3A6-5387-A9E7745173DA}"/>
              </a:ext>
            </a:extLst>
          </p:cNvPr>
          <p:cNvSpPr/>
          <p:nvPr/>
        </p:nvSpPr>
        <p:spPr>
          <a:xfrm>
            <a:off x="4024369" y="3736675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ТОБОЛ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F0CF4437-F98D-A003-EAC1-4D5226E99195}"/>
              </a:ext>
            </a:extLst>
          </p:cNvPr>
          <p:cNvSpPr/>
          <p:nvPr/>
        </p:nvSpPr>
        <p:spPr>
          <a:xfrm>
            <a:off x="4024369" y="4413338"/>
            <a:ext cx="4937760" cy="619051"/>
          </a:xfrm>
          <a:prstGeom prst="roundRect">
            <a:avLst/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SCL-90</a:t>
            </a:r>
            <a:endParaRPr lang="ru-RU" sz="3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9A48A0DB-4A95-1E35-0A20-5944758B6D49}"/>
              </a:ext>
            </a:extLst>
          </p:cNvPr>
          <p:cNvSpPr/>
          <p:nvPr/>
        </p:nvSpPr>
        <p:spPr>
          <a:xfrm>
            <a:off x="3303566" y="1715830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7CC2B689-380F-3CAD-C586-1386AAAC61B7}"/>
              </a:ext>
            </a:extLst>
          </p:cNvPr>
          <p:cNvSpPr/>
          <p:nvPr/>
        </p:nvSpPr>
        <p:spPr>
          <a:xfrm>
            <a:off x="3303566" y="240933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E264413A-CF4B-E98B-A6E9-F81E36C8161C}"/>
              </a:ext>
            </a:extLst>
          </p:cNvPr>
          <p:cNvSpPr/>
          <p:nvPr/>
        </p:nvSpPr>
        <p:spPr>
          <a:xfrm>
            <a:off x="3307592" y="308595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762E8A5-5646-2526-7110-EB4D6B655A29}"/>
              </a:ext>
            </a:extLst>
          </p:cNvPr>
          <p:cNvSpPr/>
          <p:nvPr/>
        </p:nvSpPr>
        <p:spPr>
          <a:xfrm>
            <a:off x="3309605" y="3762568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6FBF0A39-31C1-D16D-43DE-11EEC0E2B1B5}"/>
              </a:ext>
            </a:extLst>
          </p:cNvPr>
          <p:cNvSpPr/>
          <p:nvPr/>
        </p:nvSpPr>
        <p:spPr>
          <a:xfrm>
            <a:off x="3310611" y="4419464"/>
            <a:ext cx="642422" cy="6024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9E69F59-2184-88E2-CA89-4FBC67DC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42" y="1830407"/>
            <a:ext cx="372960" cy="3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icture background">
            <a:extLst>
              <a:ext uri="{FF2B5EF4-FFF2-40B4-BE49-F238E27FC236}">
                <a16:creationId xmlns:a16="http://schemas.microsoft.com/office/drawing/2014/main" id="{1014164C-91B0-F61D-75AE-42B36F8D7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42" y="3220233"/>
            <a:ext cx="372960" cy="3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icture background">
            <a:extLst>
              <a:ext uri="{FF2B5EF4-FFF2-40B4-BE49-F238E27FC236}">
                <a16:creationId xmlns:a16="http://schemas.microsoft.com/office/drawing/2014/main" id="{22861F9C-95F5-8065-1D5B-289F1B95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42" y="3882939"/>
            <a:ext cx="372960" cy="3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44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3284B92-9BF9-FFF4-9EA3-8D8026B2E457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Бека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0BBFF-3068-4388-F281-2EEDB2BC565F}"/>
              </a:ext>
            </a:extLst>
          </p:cNvPr>
          <p:cNvSpPr txBox="1"/>
          <p:nvPr/>
        </p:nvSpPr>
        <p:spPr>
          <a:xfrm>
            <a:off x="243841" y="984469"/>
            <a:ext cx="11685563" cy="522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19" algn="just">
              <a:lnSpc>
                <a:spcPct val="120000"/>
              </a:lnSpc>
            </a:pPr>
            <a:r>
              <a:rPr lang="ru-RU" sz="2000" dirty="0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Шкала депрессии Бека (</a:t>
            </a:r>
            <a:r>
              <a:rPr lang="ru-RU" sz="2000" dirty="0" err="1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Beck</a:t>
            </a:r>
            <a:r>
              <a:rPr lang="ru-RU" sz="2000" dirty="0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Depression</a:t>
            </a:r>
            <a:r>
              <a:rPr lang="ru-RU" sz="2000" dirty="0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Inventory</a:t>
            </a:r>
            <a:r>
              <a:rPr lang="ru-RU" sz="2000" dirty="0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BDI) – </a:t>
            </a:r>
            <a:r>
              <a:rPr lang="ru-RU" sz="2000" b="1" dirty="0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методика диагностики депрессивных состояний</a:t>
            </a:r>
            <a:r>
              <a:rPr lang="ru-RU" sz="2000" dirty="0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разработанная американским психотерапевтом Аароном Беком на основе клинических наблюдений, позволивших выявить ограниченный набор наиболее релевантных и значимых симптомов депрессии и наиболее часто предъявляемых пациентами жалоб.</a:t>
            </a:r>
          </a:p>
          <a:p>
            <a:pPr indent="450019" algn="just">
              <a:lnSpc>
                <a:spcPct val="12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был создан тест-опросник, включающий в себя 21 вопрос-утверждение наиболее часто встречаемых симптомов и жалоб. Каждый пункт опросника состоит из 4-5 утверждений, соответствующих специфическим проявлениям/симптомам депрессии. Эти утверждения ранжированы по мере увеличения удельного веса симптома в общей степени тяжести депрессии.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0019" algn="just">
              <a:lnSpc>
                <a:spcPct val="120000"/>
              </a:lnSpc>
            </a:pPr>
            <a:r>
              <a:rPr lang="ru-RU" sz="2000" dirty="0">
                <a:solidFill>
                  <a:srgbClr val="292929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Переработанный вариант BDI-IA, представленный здесь, опубликован в 1978 году. Последняя версия BDI-II вышла в 1996.</a:t>
            </a:r>
          </a:p>
          <a:p>
            <a:pPr algn="just">
              <a:lnSpc>
                <a:spcPct val="120000"/>
              </a:lnSpc>
            </a:pPr>
            <a:endParaRPr lang="ru-RU" sz="2000" dirty="0">
              <a:solidFill>
                <a:srgbClr val="292929"/>
              </a:solidFill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450019" algn="just">
              <a:lnSpc>
                <a:spcPct val="120000"/>
              </a:lnSpc>
            </a:pPr>
            <a:endParaRPr lang="ru-RU" sz="2000" dirty="0">
              <a:solidFill>
                <a:srgbClr val="292929"/>
              </a:solidFill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: скругленные углы 2">
            <a:hlinkClick r:id="rId2" action="ppaction://hlinksldjump"/>
            <a:extLst>
              <a:ext uri="{FF2B5EF4-FFF2-40B4-BE49-F238E27FC236}">
                <a16:creationId xmlns:a16="http://schemas.microsoft.com/office/drawing/2014/main" id="{CDB19C09-5DD2-E9F4-3933-608E07996AB5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</p:spTree>
    <p:extLst>
      <p:ext uri="{BB962C8B-B14F-4D97-AF65-F5344CB8AC3E}">
        <p14:creationId xmlns:p14="http://schemas.microsoft.com/office/powerpoint/2010/main" val="234732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05798-B669-55B2-65E0-ED4E640333D5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Бека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EBC4724-151B-09DD-20E3-97B3C4815DC7}"/>
              </a:ext>
            </a:extLst>
          </p:cNvPr>
          <p:cNvSpPr/>
          <p:nvPr/>
        </p:nvSpPr>
        <p:spPr>
          <a:xfrm>
            <a:off x="-1" y="812418"/>
            <a:ext cx="12192001" cy="81241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Инструкция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643394A3-A808-24FF-50DB-A231F82DFD08}"/>
              </a:ext>
            </a:extLst>
          </p:cNvPr>
          <p:cNvSpPr/>
          <p:nvPr/>
        </p:nvSpPr>
        <p:spPr>
          <a:xfrm>
            <a:off x="243840" y="5641145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E87DD37-78D4-FA92-5484-5AB210F0B8EF}"/>
              </a:ext>
            </a:extLst>
          </p:cNvPr>
          <p:cNvSpPr/>
          <p:nvPr/>
        </p:nvSpPr>
        <p:spPr>
          <a:xfrm>
            <a:off x="431075" y="1628073"/>
            <a:ext cx="11312435" cy="3688510"/>
          </a:xfrm>
          <a:prstGeom prst="roundRect">
            <a:avLst>
              <a:gd name="adj" fmla="val 637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019" algn="just"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Вам будет предложен ряд утверждений. Выберите одно утверждение в каждой группе, которое лучше всего описывает ваше состояние за прошедшую неделю, включая сегодняшний день. </a:t>
            </a:r>
          </a:p>
          <a:p>
            <a:pPr indent="450019" algn="just">
              <a:lnSpc>
                <a:spcPct val="120000"/>
              </a:lnSpc>
            </a:pPr>
            <a:r>
              <a:rPr lang="ru-RU" sz="2801" dirty="0">
                <a:solidFill>
                  <a:schemeClr val="tx1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Прежде чем сделать свой выбор, внимательно прочтите все утверждения в каждой группе.</a:t>
            </a:r>
          </a:p>
        </p:txBody>
      </p:sp>
      <p:sp>
        <p:nvSpPr>
          <p:cNvPr id="26" name="Прямоугольник: скругленные углы 25">
            <a:hlinkClick r:id="rId3" action="ppaction://hlinksldjump"/>
            <a:extLst>
              <a:ext uri="{FF2B5EF4-FFF2-40B4-BE49-F238E27FC236}">
                <a16:creationId xmlns:a16="http://schemas.microsoft.com/office/drawing/2014/main" id="{36BCA98F-2667-7A7E-000E-1B9F35601C81}"/>
              </a:ext>
            </a:extLst>
          </p:cNvPr>
          <p:cNvSpPr/>
          <p:nvPr/>
        </p:nvSpPr>
        <p:spPr>
          <a:xfrm>
            <a:off x="9322192" y="5641145"/>
            <a:ext cx="2625969" cy="942536"/>
          </a:xfrm>
          <a:prstGeom prst="roundRect">
            <a:avLst/>
          </a:prstGeom>
          <a:solidFill>
            <a:srgbClr val="AFFFD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Начать</a:t>
            </a:r>
          </a:p>
        </p:txBody>
      </p:sp>
      <p:sp>
        <p:nvSpPr>
          <p:cNvPr id="9" name="Прямоугольник: скругленные углы 8">
            <a:hlinkClick r:id="rId4" action="ppaction://hlinksldjump"/>
            <a:extLst>
              <a:ext uri="{FF2B5EF4-FFF2-40B4-BE49-F238E27FC236}">
                <a16:creationId xmlns:a16="http://schemas.microsoft.com/office/drawing/2014/main" id="{C3C79204-79F5-2E7F-CD6F-76C20EF95875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</p:spTree>
    <p:extLst>
      <p:ext uri="{BB962C8B-B14F-4D97-AF65-F5344CB8AC3E}">
        <p14:creationId xmlns:p14="http://schemas.microsoft.com/office/powerpoint/2010/main" val="339405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30AA0AF-B09E-7CBE-C172-2E2F42249B4F}"/>
              </a:ext>
            </a:extLst>
          </p:cNvPr>
          <p:cNvSpPr/>
          <p:nvPr/>
        </p:nvSpPr>
        <p:spPr>
          <a:xfrm>
            <a:off x="-1" y="1"/>
            <a:ext cx="12192001" cy="812417"/>
          </a:xfrm>
          <a:prstGeom prst="roundRect">
            <a:avLst>
              <a:gd name="adj" fmla="val 0"/>
            </a:avLst>
          </a:prstGeom>
          <a:solidFill>
            <a:srgbClr val="D9E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 Бека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55ADD3-DB08-7333-E5B0-A7ADBC87D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6" t="28096" r="33884" b="37019"/>
          <a:stretch/>
        </p:blipFill>
        <p:spPr>
          <a:xfrm>
            <a:off x="1193101" y="1639038"/>
            <a:ext cx="9805799" cy="3855164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3CD73F27-48EE-8ACC-3D6D-D6FFA8611268}"/>
              </a:ext>
            </a:extLst>
          </p:cNvPr>
          <p:cNvSpPr/>
          <p:nvPr/>
        </p:nvSpPr>
        <p:spPr>
          <a:xfrm>
            <a:off x="225083" y="5688626"/>
            <a:ext cx="2625969" cy="942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Назад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1746B8-DF41-72BD-5328-AF99EFEA5D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"/>
          <a:stretch/>
        </p:blipFill>
        <p:spPr>
          <a:xfrm>
            <a:off x="225084" y="840125"/>
            <a:ext cx="11859066" cy="812417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hlinkClick r:id="rId5" action="ppaction://hlinksldjump"/>
            <a:extLst>
              <a:ext uri="{FF2B5EF4-FFF2-40B4-BE49-F238E27FC236}">
                <a16:creationId xmlns:a16="http://schemas.microsoft.com/office/drawing/2014/main" id="{7080C7F9-A911-D952-E164-C772C333B867}"/>
              </a:ext>
            </a:extLst>
          </p:cNvPr>
          <p:cNvSpPr/>
          <p:nvPr/>
        </p:nvSpPr>
        <p:spPr>
          <a:xfrm>
            <a:off x="11361003" y="-3238"/>
            <a:ext cx="830999" cy="812417"/>
          </a:xfrm>
          <a:prstGeom prst="roundRect">
            <a:avLst>
              <a:gd name="adj" fmla="val 0"/>
            </a:avLst>
          </a:prstGeom>
          <a:solidFill>
            <a:srgbClr val="FCD0D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</a:p>
        </p:txBody>
      </p:sp>
    </p:spTree>
    <p:extLst>
      <p:ext uri="{BB962C8B-B14F-4D97-AF65-F5344CB8AC3E}">
        <p14:creationId xmlns:p14="http://schemas.microsoft.com/office/powerpoint/2010/main" val="4242412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554</TotalTime>
  <Words>758</Words>
  <Application>Microsoft Office PowerPoint</Application>
  <PresentationFormat>Широкоэкранный</PresentationFormat>
  <Paragraphs>254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…</vt:lpstr>
      <vt:lpstr>Презентация PowerPoint</vt:lpstr>
      <vt:lpstr>Презентация PowerPoint</vt:lpstr>
      <vt:lpstr>Презентация PowerPoint</vt:lpstr>
      <vt:lpstr>Презентация PowerPoint</vt:lpstr>
      <vt:lpstr>…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Программа закрывается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22</cp:revision>
  <dcterms:created xsi:type="dcterms:W3CDTF">2024-06-12T07:05:35Z</dcterms:created>
  <dcterms:modified xsi:type="dcterms:W3CDTF">2024-06-16T11:56:28Z</dcterms:modified>
</cp:coreProperties>
</file>