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2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57" r:id="rId27"/>
    <p:sldId id="295" r:id="rId28"/>
    <p:sldId id="296" r:id="rId29"/>
    <p:sldId id="298" r:id="rId30"/>
    <p:sldId id="299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D40"/>
    <a:srgbClr val="F2F2F2"/>
    <a:srgbClr val="FFCCCC"/>
    <a:srgbClr val="C6F6E3"/>
    <a:srgbClr val="00863D"/>
    <a:srgbClr val="9EF0CF"/>
    <a:srgbClr val="2BD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4517B2-026F-A027-4B7D-01C8663F0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313A34-CEE8-1968-E1B7-9594200C7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DF144-969D-899B-412A-F4EC54B7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9C4-2AA2-4D0C-B335-11C24E4A3D8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FA4708-80E5-89D3-021B-C8A5155F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FDC34E-1736-2D0D-E462-8FDF0962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2B2F-CC69-42E0-BA0C-9E0A7B858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69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88E42-1DE2-925E-ADCF-5BE7C878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04D0A3-4EB8-4E4E-61ED-D2026FA10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7EAB91-4E0C-6846-A77D-3B115FFA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9C4-2AA2-4D0C-B335-11C24E4A3D8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39A0FE-C04B-9A2F-90DC-22FADCA6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3228CB-459E-4627-50B2-7D25A0D9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2B2F-CC69-42E0-BA0C-9E0A7B858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04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951916-7C44-AA71-5B29-8DD98D915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632A11-F8CB-4B52-A4CC-5D9FBBC18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F2E5F5-E1CE-D1A0-507C-D492EDCD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9C4-2AA2-4D0C-B335-11C24E4A3D8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642A6B-8BFF-3A40-1D2D-7A59EFF2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2E03D2-B57A-AC85-07F5-9D4A124E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2B2F-CC69-42E0-BA0C-9E0A7B858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08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F3F06-14D4-4F60-53E8-1210C7BF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71C5EC-89E7-6CBD-2262-BCF60CB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EDB764-5104-1A41-C184-400F6586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9C4-2AA2-4D0C-B335-11C24E4A3D8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2C7EF6-6244-D14F-7FBF-8C424077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A70EB-6502-1ABD-FC87-1563F7C6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2B2F-CC69-42E0-BA0C-9E0A7B858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8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EEE8D-101A-0633-3A54-7387BBA6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C29203-238B-3673-619B-929BC7E8B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1A9E1D-F23F-9B37-BD91-588D3B1A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9C4-2AA2-4D0C-B335-11C24E4A3D8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9EEFB7-C5E3-FB34-163D-4FB7F090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FA192B-179C-C1A9-5D9A-65C098B0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2B2F-CC69-42E0-BA0C-9E0A7B858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0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C99B8-2AF1-7DA7-5043-E938103D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3A12D-077F-652D-5816-ECB47FD52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A23F97-AA4B-1CDB-B005-25624800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1F4D5-3665-6F6D-B500-4A7D5EAA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9C4-2AA2-4D0C-B335-11C24E4A3D8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9D990B-2390-8831-348F-46EC0BC4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51BA30-2D34-42D6-7198-C71CBCD1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2B2F-CC69-42E0-BA0C-9E0A7B858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70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28FC5-43B9-F57E-1F1D-28B07119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602650-6A4E-051F-2C58-689B5DB9D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BD50B0-9499-92FF-E9BC-B71856490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893729-E2F5-8EA2-2228-B4000C364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C1FE15-C740-FC28-568C-7E66B502F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4F3F52-8FCF-7534-233D-0637AA4E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9C4-2AA2-4D0C-B335-11C24E4A3D8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95310A-33F5-2181-0376-778E4747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74CB49-8126-F337-6F9E-B24B81BD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2B2F-CC69-42E0-BA0C-9E0A7B858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51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011B2-2574-A812-8DAE-F996F9B3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A60B93A-AB72-3567-7FA6-6006CF01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9C4-2AA2-4D0C-B335-11C24E4A3D8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70B038-B7F0-B213-FA3B-C1EE7073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3BBE56-AA88-CC0F-C5B6-D0DE1679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2B2F-CC69-42E0-BA0C-9E0A7B858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5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B54A59-B3BB-1031-29AB-FD2F7E6A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9C4-2AA2-4D0C-B335-11C24E4A3D8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071ACB-98D3-AE31-7D64-061D9389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B67A9B-46F9-DBBD-3E17-494B91A0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2B2F-CC69-42E0-BA0C-9E0A7B858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47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13D2C-0E00-285F-97EC-5B5054D9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7AFB8-6072-D01C-9F64-05333603D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0AE380-0F7C-FBED-3E0C-DC896180E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3DDF56-61AF-54AA-3AEA-BC1EED54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9C4-2AA2-4D0C-B335-11C24E4A3D8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8FF333-A71A-36FF-73FF-0286DF5A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1F12C7-34B5-756A-D927-533188B0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2B2F-CC69-42E0-BA0C-9E0A7B858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34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DD7EF-4C62-D7B0-CBAC-9C436D98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2D8A96-EE56-B54F-14C5-3A5904F4E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66D824-BF97-5B14-60E7-E2A2EBDB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F50952-CBDC-FB88-B736-B0BA6402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9C4-2AA2-4D0C-B335-11C24E4A3D8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60F05D-07EB-B847-81FC-19C503BD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8C58A9-314B-1712-A992-81A057A0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2B2F-CC69-42E0-BA0C-9E0A7B858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27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3848E-6A0B-B755-B123-210F930A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C628A8-78B2-AA03-F834-AC4DF3F85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FB86CA-466E-AF07-26D4-F6B1C65AC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8A9C4-2AA2-4D0C-B335-11C24E4A3D8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1782F4-1B09-B3A8-7066-936481874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D9326B-1130-ABFB-DEDC-AEAEF97AD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2B2F-CC69-42E0-BA0C-9E0A7B858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66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E2E6CC5-FBD9-7E97-1620-D4787CF4E032}"/>
              </a:ext>
            </a:extLst>
          </p:cNvPr>
          <p:cNvSpPr/>
          <p:nvPr/>
        </p:nvSpPr>
        <p:spPr>
          <a:xfrm>
            <a:off x="4042121" y="1039233"/>
            <a:ext cx="4937760" cy="61905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MMPI (</a:t>
            </a: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СМИЛ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0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FCCBCB0-E627-1528-79A6-456FD78B5A23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Выберите тесты для обследования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4CD68E4-3C07-AD9E-F3E0-E5362673134B}"/>
              </a:ext>
            </a:extLst>
          </p:cNvPr>
          <p:cNvSpPr/>
          <p:nvPr/>
        </p:nvSpPr>
        <p:spPr>
          <a:xfrm>
            <a:off x="3303566" y="1039233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0807CCA-1263-10ED-F589-3CAB798DA8D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49A9A5CA-6A87-2EF1-398B-AFFF4E19CC56}"/>
              </a:ext>
            </a:extLst>
          </p:cNvPr>
          <p:cNvSpPr/>
          <p:nvPr/>
        </p:nvSpPr>
        <p:spPr>
          <a:xfrm>
            <a:off x="3000103" y="5641145"/>
            <a:ext cx="4119154" cy="94253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главное меню</a:t>
            </a:r>
          </a:p>
        </p:txBody>
      </p:sp>
      <p:sp>
        <p:nvSpPr>
          <p:cNvPr id="28" name="Прямоугольник: скругленные углы 27">
            <a:hlinkClick r:id="rId2" action="ppaction://hlinksldjump"/>
            <a:extLst>
              <a:ext uri="{FF2B5EF4-FFF2-40B4-BE49-F238E27FC236}">
                <a16:creationId xmlns:a16="http://schemas.microsoft.com/office/drawing/2014/main" id="{23667E02-A015-9B9B-7B0B-20C8C42BACFC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B2D4157C-A8BB-A349-9BB6-CBBB6C71F9CD}"/>
              </a:ext>
            </a:extLst>
          </p:cNvPr>
          <p:cNvSpPr/>
          <p:nvPr/>
        </p:nvSpPr>
        <p:spPr>
          <a:xfrm>
            <a:off x="4030396" y="1715830"/>
            <a:ext cx="4937760" cy="61905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Бека</a:t>
            </a:r>
          </a:p>
        </p:txBody>
      </p:sp>
      <p:sp>
        <p:nvSpPr>
          <p:cNvPr id="32" name="Прямоугольник: скругленные углы 31">
            <a:hlinkClick r:id="rId3" action="ppaction://hlinksldjump"/>
            <a:extLst>
              <a:ext uri="{FF2B5EF4-FFF2-40B4-BE49-F238E27FC236}">
                <a16:creationId xmlns:a16="http://schemas.microsoft.com/office/drawing/2014/main" id="{17507294-5D46-E4CD-0477-E195A0150C18}"/>
              </a:ext>
            </a:extLst>
          </p:cNvPr>
          <p:cNvSpPr/>
          <p:nvPr/>
        </p:nvSpPr>
        <p:spPr>
          <a:xfrm>
            <a:off x="4024369" y="239499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Зунга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7AF00566-7A79-371F-85AE-076348904208}"/>
              </a:ext>
            </a:extLst>
          </p:cNvPr>
          <p:cNvSpPr/>
          <p:nvPr/>
        </p:nvSpPr>
        <p:spPr>
          <a:xfrm>
            <a:off x="4024369" y="3071584"/>
            <a:ext cx="4937760" cy="61905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Спилбергера-Ханина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6855419C-4F4B-D3A6-5387-A9E7745173DA}"/>
              </a:ext>
            </a:extLst>
          </p:cNvPr>
          <p:cNvSpPr/>
          <p:nvPr/>
        </p:nvSpPr>
        <p:spPr>
          <a:xfrm>
            <a:off x="4024369" y="3736675"/>
            <a:ext cx="4937760" cy="61905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ТОБОЛ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F0CF4437-F98D-A003-EAC1-4D5226E99195}"/>
              </a:ext>
            </a:extLst>
          </p:cNvPr>
          <p:cNvSpPr/>
          <p:nvPr/>
        </p:nvSpPr>
        <p:spPr>
          <a:xfrm>
            <a:off x="4024369" y="4413338"/>
            <a:ext cx="4937760" cy="61905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SCL-90</a:t>
            </a:r>
            <a:endParaRPr lang="ru-RU" sz="30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9A48A0DB-4A95-1E35-0A20-5944758B6D49}"/>
              </a:ext>
            </a:extLst>
          </p:cNvPr>
          <p:cNvSpPr/>
          <p:nvPr/>
        </p:nvSpPr>
        <p:spPr>
          <a:xfrm>
            <a:off x="3303566" y="1715830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7CC2B689-380F-3CAD-C586-1386AAAC61B7}"/>
              </a:ext>
            </a:extLst>
          </p:cNvPr>
          <p:cNvSpPr/>
          <p:nvPr/>
        </p:nvSpPr>
        <p:spPr>
          <a:xfrm>
            <a:off x="3303566" y="240933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E264413A-CF4B-E98B-A6E9-F81E36C8161C}"/>
              </a:ext>
            </a:extLst>
          </p:cNvPr>
          <p:cNvSpPr/>
          <p:nvPr/>
        </p:nvSpPr>
        <p:spPr>
          <a:xfrm>
            <a:off x="3307592" y="308595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F762E8A5-5646-2526-7110-EB4D6B655A29}"/>
              </a:ext>
            </a:extLst>
          </p:cNvPr>
          <p:cNvSpPr/>
          <p:nvPr/>
        </p:nvSpPr>
        <p:spPr>
          <a:xfrm>
            <a:off x="3309605" y="376256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6FBF0A39-31C1-D16D-43DE-11EEC0E2B1B5}"/>
              </a:ext>
            </a:extLst>
          </p:cNvPr>
          <p:cNvSpPr/>
          <p:nvPr/>
        </p:nvSpPr>
        <p:spPr>
          <a:xfrm>
            <a:off x="3310611" y="441946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9E69F59-2184-88E2-CA89-4FBC67DC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42" y="2533759"/>
            <a:ext cx="372960" cy="3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44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28918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A2BE3D0-3835-7A77-0455-7DF3A6CD8EAB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 замечаю, что теряю вес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1215B1D-8F6D-850F-4B1F-BB38B4B7B5AA}"/>
              </a:ext>
            </a:extLst>
          </p:cNvPr>
          <p:cNvSpPr/>
          <p:nvPr/>
        </p:nvSpPr>
        <p:spPr>
          <a:xfrm>
            <a:off x="-1" y="815179"/>
            <a:ext cx="3868616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7 из 20 (30%)</a:t>
            </a:r>
          </a:p>
        </p:txBody>
      </p:sp>
      <p:sp>
        <p:nvSpPr>
          <p:cNvPr id="11" name="Прямоугольник: скругленные углы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BC7E721-D3C9-B06E-9D86-EE703E602159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2" name="Прямоугольник: скругленные углы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35AEFE5-9E6E-FE0B-E2D0-EA53360E07B8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3" name="Прямоугольник: скругленные углы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2E8F210-810A-488C-37FB-D76D1FF111F7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4" name="Прямоугольник: скругленные углы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BA7763E-854A-3AEF-8C78-9BCFAD7FB2A7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423458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2257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0581397-6961-6478-866E-4F4E50430D51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Меня беспокоят запоры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6778868-F910-3B3D-83F1-9B30526A08DE}"/>
              </a:ext>
            </a:extLst>
          </p:cNvPr>
          <p:cNvSpPr/>
          <p:nvPr/>
        </p:nvSpPr>
        <p:spPr>
          <a:xfrm>
            <a:off x="-1" y="815179"/>
            <a:ext cx="3868616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8 из 20 (35%)</a:t>
            </a:r>
          </a:p>
        </p:txBody>
      </p:sp>
      <p:sp>
        <p:nvSpPr>
          <p:cNvPr id="10" name="Прямоугольник: скругленные углы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CEA0E38-82CE-A5D5-3A71-68F26EECFB9C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1" name="Прямоугольник: скругленные углы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F3EBB00-C065-DE16-E96A-3CBD101BFCAE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2" name="Прямоугольник: скругленные углы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39E408E-7DF6-AA61-8B5C-E0CDC9169BB9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3" name="Прямоугольник: скругленные углы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580035C-14D0-4EE8-E8C5-D3A004BBB3EF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71214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67626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EF79F19-8608-5947-66CF-40161A814D3B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Сердце бьётся быстрее, чем обычно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9A0F2B2-6705-F11D-A07F-136A3CD327CF}"/>
              </a:ext>
            </a:extLst>
          </p:cNvPr>
          <p:cNvSpPr/>
          <p:nvPr/>
        </p:nvSpPr>
        <p:spPr>
          <a:xfrm>
            <a:off x="-1" y="815179"/>
            <a:ext cx="3868616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9 из 20 (40%)</a:t>
            </a:r>
          </a:p>
        </p:txBody>
      </p:sp>
      <p:sp>
        <p:nvSpPr>
          <p:cNvPr id="8" name="Прямоугольник: скругленные углы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612542E-737B-6654-6B24-B54A5BD8AFFD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0" name="Прямоугольник: скругленные углы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9AB1A01-B89E-80E8-B516-4A502C707F12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1" name="Прямоугольник: скругленные углы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EBC6CB3-3877-111E-9CDA-07350916C18D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2" name="Прямоугольник: скругленные углы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C226661-E967-A58F-A283-44495A56119E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361256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87416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698F4FA-7898-79E0-20C5-66D1F1A095F1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 устаю безо всяких причин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DAF6F03-489D-A1AA-51DC-44013CD7F47B}"/>
              </a:ext>
            </a:extLst>
          </p:cNvPr>
          <p:cNvSpPr/>
          <p:nvPr/>
        </p:nvSpPr>
        <p:spPr>
          <a:xfrm>
            <a:off x="-2" y="815179"/>
            <a:ext cx="4276579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10 из 20 (45%)</a:t>
            </a:r>
          </a:p>
        </p:txBody>
      </p:sp>
      <p:sp>
        <p:nvSpPr>
          <p:cNvPr id="8" name="Прямоугольник: скругленные углы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20379E7-2274-DF23-D475-E765F9EA29AF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0" name="Прямоугольник: скругленные углы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4379A20-283C-DE7E-D6E3-B1DD5A656DD2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1" name="Прямоугольник: скругленные углы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AF89641-58FF-FD06-12BF-21F8D48DE314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2" name="Прямоугольник: скругленные углы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C5BD4E6-C2E1-1ED1-8D24-13B6EEFA2BBF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91726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04474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AF0E2E9-5E10-76A5-1E8E-D0182A5E9337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 мыслю так же ясно, как всегда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632D9F2-CAE9-FDCF-457F-8F0C52F1AE3D}"/>
              </a:ext>
            </a:extLst>
          </p:cNvPr>
          <p:cNvSpPr/>
          <p:nvPr/>
        </p:nvSpPr>
        <p:spPr>
          <a:xfrm>
            <a:off x="-2" y="815179"/>
            <a:ext cx="4290647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11 из 20 (50%)</a:t>
            </a:r>
          </a:p>
        </p:txBody>
      </p:sp>
      <p:sp>
        <p:nvSpPr>
          <p:cNvPr id="8" name="Прямоугольник: скругленные углы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D9D3451-E50C-1D8D-26DB-4E89B87EA626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0" name="Прямоугольник: скругленные углы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E53BE1D-F700-B75B-DE57-2B27B4F5FA1A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1" name="Прямоугольник: скругленные углы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373AB4-774B-EFBF-87F8-259CB5B90082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2" name="Прямоугольник: скругленные углы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2FF5D07-A40F-8453-5445-2B64949242E7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29235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33579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BF376FD-DBD1-8817-A6AE-B0812DAE44F4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Мне легко делать то, что я умею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190EA8D-1027-D156-52AD-A0B36FD004F0}"/>
              </a:ext>
            </a:extLst>
          </p:cNvPr>
          <p:cNvSpPr/>
          <p:nvPr/>
        </p:nvSpPr>
        <p:spPr>
          <a:xfrm>
            <a:off x="-1" y="815179"/>
            <a:ext cx="4248444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12 из 20 (55%)</a:t>
            </a:r>
          </a:p>
        </p:txBody>
      </p:sp>
      <p:sp>
        <p:nvSpPr>
          <p:cNvPr id="8" name="Прямоугольник: скругленные углы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107F3DD-514E-76AB-8FAF-6C1EA555B803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0" name="Прямоугольник: скругленные углы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D8B0A39-DD52-4D93-3BFB-15CA1FBBF8FA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2" name="Прямоугольник: скругленные углы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12DEDD1-A621-8BCC-41BA-50BFAD922FE5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3" name="Прямоугольник: скругленные углы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0275B3F-0520-7D0C-FB8C-1351025E1B8D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4089012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68006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26355AB-1EA3-EABF-1B22-BD63B2E541DD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 чувствую беспокойство и не могу усидеть на месте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0556DC2-48CC-3D4C-9D5A-4FF1E1EC82A4}"/>
              </a:ext>
            </a:extLst>
          </p:cNvPr>
          <p:cNvSpPr/>
          <p:nvPr/>
        </p:nvSpPr>
        <p:spPr>
          <a:xfrm>
            <a:off x="-1" y="815179"/>
            <a:ext cx="4248444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13 из 20 (60%)</a:t>
            </a:r>
          </a:p>
        </p:txBody>
      </p:sp>
      <p:sp>
        <p:nvSpPr>
          <p:cNvPr id="8" name="Прямоугольник: скругленные углы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31973D2-3217-65B1-46F1-E1F9DAB7DF00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0" name="Прямоугольник: скругленные углы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1D0BF9C-701A-A7F3-A13E-2598CB128964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1" name="Прямоугольник: скругленные углы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BD8866B-38C6-4956-0C2C-EED2CE1231B6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2" name="Прямоугольник: скругленные углы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131BC12-1379-CD4D-E232-338F2BE21520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1779052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75651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DFDFAB1-E61C-0F0C-A60C-7066DC6E6CF2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меня есть надежда на будущее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D97A8FD-1ED3-A6C6-C9D3-0EB8669A99BA}"/>
              </a:ext>
            </a:extLst>
          </p:cNvPr>
          <p:cNvSpPr/>
          <p:nvPr/>
        </p:nvSpPr>
        <p:spPr>
          <a:xfrm>
            <a:off x="-1" y="815179"/>
            <a:ext cx="4248444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14 из 20 (65%)</a:t>
            </a:r>
          </a:p>
        </p:txBody>
      </p:sp>
      <p:sp>
        <p:nvSpPr>
          <p:cNvPr id="8" name="Прямоугольник: скругленные углы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FE309BB-2293-2F95-48D9-1B1B1FDCF286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0" name="Прямоугольник: скругленные углы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5F8BF78-69E4-31E8-1E84-F8ED1BB68D80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1" name="Прямоугольник: скругленные углы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6D0FEBF-31BC-2E7F-F77D-AE1D81289008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2" name="Прямоугольник: скругленные углы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6BA5BA6-D58F-9DC1-4959-5B777463BB16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127735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14551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92684C6-8D69-2321-2A16-B13585BE1900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 более раздражителем, чем обычно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7841B7A-6AF6-B343-8C69-F1AEB19535C0}"/>
              </a:ext>
            </a:extLst>
          </p:cNvPr>
          <p:cNvSpPr/>
          <p:nvPr/>
        </p:nvSpPr>
        <p:spPr>
          <a:xfrm>
            <a:off x="-1" y="815179"/>
            <a:ext cx="4248444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15 из 20 (70%)</a:t>
            </a:r>
          </a:p>
        </p:txBody>
      </p:sp>
      <p:sp>
        <p:nvSpPr>
          <p:cNvPr id="8" name="Прямоугольник: скругленные углы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073A7A0-0DE7-3CD7-C97B-18FAD4F65FB5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0" name="Прямоугольник: скругленные углы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EBDCBAF-66B4-75E0-5D57-B9C62E6B2E66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1" name="Прямоугольник: скругленные углы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E6CCF56-A51B-F883-9942-75F6D9CBD0DB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2" name="Прямоугольник: скругленные углы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12D8CC9-A6C8-0E68-D28F-E64C833B34DA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2634612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59499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7052A79-1714-7D2E-8848-2A4CE7214613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Мне легко принимать решения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A79DF61-132D-C287-3509-DF683B5AB28F}"/>
              </a:ext>
            </a:extLst>
          </p:cNvPr>
          <p:cNvSpPr/>
          <p:nvPr/>
        </p:nvSpPr>
        <p:spPr>
          <a:xfrm>
            <a:off x="-1" y="815179"/>
            <a:ext cx="4248444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16 из 20 (75%)</a:t>
            </a:r>
          </a:p>
        </p:txBody>
      </p:sp>
      <p:sp>
        <p:nvSpPr>
          <p:cNvPr id="8" name="Прямоугольник: скругленные углы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2244B90-3338-050F-AD85-AC2C3F312413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0" name="Прямоугольник: скругленные углы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74886D9-420D-0CAA-8378-6A7336A0F2E8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1" name="Прямоугольник: скругленные углы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26AD99D-328A-6B61-05AB-5F29CEFFA457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2" name="Прямоугольник: скругленные углы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EBB5D10-2028-6FAA-F6D1-D2DE7D563808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249030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3284B92-9BF9-FFF4-9EA3-8D8026B2E457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0BBFF-3068-4388-F281-2EEDB2BC565F}"/>
              </a:ext>
            </a:extLst>
          </p:cNvPr>
          <p:cNvSpPr txBox="1"/>
          <p:nvPr/>
        </p:nvSpPr>
        <p:spPr>
          <a:xfrm>
            <a:off x="-1" y="812418"/>
            <a:ext cx="12192000" cy="522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19" algn="just">
              <a:lnSpc>
                <a:spcPct val="120000"/>
              </a:lnSpc>
            </a:pPr>
            <a:r>
              <a:rPr lang="ru-RU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Опросник шкала депрессии Зунга (</a:t>
            </a:r>
            <a:r>
              <a:rPr lang="ru-RU" sz="20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Цунга</a:t>
            </a:r>
            <a:r>
              <a:rPr lang="ru-RU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разработан для дифференциальной диагностики депрессивных состояний и состояний, близких к депрессии, для </a:t>
            </a:r>
            <a:r>
              <a:rPr lang="ru-RU" sz="20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скриннинг</a:t>
            </a:r>
            <a:r>
              <a:rPr lang="ru-RU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-диагностики при массовых исследованиях и в целях предварительной, доврачебной диагностики. Основан на опроснике В. Зунга (The </a:t>
            </a:r>
            <a:r>
              <a:rPr lang="ru-RU" sz="20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Zung</a:t>
            </a:r>
            <a:r>
              <a:rPr lang="ru-RU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self-rating</a:t>
            </a:r>
            <a:r>
              <a:rPr lang="ru-RU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depression</a:t>
            </a:r>
            <a:r>
              <a:rPr lang="ru-RU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scale</a:t>
            </a:r>
            <a:r>
              <a:rPr lang="ru-RU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endParaRPr lang="en-US" sz="2000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450019" algn="just">
              <a:lnSpc>
                <a:spcPct val="120000"/>
              </a:lnSpc>
            </a:pPr>
            <a:r>
              <a:rPr lang="ru-RU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Зунга (</a:t>
            </a:r>
            <a:r>
              <a:rPr lang="ru-RU" sz="20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Цунга</a:t>
            </a:r>
            <a:r>
              <a:rPr lang="ru-RU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разработана на основе диагностических критериев депрессии и результатов опроса пациентов с этим расстройством. Оценка тяжести депрессии по ней проводится на основе самооценки пациента. Тест адаптирован в отделении наркологии НИИ им. Бехтерева Т. И. </a:t>
            </a:r>
            <a:r>
              <a:rPr lang="ru-RU" sz="20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Балашовой</a:t>
            </a:r>
            <a:r>
              <a:rPr lang="ru-RU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indent="450019">
              <a:lnSpc>
                <a:spcPct val="120000"/>
              </a:lnSpc>
            </a:pPr>
            <a:r>
              <a:rPr lang="ru-RU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Зунга используется для клинической диагностики депрессии, а также при проведении клинических испытаний антидепрессивных средств.</a:t>
            </a:r>
          </a:p>
          <a:p>
            <a:pPr indent="450019">
              <a:lnSpc>
                <a:spcPct val="120000"/>
              </a:lnSpc>
            </a:pP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450019">
              <a:lnSpc>
                <a:spcPct val="120000"/>
              </a:lnSpc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потом добавлю пару ссылок на методички по обработке</a:t>
            </a:r>
            <a:b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sz="2000" dirty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hlinkClick r:id="rId2" action="ppaction://hlinksldjump"/>
            <a:extLst>
              <a:ext uri="{FF2B5EF4-FFF2-40B4-BE49-F238E27FC236}">
                <a16:creationId xmlns:a16="http://schemas.microsoft.com/office/drawing/2014/main" id="{CDB19C09-5DD2-E9F4-3933-608E07996AB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234732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05057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2276DF6-2EC5-6CE6-5517-2629BDC3381D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 чувствую, что полезен и необходим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DB3E3D2-F2C9-456D-F539-AD2BB71BC475}"/>
              </a:ext>
            </a:extLst>
          </p:cNvPr>
          <p:cNvSpPr/>
          <p:nvPr/>
        </p:nvSpPr>
        <p:spPr>
          <a:xfrm>
            <a:off x="-1" y="815179"/>
            <a:ext cx="4248444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17 из 20 (80%)</a:t>
            </a:r>
          </a:p>
        </p:txBody>
      </p:sp>
      <p:sp>
        <p:nvSpPr>
          <p:cNvPr id="8" name="Прямоугольник: скругленные углы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D1BEC20-D1B1-7B8E-CF99-B5A3BC045653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0" name="Прямоугольник: скругленные углы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723ED97-78EC-E04E-BADA-049594EB72F2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1" name="Прямоугольник: скругленные углы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2717C94-B3B6-5F6E-FC43-58CF2753FC71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2" name="Прямоугольник: скругленные углы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10E7A55-879A-8E7C-16E9-A301D9D962EB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2472183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00752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ED97EFA-CF6E-08FD-881B-EBB7A4F5AE4D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 живу достаточно полной жизнью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336D795-EF8C-A9CE-E599-83F7E7182918}"/>
              </a:ext>
            </a:extLst>
          </p:cNvPr>
          <p:cNvSpPr/>
          <p:nvPr/>
        </p:nvSpPr>
        <p:spPr>
          <a:xfrm>
            <a:off x="-1" y="815179"/>
            <a:ext cx="4248444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18 из 20 (85%)</a:t>
            </a:r>
          </a:p>
        </p:txBody>
      </p:sp>
      <p:sp>
        <p:nvSpPr>
          <p:cNvPr id="8" name="Прямоугольник: скругленные углы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07B0C24-A441-24B2-AD11-2E14CE2F5E11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0" name="Прямоугольник: скругленные углы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05D71FE-C527-7B38-2C27-A7981D96B0FA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1" name="Прямоугольник: скругленные углы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F205A39-EB03-D4F6-9819-9E43889D8038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2" name="Прямоугольник: скругленные углы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4C4E57D-21F9-7296-A8A5-4E63069FDE5B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2683689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54341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FABDED7-ADA0-232C-30D4-24531F07C20A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 чувствую, что другим людям станет лучше, если я умру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35226E-DC8B-82F0-4922-ECBB2160626D}"/>
              </a:ext>
            </a:extLst>
          </p:cNvPr>
          <p:cNvSpPr/>
          <p:nvPr/>
        </p:nvSpPr>
        <p:spPr>
          <a:xfrm>
            <a:off x="-1" y="815179"/>
            <a:ext cx="4248444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19 из 20 (90%)</a:t>
            </a:r>
          </a:p>
        </p:txBody>
      </p:sp>
      <p:sp>
        <p:nvSpPr>
          <p:cNvPr id="8" name="Прямоугольник: скругленные углы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E00BA77-9BAD-2856-600E-32CE099EA3F1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0" name="Прямоугольник: скругленные углы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08C0F48-D5A1-4860-B811-EC53AB2BC2E7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1" name="Прямоугольник: скругленные углы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9923EC-3886-0BE7-C37A-AB1A0E4304D3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2" name="Прямоугольник: скругленные углы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81D81B0-53DB-FC4A-308F-67025753C4C4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4214022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3962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FEB3974-0198-F2A9-BDD1-64828B976C5D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Меня до сих пор радует то, что радовало всегда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2A802CF-69A8-1FC6-1422-79B52C304642}"/>
              </a:ext>
            </a:extLst>
          </p:cNvPr>
          <p:cNvSpPr/>
          <p:nvPr/>
        </p:nvSpPr>
        <p:spPr>
          <a:xfrm>
            <a:off x="-1" y="815179"/>
            <a:ext cx="4248444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20 из 20 (95%)</a:t>
            </a:r>
          </a:p>
        </p:txBody>
      </p:sp>
      <p:sp>
        <p:nvSpPr>
          <p:cNvPr id="8" name="Прямоугольник: скругленные углы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55FA655-9076-7C2E-4621-CE2575B0136E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0" name="Прямоугольник: скругленные углы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BCC1AD1-B255-105A-163C-ECA8725E9455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1" name="Прямоугольник: скругленные углы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3197B11-3795-B5DC-4B8D-0A0B147DBCEB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2" name="Прямоугольник: скругленные углы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A9B4CB4-5B1F-E240-50F5-BD68010FEF0C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1106353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388040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7F23DCF-BB2C-B740-CFDC-3C42E457E7FE}"/>
              </a:ext>
            </a:extLst>
          </p:cNvPr>
          <p:cNvSpPr/>
          <p:nvPr/>
        </p:nvSpPr>
        <p:spPr>
          <a:xfrm>
            <a:off x="-1" y="815179"/>
            <a:ext cx="4248444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20 из 20 (100%)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482AB9B-AA29-5E2B-5F8A-30C3903CC562}"/>
              </a:ext>
            </a:extLst>
          </p:cNvPr>
          <p:cNvSpPr/>
          <p:nvPr/>
        </p:nvSpPr>
        <p:spPr>
          <a:xfrm>
            <a:off x="7751297" y="5641145"/>
            <a:ext cx="4196863" cy="94253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Следующий тест</a:t>
            </a:r>
          </a:p>
        </p:txBody>
      </p:sp>
      <p:sp>
        <p:nvSpPr>
          <p:cNvPr id="11" name="Прямоугольник: скругленные углы 10">
            <a:hlinkClick r:id="rId3" action="ppaction://hlinksldjump"/>
            <a:extLst>
              <a:ext uri="{FF2B5EF4-FFF2-40B4-BE49-F238E27FC236}">
                <a16:creationId xmlns:a16="http://schemas.microsoft.com/office/drawing/2014/main" id="{2129D405-0A45-FBF9-4DD1-729E6FCFAE29}"/>
              </a:ext>
            </a:extLst>
          </p:cNvPr>
          <p:cNvSpPr/>
          <p:nvPr/>
        </p:nvSpPr>
        <p:spPr>
          <a:xfrm>
            <a:off x="2995749" y="5669281"/>
            <a:ext cx="4119154" cy="942536"/>
          </a:xfrm>
          <a:prstGeom prst="roundRect">
            <a:avLst/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Завершить</a:t>
            </a:r>
          </a:p>
        </p:txBody>
      </p:sp>
    </p:spTree>
    <p:extLst>
      <p:ext uri="{BB962C8B-B14F-4D97-AF65-F5344CB8AC3E}">
        <p14:creationId xmlns:p14="http://schemas.microsoft.com/office/powerpoint/2010/main" val="2862945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8367BCB-2492-1C37-C9D6-5F11F75C49B8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Ермакова Анна Сергеевна 15.12.1987 (36 лет)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0B9C89D-27E2-C33A-DFEE-93EDD6D22E85}"/>
              </a:ext>
            </a:extLst>
          </p:cNvPr>
          <p:cNvSpPr/>
          <p:nvPr/>
        </p:nvSpPr>
        <p:spPr>
          <a:xfrm>
            <a:off x="-1" y="848407"/>
            <a:ext cx="12192001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17.06.2024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8EB0E0-DA0F-624B-3D7F-380181F10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2" t="10918" r="8937" b="15474"/>
          <a:stretch/>
        </p:blipFill>
        <p:spPr>
          <a:xfrm>
            <a:off x="192886" y="1621923"/>
            <a:ext cx="11806226" cy="18070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841AB1-864B-3E5D-29E3-B6FFCBCD2076}"/>
              </a:ext>
            </a:extLst>
          </p:cNvPr>
          <p:cNvSpPr txBox="1"/>
          <p:nvPr/>
        </p:nvSpPr>
        <p:spPr>
          <a:xfrm>
            <a:off x="11431714" y="1797157"/>
            <a:ext cx="52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B2D78-B2DD-E63C-4033-E0044A0358EF}"/>
              </a:ext>
            </a:extLst>
          </p:cNvPr>
          <p:cNvSpPr txBox="1"/>
          <p:nvPr/>
        </p:nvSpPr>
        <p:spPr>
          <a:xfrm>
            <a:off x="192886" y="3664634"/>
            <a:ext cx="11806226" cy="265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0000"/>
              </a:lnSpc>
              <a:buFont typeface="+mj-lt"/>
              <a:buAutoNum type="arabicParenR"/>
            </a:pPr>
            <a:r>
              <a:rPr lang="ru-RU" sz="2000" dirty="0">
                <a:solidFill>
                  <a:srgbClr val="1A1A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 0-49 – признаков сниженного настроения не выявлено;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ru-RU" sz="2000" dirty="0">
                <a:solidFill>
                  <a:srgbClr val="1A1A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 50-59 – незначительное, но отчетливо выраженное снижение настроения. Ситуативного или невротического генеза;</a:t>
            </a:r>
          </a:p>
          <a:p>
            <a:pPr marL="342900" indent="-342900" algn="l">
              <a:lnSpc>
                <a:spcPct val="120000"/>
              </a:lnSpc>
              <a:buFont typeface="+mj-lt"/>
              <a:buAutoNum type="arabicParenR"/>
            </a:pPr>
            <a:r>
              <a:rPr lang="ru-RU" sz="2000" dirty="0">
                <a:solidFill>
                  <a:srgbClr val="1A1A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 60-69 – 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значительное снижение настроения, </a:t>
            </a:r>
            <a:r>
              <a:rPr lang="ru-RU" sz="2000" b="0" i="0" dirty="0" err="1">
                <a:solidFill>
                  <a:srgbClr val="1A1A1A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субдепрессивное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состояние или маскированная депрессия;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ru-RU" sz="2000" dirty="0">
                <a:solidFill>
                  <a:srgbClr val="1A1A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 70 и более –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глубокое снижение настроения, истинное депрессивное состояние.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0499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33E98-2322-CDF7-12F8-68DCB2CE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КАК ПРОИЗВОДИТСЯ </a:t>
            </a:r>
            <a:br>
              <a:rPr lang="ru-RU" dirty="0"/>
            </a:br>
            <a:r>
              <a:rPr lang="ru-RU" dirty="0"/>
              <a:t>ОБРАБОТКА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220189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7258237-5835-4D9A-19FD-ECC17D8FB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3229"/>
              </p:ext>
            </p:extLst>
          </p:nvPr>
        </p:nvGraphicFramePr>
        <p:xfrm>
          <a:off x="292288" y="415463"/>
          <a:ext cx="1156364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361">
                  <a:extLst>
                    <a:ext uri="{9D8B030D-6E8A-4147-A177-3AD203B41FA5}">
                      <a16:colId xmlns:a16="http://schemas.microsoft.com/office/drawing/2014/main" val="4014015336"/>
                    </a:ext>
                  </a:extLst>
                </a:gridCol>
                <a:gridCol w="2030096">
                  <a:extLst>
                    <a:ext uri="{9D8B030D-6E8A-4147-A177-3AD203B41FA5}">
                      <a16:colId xmlns:a16="http://schemas.microsoft.com/office/drawing/2014/main" val="753544972"/>
                    </a:ext>
                  </a:extLst>
                </a:gridCol>
                <a:gridCol w="2312729">
                  <a:extLst>
                    <a:ext uri="{9D8B030D-6E8A-4147-A177-3AD203B41FA5}">
                      <a16:colId xmlns:a16="http://schemas.microsoft.com/office/drawing/2014/main" val="2033136979"/>
                    </a:ext>
                  </a:extLst>
                </a:gridCol>
                <a:gridCol w="2312729">
                  <a:extLst>
                    <a:ext uri="{9D8B030D-6E8A-4147-A177-3AD203B41FA5}">
                      <a16:colId xmlns:a16="http://schemas.microsoft.com/office/drawing/2014/main" val="1145850359"/>
                    </a:ext>
                  </a:extLst>
                </a:gridCol>
                <a:gridCol w="2312729">
                  <a:extLst>
                    <a:ext uri="{9D8B030D-6E8A-4147-A177-3AD203B41FA5}">
                      <a16:colId xmlns:a16="http://schemas.microsoft.com/office/drawing/2014/main" val="34097555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Варианты </a:t>
                      </a:r>
                    </a:p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ответов</a:t>
                      </a:r>
                    </a:p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Баллы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Вовсе нет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Пожалуй, так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Верно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Совершенно верно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94692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00863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Прямые формулировки вопросов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5695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Обратные формулировки вопросов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36356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88BAF5A-9C06-4703-C3AB-5CDFD5283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0108"/>
              </p:ext>
            </p:extLst>
          </p:nvPr>
        </p:nvGraphicFramePr>
        <p:xfrm>
          <a:off x="292288" y="2743864"/>
          <a:ext cx="11519867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827">
                  <a:extLst>
                    <a:ext uri="{9D8B030D-6E8A-4147-A177-3AD203B41FA5}">
                      <a16:colId xmlns:a16="http://schemas.microsoft.com/office/drawing/2014/main" val="4014015336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753544972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2841730034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3854674894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239690563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2145353406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2827739334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2636488767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2828009002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1535951433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1276045446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3920906955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3800103306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2252500432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2650699142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420781070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1903912173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3295237934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977350021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1683482113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416534968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Номера прямых вопросов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5695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Номера обратных вопросов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363565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4DE838FF-A3B2-2694-A0F0-4FC87417C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4525"/>
              </p:ext>
            </p:extLst>
          </p:nvPr>
        </p:nvGraphicFramePr>
        <p:xfrm>
          <a:off x="292287" y="4249305"/>
          <a:ext cx="11519867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3737">
                  <a:extLst>
                    <a:ext uri="{9D8B030D-6E8A-4147-A177-3AD203B41FA5}">
                      <a16:colId xmlns:a16="http://schemas.microsoft.com/office/drawing/2014/main" val="4014015336"/>
                    </a:ext>
                  </a:extLst>
                </a:gridCol>
                <a:gridCol w="2393065">
                  <a:extLst>
                    <a:ext uri="{9D8B030D-6E8A-4147-A177-3AD203B41FA5}">
                      <a16:colId xmlns:a16="http://schemas.microsoft.com/office/drawing/2014/main" val="3130262241"/>
                    </a:ext>
                  </a:extLst>
                </a:gridCol>
                <a:gridCol w="2393065">
                  <a:extLst>
                    <a:ext uri="{9D8B030D-6E8A-4147-A177-3AD203B41FA5}">
                      <a16:colId xmlns:a16="http://schemas.microsoft.com/office/drawing/2014/main" val="1609982247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just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Подсчитываем сумму баллов, набранных за прямые вопросы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Макс 40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5695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Подсчитываем сумму баллов, набранных за обратные вопросы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Макс 40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498462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just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 Считаем уровень депрессии (УД) по формуле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УД=ПР+ОБ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Макс 80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6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233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D2CEE-E152-C4E5-CF7D-DFFC0A03EA1F}"/>
              </a:ext>
            </a:extLst>
          </p:cNvPr>
          <p:cNvSpPr txBox="1">
            <a:spLocks/>
          </p:cNvSpPr>
          <p:nvPr/>
        </p:nvSpPr>
        <p:spPr>
          <a:xfrm>
            <a:off x="0" y="84408"/>
            <a:ext cx="12192000" cy="6330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Пример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B42B610-5A38-A503-B341-48898FF17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84818"/>
              </p:ext>
            </p:extLst>
          </p:nvPr>
        </p:nvGraphicFramePr>
        <p:xfrm>
          <a:off x="651804" y="717454"/>
          <a:ext cx="10888392" cy="5427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58">
                  <a:extLst>
                    <a:ext uri="{9D8B030D-6E8A-4147-A177-3AD203B41FA5}">
                      <a16:colId xmlns:a16="http://schemas.microsoft.com/office/drawing/2014/main" val="2104823631"/>
                    </a:ext>
                  </a:extLst>
                </a:gridCol>
                <a:gridCol w="3121106">
                  <a:extLst>
                    <a:ext uri="{9D8B030D-6E8A-4147-A177-3AD203B41FA5}">
                      <a16:colId xmlns:a16="http://schemas.microsoft.com/office/drawing/2014/main" val="3594895109"/>
                    </a:ext>
                  </a:extLst>
                </a:gridCol>
                <a:gridCol w="1814732">
                  <a:extLst>
                    <a:ext uri="{9D8B030D-6E8A-4147-A177-3AD203B41FA5}">
                      <a16:colId xmlns:a16="http://schemas.microsoft.com/office/drawing/2014/main" val="4043057826"/>
                    </a:ext>
                  </a:extLst>
                </a:gridCol>
                <a:gridCol w="1814732">
                  <a:extLst>
                    <a:ext uri="{9D8B030D-6E8A-4147-A177-3AD203B41FA5}">
                      <a16:colId xmlns:a16="http://schemas.microsoft.com/office/drawing/2014/main" val="3957967439"/>
                    </a:ext>
                  </a:extLst>
                </a:gridCol>
                <a:gridCol w="1814732">
                  <a:extLst>
                    <a:ext uri="{9D8B030D-6E8A-4147-A177-3AD203B41FA5}">
                      <a16:colId xmlns:a16="http://schemas.microsoft.com/office/drawing/2014/main" val="2500170622"/>
                    </a:ext>
                  </a:extLst>
                </a:gridCol>
                <a:gridCol w="1814732">
                  <a:extLst>
                    <a:ext uri="{9D8B030D-6E8A-4147-A177-3AD203B41FA5}">
                      <a16:colId xmlns:a16="http://schemas.microsoft.com/office/drawing/2014/main" val="4205925810"/>
                    </a:ext>
                  </a:extLst>
                </a:gridCol>
              </a:tblGrid>
              <a:tr h="87302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Утверждение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Вовсе нет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Пожалуй, так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Верно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Совершенно верно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906387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Я чувствую подавленность и тоску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206180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 т.д.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230340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791851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54328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675031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446929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751192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934311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785207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018308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7D0FDA4-8DF7-A959-28D6-9F849476597D}"/>
              </a:ext>
            </a:extLst>
          </p:cNvPr>
          <p:cNvSpPr/>
          <p:nvPr/>
        </p:nvSpPr>
        <p:spPr>
          <a:xfrm>
            <a:off x="651804" y="6281222"/>
            <a:ext cx="515814" cy="4501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CCB5F-0D01-BC31-A6FC-193B9FFCFE1E}"/>
              </a:ext>
            </a:extLst>
          </p:cNvPr>
          <p:cNvSpPr txBox="1"/>
          <p:nvPr/>
        </p:nvSpPr>
        <p:spPr>
          <a:xfrm>
            <a:off x="1167618" y="632163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то, что выбрал человек, проходя тест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694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D2CEE-E152-C4E5-CF7D-DFFC0A03EA1F}"/>
              </a:ext>
            </a:extLst>
          </p:cNvPr>
          <p:cNvSpPr txBox="1">
            <a:spLocks/>
          </p:cNvSpPr>
          <p:nvPr/>
        </p:nvSpPr>
        <p:spPr>
          <a:xfrm>
            <a:off x="0" y="84408"/>
            <a:ext cx="12192000" cy="6330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Пример</a:t>
            </a:r>
            <a:r>
              <a:rPr lang="en-US" dirty="0"/>
              <a:t> (</a:t>
            </a:r>
            <a:r>
              <a:rPr lang="ru-RU" dirty="0"/>
              <a:t>продолжение-1)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B42B610-5A38-A503-B341-48898FF17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145126"/>
              </p:ext>
            </p:extLst>
          </p:nvPr>
        </p:nvGraphicFramePr>
        <p:xfrm>
          <a:off x="675249" y="818139"/>
          <a:ext cx="10888392" cy="5427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58">
                  <a:extLst>
                    <a:ext uri="{9D8B030D-6E8A-4147-A177-3AD203B41FA5}">
                      <a16:colId xmlns:a16="http://schemas.microsoft.com/office/drawing/2014/main" val="2104823631"/>
                    </a:ext>
                  </a:extLst>
                </a:gridCol>
                <a:gridCol w="3121106">
                  <a:extLst>
                    <a:ext uri="{9D8B030D-6E8A-4147-A177-3AD203B41FA5}">
                      <a16:colId xmlns:a16="http://schemas.microsoft.com/office/drawing/2014/main" val="3594895109"/>
                    </a:ext>
                  </a:extLst>
                </a:gridCol>
                <a:gridCol w="1814732">
                  <a:extLst>
                    <a:ext uri="{9D8B030D-6E8A-4147-A177-3AD203B41FA5}">
                      <a16:colId xmlns:a16="http://schemas.microsoft.com/office/drawing/2014/main" val="4043057826"/>
                    </a:ext>
                  </a:extLst>
                </a:gridCol>
                <a:gridCol w="1814732">
                  <a:extLst>
                    <a:ext uri="{9D8B030D-6E8A-4147-A177-3AD203B41FA5}">
                      <a16:colId xmlns:a16="http://schemas.microsoft.com/office/drawing/2014/main" val="3957967439"/>
                    </a:ext>
                  </a:extLst>
                </a:gridCol>
                <a:gridCol w="1814732">
                  <a:extLst>
                    <a:ext uri="{9D8B030D-6E8A-4147-A177-3AD203B41FA5}">
                      <a16:colId xmlns:a16="http://schemas.microsoft.com/office/drawing/2014/main" val="2500170622"/>
                    </a:ext>
                  </a:extLst>
                </a:gridCol>
                <a:gridCol w="1814732">
                  <a:extLst>
                    <a:ext uri="{9D8B030D-6E8A-4147-A177-3AD203B41FA5}">
                      <a16:colId xmlns:a16="http://schemas.microsoft.com/office/drawing/2014/main" val="4205925810"/>
                    </a:ext>
                  </a:extLst>
                </a:gridCol>
              </a:tblGrid>
              <a:tr h="87302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Утверждение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Вовсе нет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Пожалуй, так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Верно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Совершенно верно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906387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ru-RU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206180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230340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791851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54328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675031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446929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751192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934311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785207"/>
                  </a:ext>
                </a:extLst>
              </a:tr>
              <a:tr h="45548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ru-RU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018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79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EBC4724-151B-09DD-20E3-97B3C4815DC7}"/>
              </a:ext>
            </a:extLst>
          </p:cNvPr>
          <p:cNvSpPr/>
          <p:nvPr/>
        </p:nvSpPr>
        <p:spPr>
          <a:xfrm>
            <a:off x="-1" y="812418"/>
            <a:ext cx="12192001" cy="81241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Инструкция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E87DD37-78D4-FA92-5484-5AB210F0B8EF}"/>
              </a:ext>
            </a:extLst>
          </p:cNvPr>
          <p:cNvSpPr/>
          <p:nvPr/>
        </p:nvSpPr>
        <p:spPr>
          <a:xfrm>
            <a:off x="-3" y="1628073"/>
            <a:ext cx="12192003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just">
              <a:lnSpc>
                <a:spcPct val="120000"/>
              </a:lnSpc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Прочитайте внимательно утверждение и </a:t>
            </a:r>
            <a:b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выберите подходящий ответ в зависимости от того, </a:t>
            </a:r>
            <a:b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Вы себя чувствуете в последнее время.</a:t>
            </a:r>
          </a:p>
          <a:p>
            <a:pPr indent="450019" algn="just">
              <a:lnSpc>
                <a:spcPct val="120000"/>
              </a:lnSpc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Над вопросом долго не задумывайтесь, </a:t>
            </a:r>
            <a:b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поскольку правильных и неправильных ответов нет.</a:t>
            </a:r>
          </a:p>
        </p:txBody>
      </p:sp>
      <p:sp>
        <p:nvSpPr>
          <p:cNvPr id="26" name="Прямоугольник: скругленные углы 25">
            <a:hlinkClick r:id="rId3" action="ppaction://hlinksldjump"/>
            <a:extLst>
              <a:ext uri="{FF2B5EF4-FFF2-40B4-BE49-F238E27FC236}">
                <a16:creationId xmlns:a16="http://schemas.microsoft.com/office/drawing/2014/main" id="{36BCA98F-2667-7A7E-000E-1B9F35601C81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rgbClr val="AFFFD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Начать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</p:spTree>
    <p:extLst>
      <p:ext uri="{BB962C8B-B14F-4D97-AF65-F5344CB8AC3E}">
        <p14:creationId xmlns:p14="http://schemas.microsoft.com/office/powerpoint/2010/main" val="3394053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D2CEE-E152-C4E5-CF7D-DFFC0A03EA1F}"/>
              </a:ext>
            </a:extLst>
          </p:cNvPr>
          <p:cNvSpPr txBox="1">
            <a:spLocks/>
          </p:cNvSpPr>
          <p:nvPr/>
        </p:nvSpPr>
        <p:spPr>
          <a:xfrm>
            <a:off x="0" y="84408"/>
            <a:ext cx="12192000" cy="6330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Пример</a:t>
            </a:r>
            <a:r>
              <a:rPr lang="en-US" dirty="0"/>
              <a:t> (</a:t>
            </a:r>
            <a:r>
              <a:rPr lang="ru-RU" dirty="0"/>
              <a:t>продолжение-2)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B7E8597-08A0-F961-2BB3-F6DFA91E7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445357"/>
              </p:ext>
            </p:extLst>
          </p:nvPr>
        </p:nvGraphicFramePr>
        <p:xfrm>
          <a:off x="700251" y="2579383"/>
          <a:ext cx="1084932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293">
                  <a:extLst>
                    <a:ext uri="{9D8B030D-6E8A-4147-A177-3AD203B41FA5}">
                      <a16:colId xmlns:a16="http://schemas.microsoft.com/office/drawing/2014/main" val="4014015336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753544972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3854674894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239690563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2636488767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2828009002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1535951433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1276045446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2252500432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420781070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1683482113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3434237120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349364762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ru-RU" sz="1550" b="0" dirty="0">
                          <a:solidFill>
                            <a:srgbClr val="00863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Номера прямых вопросов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863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863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863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863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863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863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863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863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863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863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6E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00863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5695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Набранные баллы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287297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AFEBBE8-21EB-583C-0792-251ADFCAE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30907"/>
              </p:ext>
            </p:extLst>
          </p:nvPr>
        </p:nvGraphicFramePr>
        <p:xfrm>
          <a:off x="671335" y="3981768"/>
          <a:ext cx="1084933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294">
                  <a:extLst>
                    <a:ext uri="{9D8B030D-6E8A-4147-A177-3AD203B41FA5}">
                      <a16:colId xmlns:a16="http://schemas.microsoft.com/office/drawing/2014/main" val="1620384305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3084583877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2716020771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1347034515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1278002482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1797611705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2408241550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3712984233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4051819381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3464185920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3119494889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2234539895"/>
                    </a:ext>
                  </a:extLst>
                </a:gridCol>
                <a:gridCol w="674503">
                  <a:extLst>
                    <a:ext uri="{9D8B030D-6E8A-4147-A177-3AD203B41FA5}">
                      <a16:colId xmlns:a16="http://schemas.microsoft.com/office/drawing/2014/main" val="19733730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ru-RU" sz="155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Номера обратных вопросов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088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Набранные баллы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439913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83C2755-3C52-419F-66FA-6A3C184C9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305129"/>
              </p:ext>
            </p:extLst>
          </p:nvPr>
        </p:nvGraphicFramePr>
        <p:xfrm>
          <a:off x="686183" y="5393224"/>
          <a:ext cx="545529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293">
                  <a:extLst>
                    <a:ext uri="{9D8B030D-6E8A-4147-A177-3AD203B41FA5}">
                      <a16:colId xmlns:a16="http://schemas.microsoft.com/office/drawing/2014/main" val="10068379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579595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962916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141150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389921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0428976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ru-RU" sz="1550" b="1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Уровень депрессии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778750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7CAF667-3105-EFA3-35D3-A30CA9A20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566358"/>
              </p:ext>
            </p:extLst>
          </p:nvPr>
        </p:nvGraphicFramePr>
        <p:xfrm>
          <a:off x="700251" y="886266"/>
          <a:ext cx="10849328" cy="1448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4613">
                  <a:extLst>
                    <a:ext uri="{9D8B030D-6E8A-4147-A177-3AD203B41FA5}">
                      <a16:colId xmlns:a16="http://schemas.microsoft.com/office/drawing/2014/main" val="4014015336"/>
                    </a:ext>
                  </a:extLst>
                </a:gridCol>
                <a:gridCol w="2844715">
                  <a:extLst>
                    <a:ext uri="{9D8B030D-6E8A-4147-A177-3AD203B41FA5}">
                      <a16:colId xmlns:a16="http://schemas.microsoft.com/office/drawing/2014/main" val="3130262241"/>
                    </a:ext>
                  </a:extLst>
                </a:gridCol>
              </a:tblGrid>
              <a:tr h="482991">
                <a:tc>
                  <a:txBody>
                    <a:bodyPr/>
                    <a:lstStyle/>
                    <a:p>
                      <a:pPr algn="just"/>
                      <a:r>
                        <a:rPr lang="ru-RU" sz="16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Подсчитываем сумму баллов, набранных за прямые вопросы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56956"/>
                  </a:ext>
                </a:extLst>
              </a:tr>
              <a:tr h="4829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Подсчитываем сумму баллов, набранных за обратные вопросы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498462"/>
                  </a:ext>
                </a:extLst>
              </a:tr>
              <a:tr h="482991">
                <a:tc>
                  <a:txBody>
                    <a:bodyPr/>
                    <a:lstStyle/>
                    <a:p>
                      <a:pPr algn="just"/>
                      <a:r>
                        <a:rPr lang="ru-RU" sz="16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 Считаем уровень депрессии (УД) по формуле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УД=ПР+ОБ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6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10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22718"/>
              </p:ext>
            </p:extLst>
          </p:nvPr>
        </p:nvGraphicFramePr>
        <p:xfrm>
          <a:off x="0" y="823247"/>
          <a:ext cx="12192000" cy="81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124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719E1365-E9D2-960C-F1B3-43404690EFBB}"/>
              </a:ext>
            </a:extLst>
          </p:cNvPr>
          <p:cNvSpPr/>
          <p:nvPr/>
        </p:nvSpPr>
        <p:spPr>
          <a:xfrm>
            <a:off x="-1" y="815179"/>
            <a:ext cx="3868616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1 из 20 (0%)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29E1D44-1F8C-1CB3-9581-75505E8D555E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 чувствую подавленность и тоску</a:t>
            </a:r>
          </a:p>
        </p:txBody>
      </p:sp>
      <p:sp>
        <p:nvSpPr>
          <p:cNvPr id="32" name="Прямоугольник: скругленные углы 3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2232A35-9ABC-E9AE-5743-0750A81FDD88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33" name="Прямоугольник: скругленные углы 3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1D64F3A-BA5C-E489-4668-74968EDAB320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34" name="Прямоугольник: скругленные углы 3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6603275-7284-5AD6-B8CE-C2B4B2147A12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35" name="Прямоугольник: скругленные углы 3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8D57CF1-7F8C-B6C6-BB7A-276BDA8EBB03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74103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38624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080E208-2D30-F65E-67F9-BB0888FD34A2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Утром я чувствую себя лучше всего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DE2B4B3-E48B-39AE-D1C7-F34AE558A9F8}"/>
              </a:ext>
            </a:extLst>
          </p:cNvPr>
          <p:cNvSpPr/>
          <p:nvPr/>
        </p:nvSpPr>
        <p:spPr>
          <a:xfrm>
            <a:off x="-1" y="815179"/>
            <a:ext cx="3868616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2 из 20 (5%)</a:t>
            </a:r>
          </a:p>
        </p:txBody>
      </p:sp>
      <p:sp>
        <p:nvSpPr>
          <p:cNvPr id="11" name="Прямоугольник: скругленные углы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CC46BF7-54FC-6679-866C-79E1B15FBDF5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2" name="Прямоугольник: скругленные углы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FD1E824-F98E-5789-52B4-75A49FEADC6D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3" name="Прямоугольник: скругленные углы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6DD9895-2093-303E-7666-0F94244678A7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4" name="Прямоугольник: скругленные углы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BF9B726-6EE8-52EC-9ED8-768E04507BE6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385617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45310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86FD337-3485-3884-A577-A1CC142ECC19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меня бывают периоды плача или близости к слезам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71A5C8F-2918-87FA-D5CA-890A0E7246FF}"/>
              </a:ext>
            </a:extLst>
          </p:cNvPr>
          <p:cNvSpPr/>
          <p:nvPr/>
        </p:nvSpPr>
        <p:spPr>
          <a:xfrm>
            <a:off x="-1" y="815179"/>
            <a:ext cx="3868616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3 из 20 (10%)</a:t>
            </a:r>
          </a:p>
        </p:txBody>
      </p:sp>
      <p:sp>
        <p:nvSpPr>
          <p:cNvPr id="8" name="Прямоугольник: скругленные углы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29F2D55-3831-A2E2-04F9-37FCEABB6CCD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0" name="Прямоугольник: скругленные углы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59ABAA7-FEA4-5166-6954-E07FE35D298B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1" name="Прямоугольник: скругленные углы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8497A70-4B34-C997-E598-891EAA563BEB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2" name="Прямоугольник: скругленные углы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26D4E87-B05E-27BC-FBFF-EFB71E28A088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238123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53832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91CAE18-A180-49D6-194C-694D3F28D44E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меня плохой ночной сон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9278301-3ECA-A644-6245-F3C4E6CE07BD}"/>
              </a:ext>
            </a:extLst>
          </p:cNvPr>
          <p:cNvSpPr/>
          <p:nvPr/>
        </p:nvSpPr>
        <p:spPr>
          <a:xfrm>
            <a:off x="-1" y="815179"/>
            <a:ext cx="3868616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4 из 20 (15%)</a:t>
            </a:r>
          </a:p>
        </p:txBody>
      </p:sp>
      <p:sp>
        <p:nvSpPr>
          <p:cNvPr id="8" name="Прямоугольник: скругленные углы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5E85D5B-8BB5-8322-B7B1-156F934527DB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0" name="Прямоугольник: скругленные углы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100CEC3-519F-DBA2-A305-D7A32E0A01BB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1" name="Прямоугольник: скругленные углы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F647FDB-7574-CDE7-E9B0-8DCE52F06984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2" name="Прямоугольник: скругленные углы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4F78BE3-DD38-0EB9-D654-38424C4F37D4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73578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81280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885B698-E2A0-C164-DD93-4B5B3012101B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Аппетит у меня не хуже обычного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E5B5214-AB5E-2E7E-CD87-1F989F5A1E0E}"/>
              </a:ext>
            </a:extLst>
          </p:cNvPr>
          <p:cNvSpPr/>
          <p:nvPr/>
        </p:nvSpPr>
        <p:spPr>
          <a:xfrm>
            <a:off x="-1" y="815179"/>
            <a:ext cx="3868616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5 из 20 (20%)</a:t>
            </a:r>
          </a:p>
        </p:txBody>
      </p:sp>
      <p:sp>
        <p:nvSpPr>
          <p:cNvPr id="8" name="Прямоугольник: скругленные углы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38F6228-ACD8-51F9-C07C-CA7973C83E87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0" name="Прямоугольник: скругленные углы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28A0D49-329A-B412-31C4-1CB376224DCB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1" name="Прямоугольник: скругленные углы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D9E5CF1-8FD0-D7C8-B7C9-6B0695C7BD06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2" name="Прямоугольник: скругленные углы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8E7E752-1EC0-5921-326C-A63243C60239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39516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сниженного настроения Зунга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0D92E1-1014-7D5C-426E-E6F80DDF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59314"/>
              </p:ext>
            </p:extLst>
          </p:nvPr>
        </p:nvGraphicFramePr>
        <p:xfrm>
          <a:off x="-8708" y="829725"/>
          <a:ext cx="12200700" cy="8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35">
                  <a:extLst>
                    <a:ext uri="{9D8B030D-6E8A-4147-A177-3AD203B41FA5}">
                      <a16:colId xmlns:a16="http://schemas.microsoft.com/office/drawing/2014/main" val="411000241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14299591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36156385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23171707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68859214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26178902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91228011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6169973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9132296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70696358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888319462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39572275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605048838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512977649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608046114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1374400426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23513986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3906673443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896402650"/>
                    </a:ext>
                  </a:extLst>
                </a:gridCol>
                <a:gridCol w="610035">
                  <a:extLst>
                    <a:ext uri="{9D8B030D-6E8A-4147-A177-3AD203B41FA5}">
                      <a16:colId xmlns:a16="http://schemas.microsoft.com/office/drawing/2014/main" val="492695329"/>
                    </a:ext>
                  </a:extLst>
                </a:gridCol>
              </a:tblGrid>
              <a:tr h="8059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DD9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92221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266DB06-4986-1301-260C-343A6671C1C9}"/>
              </a:ext>
            </a:extLst>
          </p:cNvPr>
          <p:cNvSpPr/>
          <p:nvPr/>
        </p:nvSpPr>
        <p:spPr>
          <a:xfrm>
            <a:off x="0" y="1628073"/>
            <a:ext cx="12191999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19"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Мне приятно смотреть на привлекательных женщин (мужчин), разговаривать с ними, находиться рядом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BE63229-53E1-655B-E2BE-EED4D646551F}"/>
              </a:ext>
            </a:extLst>
          </p:cNvPr>
          <p:cNvSpPr/>
          <p:nvPr/>
        </p:nvSpPr>
        <p:spPr>
          <a:xfrm>
            <a:off x="-1" y="815179"/>
            <a:ext cx="3868616" cy="8124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 6 из 20 (25%)</a:t>
            </a:r>
          </a:p>
        </p:txBody>
      </p:sp>
      <p:sp>
        <p:nvSpPr>
          <p:cNvPr id="13" name="Прямоугольник: скругленные углы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AF62687-652A-A86C-F952-6D27FD6825FC}"/>
              </a:ext>
            </a:extLst>
          </p:cNvPr>
          <p:cNvSpPr/>
          <p:nvPr/>
        </p:nvSpPr>
        <p:spPr>
          <a:xfrm>
            <a:off x="4107766" y="3119871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Совершенно верно</a:t>
            </a:r>
          </a:p>
        </p:txBody>
      </p:sp>
      <p:sp>
        <p:nvSpPr>
          <p:cNvPr id="14" name="Прямоугольник: скругленные углы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29F458B-5C45-2E17-54BB-0EA502B4D79D}"/>
              </a:ext>
            </a:extLst>
          </p:cNvPr>
          <p:cNvSpPr/>
          <p:nvPr/>
        </p:nvSpPr>
        <p:spPr>
          <a:xfrm>
            <a:off x="4107766" y="3796554"/>
            <a:ext cx="3812346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</a:p>
        </p:txBody>
      </p:sp>
      <p:sp>
        <p:nvSpPr>
          <p:cNvPr id="15" name="Прямоугольник: скругленные углы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09593F4-223C-54D4-BC7B-0B4563C06A7A}"/>
              </a:ext>
            </a:extLst>
          </p:cNvPr>
          <p:cNvSpPr/>
          <p:nvPr/>
        </p:nvSpPr>
        <p:spPr>
          <a:xfrm>
            <a:off x="4107766" y="4458546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Пожалуй, так</a:t>
            </a:r>
          </a:p>
        </p:txBody>
      </p:sp>
      <p:sp>
        <p:nvSpPr>
          <p:cNvPr id="16" name="Прямоугольник: скругленные углы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FB18A12-487E-40C7-53D9-8D8966153AC2}"/>
              </a:ext>
            </a:extLst>
          </p:cNvPr>
          <p:cNvSpPr/>
          <p:nvPr/>
        </p:nvSpPr>
        <p:spPr>
          <a:xfrm>
            <a:off x="4107766" y="5133075"/>
            <a:ext cx="3812345" cy="618257"/>
          </a:xfrm>
          <a:prstGeom prst="roundRect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Вовсе нет</a:t>
            </a:r>
          </a:p>
        </p:txBody>
      </p:sp>
    </p:spTree>
    <p:extLst>
      <p:ext uri="{BB962C8B-B14F-4D97-AF65-F5344CB8AC3E}">
        <p14:creationId xmlns:p14="http://schemas.microsoft.com/office/powerpoint/2010/main" val="946519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1189</Words>
  <Application>Microsoft Office PowerPoint</Application>
  <PresentationFormat>Широкоэкранный</PresentationFormat>
  <Paragraphs>446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ПРОИЗВОДИТСЯ  ОБРАБОТКА РЕЗУЛЬТАТОВ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20</cp:revision>
  <dcterms:created xsi:type="dcterms:W3CDTF">2024-06-16T10:01:13Z</dcterms:created>
  <dcterms:modified xsi:type="dcterms:W3CDTF">2024-06-17T12:44:30Z</dcterms:modified>
</cp:coreProperties>
</file>