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257" r:id="rId4"/>
    <p:sldId id="260" r:id="rId5"/>
    <p:sldId id="297" r:id="rId6"/>
    <p:sldId id="296" r:id="rId7"/>
    <p:sldId id="298" r:id="rId8"/>
    <p:sldId id="299" r:id="rId9"/>
    <p:sldId id="331" r:id="rId10"/>
    <p:sldId id="332" r:id="rId11"/>
    <p:sldId id="300" r:id="rId12"/>
    <p:sldId id="305" r:id="rId13"/>
    <p:sldId id="333" r:id="rId14"/>
    <p:sldId id="301" r:id="rId15"/>
    <p:sldId id="306" r:id="rId16"/>
    <p:sldId id="302" r:id="rId17"/>
    <p:sldId id="291" r:id="rId18"/>
    <p:sldId id="304" r:id="rId19"/>
    <p:sldId id="307" r:id="rId20"/>
    <p:sldId id="308" r:id="rId21"/>
    <p:sldId id="309" r:id="rId22"/>
    <p:sldId id="292" r:id="rId23"/>
    <p:sldId id="314" r:id="rId24"/>
    <p:sldId id="315" r:id="rId25"/>
    <p:sldId id="316" r:id="rId26"/>
    <p:sldId id="317" r:id="rId27"/>
    <p:sldId id="303" r:id="rId28"/>
    <p:sldId id="322" r:id="rId29"/>
    <p:sldId id="310" r:id="rId30"/>
    <p:sldId id="311" r:id="rId31"/>
    <p:sldId id="320" r:id="rId32"/>
    <p:sldId id="323" r:id="rId33"/>
    <p:sldId id="312" r:id="rId34"/>
    <p:sldId id="313" r:id="rId35"/>
    <p:sldId id="318" r:id="rId36"/>
    <p:sldId id="321" r:id="rId37"/>
    <p:sldId id="325" r:id="rId38"/>
    <p:sldId id="326" r:id="rId39"/>
    <p:sldId id="327" r:id="rId40"/>
    <p:sldId id="328" r:id="rId41"/>
    <p:sldId id="329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9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5C586-1F8A-DC48-0BB8-CB309918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ADF3A-D569-967B-96CE-BA00A5F5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75156-BC92-73CB-B9CC-C362039C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7181D-D15B-E7C0-5BED-7ECFE2E1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591A1-6FAB-1354-1E6A-10A79A1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58B16-2824-CEFD-4186-66735BAF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FB014F-77C3-AD2D-961D-32515690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4D478-10D2-42CA-2C63-B365803B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76175-7CF7-0E03-6D32-B60D4306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C94FE-DC5E-314E-7481-F795EB12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B1D716-F1FD-C60A-F1C6-A1AAF70C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156892-03E8-3246-8A9F-D126120F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2B66C-26C8-F73C-7F42-DC686A55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60584-4EBE-1543-A3C6-DF05853F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1A6F3E-0B55-B27A-8128-C30A2BAD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8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B04AE-15E3-D093-837C-846F444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D9E74-99CC-9E8C-197B-FF5801D1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46B2F-2BFD-9A0A-5230-9514AF83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FDC96-3B8F-6097-F797-B580C00A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D1A61-1E02-A3C0-477B-9041D63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E68D0-3853-756C-91F1-6C90FCE9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0830-D11A-1063-491C-0A6DDB6E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79243-8444-47D2-321B-640ACE7F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53028-38FD-1C4F-0582-99830CEE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564DA-B88B-1F4E-0A1C-3EFD4BF4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1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3966-DFF0-79CE-427A-CAFF7572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7D2DF-E5D6-38E9-2717-0903B0E1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F6338E-9E29-6D7C-6278-CDE6BAC9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6CC6B-BB39-529B-19F0-29D51C3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3FE34-6FFE-E529-3972-30DAD09A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F16F0-04BE-42A6-362E-E562C95C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D0FAD-40CA-3D0C-A218-80991C44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86534-DB45-616C-A8A1-463157A8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4781EA-5757-E31A-168F-C8C0F4B4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56EB82-53C2-410F-F210-F94DDCD9B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2D923A-985D-A132-59EC-5E1D36402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8AD994-3F69-3041-8E47-B03C9031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7C06C7-ED20-C499-41A3-12841338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08E779-CF1A-7953-693A-9868B020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0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466F7-7639-3E3B-7BFC-98FECC0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37B182-2CC7-ECB5-30A5-ADFCCB1F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AA5B4-677F-1943-59D4-016A954F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97C4BB-2AC7-3140-BD59-AA689D40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ED3FAF-A7A0-1B47-F678-6F64F256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29FFF2-F1EF-DA4D-0086-88395C92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1E5681-E00C-6452-0804-B93FBE18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C1137-4106-95ED-3B76-84F97239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C6C8F-3698-27D3-6C9F-02ACB738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78E5A-7B22-5C20-F0BD-117EE47E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F69143-055F-332D-EC2B-4696E401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1152C-9792-D479-6F1F-E41E9751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5AC4E-C7AE-4B10-1B1A-A0DD10E9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7E096-9EF0-7648-1EEA-9FD167D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E26578-9D78-6F10-FC1B-D718092A0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028C2B-B866-9423-E944-800D021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6BA67-EA0E-43B7-8653-56379EDD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6BD511-79DF-3719-D7C4-CBD708A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17CE9-AF14-9768-2236-AE494881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93126-53B6-F127-D8B8-9F601ED3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1EC11F-1E45-AB5B-67A4-539E5053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327F0-F2A5-DD7C-22F7-7772E997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A53B-AD31-46D9-8C43-CA500ACF3C9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0A6DB9-E9E5-1DE3-3783-02D04AA1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65B1A-C766-E2B2-A74F-9B08DED3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D83C-274E-4822-B8D8-240BEB34C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8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hlinkClick r:id="rId2" action="ppaction://hlinksldjump"/>
            <a:extLst>
              <a:ext uri="{FF2B5EF4-FFF2-40B4-BE49-F238E27FC236}">
                <a16:creationId xmlns:a16="http://schemas.microsoft.com/office/drawing/2014/main" id="{ED7136C7-BC12-4C0E-53F1-FFFBA0B3EDDA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Артем Сергеевич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5813B1FD-CD0D-3F4A-5186-D82B1583779C}"/>
              </a:ext>
            </a:extLst>
          </p:cNvPr>
          <p:cNvSpPr/>
          <p:nvPr/>
        </p:nvSpPr>
        <p:spPr>
          <a:xfrm>
            <a:off x="497058" y="1747911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Назначить обследование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682C2450-EE4A-33D2-6390-D8EEBAC6FED7}"/>
              </a:ext>
            </a:extLst>
          </p:cNvPr>
          <p:cNvSpPr/>
          <p:nvPr/>
        </p:nvSpPr>
        <p:spPr>
          <a:xfrm>
            <a:off x="10063088" y="1765496"/>
            <a:ext cx="2021059" cy="984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Тесты</a:t>
            </a:r>
          </a:p>
        </p:txBody>
      </p:sp>
      <p:sp>
        <p:nvSpPr>
          <p:cNvPr id="8" name="Прямоугольник: скругленные углы 7">
            <a:hlinkClick r:id="rId2" action="ppaction://hlinksldjump"/>
            <a:extLst>
              <a:ext uri="{FF2B5EF4-FFF2-40B4-BE49-F238E27FC236}">
                <a16:creationId xmlns:a16="http://schemas.microsoft.com/office/drawing/2014/main" id="{E7AAD991-A029-ECF9-B756-993DD70F9DAF}"/>
              </a:ext>
            </a:extLst>
          </p:cNvPr>
          <p:cNvSpPr/>
          <p:nvPr/>
        </p:nvSpPr>
        <p:spPr>
          <a:xfrm>
            <a:off x="2368060" y="3177539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05.07.2024</a:t>
            </a:r>
          </a:p>
        </p:txBody>
      </p:sp>
      <p:sp>
        <p:nvSpPr>
          <p:cNvPr id="9" name="Прямоугольник: скругленные углы 8">
            <a:hlinkClick r:id="rId2" action="ppaction://hlinksldjump"/>
            <a:extLst>
              <a:ext uri="{FF2B5EF4-FFF2-40B4-BE49-F238E27FC236}">
                <a16:creationId xmlns:a16="http://schemas.microsoft.com/office/drawing/2014/main" id="{2F48D98F-1753-DDE2-DAE9-C187C2BAD103}"/>
              </a:ext>
            </a:extLst>
          </p:cNvPr>
          <p:cNvSpPr/>
          <p:nvPr/>
        </p:nvSpPr>
        <p:spPr>
          <a:xfrm>
            <a:off x="2508736" y="4278353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07.07.2024</a:t>
            </a:r>
          </a:p>
        </p:txBody>
      </p:sp>
      <p:sp>
        <p:nvSpPr>
          <p:cNvPr id="10" name="Прямоугольник: скругленные углы 9">
            <a:hlinkClick r:id="rId2" action="ppaction://hlinksldjump"/>
            <a:extLst>
              <a:ext uri="{FF2B5EF4-FFF2-40B4-BE49-F238E27FC236}">
                <a16:creationId xmlns:a16="http://schemas.microsoft.com/office/drawing/2014/main" id="{DC37C675-A8E4-C0BE-2390-19EBFF19C0A3}"/>
              </a:ext>
            </a:extLst>
          </p:cNvPr>
          <p:cNvSpPr/>
          <p:nvPr/>
        </p:nvSpPr>
        <p:spPr>
          <a:xfrm>
            <a:off x="497056" y="5718534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11.07.2025</a:t>
            </a:r>
          </a:p>
        </p:txBody>
      </p:sp>
    </p:spTree>
    <p:extLst>
      <p:ext uri="{BB962C8B-B14F-4D97-AF65-F5344CB8AC3E}">
        <p14:creationId xmlns:p14="http://schemas.microsoft.com/office/powerpoint/2010/main" val="261807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37518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6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7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СИТУАЦИЯ 2: ПАЦИЕНТ </a:t>
            </a:r>
            <a:r>
              <a:rPr lang="ru-RU" u="sng" dirty="0"/>
              <a:t>УЖЕ ЕСТЬ </a:t>
            </a:r>
            <a:r>
              <a:rPr lang="ru-RU" dirty="0"/>
              <a:t>В БАЗЕ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1F306F0-729E-CEDE-33AB-4730E4C745F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3579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СИТУАЦИЯ 2.1: </a:t>
            </a:r>
            <a:endParaRPr lang="en-US" sz="24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ПАЦИЕНТ </a:t>
            </a:r>
            <a:r>
              <a:rPr lang="ru-RU" sz="2400" u="sng" dirty="0">
                <a:latin typeface="+mn-lt"/>
              </a:rPr>
              <a:t>УЖЕ ЕСТЬ </a:t>
            </a:r>
            <a:r>
              <a:rPr lang="ru-RU" sz="2400" dirty="0">
                <a:latin typeface="+mn-lt"/>
              </a:rPr>
              <a:t>В БАЗЕ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И У НЕГО </a:t>
            </a:r>
            <a:r>
              <a:rPr lang="ru-RU" sz="2400" u="sng" dirty="0">
                <a:latin typeface="+mn-lt"/>
              </a:rPr>
              <a:t>ВСЁ ПРОЙДЕНО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962313-9214-F708-D8E5-E00E75D3789B}"/>
              </a:ext>
            </a:extLst>
          </p:cNvPr>
          <p:cNvSpPr txBox="1">
            <a:spLocks/>
          </p:cNvSpPr>
          <p:nvPr/>
        </p:nvSpPr>
        <p:spPr>
          <a:xfrm>
            <a:off x="7407813" y="2766218"/>
            <a:ext cx="3579054" cy="1625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СИТУАЦИЯ 2.</a:t>
            </a:r>
            <a:r>
              <a:rPr lang="en-US" sz="24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: </a:t>
            </a:r>
            <a:endParaRPr lang="en-US" sz="24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dirty="0">
                <a:latin typeface="+mn-lt"/>
              </a:rPr>
              <a:t>ПАЦИЕНТ </a:t>
            </a:r>
            <a:r>
              <a:rPr lang="ru-RU" sz="2400" u="sng" dirty="0">
                <a:latin typeface="+mn-lt"/>
              </a:rPr>
              <a:t>УЖЕ ЕСТЬ </a:t>
            </a:r>
            <a:r>
              <a:rPr lang="ru-RU" sz="2400" dirty="0">
                <a:latin typeface="+mn-lt"/>
              </a:rPr>
              <a:t>В БАЗЕ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НО У НЕГО ПРОЙДЕНО </a:t>
            </a:r>
            <a:br>
              <a:rPr lang="ru-RU" sz="2400" dirty="0">
                <a:latin typeface="+mn-lt"/>
              </a:rPr>
            </a:br>
            <a:r>
              <a:rPr lang="ru-RU" sz="2400" u="sng" dirty="0">
                <a:latin typeface="+mn-lt"/>
              </a:rPr>
              <a:t>НЕ ВСЁ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7978A8-BAB3-AF3E-D47C-786C825830DB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627727" y="1817299"/>
            <a:ext cx="3468273" cy="948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0231967-9D20-5386-5948-C5D9B1A5DD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96000" y="1817299"/>
            <a:ext cx="3101340" cy="948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dirty="0"/>
              <a:t>СИТУАЦИЯ 2.1: ПАЦИЕНТ </a:t>
            </a:r>
            <a:r>
              <a:rPr lang="ru-RU" u="sng" dirty="0"/>
              <a:t>УЖЕ ЕСТЬ </a:t>
            </a:r>
            <a:r>
              <a:rPr lang="ru-RU" dirty="0"/>
              <a:t>В БАЗЕ</a:t>
            </a:r>
            <a:br>
              <a:rPr lang="ru-RU" dirty="0"/>
            </a:br>
            <a:br>
              <a:rPr lang="ru-RU" sz="4400" dirty="0">
                <a:latin typeface="+mn-lt"/>
              </a:rPr>
            </a:br>
            <a:r>
              <a:rPr lang="ru-RU" sz="4400" dirty="0"/>
              <a:t>И У НЕГО </a:t>
            </a:r>
            <a:r>
              <a:rPr lang="ru-RU" sz="4400" u="sng" dirty="0"/>
              <a:t>ВСЁ НУЖНОЕ ПРОЙДЕНО</a:t>
            </a:r>
            <a:br>
              <a:rPr lang="ru-RU" sz="4400" u="sng" dirty="0">
                <a:latin typeface="+mn-lt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87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117594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2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15.06.2024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Ленинградский медицинский институт имени академика И.П. Павлова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0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</a:t>
            </a:r>
            <a:r>
              <a:rPr lang="ru-RU" sz="32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</a:t>
            </a: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Что хотите сделать?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883B47A2-B1FE-B036-CD0A-6F55DB9D6A70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1293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(17.05.2024).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B5CCB-E80D-B2A4-5475-8EB411264CE9}"/>
              </a:ext>
            </a:extLst>
          </p:cNvPr>
          <p:cNvSpPr txBox="1"/>
          <p:nvPr/>
        </p:nvSpPr>
        <p:spPr>
          <a:xfrm>
            <a:off x="-9377" y="2458588"/>
            <a:ext cx="163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Не помню, кто это. Кнопка перекидывает на его имеющуюся учетную запись.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0339520-C4D9-E66F-69A8-51A186BE3A3E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76654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17.05.2024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342FD-F9FA-6C32-B164-25F9A5A8069D}"/>
              </a:ext>
            </a:extLst>
          </p:cNvPr>
          <p:cNvSpPr txBox="1"/>
          <p:nvPr/>
        </p:nvSpPr>
        <p:spPr>
          <a:xfrm>
            <a:off x="8451273" y="1563360"/>
            <a:ext cx="3412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Посмотрела – вспомнила пациента, убедилась, что всё </a:t>
            </a:r>
            <a:r>
              <a:rPr lang="ru-RU" sz="1400" b="1" u="sng" dirty="0"/>
              <a:t>нужное мне </a:t>
            </a:r>
            <a:r>
              <a:rPr lang="ru-RU" sz="1400" dirty="0"/>
              <a:t>есть. Однако обследование проводилось месяц назад, в таком случае психолог может поступить на </a:t>
            </a:r>
            <a:r>
              <a:rPr lang="ru-RU" sz="1400" b="1" u="sng" dirty="0"/>
              <a:t>своё усмотрение </a:t>
            </a:r>
            <a:r>
              <a:rPr lang="ru-RU" sz="1400" dirty="0"/>
              <a:t>следующим образом:</a:t>
            </a:r>
          </a:p>
          <a:p>
            <a:pPr algn="just"/>
            <a:endParaRPr lang="ru-RU" sz="1400" dirty="0"/>
          </a:p>
          <a:p>
            <a:pPr marL="228600" indent="-228600" algn="just">
              <a:buAutoNum type="arabicParenR"/>
            </a:pPr>
            <a:r>
              <a:rPr lang="ru-RU" sz="1400" dirty="0"/>
              <a:t>Его устраивают эти данные, он </a:t>
            </a:r>
            <a:br>
              <a:rPr lang="ru-RU" sz="1400" dirty="0"/>
            </a:br>
            <a:r>
              <a:rPr lang="ru-RU" sz="1400" dirty="0"/>
              <a:t>не хочет/ не успевает/ не может провести новое обследование, поэтому просто жмет на «печать». Печатаются листы со всеми результатами.</a:t>
            </a:r>
          </a:p>
          <a:p>
            <a:pPr marL="228600" indent="-228600" algn="just">
              <a:buAutoNum type="arabicParenR"/>
            </a:pPr>
            <a:r>
              <a:rPr lang="ru-RU" sz="1400" dirty="0"/>
              <a:t>Ему кажется, что прошло много времени и данные результаты уже недействительны, он хочет провести ему всё повторно, тогда возвращается назад и…</a:t>
            </a:r>
          </a:p>
          <a:p>
            <a:pPr marL="228600" indent="-228600" algn="just">
              <a:buAutoNum type="arabicParenR"/>
            </a:pPr>
            <a:endParaRPr lang="ru-RU" sz="1400" dirty="0"/>
          </a:p>
          <a:p>
            <a:pPr algn="ctr"/>
            <a:endParaRPr lang="ru-RU" sz="1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3964192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(17.05.2024).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B5CCB-E80D-B2A4-5475-8EB411264CE9}"/>
              </a:ext>
            </a:extLst>
          </p:cNvPr>
          <p:cNvSpPr txBox="1"/>
          <p:nvPr/>
        </p:nvSpPr>
        <p:spPr>
          <a:xfrm>
            <a:off x="9378" y="3388561"/>
            <a:ext cx="1636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Кликает эту кнопку, и система регистрирует его как нового человека с аналогичными данными. Меняется лишь дата проведения обследования.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BCE95C-F593-9C55-7252-D83CD5E79237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4293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2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3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4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hlinkClick r:id="rId2" action="ppaction://hlinksldjump"/>
            <a:extLst>
              <a:ext uri="{FF2B5EF4-FFF2-40B4-BE49-F238E27FC236}">
                <a16:creationId xmlns:a16="http://schemas.microsoft.com/office/drawing/2014/main" id="{87DEDD7D-D59A-518B-23A0-51ABE7E139D5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Артем Сергеевич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1998B508-27D4-A233-DD7F-BFEDBC5D6D85}"/>
              </a:ext>
            </a:extLst>
          </p:cNvPr>
          <p:cNvSpPr/>
          <p:nvPr/>
        </p:nvSpPr>
        <p:spPr>
          <a:xfrm>
            <a:off x="750275" y="1762849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</a:t>
            </a:r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1 05.07.2024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A2B13AE6-A891-F407-D735-B0720A21B7B7}"/>
              </a:ext>
            </a:extLst>
          </p:cNvPr>
          <p:cNvSpPr/>
          <p:nvPr/>
        </p:nvSpPr>
        <p:spPr>
          <a:xfrm>
            <a:off x="750274" y="2936630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</a:t>
            </a:r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2 07.08.2025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0721F781-1433-5CB4-1DB4-607D10480019}"/>
              </a:ext>
            </a:extLst>
          </p:cNvPr>
          <p:cNvSpPr/>
          <p:nvPr/>
        </p:nvSpPr>
        <p:spPr>
          <a:xfrm>
            <a:off x="356381" y="5718534"/>
            <a:ext cx="6804073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Назначить обследование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420273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E1F43-8320-0737-44A6-1216609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НАЧИНАЕТСЯ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41967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335B-A69B-409D-5030-DB1AFADBF6F1}"/>
              </a:ext>
            </a:extLst>
          </p:cNvPr>
          <p:cNvSpPr txBox="1"/>
          <p:nvPr/>
        </p:nvSpPr>
        <p:spPr>
          <a:xfrm>
            <a:off x="675249" y="1110287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Демонстрирую, как результат этой процедуры  будет выглядеть в разделе поиска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02229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60719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66052"/>
              </p:ext>
            </p:extLst>
          </p:nvPr>
        </p:nvGraphicFramePr>
        <p:xfrm>
          <a:off x="1385668" y="357180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29BB80-0B2A-5288-E6E5-877F9608A682}"/>
              </a:ext>
            </a:extLst>
          </p:cNvPr>
          <p:cNvSpPr txBox="1"/>
          <p:nvPr/>
        </p:nvSpPr>
        <p:spPr>
          <a:xfrm>
            <a:off x="8011440" y="4394760"/>
            <a:ext cx="3662116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</a:pPr>
            <a:r>
              <a:rPr lang="ru-RU" sz="1600" dirty="0"/>
              <a:t>Более свежая учетная запись</a:t>
            </a:r>
            <a:br>
              <a:rPr lang="ru-RU" sz="1600" dirty="0"/>
            </a:br>
            <a:r>
              <a:rPr lang="ru-RU" sz="1600" dirty="0"/>
              <a:t> по дате регистрации выносится наверх </a:t>
            </a:r>
            <a:br>
              <a:rPr lang="ru-RU" sz="1600" dirty="0"/>
            </a:br>
            <a:r>
              <a:rPr lang="ru-RU" sz="1600" dirty="0"/>
              <a:t>для удобства поиска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BE108D79-6F35-A569-AD2A-769B3DB50581}"/>
              </a:ext>
            </a:extLst>
          </p:cNvPr>
          <p:cNvSpPr/>
          <p:nvPr/>
        </p:nvSpPr>
        <p:spPr>
          <a:xfrm>
            <a:off x="11513902" y="3010486"/>
            <a:ext cx="493377" cy="41851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A4528-F008-4F2D-29F9-0E651425766D}"/>
              </a:ext>
            </a:extLst>
          </p:cNvPr>
          <p:cNvSpPr txBox="1"/>
          <p:nvPr/>
        </p:nvSpPr>
        <p:spPr>
          <a:xfrm>
            <a:off x="2926753" y="5035912"/>
            <a:ext cx="9007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Это один и тот же человек (но для программы это два разных), однако разница в обследованиях – месяц. Если пациенту проводили (например) месячную реабилитацию, то объединять результаты </a:t>
            </a:r>
            <a:r>
              <a:rPr lang="ru-RU" sz="1600" b="1" dirty="0"/>
              <a:t>нельзя. </a:t>
            </a:r>
          </a:p>
          <a:p>
            <a:pPr algn="just"/>
            <a:r>
              <a:rPr lang="ru-RU" sz="1600" dirty="0"/>
              <a:t>Тестирование в начале и в конце могут проводить, чтобы оценить динамику улучшений.</a:t>
            </a:r>
            <a:endParaRPr lang="ru-RU" sz="1600" b="1" dirty="0"/>
          </a:p>
          <a:p>
            <a:pPr algn="just"/>
            <a:r>
              <a:rPr lang="ru-RU" sz="1600" dirty="0"/>
              <a:t>Всех случаев не предусмотришь, поэтому рациональней будет отдать принятие решения в этом вопросе самому психологу. Специалисту видней в ситуации, когда и что можно объединить, а когда это повлечет искажения. В данном случае он решил, что надо заново.</a:t>
            </a:r>
          </a:p>
        </p:txBody>
      </p:sp>
    </p:spTree>
    <p:extLst>
      <p:ext uri="{BB962C8B-B14F-4D97-AF65-F5344CB8AC3E}">
        <p14:creationId xmlns:p14="http://schemas.microsoft.com/office/powerpoint/2010/main" val="212319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5365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8042"/>
              </p:ext>
            </p:extLst>
          </p:nvPr>
        </p:nvGraphicFramePr>
        <p:xfrm>
          <a:off x="1385668" y="3574703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29BB80-0B2A-5288-E6E5-877F9608A682}"/>
              </a:ext>
            </a:extLst>
          </p:cNvPr>
          <p:cNvSpPr txBox="1"/>
          <p:nvPr/>
        </p:nvSpPr>
        <p:spPr>
          <a:xfrm>
            <a:off x="-19369" y="2740803"/>
            <a:ext cx="1482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Если хочу распечатать эти данные. Кликаю на эту строчку</a:t>
            </a:r>
          </a:p>
        </p:txBody>
      </p:sp>
    </p:spTree>
    <p:extLst>
      <p:ext uri="{BB962C8B-B14F-4D97-AF65-F5344CB8AC3E}">
        <p14:creationId xmlns:p14="http://schemas.microsoft.com/office/powerpoint/2010/main" val="225309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241440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72044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15.06.2024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10156"/>
              </p:ext>
            </p:extLst>
          </p:nvPr>
        </p:nvGraphicFramePr>
        <p:xfrm>
          <a:off x="1385668" y="357180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03C4D5-3448-0935-C7B3-0368D1319155}"/>
              </a:ext>
            </a:extLst>
          </p:cNvPr>
          <p:cNvSpPr txBox="1"/>
          <p:nvPr/>
        </p:nvSpPr>
        <p:spPr>
          <a:xfrm>
            <a:off x="-27464" y="3705149"/>
            <a:ext cx="14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А если хочу эти, то кликаю на эту</a:t>
            </a:r>
          </a:p>
        </p:txBody>
      </p:sp>
    </p:spTree>
    <p:extLst>
      <p:ext uri="{BB962C8B-B14F-4D97-AF65-F5344CB8AC3E}">
        <p14:creationId xmlns:p14="http://schemas.microsoft.com/office/powerpoint/2010/main" val="337581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239507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8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400" dirty="0"/>
              <a:t>СИТУАЦИЯ 2.</a:t>
            </a:r>
            <a:r>
              <a:rPr lang="en-US" sz="4400" dirty="0"/>
              <a:t>2</a:t>
            </a:r>
            <a:r>
              <a:rPr lang="ru-RU" sz="4400" dirty="0"/>
              <a:t>: </a:t>
            </a:r>
            <a:br>
              <a:rPr lang="en-US" sz="4400" dirty="0"/>
            </a:br>
            <a:r>
              <a:rPr lang="ru-RU" sz="4400" dirty="0"/>
              <a:t>ПАЦИЕНТ </a:t>
            </a:r>
            <a:r>
              <a:rPr lang="ru-RU" sz="4400" u="sng" dirty="0"/>
              <a:t>УЖЕ ЕСТЬ </a:t>
            </a:r>
            <a:r>
              <a:rPr lang="ru-RU" sz="4400" dirty="0"/>
              <a:t>В БАЗЕ</a:t>
            </a: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НО У НЕГО ПРОЙДЕНО </a:t>
            </a:r>
            <a:r>
              <a:rPr lang="ru-RU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4400" u="sng" dirty="0"/>
              <a:t> ВСЁ</a:t>
            </a:r>
            <a:r>
              <a:rPr lang="ru-RU" sz="4400" dirty="0"/>
              <a:t>, </a:t>
            </a:r>
            <a:br>
              <a:rPr lang="ru-RU" sz="4400" dirty="0"/>
            </a:br>
            <a:r>
              <a:rPr lang="ru-RU" sz="4400" dirty="0"/>
              <a:t>что психологу сейчас нужно</a:t>
            </a:r>
          </a:p>
        </p:txBody>
      </p:sp>
    </p:spTree>
    <p:extLst>
      <p:ext uri="{BB962C8B-B14F-4D97-AF65-F5344CB8AC3E}">
        <p14:creationId xmlns:p14="http://schemas.microsoft.com/office/powerpoint/2010/main" val="156912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170471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.05.2024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Ленинградский медицинский институт имени академика И.П. Павлова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3533012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4" name="Прямоугольник: скругленные углы 3">
            <a:hlinkClick r:id="rId3" action="ppaction://hlinksldjump"/>
            <a:extLst>
              <a:ext uri="{FF2B5EF4-FFF2-40B4-BE49-F238E27FC236}">
                <a16:creationId xmlns:a16="http://schemas.microsoft.com/office/drawing/2014/main" id="{D1404F45-B4FA-01DA-0EFB-11DB8F78BA93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77866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</a:t>
            </a:r>
            <a:r>
              <a:rPr lang="ru-RU" sz="3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15.06.2024</a:t>
            </a: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22" name="Прямоугольник: скругленные углы 21">
            <a:hlinkClick r:id="rId3" action="ppaction://hlinksldjump"/>
            <a:extLst>
              <a:ext uri="{FF2B5EF4-FFF2-40B4-BE49-F238E27FC236}">
                <a16:creationId xmlns:a16="http://schemas.microsoft.com/office/drawing/2014/main" id="{4D4A158A-28A8-046C-4FD7-7B7C4DC28AFC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F84500B-608D-7BCD-520A-132BE0AF25D7}"/>
              </a:ext>
            </a:extLst>
          </p:cNvPr>
          <p:cNvSpPr/>
          <p:nvPr/>
        </p:nvSpPr>
        <p:spPr>
          <a:xfrm>
            <a:off x="-9378" y="1997612"/>
            <a:ext cx="12192000" cy="4860388"/>
          </a:xfrm>
          <a:prstGeom prst="roundRect">
            <a:avLst>
              <a:gd name="adj" fmla="val 0"/>
            </a:avLst>
          </a:prstGeom>
          <a:solidFill>
            <a:srgbClr val="FFFFFF">
              <a:alpha val="9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AD21248-E4F0-D791-8AD5-3B6F1F63C09E}"/>
              </a:ext>
            </a:extLst>
          </p:cNvPr>
          <p:cNvSpPr/>
          <p:nvPr/>
        </p:nvSpPr>
        <p:spPr>
          <a:xfrm>
            <a:off x="-9380" y="3509"/>
            <a:ext cx="5650525" cy="1997612"/>
          </a:xfrm>
          <a:prstGeom prst="roundRect">
            <a:avLst>
              <a:gd name="adj" fmla="val 0"/>
            </a:avLst>
          </a:prstGeom>
          <a:solidFill>
            <a:srgbClr val="D9E2F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1FAA959-02DE-F221-8195-E3B90EC4B287}"/>
              </a:ext>
            </a:extLst>
          </p:cNvPr>
          <p:cNvSpPr/>
          <p:nvPr/>
        </p:nvSpPr>
        <p:spPr>
          <a:xfrm>
            <a:off x="7713784" y="0"/>
            <a:ext cx="4468838" cy="1997612"/>
          </a:xfrm>
          <a:prstGeom prst="roundRect">
            <a:avLst>
              <a:gd name="adj" fmla="val 0"/>
            </a:avLst>
          </a:prstGeom>
          <a:solidFill>
            <a:srgbClr val="D9E2F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8717566-1208-2422-DE84-7A76C76E1875}"/>
              </a:ext>
            </a:extLst>
          </p:cNvPr>
          <p:cNvSpPr/>
          <p:nvPr/>
        </p:nvSpPr>
        <p:spPr>
          <a:xfrm>
            <a:off x="5641144" y="-5708"/>
            <a:ext cx="2072639" cy="1271800"/>
          </a:xfrm>
          <a:prstGeom prst="roundRect">
            <a:avLst>
              <a:gd name="adj" fmla="val 0"/>
            </a:avLst>
          </a:prstGeom>
          <a:solidFill>
            <a:srgbClr val="D9E2F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920A3-A6ED-E67D-0788-06812F83F411}"/>
              </a:ext>
            </a:extLst>
          </p:cNvPr>
          <p:cNvSpPr txBox="1"/>
          <p:nvPr/>
        </p:nvSpPr>
        <p:spPr>
          <a:xfrm>
            <a:off x="225083" y="2509020"/>
            <a:ext cx="4951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Сюда всегда выносится последняя</a:t>
            </a:r>
            <a:b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дата создания учетной записи! </a:t>
            </a:r>
          </a:p>
          <a:p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должна запрашивать решение психолога касаемо </a:t>
            </a:r>
            <a:r>
              <a:rPr lang="ru-RU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последней созданной.</a:t>
            </a:r>
          </a:p>
          <a:p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15.06.2024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17.05.2024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A145108-1CF1-9207-77EB-2EAA5A230A40}"/>
              </a:ext>
            </a:extLst>
          </p:cNvPr>
          <p:cNvCxnSpPr>
            <a:cxnSpLocks/>
          </p:cNvCxnSpPr>
          <p:nvPr/>
        </p:nvCxnSpPr>
        <p:spPr>
          <a:xfrm flipV="1">
            <a:off x="4051495" y="1842868"/>
            <a:ext cx="2349305" cy="2912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07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AFBA2B-17BF-945E-1430-B5205827B96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169707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DA073-E39E-FFE5-4261-E459544BD4A5}"/>
              </a:ext>
            </a:extLst>
          </p:cNvPr>
          <p:cNvSpPr txBox="1"/>
          <p:nvPr/>
        </p:nvSpPr>
        <p:spPr>
          <a:xfrm>
            <a:off x="-107853" y="2471465"/>
            <a:ext cx="1852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spc="-100" dirty="0"/>
              <a:t>Снова хочу вспомнить, что за человек, и что у него есть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3EA77AB-753F-A669-9B81-59F55D88007C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286905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15.06.2024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4" y="1953531"/>
            <a:ext cx="7516838" cy="356638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342FD-F9FA-6C32-B164-25F9A5A8069D}"/>
              </a:ext>
            </a:extLst>
          </p:cNvPr>
          <p:cNvSpPr txBox="1"/>
          <p:nvPr/>
        </p:nvSpPr>
        <p:spPr>
          <a:xfrm>
            <a:off x="8447314" y="1832301"/>
            <a:ext cx="34744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Посмотрела – вспомнила пациента, он вчера очень торопился на процедуры, поэтому мы с ним договорились, что оставшуюся часть тестов он </a:t>
            </a:r>
            <a:r>
              <a:rPr lang="ru-RU" sz="1600" dirty="0" err="1"/>
              <a:t>допроходит</a:t>
            </a:r>
            <a:r>
              <a:rPr lang="ru-RU" sz="1600" dirty="0"/>
              <a:t> сегодня.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Поэтому мы возвращаемся обратно, и …</a:t>
            </a:r>
          </a:p>
          <a:p>
            <a:pPr marL="228600" indent="-228600" algn="just">
              <a:buAutoNum type="arabicParenR"/>
            </a:pP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</p:spTree>
    <p:extLst>
      <p:ext uri="{BB962C8B-B14F-4D97-AF65-F5344CB8AC3E}">
        <p14:creationId xmlns:p14="http://schemas.microsoft.com/office/powerpoint/2010/main" val="1829878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(15.06.2024). Что хотите сделать?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3328F-C230-930E-01D2-23F5BFEDB1B1}"/>
              </a:ext>
            </a:extLst>
          </p:cNvPr>
          <p:cNvSpPr txBox="1"/>
          <p:nvPr/>
        </p:nvSpPr>
        <p:spPr>
          <a:xfrm>
            <a:off x="329588" y="4670148"/>
            <a:ext cx="1297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Выбираем эту кнопку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21D3651-4918-A6C1-6E65-3DA68975376B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78287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2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icture background">
            <a:extLst>
              <a:ext uri="{FF2B5EF4-FFF2-40B4-BE49-F238E27FC236}">
                <a16:creationId xmlns:a16="http://schemas.microsoft.com/office/drawing/2014/main" id="{1014164C-91B0-F61D-75AE-42B36F8D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3220233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0EC925-C5D4-3652-407B-F8B0A50C235E}"/>
              </a:ext>
            </a:extLst>
          </p:cNvPr>
          <p:cNvSpPr txBox="1"/>
          <p:nvPr/>
        </p:nvSpPr>
        <p:spPr>
          <a:xfrm>
            <a:off x="734965" y="1633568"/>
            <a:ext cx="26259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1. Уже пройденные помечены </a:t>
            </a:r>
            <a:r>
              <a:rPr lang="ru-RU" sz="1400" dirty="0" err="1"/>
              <a:t>некликабельными</a:t>
            </a:r>
            <a:r>
              <a:rPr lang="ru-RU" sz="1400" dirty="0"/>
              <a:t> галочками другого цвета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21F84-44E5-44BB-399A-4D04F10B33B2}"/>
              </a:ext>
            </a:extLst>
          </p:cNvPr>
          <p:cNvSpPr txBox="1"/>
          <p:nvPr/>
        </p:nvSpPr>
        <p:spPr>
          <a:xfrm>
            <a:off x="632190" y="3059668"/>
            <a:ext cx="26259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2. Допустим, хочу </a:t>
            </a:r>
            <a:r>
              <a:rPr lang="ru-RU" sz="1400" dirty="0" err="1"/>
              <a:t>допровести</a:t>
            </a:r>
            <a:r>
              <a:rPr lang="ru-RU" sz="1400" dirty="0"/>
              <a:t> ему только этот. Ставлю напротив галочку</a:t>
            </a:r>
          </a:p>
        </p:txBody>
      </p:sp>
    </p:spTree>
    <p:extLst>
      <p:ext uri="{BB962C8B-B14F-4D97-AF65-F5344CB8AC3E}">
        <p14:creationId xmlns:p14="http://schemas.microsoft.com/office/powerpoint/2010/main" val="316624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E1F43-8320-0737-44A6-1216609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НАЧИНАЕТСЯ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0074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335B-A69B-409D-5030-DB1AFADBF6F1}"/>
              </a:ext>
            </a:extLst>
          </p:cNvPr>
          <p:cNvSpPr txBox="1"/>
          <p:nvPr/>
        </p:nvSpPr>
        <p:spPr>
          <a:xfrm>
            <a:off x="675249" y="1110287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Демонстрирую, как результат этой процедуры  будет выглядеть в разделе поиска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1949692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8207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15.06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E85EE5-7163-5D75-979D-077A107C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72422"/>
              </p:ext>
            </p:extLst>
          </p:nvPr>
        </p:nvGraphicFramePr>
        <p:xfrm>
          <a:off x="1385668" y="357180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BE108D79-6F35-A569-AD2A-769B3DB50581}"/>
              </a:ext>
            </a:extLst>
          </p:cNvPr>
          <p:cNvSpPr/>
          <p:nvPr/>
        </p:nvSpPr>
        <p:spPr>
          <a:xfrm rot="10800000">
            <a:off x="836022" y="2985732"/>
            <a:ext cx="493377" cy="41851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96DEC-E4A0-14B3-D841-8D6CEAB78A8A}"/>
              </a:ext>
            </a:extLst>
          </p:cNvPr>
          <p:cNvSpPr txBox="1"/>
          <p:nvPr/>
        </p:nvSpPr>
        <p:spPr>
          <a:xfrm>
            <a:off x="7906043" y="4500394"/>
            <a:ext cx="371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«Дата обследования» изменяемого профиля остается той же, </a:t>
            </a:r>
            <a:r>
              <a:rPr lang="ru-RU" sz="1600" dirty="0" err="1"/>
              <a:t>тк</a:t>
            </a:r>
            <a:r>
              <a:rPr lang="ru-RU" sz="1600" dirty="0"/>
              <a:t> мы нажали «продолжить обследование».</a:t>
            </a:r>
          </a:p>
        </p:txBody>
      </p:sp>
    </p:spTree>
    <p:extLst>
      <p:ext uri="{BB962C8B-B14F-4D97-AF65-F5344CB8AC3E}">
        <p14:creationId xmlns:p14="http://schemas.microsoft.com/office/powerpoint/2010/main" val="304373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9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__.__.____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7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3541CA-CA12-3D91-69E8-B1302292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88" y="1832301"/>
            <a:ext cx="9946824" cy="3400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1FB2E-3D23-A0F2-204F-553B79D563FB}"/>
              </a:ext>
            </a:extLst>
          </p:cNvPr>
          <p:cNvSpPr txBox="1"/>
          <p:nvPr/>
        </p:nvSpPr>
        <p:spPr>
          <a:xfrm>
            <a:off x="211016" y="5391670"/>
            <a:ext cx="5519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1. Профиль пациента будет как длинная страница, которую можно листать. Наверху будут тесты, которые прошли или </a:t>
            </a:r>
            <a:r>
              <a:rPr lang="ru-RU" sz="1600" dirty="0" err="1"/>
              <a:t>допрошли</a:t>
            </a:r>
            <a:r>
              <a:rPr lang="ru-RU" sz="1600" dirty="0"/>
              <a:t> позже всех. Чем позже, тем выше. Внизу страницы соответственно те, что проходились раньше.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E286D-616C-4C2D-2B84-3AE1C41F3DA4}"/>
              </a:ext>
            </a:extLst>
          </p:cNvPr>
          <p:cNvSpPr txBox="1"/>
          <p:nvPr/>
        </p:nvSpPr>
        <p:spPr>
          <a:xfrm>
            <a:off x="5870916" y="5391670"/>
            <a:ext cx="6213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2. Поскольку психолог решил, что дообследование на следующий день никак не исказит результатов заключения и выбрал продолжить обследование, то дата регистрации учетной записи не меняется.</a:t>
            </a:r>
          </a:p>
          <a:p>
            <a:pPr algn="just"/>
            <a:r>
              <a:rPr lang="ru-RU" sz="1600" dirty="0"/>
              <a:t>Осталась </a:t>
            </a:r>
            <a:r>
              <a:rPr lang="ru-RU" sz="1600" b="1" dirty="0">
                <a:solidFill>
                  <a:srgbClr val="FF0000"/>
                </a:solidFill>
              </a:rPr>
              <a:t>15</a:t>
            </a:r>
            <a:r>
              <a:rPr lang="ru-RU" sz="1600" b="1" dirty="0"/>
              <a:t>.06</a:t>
            </a:r>
            <a:r>
              <a:rPr lang="ru-RU" sz="1600" dirty="0"/>
              <a:t> несмотря на то, что мы </a:t>
            </a:r>
            <a:r>
              <a:rPr lang="ru-RU" sz="1600" dirty="0" err="1"/>
              <a:t>дорешиваем</a:t>
            </a:r>
            <a:r>
              <a:rPr lang="ru-RU" sz="1600" dirty="0"/>
              <a:t> тесты уже </a:t>
            </a:r>
            <a:r>
              <a:rPr lang="ru-RU" sz="1600" b="1" dirty="0">
                <a:solidFill>
                  <a:srgbClr val="FF0000"/>
                </a:solidFill>
              </a:rPr>
              <a:t>16</a:t>
            </a:r>
            <a:r>
              <a:rPr lang="ru-RU" sz="1600" b="1" dirty="0"/>
              <a:t>.06</a:t>
            </a:r>
          </a:p>
        </p:txBody>
      </p:sp>
    </p:spTree>
    <p:extLst>
      <p:ext uri="{BB962C8B-B14F-4D97-AF65-F5344CB8AC3E}">
        <p14:creationId xmlns:p14="http://schemas.microsoft.com/office/powerpoint/2010/main" val="3397705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1" y="1294419"/>
            <a:ext cx="12192000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</a:t>
            </a:r>
            <a:r>
              <a:rPr lang="ru-RU" sz="2400" dirty="0">
                <a:solidFill>
                  <a:srgbClr val="00206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.06.2024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1294418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Артем Владимирович </a:t>
            </a:r>
            <a:r>
              <a:rPr lang="ru-RU" sz="3600" dirty="0">
                <a:solidFill>
                  <a:srgbClr val="002060"/>
                </a:solidFill>
              </a:rPr>
              <a:t>24.05.1990</a:t>
            </a:r>
          </a:p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(33 года)</a:t>
            </a:r>
          </a:p>
        </p:txBody>
      </p:sp>
      <p:sp>
        <p:nvSpPr>
          <p:cNvPr id="8" name="Прямоугольник: скругленные углы 7">
            <a:hlinkClick r:id="rId2" action="ppaction://hlinksldjump"/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512B22-892F-8DAC-A9C2-D6E49CE30217}"/>
              </a:ext>
            </a:extLst>
          </p:cNvPr>
          <p:cNvSpPr/>
          <p:nvPr/>
        </p:nvSpPr>
        <p:spPr>
          <a:xfrm>
            <a:off x="9104142" y="5641145"/>
            <a:ext cx="2625970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35" y="1832301"/>
            <a:ext cx="7753644" cy="36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CD61B-204F-A8E0-137C-9E1FD581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СИТУАЦИЯ 1: ПАЦИЕНТА НЕТ В БАЗЕ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ТЕСТИРОВАНИЕ ПРОХОДИТ ВПЕРВЫЕ</a:t>
            </a:r>
          </a:p>
        </p:txBody>
      </p:sp>
    </p:spTree>
    <p:extLst>
      <p:ext uri="{BB962C8B-B14F-4D97-AF65-F5344CB8AC3E}">
        <p14:creationId xmlns:p14="http://schemas.microsoft.com/office/powerpoint/2010/main" val="33632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2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1-й Ленинградский медицинский институт имени академика И.П. Павлова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3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hlinkClick r:id="rId2" action="ppaction://hlinksldjump"/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hlinkClick r:id="rId3" action="ppaction://hlinksldjump"/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4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5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42121" y="1732182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42121" y="306583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E1F43-8320-0737-44A6-1216609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НАЧИНАЕТСЯ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495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335B-A69B-409D-5030-DB1AFADBF6F1}"/>
              </a:ext>
            </a:extLst>
          </p:cNvPr>
          <p:cNvSpPr txBox="1"/>
          <p:nvPr/>
        </p:nvSpPr>
        <p:spPr>
          <a:xfrm>
            <a:off x="675249" y="1110287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Демонстрирую, как результат этой процедуры  будет выглядеть в разделе поиска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6170748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1365</Words>
  <Application>Microsoft Office PowerPoint</Application>
  <PresentationFormat>Широкоэкранный</PresentationFormat>
  <Paragraphs>295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СИТУАЦИЯ 1: ПАЦИЕНТА НЕТ В БАЗЕ  ТЕСТИРОВАНИЕ ПРОХОДИТ ВПЕРВЫЕ</vt:lpstr>
      <vt:lpstr>Презентация PowerPoint</vt:lpstr>
      <vt:lpstr>Презентация PowerPoint</vt:lpstr>
      <vt:lpstr>НАЧИНАЕТСЯ ТЕСТИРОВАНИЕ</vt:lpstr>
      <vt:lpstr>Презентация PowerPoint</vt:lpstr>
      <vt:lpstr>Презентация PowerPoint</vt:lpstr>
      <vt:lpstr>СИТУАЦИЯ 2: ПАЦИЕНТ УЖЕ ЕСТЬ В БАЗЕ</vt:lpstr>
      <vt:lpstr>СИТУАЦИЯ 2.1: ПАЦИЕНТ УЖЕ ЕСТЬ В БАЗЕ  И У НЕГО ВСЁ НУЖНОЕ ПРОЙДЕНО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НАЧИНАЕТСЯ 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СИТУАЦИЯ 2.2:  ПАЦИЕНТ УЖЕ ЕСТЬ В БАЗЕ  НО У НЕГО ПРОЙДЕНО НЕ ВСЁ,  что психологу сейчас нужно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НАЧИНАЕТСЯ 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21</cp:revision>
  <dcterms:created xsi:type="dcterms:W3CDTF">2024-06-15T17:21:21Z</dcterms:created>
  <dcterms:modified xsi:type="dcterms:W3CDTF">2024-07-05T19:37:00Z</dcterms:modified>
</cp:coreProperties>
</file>