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2" r:id="rId3"/>
    <p:sldId id="264" r:id="rId4"/>
    <p:sldId id="265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1267731"/>
            <a:ext cx="126873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3"/>
            <a:ext cx="680313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527213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5212080"/>
            <a:ext cx="4429125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35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1267731"/>
            <a:ext cx="126873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247" algn="l"/>
              </a:tabLst>
              <a:defRPr sz="1200">
                <a:solidFill>
                  <a:schemeClr val="tx2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344502"/>
            <a:ext cx="1165860" cy="530352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" y="5212080"/>
            <a:ext cx="4430268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2080"/>
            <a:ext cx="158419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56616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55898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2074334"/>
            <a:ext cx="356616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756581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6020" y="237744"/>
            <a:ext cx="647481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278892" y="374904"/>
            <a:ext cx="6264783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6765290" y="237744"/>
            <a:ext cx="219456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31" y="704850"/>
            <a:ext cx="5672138" cy="51435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9369" y="6214535"/>
            <a:ext cx="3888486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8160" y="374904"/>
            <a:ext cx="198882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237744"/>
            <a:ext cx="219456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68160" y="374904"/>
            <a:ext cx="198882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237744"/>
            <a:ext cx="6450807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098" y="6214535"/>
            <a:ext cx="20574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6214535"/>
            <a:ext cx="390906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1401" y="6214535"/>
            <a:ext cx="10972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050" kern="1200">
          <a:solidFill>
            <a:schemeClr val="bg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050" kern="1200">
          <a:solidFill>
            <a:schemeClr val="bg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050" kern="1200">
          <a:solidFill>
            <a:schemeClr val="bg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05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Aljabar linear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Pengantar Aljabar Linear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6609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Capaian pembelajaran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103120"/>
            <a:ext cx="7543800" cy="21327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id-ID" sz="2000" dirty="0"/>
              <a:t>Setelah menyelesaikan </a:t>
            </a:r>
            <a:r>
              <a:rPr lang="id-ID" sz="2000" dirty="0" smtClean="0"/>
              <a:t>mata kuliah </a:t>
            </a:r>
            <a:r>
              <a:rPr lang="id-ID" sz="2000" dirty="0"/>
              <a:t>ini mahasiswa </a:t>
            </a:r>
            <a:r>
              <a:rPr lang="id-ID" sz="2000" dirty="0" smtClean="0"/>
              <a:t>mampu menyelesaikan permasalahan yang </a:t>
            </a:r>
            <a:r>
              <a:rPr lang="id-ID" sz="2000" dirty="0"/>
              <a:t>terkait dengan </a:t>
            </a:r>
            <a:r>
              <a:rPr lang="id-ID" sz="2000" dirty="0" smtClean="0"/>
              <a:t>Vektor, Matriks</a:t>
            </a:r>
            <a:r>
              <a:rPr lang="id-ID" sz="2000" dirty="0"/>
              <a:t>, Sistem </a:t>
            </a:r>
            <a:r>
              <a:rPr lang="id-ID" sz="2000" dirty="0" smtClean="0"/>
              <a:t>Persamaan Linier</a:t>
            </a:r>
            <a:r>
              <a:rPr lang="id-ID" sz="2000" dirty="0"/>
              <a:t>, Transformasi Linier </a:t>
            </a:r>
            <a:r>
              <a:rPr lang="id-ID" sz="2000" dirty="0" smtClean="0"/>
              <a:t>dan penerapan </a:t>
            </a:r>
            <a:r>
              <a:rPr lang="id-ID" sz="2000" dirty="0"/>
              <a:t>dari aljabar </a:t>
            </a:r>
            <a:r>
              <a:rPr lang="id-ID" sz="2000" dirty="0" smtClean="0"/>
              <a:t>di dalam </a:t>
            </a:r>
            <a:r>
              <a:rPr lang="id-ID" sz="2000" dirty="0"/>
              <a:t>ilmu </a:t>
            </a:r>
            <a:r>
              <a:rPr lang="id-ID" sz="2000" dirty="0" smtClean="0"/>
              <a:t>kompuer</a:t>
            </a:r>
            <a:r>
              <a:rPr lang="id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041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2" y="548464"/>
            <a:ext cx="75438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Kriteria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penilaian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2" y="1920064"/>
            <a:ext cx="7467600" cy="4178595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 err="1" smtClean="0"/>
              <a:t>Presensi</a:t>
            </a:r>
            <a:r>
              <a:rPr lang="en-US" sz="2400" dirty="0" smtClean="0"/>
              <a:t>/ </a:t>
            </a:r>
            <a:r>
              <a:rPr lang="en-US" sz="2400" dirty="0" err="1" smtClean="0"/>
              <a:t>Kehadiran</a:t>
            </a:r>
            <a:endParaRPr lang="en-US" sz="2400" dirty="0" smtClean="0"/>
          </a:p>
          <a:p>
            <a:pPr>
              <a:lnSpc>
                <a:spcPct val="150000"/>
              </a:lnSpc>
              <a:defRPr/>
            </a:pP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Terstruktur</a:t>
            </a:r>
            <a:endParaRPr lang="en-US" sz="2400" dirty="0"/>
          </a:p>
          <a:p>
            <a:pPr>
              <a:lnSpc>
                <a:spcPct val="150000"/>
              </a:lnSpc>
              <a:defRPr/>
            </a:pPr>
            <a:r>
              <a:rPr lang="en-US" sz="2400" dirty="0" err="1" smtClean="0"/>
              <a:t>Ujian</a:t>
            </a:r>
            <a:r>
              <a:rPr lang="en-US" sz="2400" dirty="0" smtClean="0"/>
              <a:t> </a:t>
            </a:r>
            <a:r>
              <a:rPr lang="en-US" sz="2400" dirty="0"/>
              <a:t>Tengah Semester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err="1"/>
              <a:t>Ujian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smtClean="0"/>
              <a:t>Semester</a:t>
            </a:r>
            <a:endParaRPr lang="id-ID" sz="2400" dirty="0" smtClean="0"/>
          </a:p>
          <a:p>
            <a:pPr>
              <a:lnSpc>
                <a:spcPct val="150000"/>
              </a:lnSpc>
              <a:defRPr/>
            </a:pPr>
            <a:r>
              <a:rPr lang="id-ID" sz="2400" dirty="0" smtClean="0"/>
              <a:t>Keaktifan (+UTS &amp; +UAS)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42849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01546"/>
            <a:ext cx="75438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omponen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Penilaian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644546"/>
            <a:ext cx="8077200" cy="496578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000" dirty="0" err="1" smtClean="0"/>
              <a:t>Presensi</a:t>
            </a:r>
            <a:r>
              <a:rPr lang="en-US" sz="2000" dirty="0" smtClean="0"/>
              <a:t>/ </a:t>
            </a:r>
            <a:r>
              <a:rPr lang="en-US" sz="2000" dirty="0" err="1" smtClean="0"/>
              <a:t>Kehadiran</a:t>
            </a:r>
            <a:r>
              <a:rPr lang="en-US" sz="2000" dirty="0" smtClean="0"/>
              <a:t> [&lt; </a:t>
            </a:r>
            <a:r>
              <a:rPr lang="id-ID" sz="2000" dirty="0" smtClean="0"/>
              <a:t>3</a:t>
            </a:r>
            <a:r>
              <a:rPr lang="en-US" sz="2000" dirty="0" smtClean="0"/>
              <a:t> x </a:t>
            </a:r>
            <a:r>
              <a:rPr lang="en-US" sz="2000" dirty="0" err="1" smtClean="0"/>
              <a:t>pertemuan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id-ID" sz="2000" dirty="0" smtClean="0"/>
              <a:t>14</a:t>
            </a:r>
            <a:r>
              <a:rPr lang="en-US" sz="2000" dirty="0" smtClean="0"/>
              <a:t> x </a:t>
            </a:r>
            <a:r>
              <a:rPr lang="en-US" sz="2000" dirty="0" err="1" smtClean="0"/>
              <a:t>pertemuan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mengikuti</a:t>
            </a:r>
            <a:r>
              <a:rPr lang="en-US" sz="2000" dirty="0" smtClean="0"/>
              <a:t> </a:t>
            </a:r>
            <a:r>
              <a:rPr lang="en-US" sz="2000" dirty="0" err="1" smtClean="0"/>
              <a:t>ujian</a:t>
            </a:r>
            <a:r>
              <a:rPr lang="en-US" sz="2000" dirty="0" smtClean="0"/>
              <a:t> ] = </a:t>
            </a:r>
            <a:r>
              <a:rPr lang="id-ID" sz="2000" dirty="0" smtClean="0"/>
              <a:t>20</a:t>
            </a:r>
            <a:r>
              <a:rPr lang="en-US" sz="2000" dirty="0" smtClean="0"/>
              <a:t> %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Terstruktur</a:t>
            </a:r>
            <a:r>
              <a:rPr lang="en-US" sz="2000" dirty="0" smtClean="0"/>
              <a:t> = </a:t>
            </a:r>
            <a:r>
              <a:rPr lang="id-ID" sz="2000" dirty="0" smtClean="0"/>
              <a:t>30</a:t>
            </a:r>
            <a:r>
              <a:rPr lang="en-US" sz="2000" dirty="0" smtClean="0"/>
              <a:t> %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err="1" smtClean="0"/>
              <a:t>Ujian</a:t>
            </a:r>
            <a:r>
              <a:rPr lang="en-US" sz="2000" dirty="0" smtClean="0"/>
              <a:t> Tengah Semester (UTS) = 2</a:t>
            </a:r>
            <a:r>
              <a:rPr lang="id-ID" sz="2000" dirty="0" smtClean="0"/>
              <a:t>0</a:t>
            </a:r>
            <a:r>
              <a:rPr lang="en-US" sz="2000" dirty="0" smtClean="0"/>
              <a:t>%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err="1" smtClean="0"/>
              <a:t>Ujian</a:t>
            </a:r>
            <a:r>
              <a:rPr lang="en-US" sz="2000" dirty="0" smtClean="0"/>
              <a:t> </a:t>
            </a:r>
            <a:r>
              <a:rPr lang="en-US" sz="2000" dirty="0" err="1" smtClean="0"/>
              <a:t>Akhir</a:t>
            </a:r>
            <a:r>
              <a:rPr lang="en-US" sz="2000" dirty="0" smtClean="0"/>
              <a:t> Semester (UAS) = </a:t>
            </a:r>
            <a:r>
              <a:rPr lang="id-ID" sz="2000" dirty="0" smtClean="0"/>
              <a:t>30</a:t>
            </a:r>
            <a:r>
              <a:rPr lang="en-US" sz="2000" dirty="0" smtClean="0"/>
              <a:t>%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err="1" smtClean="0"/>
              <a:t>Keaktifan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penambahan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UTS </a:t>
            </a:r>
            <a:r>
              <a:rPr lang="en-US" sz="2000" dirty="0" err="1" smtClean="0"/>
              <a:t>dan</a:t>
            </a:r>
            <a:r>
              <a:rPr lang="en-US" sz="2000" dirty="0" smtClean="0"/>
              <a:t> UAS </a:t>
            </a:r>
          </a:p>
        </p:txBody>
      </p:sp>
    </p:spTree>
    <p:extLst>
      <p:ext uri="{BB962C8B-B14F-4D97-AF65-F5344CB8AC3E}">
        <p14:creationId xmlns:p14="http://schemas.microsoft.com/office/powerpoint/2010/main" val="19900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 utama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760" y="2103438"/>
            <a:ext cx="3150480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5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 sebelum uts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01906"/>
            <a:ext cx="7543800" cy="447787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id-ID" sz="2000" dirty="0"/>
              <a:t>1. </a:t>
            </a:r>
            <a:r>
              <a:rPr lang="id-ID" sz="2000" dirty="0" smtClean="0"/>
              <a:t>Matriks </a:t>
            </a:r>
            <a:r>
              <a:rPr lang="id-ID" sz="2000" dirty="0"/>
              <a:t>dan operasinya</a:t>
            </a:r>
          </a:p>
          <a:p>
            <a:pPr marL="0" indent="0">
              <a:buNone/>
            </a:pPr>
            <a:r>
              <a:rPr lang="id-ID" sz="2000" dirty="0"/>
              <a:t>2. SPL </a:t>
            </a:r>
          </a:p>
          <a:p>
            <a:pPr marL="0" indent="0">
              <a:buNone/>
            </a:pPr>
            <a:r>
              <a:rPr lang="id-ID" sz="2000" dirty="0"/>
              <a:t>	arti geometris</a:t>
            </a:r>
          </a:p>
          <a:p>
            <a:pPr marL="0" indent="0">
              <a:buNone/>
            </a:pPr>
            <a:r>
              <a:rPr lang="id-ID" sz="2000" dirty="0"/>
              <a:t>	cara penyelesaiannya</a:t>
            </a:r>
          </a:p>
          <a:p>
            <a:pPr marL="0" indent="0">
              <a:buNone/>
            </a:pPr>
            <a:r>
              <a:rPr lang="id-ID" sz="2000" dirty="0"/>
              <a:t>	matriks eselon baris</a:t>
            </a:r>
          </a:p>
          <a:p>
            <a:pPr marL="457200" indent="-457200">
              <a:buAutoNum type="arabicPeriod" startAt="3"/>
            </a:pPr>
            <a:r>
              <a:rPr lang="id-ID" sz="2000" dirty="0" smtClean="0"/>
              <a:t>   eliminasi </a:t>
            </a:r>
            <a:r>
              <a:rPr lang="id-ID" sz="2000" dirty="0"/>
              <a:t>gauss </a:t>
            </a:r>
            <a:endParaRPr lang="id-ID" sz="2000" dirty="0" smtClean="0"/>
          </a:p>
          <a:p>
            <a:pPr marL="0" indent="0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   eliminasi </a:t>
            </a:r>
            <a:r>
              <a:rPr lang="id-ID" sz="2000" dirty="0"/>
              <a:t>gauss jordan</a:t>
            </a:r>
          </a:p>
          <a:p>
            <a:pPr marL="0" indent="0">
              <a:buNone/>
            </a:pPr>
            <a:r>
              <a:rPr lang="id-ID" sz="2000" dirty="0"/>
              <a:t>	SPL homogen</a:t>
            </a:r>
          </a:p>
          <a:p>
            <a:pPr marL="0" indent="0">
              <a:buNone/>
            </a:pPr>
            <a:endParaRPr lang="id-ID" sz="2000" dirty="0" smtClean="0"/>
          </a:p>
          <a:p>
            <a:pPr marL="0" indent="0">
              <a:buNone/>
            </a:pPr>
            <a:endParaRPr lang="id-ID" sz="2000" dirty="0"/>
          </a:p>
          <a:p>
            <a:pPr marL="0" indent="0">
              <a:buNone/>
            </a:pPr>
            <a:endParaRPr lang="id-ID" sz="2000" dirty="0" smtClean="0"/>
          </a:p>
          <a:p>
            <a:pPr marL="0" indent="0">
              <a:buNone/>
            </a:pPr>
            <a:r>
              <a:rPr lang="id-ID" sz="2000" dirty="0" smtClean="0"/>
              <a:t>4</a:t>
            </a:r>
            <a:r>
              <a:rPr lang="id-ID" sz="2000" dirty="0"/>
              <a:t>. determinan matriks</a:t>
            </a:r>
          </a:p>
          <a:p>
            <a:pPr marL="712788" indent="-712788">
              <a:buNone/>
            </a:pPr>
            <a:r>
              <a:rPr lang="id-ID" sz="2000" dirty="0"/>
              <a:t>	</a:t>
            </a:r>
            <a:r>
              <a:rPr lang="id-ID" sz="2000" dirty="0" smtClean="0"/>
              <a:t>determinan </a:t>
            </a:r>
            <a:r>
              <a:rPr lang="id-ID" sz="2000" dirty="0"/>
              <a:t>dg perkalian elementer</a:t>
            </a:r>
          </a:p>
          <a:p>
            <a:pPr marL="0" indent="0">
              <a:buNone/>
            </a:pPr>
            <a:r>
              <a:rPr lang="id-ID" sz="2000" dirty="0"/>
              <a:t>	determinan dg OBE</a:t>
            </a:r>
          </a:p>
          <a:p>
            <a:pPr marL="0" indent="0">
              <a:buNone/>
            </a:pPr>
            <a:r>
              <a:rPr lang="id-ID" sz="2000" dirty="0"/>
              <a:t>5.	sifat determinan matriks</a:t>
            </a:r>
          </a:p>
          <a:p>
            <a:pPr marL="712788" indent="-712788">
              <a:buNone/>
            </a:pPr>
            <a:r>
              <a:rPr lang="id-ID" sz="2000" dirty="0"/>
              <a:t>	determinan dg ekspansi kofaktor</a:t>
            </a:r>
          </a:p>
          <a:p>
            <a:pPr marL="0" indent="0">
              <a:buNone/>
            </a:pPr>
            <a:r>
              <a:rPr lang="id-ID" sz="2000" dirty="0"/>
              <a:t>6.	SPL dg aturan cramer</a:t>
            </a:r>
          </a:p>
          <a:p>
            <a:pPr marL="0" indent="0">
              <a:buNone/>
            </a:pPr>
            <a:r>
              <a:rPr lang="id-ID" sz="2000" dirty="0"/>
              <a:t>7. vektor</a:t>
            </a:r>
          </a:p>
        </p:txBody>
      </p:sp>
    </p:spTree>
    <p:extLst>
      <p:ext uri="{BB962C8B-B14F-4D97-AF65-F5344CB8AC3E}">
        <p14:creationId xmlns:p14="http://schemas.microsoft.com/office/powerpoint/2010/main" val="212254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 setelah uts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3538" indent="-363538">
              <a:buNone/>
            </a:pPr>
            <a:r>
              <a:rPr lang="id-ID" sz="2000" dirty="0"/>
              <a:t>9. ruang vektor bagian, vektor bergantung dan bebas linear</a:t>
            </a:r>
          </a:p>
          <a:p>
            <a:pPr marL="0" indent="0">
              <a:buNone/>
            </a:pPr>
            <a:r>
              <a:rPr lang="id-ID" sz="2000" dirty="0"/>
              <a:t>10. kombinasi linear, basis dan dimensi</a:t>
            </a:r>
          </a:p>
          <a:p>
            <a:pPr marL="0" indent="0">
              <a:buNone/>
            </a:pPr>
            <a:r>
              <a:rPr lang="id-ID" sz="2000" dirty="0"/>
              <a:t>11. transformasi linear, sifat transformasi linear</a:t>
            </a:r>
          </a:p>
          <a:p>
            <a:pPr marL="0" indent="0">
              <a:buNone/>
            </a:pPr>
            <a:r>
              <a:rPr lang="id-ID" sz="2000" dirty="0"/>
              <a:t>12. pergantian basis, transformasi vektor linear</a:t>
            </a:r>
          </a:p>
          <a:p>
            <a:pPr marL="0" indent="0">
              <a:buNone/>
            </a:pPr>
            <a:r>
              <a:rPr lang="id-ID" sz="2000" dirty="0"/>
              <a:t>13. nilai eigen dan vektor eigen</a:t>
            </a:r>
          </a:p>
          <a:p>
            <a:pPr marL="0" indent="0">
              <a:buNone/>
            </a:pPr>
            <a:r>
              <a:rPr lang="id-ID" sz="2000" dirty="0"/>
              <a:t>14. penerapan aljabar linear dalam komputer</a:t>
            </a:r>
          </a:p>
          <a:p>
            <a:pPr marL="0" indent="0">
              <a:buNone/>
            </a:pPr>
            <a:r>
              <a:rPr lang="id-ID" sz="2000" dirty="0"/>
              <a:t>15. penerapan aljabar linear </a:t>
            </a:r>
            <a:r>
              <a:rPr lang="id-ID" sz="2000"/>
              <a:t>dalam </a:t>
            </a:r>
            <a:r>
              <a:rPr lang="id-ID" sz="2000" smtClean="0"/>
              <a:t>ilmu komputer (matlab)</a:t>
            </a:r>
            <a:endParaRPr lang="id-ID" sz="2000" dirty="0"/>
          </a:p>
          <a:p>
            <a:pPr marL="0" indent="0">
              <a:buNone/>
            </a:pPr>
            <a:r>
              <a:rPr lang="id-ID" sz="2000" dirty="0"/>
              <a:t>16. uas</a:t>
            </a:r>
          </a:p>
        </p:txBody>
      </p:sp>
    </p:spTree>
    <p:extLst>
      <p:ext uri="{BB962C8B-B14F-4D97-AF65-F5344CB8AC3E}">
        <p14:creationId xmlns:p14="http://schemas.microsoft.com/office/powerpoint/2010/main" val="4260528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307</TotalTime>
  <Words>189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Savon</vt:lpstr>
      <vt:lpstr>Aljabar linear</vt:lpstr>
      <vt:lpstr>Capaian pembelajaran</vt:lpstr>
      <vt:lpstr>Kriteria penilaian</vt:lpstr>
      <vt:lpstr>Komponen Penilaian</vt:lpstr>
      <vt:lpstr>Referensi utama</vt:lpstr>
      <vt:lpstr>Materi sebelum uts</vt:lpstr>
      <vt:lpstr>Materi setelah uts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linear</dc:title>
  <dc:creator>Windows User</dc:creator>
  <cp:lastModifiedBy>Windows User</cp:lastModifiedBy>
  <cp:revision>12</cp:revision>
  <dcterms:created xsi:type="dcterms:W3CDTF">2021-01-30T11:02:49Z</dcterms:created>
  <dcterms:modified xsi:type="dcterms:W3CDTF">2021-01-31T11:23:53Z</dcterms:modified>
</cp:coreProperties>
</file>