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1" r:id="rId4"/>
    <p:sldId id="259" r:id="rId5"/>
    <p:sldId id="262" r:id="rId6"/>
    <p:sldId id="263" r:id="rId7"/>
    <p:sldId id="265" r:id="rId8"/>
    <p:sldId id="266" r:id="rId9"/>
    <p:sldId id="267" r:id="rId10"/>
    <p:sldId id="268" r:id="rId11"/>
    <p:sldId id="269" r:id="rId12"/>
    <p:sldId id="271" r:id="rId13"/>
    <p:sldId id="270" r:id="rId14"/>
    <p:sldId id="272" r:id="rId15"/>
    <p:sldId id="273" r:id="rId16"/>
    <p:sldId id="275" r:id="rId17"/>
    <p:sldId id="274"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3CC4"/>
    <a:srgbClr val="C5D3FB"/>
    <a:srgbClr val="08267E"/>
    <a:srgbClr val="0000FF"/>
    <a:srgbClr val="000066"/>
    <a:srgbClr val="0000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30"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AE981F-1A84-46C2-AAA5-35B594063AE5}" type="doc">
      <dgm:prSet loTypeId="urn:microsoft.com/office/officeart/2005/8/layout/equation1" loCatId="process" qsTypeId="urn:microsoft.com/office/officeart/2005/8/quickstyle/simple2" qsCatId="simple" csTypeId="urn:microsoft.com/office/officeart/2005/8/colors/accent1_2" csCatId="accent1" phldr="1"/>
      <dgm:spPr/>
    </dgm:pt>
    <dgm:pt modelId="{14756FFD-978A-40D9-B306-62FB5E3C3635}">
      <dgm:prSet phldrT="[Text]"/>
      <dgm:spPr>
        <a:solidFill>
          <a:srgbClr val="C00000"/>
        </a:solidFill>
      </dgm:spPr>
      <dgm:t>
        <a:bodyPr/>
        <a:lstStyle/>
        <a:p>
          <a:r>
            <a:rPr lang="en-AU" spc="-50" baseline="0" dirty="0" smtClean="0"/>
            <a:t>Player metrics</a:t>
          </a:r>
          <a:endParaRPr lang="en-AU" spc="-50" baseline="0" dirty="0"/>
        </a:p>
      </dgm:t>
    </dgm:pt>
    <dgm:pt modelId="{F6C7A88B-000D-408D-A70B-730067FCCAB9}" type="parTrans" cxnId="{A08B5BE9-03AB-4E63-AD6B-5FE40D67AFC0}">
      <dgm:prSet/>
      <dgm:spPr/>
      <dgm:t>
        <a:bodyPr/>
        <a:lstStyle/>
        <a:p>
          <a:endParaRPr lang="en-AU" spc="-50" baseline="0"/>
        </a:p>
      </dgm:t>
    </dgm:pt>
    <dgm:pt modelId="{AB24CE8B-B66F-4646-BE79-093AD16A01B6}" type="sibTrans" cxnId="{A08B5BE9-03AB-4E63-AD6B-5FE40D67AFC0}">
      <dgm:prSet/>
      <dgm:spPr>
        <a:solidFill>
          <a:schemeClr val="accent3">
            <a:lumMod val="50000"/>
          </a:schemeClr>
        </a:solidFill>
      </dgm:spPr>
      <dgm:t>
        <a:bodyPr/>
        <a:lstStyle/>
        <a:p>
          <a:endParaRPr lang="en-AU" spc="-50" baseline="0"/>
        </a:p>
      </dgm:t>
    </dgm:pt>
    <dgm:pt modelId="{E33D5E1F-47F0-4B58-A97B-946850CFAA1D}">
      <dgm:prSet phldrT="[Text]"/>
      <dgm:spPr>
        <a:solidFill>
          <a:srgbClr val="08267E"/>
        </a:solidFill>
      </dgm:spPr>
      <dgm:t>
        <a:bodyPr/>
        <a:lstStyle/>
        <a:p>
          <a:r>
            <a:rPr lang="en-AU" b="1" spc="-50" baseline="0" dirty="0" smtClean="0"/>
            <a:t>Some formula</a:t>
          </a:r>
          <a:endParaRPr lang="en-AU" b="1" spc="-50" baseline="0" dirty="0"/>
        </a:p>
      </dgm:t>
    </dgm:pt>
    <dgm:pt modelId="{26788ADA-4D93-49EE-A646-092A3CB76FB8}" type="parTrans" cxnId="{94F25681-D48A-42DE-B238-9D48518EB783}">
      <dgm:prSet/>
      <dgm:spPr/>
      <dgm:t>
        <a:bodyPr/>
        <a:lstStyle/>
        <a:p>
          <a:endParaRPr lang="en-AU" spc="-50" baseline="0"/>
        </a:p>
      </dgm:t>
    </dgm:pt>
    <dgm:pt modelId="{DDB25DB6-A9E0-43D2-8573-FB1F781760A0}" type="sibTrans" cxnId="{94F25681-D48A-42DE-B238-9D48518EB783}">
      <dgm:prSet/>
      <dgm:spPr>
        <a:solidFill>
          <a:schemeClr val="accent3">
            <a:lumMod val="50000"/>
          </a:schemeClr>
        </a:solidFill>
      </dgm:spPr>
      <dgm:t>
        <a:bodyPr/>
        <a:lstStyle/>
        <a:p>
          <a:endParaRPr lang="en-AU" spc="-50" baseline="0"/>
        </a:p>
      </dgm:t>
    </dgm:pt>
    <dgm:pt modelId="{37B032BF-1EDD-4B7F-BE03-8E4B7124128A}">
      <dgm:prSet phldrT="[Text]"/>
      <dgm:spPr>
        <a:solidFill>
          <a:srgbClr val="0C3CC4"/>
        </a:solidFill>
      </dgm:spPr>
      <dgm:t>
        <a:bodyPr/>
        <a:lstStyle/>
        <a:p>
          <a:r>
            <a:rPr lang="en-AU" spc="-50" baseline="0" dirty="0" smtClean="0"/>
            <a:t>Team results</a:t>
          </a:r>
          <a:endParaRPr lang="en-AU" spc="-50" baseline="0" dirty="0"/>
        </a:p>
      </dgm:t>
    </dgm:pt>
    <dgm:pt modelId="{9F404FCC-ED55-4313-AA31-12692C13589E}" type="parTrans" cxnId="{36389C53-57C1-44AC-8DED-E44FE39856EB}">
      <dgm:prSet/>
      <dgm:spPr/>
      <dgm:t>
        <a:bodyPr/>
        <a:lstStyle/>
        <a:p>
          <a:endParaRPr lang="en-AU" spc="-50" baseline="0"/>
        </a:p>
      </dgm:t>
    </dgm:pt>
    <dgm:pt modelId="{73C1EF42-8255-4F35-AC6C-B91D04949589}" type="sibTrans" cxnId="{36389C53-57C1-44AC-8DED-E44FE39856EB}">
      <dgm:prSet/>
      <dgm:spPr/>
      <dgm:t>
        <a:bodyPr/>
        <a:lstStyle/>
        <a:p>
          <a:endParaRPr lang="en-AU" spc="-50" baseline="0"/>
        </a:p>
      </dgm:t>
    </dgm:pt>
    <dgm:pt modelId="{FC838FB5-B0C7-4B82-BC99-A409434CB2C4}" type="pres">
      <dgm:prSet presAssocID="{28AE981F-1A84-46C2-AAA5-35B594063AE5}" presName="linearFlow" presStyleCnt="0">
        <dgm:presLayoutVars>
          <dgm:dir/>
          <dgm:resizeHandles val="exact"/>
        </dgm:presLayoutVars>
      </dgm:prSet>
      <dgm:spPr/>
    </dgm:pt>
    <dgm:pt modelId="{B85E275F-3445-4BC8-8EE9-16D81ABC789E}" type="pres">
      <dgm:prSet presAssocID="{14756FFD-978A-40D9-B306-62FB5E3C3635}" presName="node" presStyleLbl="node1" presStyleIdx="0" presStyleCnt="3">
        <dgm:presLayoutVars>
          <dgm:bulletEnabled val="1"/>
        </dgm:presLayoutVars>
      </dgm:prSet>
      <dgm:spPr/>
      <dgm:t>
        <a:bodyPr/>
        <a:lstStyle/>
        <a:p>
          <a:endParaRPr lang="en-AU"/>
        </a:p>
      </dgm:t>
    </dgm:pt>
    <dgm:pt modelId="{C7366C59-4516-4F75-A27D-D5E6B42017CA}" type="pres">
      <dgm:prSet presAssocID="{AB24CE8B-B66F-4646-BE79-093AD16A01B6}" presName="spacerL" presStyleCnt="0"/>
      <dgm:spPr/>
    </dgm:pt>
    <dgm:pt modelId="{48001130-99AD-4218-98F3-B77F8BEC9FBC}" type="pres">
      <dgm:prSet presAssocID="{AB24CE8B-B66F-4646-BE79-093AD16A01B6}" presName="sibTrans" presStyleLbl="sibTrans2D1" presStyleIdx="0" presStyleCnt="2"/>
      <dgm:spPr/>
      <dgm:t>
        <a:bodyPr/>
        <a:lstStyle/>
        <a:p>
          <a:endParaRPr lang="en-AU"/>
        </a:p>
      </dgm:t>
    </dgm:pt>
    <dgm:pt modelId="{EB3D02FF-C18E-4492-A802-4DF497878BAE}" type="pres">
      <dgm:prSet presAssocID="{AB24CE8B-B66F-4646-BE79-093AD16A01B6}" presName="spacerR" presStyleCnt="0"/>
      <dgm:spPr/>
    </dgm:pt>
    <dgm:pt modelId="{A302343D-7799-41EE-BB89-627C8EB605AE}" type="pres">
      <dgm:prSet presAssocID="{E33D5E1F-47F0-4B58-A97B-946850CFAA1D}" presName="node" presStyleLbl="node1" presStyleIdx="1" presStyleCnt="3">
        <dgm:presLayoutVars>
          <dgm:bulletEnabled val="1"/>
        </dgm:presLayoutVars>
      </dgm:prSet>
      <dgm:spPr/>
      <dgm:t>
        <a:bodyPr/>
        <a:lstStyle/>
        <a:p>
          <a:endParaRPr lang="en-AU"/>
        </a:p>
      </dgm:t>
    </dgm:pt>
    <dgm:pt modelId="{F8DB9F77-BDA8-4296-82CB-8AB576C70045}" type="pres">
      <dgm:prSet presAssocID="{DDB25DB6-A9E0-43D2-8573-FB1F781760A0}" presName="spacerL" presStyleCnt="0"/>
      <dgm:spPr/>
    </dgm:pt>
    <dgm:pt modelId="{8F251951-AC5D-4FB0-A21A-D502195717F4}" type="pres">
      <dgm:prSet presAssocID="{DDB25DB6-A9E0-43D2-8573-FB1F781760A0}" presName="sibTrans" presStyleLbl="sibTrans2D1" presStyleIdx="1" presStyleCnt="2"/>
      <dgm:spPr/>
      <dgm:t>
        <a:bodyPr/>
        <a:lstStyle/>
        <a:p>
          <a:endParaRPr lang="en-AU"/>
        </a:p>
      </dgm:t>
    </dgm:pt>
    <dgm:pt modelId="{85A173EE-A88D-4852-870F-E25B665D6B9A}" type="pres">
      <dgm:prSet presAssocID="{DDB25DB6-A9E0-43D2-8573-FB1F781760A0}" presName="spacerR" presStyleCnt="0"/>
      <dgm:spPr/>
    </dgm:pt>
    <dgm:pt modelId="{365B9510-0E2B-4C54-A71E-6964B2358355}" type="pres">
      <dgm:prSet presAssocID="{37B032BF-1EDD-4B7F-BE03-8E4B7124128A}" presName="node" presStyleLbl="node1" presStyleIdx="2" presStyleCnt="3">
        <dgm:presLayoutVars>
          <dgm:bulletEnabled val="1"/>
        </dgm:presLayoutVars>
      </dgm:prSet>
      <dgm:spPr/>
      <dgm:t>
        <a:bodyPr/>
        <a:lstStyle/>
        <a:p>
          <a:endParaRPr lang="en-AU"/>
        </a:p>
      </dgm:t>
    </dgm:pt>
  </dgm:ptLst>
  <dgm:cxnLst>
    <dgm:cxn modelId="{D27C974D-34A9-4A00-84AC-A97BDD437C8D}" type="presOf" srcId="{E33D5E1F-47F0-4B58-A97B-946850CFAA1D}" destId="{A302343D-7799-41EE-BB89-627C8EB605AE}" srcOrd="0" destOrd="0" presId="urn:microsoft.com/office/officeart/2005/8/layout/equation1"/>
    <dgm:cxn modelId="{32864E42-8883-40A2-AE71-96B3251544F5}" type="presOf" srcId="{28AE981F-1A84-46C2-AAA5-35B594063AE5}" destId="{FC838FB5-B0C7-4B82-BC99-A409434CB2C4}" srcOrd="0" destOrd="0" presId="urn:microsoft.com/office/officeart/2005/8/layout/equation1"/>
    <dgm:cxn modelId="{2EC7AF50-5992-4DFF-B27B-FA9A130049D3}" type="presOf" srcId="{14756FFD-978A-40D9-B306-62FB5E3C3635}" destId="{B85E275F-3445-4BC8-8EE9-16D81ABC789E}" srcOrd="0" destOrd="0" presId="urn:microsoft.com/office/officeart/2005/8/layout/equation1"/>
    <dgm:cxn modelId="{A08B5BE9-03AB-4E63-AD6B-5FE40D67AFC0}" srcId="{28AE981F-1A84-46C2-AAA5-35B594063AE5}" destId="{14756FFD-978A-40D9-B306-62FB5E3C3635}" srcOrd="0" destOrd="0" parTransId="{F6C7A88B-000D-408D-A70B-730067FCCAB9}" sibTransId="{AB24CE8B-B66F-4646-BE79-093AD16A01B6}"/>
    <dgm:cxn modelId="{36389C53-57C1-44AC-8DED-E44FE39856EB}" srcId="{28AE981F-1A84-46C2-AAA5-35B594063AE5}" destId="{37B032BF-1EDD-4B7F-BE03-8E4B7124128A}" srcOrd="2" destOrd="0" parTransId="{9F404FCC-ED55-4313-AA31-12692C13589E}" sibTransId="{73C1EF42-8255-4F35-AC6C-B91D04949589}"/>
    <dgm:cxn modelId="{94F25681-D48A-42DE-B238-9D48518EB783}" srcId="{28AE981F-1A84-46C2-AAA5-35B594063AE5}" destId="{E33D5E1F-47F0-4B58-A97B-946850CFAA1D}" srcOrd="1" destOrd="0" parTransId="{26788ADA-4D93-49EE-A646-092A3CB76FB8}" sibTransId="{DDB25DB6-A9E0-43D2-8573-FB1F781760A0}"/>
    <dgm:cxn modelId="{567FEA8D-AFFF-47BA-9285-CD4E308647C3}" type="presOf" srcId="{AB24CE8B-B66F-4646-BE79-093AD16A01B6}" destId="{48001130-99AD-4218-98F3-B77F8BEC9FBC}" srcOrd="0" destOrd="0" presId="urn:microsoft.com/office/officeart/2005/8/layout/equation1"/>
    <dgm:cxn modelId="{94AF8233-9282-4153-A029-8FEEBBE977E6}" type="presOf" srcId="{37B032BF-1EDD-4B7F-BE03-8E4B7124128A}" destId="{365B9510-0E2B-4C54-A71E-6964B2358355}" srcOrd="0" destOrd="0" presId="urn:microsoft.com/office/officeart/2005/8/layout/equation1"/>
    <dgm:cxn modelId="{0F59107A-DBFC-418C-B6A1-6BD4D1F0583E}" type="presOf" srcId="{DDB25DB6-A9E0-43D2-8573-FB1F781760A0}" destId="{8F251951-AC5D-4FB0-A21A-D502195717F4}" srcOrd="0" destOrd="0" presId="urn:microsoft.com/office/officeart/2005/8/layout/equation1"/>
    <dgm:cxn modelId="{A7F5DED4-3048-4229-9E22-77D3FE54BB62}" type="presParOf" srcId="{FC838FB5-B0C7-4B82-BC99-A409434CB2C4}" destId="{B85E275F-3445-4BC8-8EE9-16D81ABC789E}" srcOrd="0" destOrd="0" presId="urn:microsoft.com/office/officeart/2005/8/layout/equation1"/>
    <dgm:cxn modelId="{63C27C11-4D35-426E-AECE-BE9AB13C7C5C}" type="presParOf" srcId="{FC838FB5-B0C7-4B82-BC99-A409434CB2C4}" destId="{C7366C59-4516-4F75-A27D-D5E6B42017CA}" srcOrd="1" destOrd="0" presId="urn:microsoft.com/office/officeart/2005/8/layout/equation1"/>
    <dgm:cxn modelId="{133D3F76-2335-4C50-992C-FA0E57046759}" type="presParOf" srcId="{FC838FB5-B0C7-4B82-BC99-A409434CB2C4}" destId="{48001130-99AD-4218-98F3-B77F8BEC9FBC}" srcOrd="2" destOrd="0" presId="urn:microsoft.com/office/officeart/2005/8/layout/equation1"/>
    <dgm:cxn modelId="{C2E84176-E0E4-4702-B90A-57A6D98F78BD}" type="presParOf" srcId="{FC838FB5-B0C7-4B82-BC99-A409434CB2C4}" destId="{EB3D02FF-C18E-4492-A802-4DF497878BAE}" srcOrd="3" destOrd="0" presId="urn:microsoft.com/office/officeart/2005/8/layout/equation1"/>
    <dgm:cxn modelId="{9863F2AD-EBE5-4B69-B5FE-40140100869D}" type="presParOf" srcId="{FC838FB5-B0C7-4B82-BC99-A409434CB2C4}" destId="{A302343D-7799-41EE-BB89-627C8EB605AE}" srcOrd="4" destOrd="0" presId="urn:microsoft.com/office/officeart/2005/8/layout/equation1"/>
    <dgm:cxn modelId="{8760A11D-34B2-4062-B138-7486BE39A896}" type="presParOf" srcId="{FC838FB5-B0C7-4B82-BC99-A409434CB2C4}" destId="{F8DB9F77-BDA8-4296-82CB-8AB576C70045}" srcOrd="5" destOrd="0" presId="urn:microsoft.com/office/officeart/2005/8/layout/equation1"/>
    <dgm:cxn modelId="{DFF12900-EFB2-4DB1-A730-EF12C978058A}" type="presParOf" srcId="{FC838FB5-B0C7-4B82-BC99-A409434CB2C4}" destId="{8F251951-AC5D-4FB0-A21A-D502195717F4}" srcOrd="6" destOrd="0" presId="urn:microsoft.com/office/officeart/2005/8/layout/equation1"/>
    <dgm:cxn modelId="{6D9B70B9-42E9-468E-B847-095837DF9145}" type="presParOf" srcId="{FC838FB5-B0C7-4B82-BC99-A409434CB2C4}" destId="{85A173EE-A88D-4852-870F-E25B665D6B9A}" srcOrd="7" destOrd="0" presId="urn:microsoft.com/office/officeart/2005/8/layout/equation1"/>
    <dgm:cxn modelId="{295FB9FD-68D1-4BD1-8FA0-919ED7574D92}" type="presParOf" srcId="{FC838FB5-B0C7-4B82-BC99-A409434CB2C4}" destId="{365B9510-0E2B-4C54-A71E-6964B2358355}" srcOrd="8" destOrd="0" presId="urn:microsoft.com/office/officeart/2005/8/layout/equati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5E275F-3445-4BC8-8EE9-16D81ABC789E}">
      <dsp:nvSpPr>
        <dsp:cNvPr id="0" name=""/>
        <dsp:cNvSpPr/>
      </dsp:nvSpPr>
      <dsp:spPr>
        <a:xfrm>
          <a:off x="831850" y="487"/>
          <a:ext cx="950904" cy="950904"/>
        </a:xfrm>
        <a:prstGeom prst="ellipse">
          <a:avLst/>
        </a:prstGeom>
        <a:solidFill>
          <a:srgbClr val="C00000"/>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AU" sz="1500" kern="1200" spc="-50" baseline="0" dirty="0" smtClean="0"/>
            <a:t>Player metrics</a:t>
          </a:r>
          <a:endParaRPr lang="en-AU" sz="1500" kern="1200" spc="-50" baseline="0" dirty="0"/>
        </a:p>
      </dsp:txBody>
      <dsp:txXfrm>
        <a:off x="831850" y="487"/>
        <a:ext cx="950904" cy="950904"/>
      </dsp:txXfrm>
    </dsp:sp>
    <dsp:sp modelId="{48001130-99AD-4218-98F3-B77F8BEC9FBC}">
      <dsp:nvSpPr>
        <dsp:cNvPr id="0" name=""/>
        <dsp:cNvSpPr/>
      </dsp:nvSpPr>
      <dsp:spPr>
        <a:xfrm>
          <a:off x="1859969" y="200177"/>
          <a:ext cx="551524" cy="551524"/>
        </a:xfrm>
        <a:prstGeom prst="mathPlus">
          <a:avLst/>
        </a:prstGeom>
        <a:solidFill>
          <a:schemeClr val="accent3">
            <a:lumMod val="50000"/>
          </a:schemeClr>
        </a:solidFill>
        <a:ln>
          <a:noFill/>
        </a:ln>
        <a:effectLst>
          <a:outerShdw blurRad="45000" dist="25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AU" sz="900" kern="1200" spc="-50" baseline="0"/>
        </a:p>
      </dsp:txBody>
      <dsp:txXfrm>
        <a:off x="1859969" y="200177"/>
        <a:ext cx="551524" cy="551524"/>
      </dsp:txXfrm>
    </dsp:sp>
    <dsp:sp modelId="{A302343D-7799-41EE-BB89-627C8EB605AE}">
      <dsp:nvSpPr>
        <dsp:cNvPr id="0" name=""/>
        <dsp:cNvSpPr/>
      </dsp:nvSpPr>
      <dsp:spPr>
        <a:xfrm>
          <a:off x="2488707" y="487"/>
          <a:ext cx="950904" cy="950904"/>
        </a:xfrm>
        <a:prstGeom prst="ellipse">
          <a:avLst/>
        </a:prstGeom>
        <a:solidFill>
          <a:srgbClr val="08267E"/>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AU" sz="1500" b="1" kern="1200" spc="-50" baseline="0" dirty="0" smtClean="0"/>
            <a:t>Some formula</a:t>
          </a:r>
          <a:endParaRPr lang="en-AU" sz="1500" b="1" kern="1200" spc="-50" baseline="0" dirty="0"/>
        </a:p>
      </dsp:txBody>
      <dsp:txXfrm>
        <a:off x="2488707" y="487"/>
        <a:ext cx="950904" cy="950904"/>
      </dsp:txXfrm>
    </dsp:sp>
    <dsp:sp modelId="{8F251951-AC5D-4FB0-A21A-D502195717F4}">
      <dsp:nvSpPr>
        <dsp:cNvPr id="0" name=""/>
        <dsp:cNvSpPr/>
      </dsp:nvSpPr>
      <dsp:spPr>
        <a:xfrm>
          <a:off x="3516825" y="200177"/>
          <a:ext cx="551524" cy="551524"/>
        </a:xfrm>
        <a:prstGeom prst="mathEqual">
          <a:avLst/>
        </a:prstGeom>
        <a:solidFill>
          <a:schemeClr val="accent3">
            <a:lumMod val="50000"/>
          </a:schemeClr>
        </a:solidFill>
        <a:ln>
          <a:noFill/>
        </a:ln>
        <a:effectLst>
          <a:outerShdw blurRad="45000" dist="25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AU" sz="1400" kern="1200" spc="-50" baseline="0"/>
        </a:p>
      </dsp:txBody>
      <dsp:txXfrm>
        <a:off x="3516825" y="200177"/>
        <a:ext cx="551524" cy="551524"/>
      </dsp:txXfrm>
    </dsp:sp>
    <dsp:sp modelId="{365B9510-0E2B-4C54-A71E-6964B2358355}">
      <dsp:nvSpPr>
        <dsp:cNvPr id="0" name=""/>
        <dsp:cNvSpPr/>
      </dsp:nvSpPr>
      <dsp:spPr>
        <a:xfrm>
          <a:off x="4145564" y="487"/>
          <a:ext cx="950904" cy="950904"/>
        </a:xfrm>
        <a:prstGeom prst="ellipse">
          <a:avLst/>
        </a:prstGeom>
        <a:solidFill>
          <a:srgbClr val="0C3CC4"/>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AU" sz="1500" kern="1200" spc="-50" baseline="0" dirty="0" smtClean="0"/>
            <a:t>Team results</a:t>
          </a:r>
          <a:endParaRPr lang="en-AU" sz="1500" kern="1200" spc="-50" baseline="0" dirty="0"/>
        </a:p>
      </dsp:txBody>
      <dsp:txXfrm>
        <a:off x="4145564" y="487"/>
        <a:ext cx="950904" cy="95090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3E1528-1E53-4CE0-B801-2D99767BE6D7}" type="datetimeFigureOut">
              <a:rPr lang="en-AU" smtClean="0"/>
              <a:pPr/>
              <a:t>9/12/2017</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55D74-8692-4B92-A87D-76804FD8E397}"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9143999" cy="3851573"/>
          </a:xfrm>
          <a:prstGeom prst="rect">
            <a:avLst/>
          </a:prstGeom>
          <a:gradFill>
            <a:gsLst>
              <a:gs pos="0">
                <a:schemeClr val="tx1">
                  <a:lumMod val="85000"/>
                </a:schemeClr>
              </a:gs>
              <a:gs pos="70000">
                <a:schemeClr val="tx1">
                  <a:lumMod val="95000"/>
                </a:schemeClr>
              </a:gs>
              <a:gs pos="80000">
                <a:schemeClr val="tx1"/>
              </a:gs>
              <a:gs pos="100000">
                <a:schemeClr val="tx1"/>
              </a:gs>
            </a:gsLst>
            <a:lin ang="0" scaled="1"/>
          </a:gra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marL="0" algn="ctr" defTabSz="914400" rtl="0" eaLnBrk="1" latinLnBrk="0" hangingPunct="1"/>
            <a:endParaRPr kumimoji="0" lang="en-US" sz="1800" kern="1200">
              <a:solidFill>
                <a:schemeClr val="lt1"/>
              </a:solidFill>
              <a:latin typeface="+mn-lt"/>
              <a:ea typeface="+mn-ea"/>
              <a:cs typeface="+mn-cs"/>
            </a:endParaRPr>
          </a:p>
        </p:txBody>
      </p:sp>
      <p:sp>
        <p:nvSpPr>
          <p:cNvPr id="2" name="Title 1"/>
          <p:cNvSpPr>
            <a:spLocks noGrp="1"/>
          </p:cNvSpPr>
          <p:nvPr>
            <p:ph type="ctrTitle"/>
          </p:nvPr>
        </p:nvSpPr>
        <p:spPr>
          <a:xfrm>
            <a:off x="683568" y="1347614"/>
            <a:ext cx="8077200" cy="1255014"/>
          </a:xfrm>
        </p:spPr>
        <p:txBody>
          <a:bodyPr vert="horz" lIns="91440" tIns="0" rIns="45720" bIns="0" rtlCol="0" anchor="ctr" anchorCtr="0">
            <a:noAutofit/>
            <a:scene3d>
              <a:camera prst="orthographicFront"/>
              <a:lightRig rig="threePt" dir="t">
                <a:rot lat="0" lon="0" rev="4800000"/>
              </a:lightRig>
            </a:scene3d>
            <a:sp3d prstMaterial="matte">
              <a:bevelT w="50800" h="10160"/>
            </a:sp3d>
          </a:bodyPr>
          <a:lstStyle>
            <a:lvl1pPr algn="l">
              <a:defRPr sz="3200" b="0" spc="140" baseline="0">
                <a:solidFill>
                  <a:schemeClr val="bg1">
                    <a:lumMod val="85000"/>
                    <a:lumOff val="15000"/>
                  </a:schemeClr>
                </a:solidFill>
                <a:latin typeface="Calibri" pitchFamily="34" charset="0"/>
              </a:defRPr>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2571750"/>
            <a:ext cx="8077200" cy="1124712"/>
          </a:xfrm>
        </p:spPr>
        <p:txBody>
          <a:bodyPr lIns="118872" tIns="0" rIns="45720" bIns="0" anchor="t" anchorCtr="0"/>
          <a:lstStyle>
            <a:lvl1pPr marL="0" indent="0" algn="l">
              <a:buNone/>
              <a:defRPr sz="2000">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dirty="0" smtClean="0"/>
              <a:t>Click to edit Master subtitle style</a:t>
            </a:r>
            <a:endParaRPr kumimoji="0" lang="en-US" dirty="0"/>
          </a:p>
        </p:txBody>
      </p:sp>
      <p:sp>
        <p:nvSpPr>
          <p:cNvPr id="4" name="Date Placeholder 3"/>
          <p:cNvSpPr>
            <a:spLocks noGrp="1"/>
          </p:cNvSpPr>
          <p:nvPr>
            <p:ph type="dt" sz="half" idx="10"/>
          </p:nvPr>
        </p:nvSpPr>
        <p:spPr/>
        <p:txBody>
          <a:bodyPr/>
          <a:lstStyle/>
          <a:p>
            <a:fld id="{BF895996-2B75-40DD-87D8-61945118396C}" type="datetime1">
              <a:rPr lang="en-AU" smtClean="0"/>
              <a:pPr/>
              <a:t>9/12/2017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0D2E87-30D5-43AF-A58B-0855920B3EF9}" type="slidenum">
              <a:rPr lang="en-AU" smtClean="0"/>
              <a:pPr/>
              <a:t>‹#›</a:t>
            </a:fld>
            <a:endParaRPr lang="en-AU"/>
          </a:p>
        </p:txBody>
      </p:sp>
      <p:sp>
        <p:nvSpPr>
          <p:cNvPr id="10" name="Rectangle 9"/>
          <p:cNvSpPr/>
          <p:nvPr/>
        </p:nvSpPr>
        <p:spPr bwMode="invGray">
          <a:xfrm>
            <a:off x="0" y="384625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9251DD-9037-4572-86DF-F47F07F04503}" type="datetime1">
              <a:rPr lang="en-AU" smtClean="0"/>
              <a:pPr/>
              <a:t>9/12/2017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0D2E87-30D5-43AF-A58B-0855920B3EF9}"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8" y="0"/>
            <a:ext cx="2514601" cy="5143500"/>
          </a:xfrm>
          <a:prstGeom prst="rect">
            <a:avLst/>
          </a:prstGeom>
          <a:solidFill>
            <a:schemeClr val="tx1">
              <a:lumMod val="95000"/>
              <a:lumOff val="5000"/>
            </a:schemeClr>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05980"/>
            <a:ext cx="19050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28600"/>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E01DF1-DCC7-43E0-84B3-8C01A33F3AA3}" type="datetime1">
              <a:rPr lang="en-AU" smtClean="0"/>
              <a:pPr/>
              <a:t>9/12/2017</a:t>
            </a:fld>
            <a:endParaRPr lang="en-AU"/>
          </a:p>
        </p:txBody>
      </p:sp>
      <p:sp>
        <p:nvSpPr>
          <p:cNvPr id="5" name="Footer Placeholder 4"/>
          <p:cNvSpPr>
            <a:spLocks noGrp="1"/>
          </p:cNvSpPr>
          <p:nvPr>
            <p:ph type="ftr" sz="quarter" idx="11"/>
          </p:nvPr>
        </p:nvSpPr>
        <p:spPr>
          <a:xfrm>
            <a:off x="2640597" y="4783095"/>
            <a:ext cx="3836404" cy="273844"/>
          </a:xfrm>
        </p:spPr>
        <p:txBody>
          <a:bodyPr/>
          <a:lstStyle/>
          <a:p>
            <a:endParaRPr lang="en-AU"/>
          </a:p>
        </p:txBody>
      </p:sp>
      <p:sp>
        <p:nvSpPr>
          <p:cNvPr id="6" name="Slide Number Placeholder 5"/>
          <p:cNvSpPr>
            <a:spLocks noGrp="1"/>
          </p:cNvSpPr>
          <p:nvPr>
            <p:ph type="sldNum" sz="quarter" idx="12"/>
          </p:nvPr>
        </p:nvSpPr>
        <p:spPr/>
        <p:txBody>
          <a:bodyPr/>
          <a:lstStyle/>
          <a:p>
            <a:fld id="{330D2E87-30D5-43AF-A58B-0855920B3EF9}"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726972"/>
          </a:xfrm>
        </p:spPr>
        <p:txBody>
          <a:bodyPr/>
          <a:lstStyle>
            <a:lvl1pPr>
              <a:defRPr>
                <a:latin typeface="Calibri" pitchFamily="34" charset="0"/>
              </a:defRPr>
            </a:lvl1pPr>
            <a:extLst/>
          </a:lstStyle>
          <a:p>
            <a:r>
              <a:rPr kumimoji="0" lang="en-US" smtClean="0"/>
              <a:t>Click to edit Master title style</a:t>
            </a:r>
            <a:endParaRPr kumimoji="0" lang="en-US"/>
          </a:p>
        </p:txBody>
      </p:sp>
      <p:sp>
        <p:nvSpPr>
          <p:cNvPr id="3" name="Content Placeholder 2"/>
          <p:cNvSpPr>
            <a:spLocks noGrp="1"/>
          </p:cNvSpPr>
          <p:nvPr>
            <p:ph idx="1"/>
          </p:nvPr>
        </p:nvSpPr>
        <p:spPr/>
        <p:txBody>
          <a:bodyPr tIns="72000"/>
          <a:lstStyle>
            <a:lvl1pPr eaLnBrk="1" latinLnBrk="0" hangingPunct="1">
              <a:lnSpc>
                <a:spcPct val="80000"/>
              </a:lnSpc>
              <a:spcBef>
                <a:spcPts val="850"/>
              </a:spcBef>
              <a:spcAft>
                <a:spcPts val="0"/>
              </a:spcAft>
              <a:defRPr/>
            </a:lvl1pPr>
            <a:lvl2pPr eaLnBrk="1" latinLnBrk="0" hangingPunct="1">
              <a:lnSpc>
                <a:spcPct val="80000"/>
              </a:lnSpc>
              <a:spcBef>
                <a:spcPts val="750"/>
              </a:spcBef>
              <a:spcAft>
                <a:spcPts val="600"/>
              </a:spcAft>
              <a:defRPr/>
            </a:lvl2pPr>
            <a:lvl3pPr eaLnBrk="1" latinLnBrk="0" hangingPunct="1">
              <a:lnSpc>
                <a:spcPct val="80000"/>
              </a:lnSpc>
              <a:defRPr/>
            </a:lvl3pPr>
            <a:lvl4pPr eaLnBrk="1" latinLnBrk="0" hangingPunct="1">
              <a:lnSpc>
                <a:spcPct val="80000"/>
              </a:lnSpc>
              <a:defRPr/>
            </a:lvl4pPr>
            <a:lvl5pPr eaLnBrk="1" latinLnBrk="0" hangingPunct="1">
              <a:lnSpc>
                <a:spcPct val="80000"/>
              </a:lnSpc>
              <a:defRPr/>
            </a:lvl5pPr>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10"/>
          </p:nvPr>
        </p:nvSpPr>
        <p:spPr/>
        <p:txBody>
          <a:bodyPr/>
          <a:lstStyle/>
          <a:p>
            <a:fld id="{E447902A-47C3-46AF-8AA2-73DB30934C45}" type="datetime1">
              <a:rPr lang="en-AU" smtClean="0"/>
              <a:pPr/>
              <a:t>9/12/2017</a:t>
            </a:fld>
            <a:endParaRPr lang="en-AU"/>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a:xfrm>
            <a:off x="8204396" y="4857749"/>
            <a:ext cx="472060" cy="205740"/>
          </a:xfrm>
        </p:spPr>
        <p:txBody>
          <a:bodyPr/>
          <a:lstStyle/>
          <a:p>
            <a:fld id="{330D2E87-30D5-43AF-A58B-0855920B3EF9}" type="slidenum">
              <a:rPr lang="en-AU" smtClean="0"/>
              <a:pPr/>
              <a:t>‹#›</a:t>
            </a:fld>
            <a:endParaRPr lang="en-AU" dirty="0"/>
          </a:p>
        </p:txBody>
      </p:sp>
      <p:pic>
        <p:nvPicPr>
          <p:cNvPr id="2050" name="Picture 2" descr="C:\Users\james.hooi\Documents\data analytics\Springboard-FDS-Capstone\afl_logo.png"/>
          <p:cNvPicPr>
            <a:picLocks noChangeAspect="1" noChangeArrowheads="1"/>
          </p:cNvPicPr>
          <p:nvPr userDrawn="1"/>
        </p:nvPicPr>
        <p:blipFill>
          <a:blip r:embed="rId2" cstate="print"/>
          <a:srcRect/>
          <a:stretch>
            <a:fillRect/>
          </a:stretch>
        </p:blipFill>
        <p:spPr bwMode="auto">
          <a:xfrm>
            <a:off x="8440985" y="195486"/>
            <a:ext cx="451495" cy="546933"/>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userDrawn="1"/>
        </p:nvSpPr>
        <p:spPr bwMode="ltGray">
          <a:xfrm>
            <a:off x="0" y="1"/>
            <a:ext cx="9144000" cy="1951890"/>
          </a:xfrm>
          <a:prstGeom prst="rect">
            <a:avLst/>
          </a:prstGeom>
          <a:gradFill>
            <a:gsLst>
              <a:gs pos="0">
                <a:schemeClr val="tx1">
                  <a:lumMod val="85000"/>
                </a:schemeClr>
              </a:gs>
              <a:gs pos="70000">
                <a:schemeClr val="tx1">
                  <a:lumMod val="95000"/>
                </a:schemeClr>
              </a:gs>
              <a:gs pos="80000">
                <a:schemeClr val="tx1"/>
              </a:gs>
              <a:gs pos="100000">
                <a:schemeClr val="tx1"/>
              </a:gs>
            </a:gsLst>
            <a:lin ang="0" scaled="1"/>
          </a:gra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marL="0" algn="ctr" defTabSz="914400" rtl="0" eaLnBrk="1" latinLnBrk="0" hangingPunct="1"/>
            <a:endParaRPr kumimoji="0" lang="en-US" sz="1800" kern="1200">
              <a:solidFill>
                <a:schemeClr val="lt1"/>
              </a:solidFill>
              <a:latin typeface="+mn-lt"/>
              <a:ea typeface="+mn-ea"/>
              <a:cs typeface="+mn-cs"/>
            </a:endParaRPr>
          </a:p>
        </p:txBody>
      </p:sp>
      <p:sp>
        <p:nvSpPr>
          <p:cNvPr id="12" name="Rectangle 11"/>
          <p:cNvSpPr/>
          <p:nvPr/>
        </p:nvSpPr>
        <p:spPr bwMode="invGray">
          <a:xfrm>
            <a:off x="0" y="1951890"/>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89154"/>
            <a:ext cx="8013192" cy="1227582"/>
          </a:xfrm>
        </p:spPr>
        <p:txBody>
          <a:bodyPr vert="horz" lIns="91440" tIns="0" rIns="45720" bIns="0" rtlCol="0" anchor="t">
            <a:no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lang="en-US" sz="3200" b="0" kern="1200" cap="all" spc="140" baseline="0">
                <a:solidFill>
                  <a:schemeClr val="bg1">
                    <a:lumMod val="85000"/>
                    <a:lumOff val="15000"/>
                  </a:schemeClr>
                </a:solidFill>
                <a:effectLst/>
                <a:latin typeface="Calibri" pitchFamily="34" charset="0"/>
                <a:ea typeface="+mj-ea"/>
                <a:cs typeface="+mj-cs"/>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371600"/>
            <a:ext cx="8022336" cy="514350"/>
          </a:xfrm>
        </p:spPr>
        <p:txBody>
          <a:bodyPr lIns="146304" tIns="0" rIns="45720" bIns="0" anchor="t"/>
          <a:lstStyle>
            <a:lvl1pPr marL="0" indent="0">
              <a:buNone/>
              <a:defRPr sz="2000">
                <a:solidFill>
                  <a:srgbClr val="FF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CE7BAF3B-DBAD-4C68-9295-1BDA50F563B3}" type="datetime1">
              <a:rPr lang="en-AU" smtClean="0"/>
              <a:pPr/>
              <a:t>9/12/2017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0D2E87-30D5-43AF-A58B-0855920B3EF9}"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987574"/>
            <a:ext cx="4038600" cy="3810740"/>
          </a:xfrm>
        </p:spPr>
        <p:txBody>
          <a:bodyPr lIns="91440"/>
          <a:lstStyle>
            <a:lvl1pPr>
              <a:defRPr sz="2000"/>
            </a:lvl1pPr>
            <a:lvl2pPr>
              <a:defRPr sz="1700"/>
            </a:lvl2pPr>
            <a:lvl3pPr>
              <a:defRPr sz="1500"/>
            </a:lvl3pPr>
            <a:lvl4pPr>
              <a:defRPr sz="1300"/>
            </a:lvl4pPr>
            <a:lvl5pPr>
              <a:defRPr sz="1300"/>
            </a:lvl5pPr>
            <a:lvl6pPr>
              <a:defRPr sz="1800"/>
            </a:lvl6pPr>
            <a:lvl7pPr>
              <a:defRPr sz="1800"/>
            </a:lvl7pPr>
            <a:lvl8pPr>
              <a:defRPr sz="1800"/>
            </a:lvl8pPr>
            <a:lvl9pPr>
              <a:defRPr sz="18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Content Placeholder 3"/>
          <p:cNvSpPr>
            <a:spLocks noGrp="1"/>
          </p:cNvSpPr>
          <p:nvPr>
            <p:ph sz="half" idx="2"/>
          </p:nvPr>
        </p:nvSpPr>
        <p:spPr>
          <a:xfrm>
            <a:off x="4648200" y="987574"/>
            <a:ext cx="4038600" cy="3810740"/>
          </a:xfrm>
        </p:spPr>
        <p:txBody>
          <a:bodyPr/>
          <a:lstStyle>
            <a:lvl1pPr>
              <a:defRPr sz="2000"/>
            </a:lvl1pPr>
            <a:lvl2pPr>
              <a:defRPr sz="1700"/>
            </a:lvl2pPr>
            <a:lvl3pPr>
              <a:defRPr sz="1500"/>
            </a:lvl3pPr>
            <a:lvl4pPr>
              <a:defRPr sz="1300"/>
            </a:lvl4pPr>
            <a:lvl5pPr>
              <a:defRPr sz="1300"/>
            </a:lvl5pPr>
            <a:lvl6pPr>
              <a:defRPr sz="1800"/>
            </a:lvl6pPr>
            <a:lvl7pPr>
              <a:defRPr sz="1800"/>
            </a:lvl7pPr>
            <a:lvl8pPr>
              <a:defRPr sz="1800"/>
            </a:lvl8pPr>
            <a:lvl9pPr>
              <a:defRPr sz="18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p:txBody>
          <a:bodyPr/>
          <a:lstStyle/>
          <a:p>
            <a:fld id="{84C0FF5B-94ED-41D5-B277-94C3D2F7E827}" type="datetime1">
              <a:rPr lang="en-AU" smtClean="0"/>
              <a:pPr/>
              <a:t>9/12/2017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0D2E87-30D5-43AF-A58B-0855920B3EF9}"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987574"/>
            <a:ext cx="4040188" cy="536516"/>
          </a:xfrm>
        </p:spPr>
        <p:txBody>
          <a:bodyPr lIns="146304" anchor="ctr"/>
          <a:lstStyle>
            <a:lvl1pPr marL="0" indent="0">
              <a:buNone/>
              <a:defRPr sz="2000" b="1" cap="none" spc="-70" baseline="0">
                <a:solidFill>
                  <a:srgbClr val="061C5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dirty="0" smtClean="0"/>
              <a:t>Click to edit Master text styles</a:t>
            </a:r>
          </a:p>
        </p:txBody>
      </p:sp>
      <p:sp>
        <p:nvSpPr>
          <p:cNvPr id="4" name="Content Placeholder 3"/>
          <p:cNvSpPr>
            <a:spLocks noGrp="1"/>
          </p:cNvSpPr>
          <p:nvPr>
            <p:ph sz="half" idx="2"/>
          </p:nvPr>
        </p:nvSpPr>
        <p:spPr>
          <a:xfrm>
            <a:off x="457200" y="1563638"/>
            <a:ext cx="4040188" cy="3236962"/>
          </a:xfrm>
        </p:spPr>
        <p:txBody>
          <a:bodyPr/>
          <a:lstStyle>
            <a:lvl1pPr>
              <a:defRPr sz="2000"/>
            </a:lvl1pPr>
            <a:lvl2pPr>
              <a:defRPr sz="1700"/>
            </a:lvl2pPr>
            <a:lvl3pPr>
              <a:defRPr sz="1500" baseline="0"/>
            </a:lvl3pPr>
            <a:lvl4pPr>
              <a:defRPr sz="1300"/>
            </a:lvl4pPr>
            <a:lvl5pPr>
              <a:defRPr sz="1300"/>
            </a:lvl5pPr>
            <a:lvl6pPr>
              <a:defRPr sz="1600"/>
            </a:lvl6pPr>
            <a:lvl7pPr>
              <a:defRPr sz="1600"/>
            </a:lvl7pPr>
            <a:lvl8pPr>
              <a:defRPr sz="1600"/>
            </a:lvl8pPr>
            <a:lvl9pPr>
              <a:defRPr sz="16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Text Placeholder 4"/>
          <p:cNvSpPr>
            <a:spLocks noGrp="1"/>
          </p:cNvSpPr>
          <p:nvPr>
            <p:ph type="body" sz="quarter" idx="3"/>
          </p:nvPr>
        </p:nvSpPr>
        <p:spPr>
          <a:xfrm>
            <a:off x="4645026" y="987574"/>
            <a:ext cx="4041775" cy="536516"/>
          </a:xfrm>
        </p:spPr>
        <p:txBody>
          <a:bodyPr lIns="146304" anchor="ctr"/>
          <a:lstStyle>
            <a:lvl1pPr marL="0" indent="0">
              <a:buNone/>
              <a:defRPr sz="2000" b="1" cap="none" spc="-70" baseline="0">
                <a:solidFill>
                  <a:srgbClr val="061C5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6" y="1563638"/>
            <a:ext cx="4041775" cy="3236962"/>
          </a:xfrm>
        </p:spPr>
        <p:txBody>
          <a:bodyPr/>
          <a:lstStyle>
            <a:lvl1pPr>
              <a:defRPr sz="2000"/>
            </a:lvl1pPr>
            <a:lvl2pPr>
              <a:defRPr sz="1700"/>
            </a:lvl2pPr>
            <a:lvl3pPr>
              <a:defRPr sz="1500"/>
            </a:lvl3pPr>
            <a:lvl4pPr>
              <a:defRPr sz="1300"/>
            </a:lvl4pPr>
            <a:lvl5pPr>
              <a:defRPr sz="1300"/>
            </a:lvl5pPr>
            <a:lvl6pPr>
              <a:defRPr sz="1600"/>
            </a:lvl6pPr>
            <a:lvl7pPr>
              <a:defRPr sz="1600"/>
            </a:lvl7pPr>
            <a:lvl8pPr>
              <a:defRPr sz="1600"/>
            </a:lvl8pPr>
            <a:lvl9pPr>
              <a:defRPr sz="16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0"/>
          </p:nvPr>
        </p:nvSpPr>
        <p:spPr/>
        <p:txBody>
          <a:bodyPr/>
          <a:lstStyle/>
          <a:p>
            <a:fld id="{D477B3F2-139A-4447-B1B6-1EF44837CF3D}" type="datetime1">
              <a:rPr lang="en-AU" smtClean="0"/>
              <a:pPr/>
              <a:t>9/12/2017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0D2E87-30D5-43AF-A58B-0855920B3EF9}"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3068DD-D983-4861-A08B-DA89A24E17D1}" type="datetime1">
              <a:rPr lang="en-AU" smtClean="0"/>
              <a:pPr/>
              <a:t>9/12/2017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0D2E87-30D5-43AF-A58B-0855920B3EF9}"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1D430-2BF7-45AA-9CFA-68C5CF0016C2}" type="datetime1">
              <a:rPr lang="en-AU" smtClean="0"/>
              <a:pPr/>
              <a:t>9/12/2017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0D2E87-30D5-43AF-A58B-0855920B3EF9}"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14300"/>
            <a:ext cx="2523744" cy="733806"/>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B36EC9-FC13-4FBE-B519-BBA52D60197A}" type="datetime1">
              <a:rPr lang="en-AU" smtClean="0"/>
              <a:pPr/>
              <a:t>9/12/2017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0D2E87-30D5-43AF-A58B-0855920B3EF9}" type="slidenum">
              <a:rPr lang="en-AU" smtClean="0"/>
              <a:pPr/>
              <a:t>‹#›</a:t>
            </a:fld>
            <a:endParaRPr lang="en-AU"/>
          </a:p>
        </p:txBody>
      </p:sp>
      <p:sp>
        <p:nvSpPr>
          <p:cNvPr id="12" name="Rectangle 11"/>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877824"/>
            <a:ext cx="2523744" cy="150876"/>
          </a:xfrm>
        </p:spPr>
        <p:txBody>
          <a:bodyPr/>
          <a:lstStyle/>
          <a:p>
            <a:fld id="{61B42C00-AF72-48C3-9C38-0B5A79D0CF6E}" type="datetime1">
              <a:rPr lang="en-AU" smtClean="0"/>
              <a:pPr/>
              <a:t>9/12/2017</a:t>
            </a:fld>
            <a:endParaRPr lang="en-AU"/>
          </a:p>
        </p:txBody>
      </p:sp>
      <p:sp>
        <p:nvSpPr>
          <p:cNvPr id="11" name="Rectangle 10"/>
          <p:cNvSpPr/>
          <p:nvPr/>
        </p:nvSpPr>
        <p:spPr>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877824"/>
            <a:ext cx="5193792" cy="150876"/>
          </a:xfrm>
        </p:spPr>
        <p:txBody>
          <a:bodyPr/>
          <a:lstStyle>
            <a:lvl1pPr>
              <a:defRPr>
                <a:solidFill>
                  <a:schemeClr val="bg1">
                    <a:shade val="50000"/>
                  </a:schemeClr>
                </a:solidFill>
              </a:defRPr>
            </a:lvl1pPr>
          </a:lstStyle>
          <a:p>
            <a:endParaRPr lang="en-AU"/>
          </a:p>
        </p:txBody>
      </p:sp>
      <p:sp>
        <p:nvSpPr>
          <p:cNvPr id="7" name="Slide Number Placeholder 6"/>
          <p:cNvSpPr>
            <a:spLocks noGrp="1"/>
          </p:cNvSpPr>
          <p:nvPr>
            <p:ph type="sldNum" sz="quarter" idx="12"/>
          </p:nvPr>
        </p:nvSpPr>
        <p:spPr>
          <a:xfrm>
            <a:off x="8339328" y="877824"/>
            <a:ext cx="733864" cy="150876"/>
          </a:xfrm>
        </p:spPr>
        <p:txBody>
          <a:bodyPr/>
          <a:lstStyle/>
          <a:p>
            <a:fld id="{330D2E87-30D5-43AF-A58B-0855920B3EF9}"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843558"/>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0"/>
            <a:ext cx="9143999" cy="843558"/>
          </a:xfrm>
          <a:prstGeom prst="rect">
            <a:avLst/>
          </a:prstGeom>
          <a:gradFill flip="none" rotWithShape="1">
            <a:gsLst>
              <a:gs pos="0">
                <a:schemeClr val="bg1">
                  <a:lumMod val="85000"/>
                </a:schemeClr>
              </a:gs>
              <a:gs pos="70000">
                <a:schemeClr val="bg1">
                  <a:lumMod val="95000"/>
                </a:schemeClr>
              </a:gs>
              <a:gs pos="80000">
                <a:schemeClr val="bg1"/>
              </a:gs>
              <a:gs pos="100000">
                <a:schemeClr val="bg1"/>
              </a:gs>
            </a:gsLst>
            <a:lin ang="0" scaled="1"/>
            <a:tileRect/>
          </a:gra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14301"/>
            <a:ext cx="8229600" cy="729258"/>
          </a:xfrm>
          <a:prstGeom prst="rect">
            <a:avLst/>
          </a:prstGeom>
        </p:spPr>
        <p:txBody>
          <a:bodyPr vert="horz" lIns="108000" tIns="36000" rIns="108000" bIns="0" rtlCol="0" anchor="ctr">
            <a:no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059582"/>
            <a:ext cx="8229600" cy="3741019"/>
          </a:xfrm>
          <a:prstGeom prst="rect">
            <a:avLst/>
          </a:prstGeom>
        </p:spPr>
        <p:txBody>
          <a:bodyPr vert="horz" lIns="0" tIns="0" rIns="0" bIns="0" rtlCol="0">
            <a:no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4857749"/>
            <a:ext cx="2133600" cy="20574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5B1F38D-D581-4019-A343-9F9C92B824C7}" type="datetime1">
              <a:rPr lang="en-AU" smtClean="0"/>
              <a:pPr/>
              <a:t>9/12/2017</a:t>
            </a:fld>
            <a:endParaRPr lang="en-AU"/>
          </a:p>
        </p:txBody>
      </p:sp>
      <p:sp>
        <p:nvSpPr>
          <p:cNvPr id="5" name="Footer Placeholder 4"/>
          <p:cNvSpPr>
            <a:spLocks noGrp="1"/>
          </p:cNvSpPr>
          <p:nvPr>
            <p:ph type="ftr" sz="quarter" idx="3"/>
          </p:nvPr>
        </p:nvSpPr>
        <p:spPr>
          <a:xfrm>
            <a:off x="2640597" y="4857749"/>
            <a:ext cx="5507719" cy="20574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AU"/>
          </a:p>
        </p:txBody>
      </p:sp>
      <p:sp>
        <p:nvSpPr>
          <p:cNvPr id="6" name="Slide Number Placeholder 5"/>
          <p:cNvSpPr>
            <a:spLocks noGrp="1"/>
          </p:cNvSpPr>
          <p:nvPr>
            <p:ph type="sldNum" sz="quarter" idx="4"/>
          </p:nvPr>
        </p:nvSpPr>
        <p:spPr>
          <a:xfrm>
            <a:off x="8204396" y="4857749"/>
            <a:ext cx="733864" cy="20574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30D2E87-30D5-43AF-A58B-0855920B3EF9}"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2400" b="0" kern="1200" cap="all" spc="100" baseline="0">
          <a:solidFill>
            <a:schemeClr val="tx1">
              <a:lumMod val="85000"/>
              <a:lumOff val="15000"/>
            </a:schemeClr>
          </a:solidFill>
          <a:effectLst/>
          <a:latin typeface="Calibri" pitchFamily="34" charset="0"/>
          <a:ea typeface="+mj-ea"/>
          <a:cs typeface="+mj-cs"/>
        </a:defRPr>
      </a:lvl1pPr>
      <a:extLst/>
    </p:titleStyle>
    <p:bodyStyle>
      <a:lvl1pPr marL="438912" indent="-320040" algn="l" rtl="0" eaLnBrk="1" latinLnBrk="0" hangingPunct="1">
        <a:spcBef>
          <a:spcPts val="0"/>
        </a:spcBef>
        <a:buClr>
          <a:srgbClr val="08267E"/>
        </a:buClr>
        <a:buSzPct val="80000"/>
        <a:buFont typeface="Wingdings 2"/>
        <a:buChar char=""/>
        <a:defRPr kumimoji="0" sz="2000" kern="1200" spc="-100" baseline="0">
          <a:solidFill>
            <a:srgbClr val="08267E"/>
          </a:solidFill>
          <a:latin typeface="Calibri Light" pitchFamily="34" charset="0"/>
          <a:ea typeface="+mn-ea"/>
          <a:cs typeface="+mn-cs"/>
        </a:defRPr>
      </a:lvl1pPr>
      <a:lvl2pPr marL="731520" indent="-274320" algn="l" rtl="0" eaLnBrk="1" latinLnBrk="0" hangingPunct="1">
        <a:spcBef>
          <a:spcPct val="20000"/>
        </a:spcBef>
        <a:buClr>
          <a:schemeClr val="tx1">
            <a:lumMod val="75000"/>
            <a:lumOff val="25000"/>
          </a:schemeClr>
        </a:buClr>
        <a:buSzPct val="90000"/>
        <a:buFont typeface="Wingdings"/>
        <a:buChar char=""/>
        <a:defRPr kumimoji="0" sz="1700" kern="1200">
          <a:solidFill>
            <a:schemeClr val="tx1"/>
          </a:solidFill>
          <a:latin typeface="Calibri Light" pitchFamily="34" charset="0"/>
          <a:ea typeface="+mn-ea"/>
          <a:cs typeface="Kalinga" pitchFamily="34" charset="0"/>
        </a:defRPr>
      </a:lvl2pPr>
      <a:lvl3pPr marL="996696" indent="-228600" algn="l" rtl="0" eaLnBrk="1" latinLnBrk="0" hangingPunct="1">
        <a:spcBef>
          <a:spcPct val="20000"/>
        </a:spcBef>
        <a:buClr>
          <a:schemeClr val="tx1">
            <a:lumMod val="75000"/>
            <a:lumOff val="25000"/>
          </a:schemeClr>
        </a:buClr>
        <a:buFont typeface="Arial" pitchFamily="34" charset="0"/>
        <a:buChar char="‒"/>
        <a:defRPr kumimoji="0" sz="1500" kern="1200">
          <a:solidFill>
            <a:schemeClr val="tx1"/>
          </a:solidFill>
          <a:latin typeface="Calibri Light" pitchFamily="34" charset="0"/>
          <a:ea typeface="+mn-ea"/>
          <a:cs typeface="Kalinga" pitchFamily="34" charset="0"/>
        </a:defRPr>
      </a:lvl3pPr>
      <a:lvl4pPr marL="1216152" indent="-182880" algn="l" rtl="0" eaLnBrk="1" latinLnBrk="0" hangingPunct="1">
        <a:spcBef>
          <a:spcPct val="20000"/>
        </a:spcBef>
        <a:buClr>
          <a:schemeClr val="tx1">
            <a:lumMod val="50000"/>
            <a:lumOff val="50000"/>
          </a:schemeClr>
        </a:buClr>
        <a:buSzPct val="130000"/>
        <a:buFont typeface="Arial" pitchFamily="34" charset="0"/>
        <a:buChar char="•"/>
        <a:defRPr kumimoji="0" sz="1300" kern="1200">
          <a:solidFill>
            <a:schemeClr val="tx1"/>
          </a:solidFill>
          <a:latin typeface="Calibri Light" pitchFamily="34" charset="0"/>
          <a:ea typeface="+mn-ea"/>
          <a:cs typeface="Kalinga" pitchFamily="34" charset="0"/>
        </a:defRPr>
      </a:lvl4pPr>
      <a:lvl5pPr marL="1426464" indent="-182880" algn="l" rtl="0" eaLnBrk="1" latinLnBrk="0" hangingPunct="1">
        <a:spcBef>
          <a:spcPct val="20000"/>
        </a:spcBef>
        <a:buClr>
          <a:schemeClr val="tx1">
            <a:lumMod val="50000"/>
            <a:lumOff val="50000"/>
          </a:schemeClr>
        </a:buClr>
        <a:buFont typeface="Arial" pitchFamily="34" charset="0"/>
        <a:buChar char="‒"/>
        <a:defRPr kumimoji="0" lang="en-US" sz="1300" kern="1200" smtClean="0">
          <a:solidFill>
            <a:schemeClr val="tx1"/>
          </a:solidFill>
          <a:latin typeface="Calibri Light" pitchFamily="34" charset="0"/>
          <a:ea typeface="+mn-ea"/>
          <a:cs typeface="Kalinga"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7.png"/><Relationship Id="rId7" Type="http://schemas.openxmlformats.org/officeDocument/2006/relationships/image" Target="../media/image7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5.png"/><Relationship Id="rId7" Type="http://schemas.openxmlformats.org/officeDocument/2006/relationships/image" Target="../media/image9.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7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7.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9.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36.jpeg"/><Relationship Id="rId13" Type="http://schemas.openxmlformats.org/officeDocument/2006/relationships/image" Target="../media/image7.png"/><Relationship Id="rId3" Type="http://schemas.openxmlformats.org/officeDocument/2006/relationships/image" Target="../media/image31.jpeg"/><Relationship Id="rId7" Type="http://schemas.openxmlformats.org/officeDocument/2006/relationships/image" Target="../media/image35.jpeg"/><Relationship Id="rId12" Type="http://schemas.openxmlformats.org/officeDocument/2006/relationships/image" Target="../media/image6.pn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34.jpeg"/><Relationship Id="rId11" Type="http://schemas.openxmlformats.org/officeDocument/2006/relationships/image" Target="../media/image39.jpeg"/><Relationship Id="rId5" Type="http://schemas.openxmlformats.org/officeDocument/2006/relationships/image" Target="../media/image33.jpeg"/><Relationship Id="rId15" Type="http://schemas.openxmlformats.org/officeDocument/2006/relationships/image" Target="../media/image9.png"/><Relationship Id="rId10" Type="http://schemas.openxmlformats.org/officeDocument/2006/relationships/image" Target="../media/image38.jpeg"/><Relationship Id="rId4" Type="http://schemas.openxmlformats.org/officeDocument/2006/relationships/image" Target="../media/image32.jpeg"/><Relationship Id="rId9" Type="http://schemas.openxmlformats.org/officeDocument/2006/relationships/image" Target="../media/image37.jpeg"/><Relationship Id="rId1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9.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8.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7.png"/><Relationship Id="rId5" Type="http://schemas.openxmlformats.org/officeDocument/2006/relationships/image" Target="../media/image43.png"/><Relationship Id="rId10" Type="http://schemas.openxmlformats.org/officeDocument/2006/relationships/image" Target="../media/image6.png"/><Relationship Id="rId4" Type="http://schemas.openxmlformats.org/officeDocument/2006/relationships/image" Target="../media/image42.png"/><Relationship Id="rId9" Type="http://schemas.openxmlformats.org/officeDocument/2006/relationships/image" Target="../media/image47.png"/></Relationships>
</file>

<file path=ppt/slides/_rels/slide8.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9.png"/><Relationship Id="rId2" Type="http://schemas.openxmlformats.org/officeDocument/2006/relationships/image" Target="../media/image48.png"/><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7.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6.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5" Type="http://schemas.openxmlformats.org/officeDocument/2006/relationships/image" Target="../media/image9.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AFL – how to win</a:t>
            </a:r>
            <a:endParaRPr lang="en-AU" dirty="0"/>
          </a:p>
        </p:txBody>
      </p:sp>
      <p:sp>
        <p:nvSpPr>
          <p:cNvPr id="3" name="Subtitle 2"/>
          <p:cNvSpPr>
            <a:spLocks noGrp="1"/>
          </p:cNvSpPr>
          <p:nvPr>
            <p:ph type="subTitle" idx="1"/>
          </p:nvPr>
        </p:nvSpPr>
        <p:spPr>
          <a:xfrm>
            <a:off x="755576" y="2571750"/>
            <a:ext cx="8077200" cy="1124712"/>
          </a:xfrm>
        </p:spPr>
        <p:txBody>
          <a:bodyPr/>
          <a:lstStyle/>
          <a:p>
            <a:r>
              <a:rPr lang="en-AU" dirty="0" smtClean="0"/>
              <a:t>A data driven analysis of winning factors in matches</a:t>
            </a:r>
          </a:p>
          <a:p>
            <a:endParaRPr lang="en-AU" dirty="0" smtClean="0"/>
          </a:p>
          <a:p>
            <a:r>
              <a:rPr lang="en-AU" dirty="0" smtClean="0">
                <a:solidFill>
                  <a:srgbClr val="08267E"/>
                </a:solidFill>
              </a:rPr>
              <a:t>James Hooi</a:t>
            </a:r>
            <a:endParaRPr lang="en-AU" dirty="0">
              <a:solidFill>
                <a:srgbClr val="08267E"/>
              </a:solidFill>
            </a:endParaRPr>
          </a:p>
        </p:txBody>
      </p:sp>
      <p:pic>
        <p:nvPicPr>
          <p:cNvPr id="1026" name="Picture 2" descr="C:\Users\james.hooi\Documents\data analytics\Springboard-FDS-Capstone\afl_logo.png"/>
          <p:cNvPicPr>
            <a:picLocks noChangeAspect="1" noChangeArrowheads="1"/>
          </p:cNvPicPr>
          <p:nvPr/>
        </p:nvPicPr>
        <p:blipFill>
          <a:blip r:embed="rId2" cstate="print"/>
          <a:srcRect/>
          <a:stretch>
            <a:fillRect/>
          </a:stretch>
        </p:blipFill>
        <p:spPr bwMode="auto">
          <a:xfrm>
            <a:off x="7428156" y="411510"/>
            <a:ext cx="1248300" cy="1512168"/>
          </a:xfrm>
          <a:prstGeom prst="rect">
            <a:avLst/>
          </a:prstGeom>
          <a:noFill/>
        </p:spPr>
      </p:pic>
      <p:cxnSp>
        <p:nvCxnSpPr>
          <p:cNvPr id="6" name="Straight Connector 5"/>
          <p:cNvCxnSpPr/>
          <p:nvPr/>
        </p:nvCxnSpPr>
        <p:spPr>
          <a:xfrm>
            <a:off x="755576" y="2607806"/>
            <a:ext cx="0" cy="432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INDEX STATISTICAL analysis </a:t>
            </a:r>
            <a:r>
              <a:rPr lang="en-AU" sz="1400" dirty="0" smtClean="0"/>
              <a:t> – 5 of 5</a:t>
            </a:r>
            <a:endParaRPr lang="en-AU" sz="1400" dirty="0">
              <a:solidFill>
                <a:srgbClr val="FF0000"/>
              </a:solidFill>
            </a:endParaRPr>
          </a:p>
        </p:txBody>
      </p:sp>
      <p:grpSp>
        <p:nvGrpSpPr>
          <p:cNvPr id="3" name="Group 9"/>
          <p:cNvGrpSpPr/>
          <p:nvPr/>
        </p:nvGrpSpPr>
        <p:grpSpPr>
          <a:xfrm>
            <a:off x="539552" y="1347614"/>
            <a:ext cx="3024336" cy="762625"/>
            <a:chOff x="539552" y="1088965"/>
            <a:chExt cx="3024336" cy="762625"/>
          </a:xfrm>
        </p:grpSpPr>
        <p:sp>
          <p:nvSpPr>
            <p:cNvPr id="7" name="Rectangle 6"/>
            <p:cNvSpPr/>
            <p:nvPr/>
          </p:nvSpPr>
          <p:spPr>
            <a:xfrm>
              <a:off x="539552" y="1088965"/>
              <a:ext cx="3024336" cy="715581"/>
            </a:xfrm>
            <a:prstGeom prst="rect">
              <a:avLst/>
            </a:prstGeom>
          </p:spPr>
          <p:txBody>
            <a:bodyPr wrap="square" lIns="126000">
              <a:spAutoFit/>
            </a:bodyPr>
            <a:lstStyle/>
            <a:p>
              <a:pPr>
                <a:lnSpc>
                  <a:spcPct val="75000"/>
                </a:lnSpc>
                <a:spcBef>
                  <a:spcPts val="850"/>
                </a:spcBef>
                <a:buClr>
                  <a:srgbClr val="08267E"/>
                </a:buClr>
                <a:buSzPct val="80000"/>
              </a:pPr>
              <a:r>
                <a:rPr lang="en-AU" spc="-120" dirty="0" smtClean="0">
                  <a:solidFill>
                    <a:srgbClr val="08267E"/>
                  </a:solidFill>
                  <a:latin typeface="Calibri Light" pitchFamily="34" charset="0"/>
                </a:rPr>
                <a:t>The null hypothesis is an index has no bearing on a win or loss result, so the true mean of the index is zero</a:t>
              </a:r>
            </a:p>
          </p:txBody>
        </p:sp>
        <p:cxnSp>
          <p:nvCxnSpPr>
            <p:cNvPr id="8" name="Straight Connector 7"/>
            <p:cNvCxnSpPr/>
            <p:nvPr/>
          </p:nvCxnSpPr>
          <p:spPr>
            <a:xfrm>
              <a:off x="539552" y="1131590"/>
              <a:ext cx="0" cy="720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pSp>
        <p:nvGrpSpPr>
          <p:cNvPr id="4" name="Group 9"/>
          <p:cNvGrpSpPr/>
          <p:nvPr/>
        </p:nvGrpSpPr>
        <p:grpSpPr>
          <a:xfrm>
            <a:off x="5724128" y="1347614"/>
            <a:ext cx="2880320" cy="762625"/>
            <a:chOff x="539552" y="1088965"/>
            <a:chExt cx="2880320" cy="762625"/>
          </a:xfrm>
        </p:grpSpPr>
        <p:sp>
          <p:nvSpPr>
            <p:cNvPr id="24" name="Rectangle 23"/>
            <p:cNvSpPr/>
            <p:nvPr/>
          </p:nvSpPr>
          <p:spPr>
            <a:xfrm>
              <a:off x="539552" y="1088965"/>
              <a:ext cx="2880320" cy="738664"/>
            </a:xfrm>
            <a:prstGeom prst="rect">
              <a:avLst/>
            </a:prstGeom>
          </p:spPr>
          <p:txBody>
            <a:bodyPr wrap="square" lIns="126000">
              <a:spAutoFit/>
            </a:bodyPr>
            <a:lstStyle/>
            <a:p>
              <a:pPr>
                <a:lnSpc>
                  <a:spcPct val="75000"/>
                </a:lnSpc>
                <a:spcBef>
                  <a:spcPts val="850"/>
                </a:spcBef>
                <a:buClr>
                  <a:srgbClr val="08267E"/>
                </a:buClr>
                <a:buSzPct val="80000"/>
              </a:pPr>
              <a:r>
                <a:rPr lang="en-AU" sz="1400" spc="-80" dirty="0" smtClean="0">
                  <a:solidFill>
                    <a:srgbClr val="FF0000"/>
                  </a:solidFill>
                  <a:latin typeface="Calibri Light" pitchFamily="34" charset="0"/>
                </a:rPr>
                <a:t>The calculated z-score from the population mean and standard deviation corresponds to probability of a win if the team scores higher on the index than its opponent</a:t>
              </a:r>
            </a:p>
          </p:txBody>
        </p:sp>
        <p:cxnSp>
          <p:nvCxnSpPr>
            <p:cNvPr id="25" name="Straight Connector 24"/>
            <p:cNvCxnSpPr/>
            <p:nvPr/>
          </p:nvCxnSpPr>
          <p:spPr>
            <a:xfrm>
              <a:off x="539552" y="1131590"/>
              <a:ext cx="0" cy="720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6" name="Slide Number Placeholder 21"/>
          <p:cNvSpPr>
            <a:spLocks noGrp="1"/>
          </p:cNvSpPr>
          <p:nvPr>
            <p:ph type="sldNum" sz="quarter" idx="12"/>
          </p:nvPr>
        </p:nvSpPr>
        <p:spPr>
          <a:xfrm>
            <a:off x="8244408" y="4803998"/>
            <a:ext cx="472060" cy="205740"/>
          </a:xfrm>
        </p:spPr>
        <p:txBody>
          <a:bodyPr/>
          <a:lstStyle/>
          <a:p>
            <a:fld id="{330D2E87-30D5-43AF-A58B-0855920B3EF9}" type="slidenum">
              <a:rPr lang="en-AU" sz="1100" smtClean="0">
                <a:solidFill>
                  <a:schemeClr val="tx1">
                    <a:lumMod val="65000"/>
                    <a:lumOff val="35000"/>
                  </a:schemeClr>
                </a:solidFill>
                <a:latin typeface="Arial" pitchFamily="34" charset="0"/>
                <a:cs typeface="Arial" pitchFamily="34" charset="0"/>
              </a:rPr>
              <a:pPr/>
              <a:t>10</a:t>
            </a:fld>
            <a:endParaRPr lang="en-AU" sz="1100" dirty="0">
              <a:solidFill>
                <a:schemeClr val="tx1">
                  <a:lumMod val="65000"/>
                  <a:lumOff val="35000"/>
                </a:schemeClr>
              </a:solidFill>
              <a:latin typeface="Arial" pitchFamily="34" charset="0"/>
              <a:cs typeface="Arial" pitchFamily="34" charset="0"/>
            </a:endParaRPr>
          </a:p>
        </p:txBody>
      </p:sp>
      <p:sp>
        <p:nvSpPr>
          <p:cNvPr id="43" name="Rectangle 42"/>
          <p:cNvSpPr/>
          <p:nvPr/>
        </p:nvSpPr>
        <p:spPr>
          <a:xfrm>
            <a:off x="434220" y="1059582"/>
            <a:ext cx="7954204" cy="275460"/>
          </a:xfrm>
          <a:prstGeom prst="rect">
            <a:avLst/>
          </a:prstGeom>
        </p:spPr>
        <p:txBody>
          <a:bodyPr wrap="square" lIns="126000">
            <a:spAutoFit/>
          </a:bodyPr>
          <a:lstStyle/>
          <a:p>
            <a:pPr>
              <a:lnSpc>
                <a:spcPct val="85000"/>
              </a:lnSpc>
              <a:spcBef>
                <a:spcPts val="850"/>
              </a:spcBef>
              <a:buClr>
                <a:srgbClr val="08267E"/>
              </a:buClr>
              <a:buSzPct val="80000"/>
            </a:pPr>
            <a:r>
              <a:rPr lang="en-AU" sz="1400" b="1" spc="-20" dirty="0" smtClean="0">
                <a:solidFill>
                  <a:schemeClr val="tx1">
                    <a:lumMod val="85000"/>
                    <a:lumOff val="15000"/>
                  </a:schemeClr>
                </a:solidFill>
                <a:latin typeface="Arial Narrow" pitchFamily="34" charset="0"/>
              </a:rPr>
              <a:t>Quantifying the results statistically with a significance test helps give them more meaning.</a:t>
            </a:r>
          </a:p>
        </p:txBody>
      </p:sp>
      <p:grpSp>
        <p:nvGrpSpPr>
          <p:cNvPr id="44" name="Group 9"/>
          <p:cNvGrpSpPr/>
          <p:nvPr/>
        </p:nvGrpSpPr>
        <p:grpSpPr>
          <a:xfrm>
            <a:off x="3779912" y="1347614"/>
            <a:ext cx="1728192" cy="762625"/>
            <a:chOff x="539552" y="1088965"/>
            <a:chExt cx="1728192" cy="762625"/>
          </a:xfrm>
        </p:grpSpPr>
        <p:sp>
          <p:nvSpPr>
            <p:cNvPr id="45" name="Rectangle 44"/>
            <p:cNvSpPr/>
            <p:nvPr/>
          </p:nvSpPr>
          <p:spPr>
            <a:xfrm>
              <a:off x="539552" y="1088965"/>
              <a:ext cx="1728192" cy="724557"/>
            </a:xfrm>
            <a:prstGeom prst="rect">
              <a:avLst/>
            </a:prstGeom>
          </p:spPr>
          <p:txBody>
            <a:bodyPr wrap="square" lIns="126000">
              <a:spAutoFit/>
            </a:bodyPr>
            <a:lstStyle/>
            <a:p>
              <a:pPr>
                <a:lnSpc>
                  <a:spcPct val="75000"/>
                </a:lnSpc>
                <a:spcBef>
                  <a:spcPts val="850"/>
                </a:spcBef>
                <a:buClr>
                  <a:srgbClr val="08267E"/>
                </a:buClr>
                <a:buSzPct val="80000"/>
              </a:pPr>
              <a:r>
                <a:rPr lang="en-AU" spc="-120" dirty="0" smtClean="0">
                  <a:solidFill>
                    <a:srgbClr val="08267E"/>
                  </a:solidFill>
                  <a:latin typeface="Calibri Light" pitchFamily="34" charset="0"/>
                </a:rPr>
                <a:t>If sport is random, a team should win 50% of the time</a:t>
              </a:r>
            </a:p>
          </p:txBody>
        </p:sp>
        <p:cxnSp>
          <p:nvCxnSpPr>
            <p:cNvPr id="46" name="Straight Connector 45"/>
            <p:cNvCxnSpPr/>
            <p:nvPr/>
          </p:nvCxnSpPr>
          <p:spPr>
            <a:xfrm>
              <a:off x="539552" y="1131590"/>
              <a:ext cx="0" cy="720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aphicFrame>
        <p:nvGraphicFramePr>
          <p:cNvPr id="47" name="Table 46"/>
          <p:cNvGraphicFramePr>
            <a:graphicFrameLocks noGrp="1"/>
          </p:cNvGraphicFramePr>
          <p:nvPr/>
        </p:nvGraphicFramePr>
        <p:xfrm>
          <a:off x="1259633" y="2283718"/>
          <a:ext cx="6624735" cy="2575320"/>
        </p:xfrm>
        <a:graphic>
          <a:graphicData uri="http://schemas.openxmlformats.org/drawingml/2006/table">
            <a:tbl>
              <a:tblPr firstRow="1" bandRow="1">
                <a:tableStyleId>{8EC20E35-A176-4012-BC5E-935CFFF8708E}</a:tableStyleId>
              </a:tblPr>
              <a:tblGrid>
                <a:gridCol w="1324947"/>
                <a:gridCol w="1023823"/>
                <a:gridCol w="4275965"/>
              </a:tblGrid>
              <a:tr h="216024">
                <a:tc>
                  <a:txBody>
                    <a:bodyPr/>
                    <a:lstStyle/>
                    <a:p>
                      <a:pPr marL="0" algn="l" rtl="0" eaLnBrk="1" latinLnBrk="0" hangingPunct="1">
                        <a:lnSpc>
                          <a:spcPct val="130000"/>
                        </a:lnSpc>
                      </a:pPr>
                      <a:r>
                        <a:rPr kumimoji="0" lang="en-AU" sz="1000" b="1" kern="1200" dirty="0" smtClean="0">
                          <a:solidFill>
                            <a:schemeClr val="lt1"/>
                          </a:solidFill>
                          <a:latin typeface="Arial Narrow" pitchFamily="34" charset="0"/>
                          <a:ea typeface="+mn-ea"/>
                          <a:cs typeface="+mn-cs"/>
                        </a:rPr>
                        <a:t>Index</a:t>
                      </a:r>
                    </a:p>
                  </a:txBody>
                  <a:tcPr marL="72000" marR="72000" marT="18000" marB="18000" anchor="ct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tx1">
                        <a:lumMod val="75000"/>
                        <a:lumOff val="25000"/>
                      </a:schemeClr>
                    </a:solidFill>
                  </a:tcPr>
                </a:tc>
                <a:tc>
                  <a:txBody>
                    <a:bodyPr/>
                    <a:lstStyle/>
                    <a:p>
                      <a:pPr algn="ctr">
                        <a:lnSpc>
                          <a:spcPct val="130000"/>
                        </a:lnSpc>
                      </a:pPr>
                      <a:r>
                        <a:rPr lang="en-AU" sz="1000" b="1" dirty="0" smtClean="0">
                          <a:latin typeface="Arial Narrow" pitchFamily="34" charset="0"/>
                        </a:rPr>
                        <a:t>Z-score</a:t>
                      </a:r>
                      <a:endParaRPr lang="en-AU" sz="1000" b="1" dirty="0">
                        <a:latin typeface="Arial Narrow" pitchFamily="34" charset="0"/>
                      </a:endParaRPr>
                    </a:p>
                  </a:txBody>
                  <a:tcPr marL="72000" marR="72000" marT="18000" marB="18000" anchor="ct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tx1">
                        <a:lumMod val="75000"/>
                        <a:lumOff val="25000"/>
                      </a:schemeClr>
                    </a:solidFill>
                  </a:tcPr>
                </a:tc>
                <a:tc>
                  <a:txBody>
                    <a:bodyPr/>
                    <a:lstStyle/>
                    <a:p>
                      <a:pPr>
                        <a:lnSpc>
                          <a:spcPct val="130000"/>
                        </a:lnSpc>
                      </a:pPr>
                      <a:r>
                        <a:rPr lang="en-AU" sz="1000" b="1" dirty="0" smtClean="0">
                          <a:latin typeface="Arial Narrow" pitchFamily="34" charset="0"/>
                        </a:rPr>
                        <a:t>Significance test result</a:t>
                      </a:r>
                      <a:r>
                        <a:rPr lang="en-AU" sz="1000" b="1" baseline="0" dirty="0" smtClean="0">
                          <a:latin typeface="Arial Narrow" pitchFamily="34" charset="0"/>
                        </a:rPr>
                        <a:t> interpretation</a:t>
                      </a:r>
                      <a:endParaRPr lang="en-AU" sz="1000" b="1" dirty="0">
                        <a:latin typeface="Arial Narrow" pitchFamily="34" charset="0"/>
                      </a:endParaRPr>
                    </a:p>
                  </a:txBody>
                  <a:tcPr marL="72000" marR="72000" marT="18000" marB="18000" anchor="ct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tx1">
                        <a:lumMod val="75000"/>
                        <a:lumOff val="25000"/>
                      </a:schemeClr>
                    </a:solidFill>
                  </a:tcPr>
                </a:tc>
              </a:tr>
              <a:tr h="216024">
                <a:tc>
                  <a:txBody>
                    <a:bodyPr/>
                    <a:lstStyle/>
                    <a:p>
                      <a:pPr>
                        <a:lnSpc>
                          <a:spcPct val="130000"/>
                        </a:lnSpc>
                      </a:pPr>
                      <a:r>
                        <a:rPr lang="en-AU" sz="1000" dirty="0" err="1" smtClean="0">
                          <a:latin typeface="Arial Narrow" pitchFamily="34" charset="0"/>
                        </a:rPr>
                        <a:t>idx_win_ground_ball</a:t>
                      </a:r>
                      <a:endParaRPr lang="en-AU" sz="1000" dirty="0">
                        <a:latin typeface="Arial Narrow" pitchFamily="34" charset="0"/>
                      </a:endParaRPr>
                    </a:p>
                  </a:txBody>
                  <a:tcPr marL="72000" marR="72000" marT="18000" marB="18000" anchor="ctr">
                    <a:lnT w="28575" cap="flat" cmpd="sng" algn="ctr">
                      <a:solidFill>
                        <a:schemeClr val="tx1">
                          <a:lumMod val="75000"/>
                          <a:lumOff val="25000"/>
                        </a:schemeClr>
                      </a:solidFill>
                      <a:prstDash val="solid"/>
                      <a:round/>
                      <a:headEnd type="none" w="med" len="med"/>
                      <a:tailEnd type="none" w="med" len="med"/>
                    </a:lnT>
                  </a:tcPr>
                </a:tc>
                <a:tc>
                  <a:txBody>
                    <a:bodyPr/>
                    <a:lstStyle/>
                    <a:p>
                      <a:pPr algn="ctr">
                        <a:lnSpc>
                          <a:spcPct val="130000"/>
                        </a:lnSpc>
                      </a:pPr>
                      <a:r>
                        <a:rPr lang="en-AU" sz="1000" dirty="0" smtClean="0">
                          <a:latin typeface="Arial Narrow" pitchFamily="34" charset="0"/>
                        </a:rPr>
                        <a:t>0.52</a:t>
                      </a:r>
                      <a:endParaRPr lang="en-AU" sz="1000" dirty="0">
                        <a:latin typeface="Arial Narrow" pitchFamily="34" charset="0"/>
                      </a:endParaRPr>
                    </a:p>
                  </a:txBody>
                  <a:tcPr marL="72000" marR="72000" marT="18000" marB="18000" anchor="ctr">
                    <a:lnT w="28575" cap="flat" cmpd="sng" algn="ctr">
                      <a:solidFill>
                        <a:schemeClr val="tx1">
                          <a:lumMod val="75000"/>
                          <a:lumOff val="25000"/>
                        </a:schemeClr>
                      </a:solidFill>
                      <a:prstDash val="solid"/>
                      <a:round/>
                      <a:headEnd type="none" w="med" len="med"/>
                      <a:tailEnd type="none" w="med" len="med"/>
                    </a:lnT>
                  </a:tcPr>
                </a:tc>
                <a:tc>
                  <a:txBody>
                    <a:bodyPr/>
                    <a:lstStyle/>
                    <a:p>
                      <a:pPr>
                        <a:lnSpc>
                          <a:spcPct val="130000"/>
                        </a:lnSpc>
                      </a:pPr>
                      <a:r>
                        <a:rPr lang="en-AU" sz="1000" dirty="0" smtClean="0">
                          <a:latin typeface="Arial Narrow" pitchFamily="34" charset="0"/>
                        </a:rPr>
                        <a:t>The team</a:t>
                      </a:r>
                      <a:r>
                        <a:rPr lang="en-AU" sz="1000" baseline="0" dirty="0" smtClean="0">
                          <a:latin typeface="Arial Narrow" pitchFamily="34" charset="0"/>
                        </a:rPr>
                        <a:t> leading this index wins approximately </a:t>
                      </a:r>
                      <a:r>
                        <a:rPr lang="en-AU" sz="1000" b="1" baseline="0" dirty="0" smtClean="0">
                          <a:latin typeface="Arial Narrow" pitchFamily="34" charset="0"/>
                        </a:rPr>
                        <a:t>70%</a:t>
                      </a:r>
                      <a:r>
                        <a:rPr lang="en-AU" sz="1000" baseline="0" dirty="0" smtClean="0">
                          <a:latin typeface="Arial Narrow" pitchFamily="34" charset="0"/>
                        </a:rPr>
                        <a:t> of the time </a:t>
                      </a:r>
                      <a:r>
                        <a:rPr lang="en-AU" sz="1000" b="1" baseline="0" dirty="0" smtClean="0">
                          <a:latin typeface="Arial Narrow" pitchFamily="34" charset="0"/>
                        </a:rPr>
                        <a:t>(Strong influence)</a:t>
                      </a:r>
                      <a:endParaRPr lang="en-AU" sz="1000" b="1" dirty="0">
                        <a:latin typeface="Arial Narrow" pitchFamily="34" charset="0"/>
                      </a:endParaRPr>
                    </a:p>
                  </a:txBody>
                  <a:tcPr marL="72000" marR="72000" marT="18000" marB="18000" anchor="ctr">
                    <a:lnT w="28575" cap="flat" cmpd="sng" algn="ctr">
                      <a:solidFill>
                        <a:schemeClr val="tx1">
                          <a:lumMod val="75000"/>
                          <a:lumOff val="25000"/>
                        </a:schemeClr>
                      </a:solidFill>
                      <a:prstDash val="solid"/>
                      <a:round/>
                      <a:headEnd type="none" w="med" len="med"/>
                      <a:tailEnd type="none" w="med" len="med"/>
                    </a:lnT>
                  </a:tcPr>
                </a:tc>
              </a:tr>
              <a:tr h="216024">
                <a:tc>
                  <a:txBody>
                    <a:bodyPr/>
                    <a:lstStyle/>
                    <a:p>
                      <a:pPr>
                        <a:lnSpc>
                          <a:spcPct val="130000"/>
                        </a:lnSpc>
                      </a:pPr>
                      <a:r>
                        <a:rPr lang="en-AU" sz="1000" dirty="0" err="1" smtClean="0">
                          <a:latin typeface="Arial Narrow" pitchFamily="34" charset="0"/>
                        </a:rPr>
                        <a:t>idx_win_aerial_ball</a:t>
                      </a:r>
                      <a:endParaRPr lang="en-AU" sz="1000" dirty="0">
                        <a:latin typeface="Arial Narrow" pitchFamily="34" charset="0"/>
                      </a:endParaRPr>
                    </a:p>
                  </a:txBody>
                  <a:tcPr marL="72000" marR="72000" marT="18000" marB="18000" anchor="ctr"/>
                </a:tc>
                <a:tc>
                  <a:txBody>
                    <a:bodyPr/>
                    <a:lstStyle/>
                    <a:p>
                      <a:pPr algn="ctr">
                        <a:lnSpc>
                          <a:spcPct val="130000"/>
                        </a:lnSpc>
                      </a:pPr>
                      <a:r>
                        <a:rPr lang="en-AU" sz="1000" dirty="0" smtClean="0">
                          <a:latin typeface="Arial Narrow" pitchFamily="34" charset="0"/>
                        </a:rPr>
                        <a:t>0.33</a:t>
                      </a:r>
                      <a:endParaRPr lang="en-AU" sz="1000" dirty="0">
                        <a:latin typeface="Arial Narrow" pitchFamily="34" charset="0"/>
                      </a:endParaRPr>
                    </a:p>
                  </a:txBody>
                  <a:tcPr marL="72000" marR="72000" marT="18000" marB="18000" anchor="ctr"/>
                </a:tc>
                <a:tc>
                  <a:txBody>
                    <a:bodyPr/>
                    <a:lstStyle/>
                    <a:p>
                      <a:pPr>
                        <a:lnSpc>
                          <a:spcPct val="130000"/>
                        </a:lnSpc>
                      </a:pPr>
                      <a:r>
                        <a:rPr lang="en-AU" sz="1000" dirty="0" smtClean="0">
                          <a:latin typeface="Arial Narrow" pitchFamily="34" charset="0"/>
                        </a:rPr>
                        <a:t>The team</a:t>
                      </a:r>
                      <a:r>
                        <a:rPr lang="en-AU" sz="1000" baseline="0" dirty="0" smtClean="0">
                          <a:latin typeface="Arial Narrow" pitchFamily="34" charset="0"/>
                        </a:rPr>
                        <a:t> leading this index wins approximately </a:t>
                      </a:r>
                      <a:r>
                        <a:rPr lang="en-AU" sz="1000" b="1" baseline="0" dirty="0" smtClean="0">
                          <a:latin typeface="Arial Narrow" pitchFamily="34" charset="0"/>
                        </a:rPr>
                        <a:t>63%</a:t>
                      </a:r>
                      <a:r>
                        <a:rPr lang="en-AU" sz="1000" baseline="0" dirty="0" smtClean="0">
                          <a:latin typeface="Arial Narrow" pitchFamily="34" charset="0"/>
                        </a:rPr>
                        <a:t> of the time </a:t>
                      </a:r>
                      <a:r>
                        <a:rPr lang="en-AU" sz="1000" b="1" baseline="0" dirty="0" smtClean="0">
                          <a:latin typeface="Arial Narrow" pitchFamily="34" charset="0"/>
                        </a:rPr>
                        <a:t>(Fair influence)</a:t>
                      </a:r>
                      <a:endParaRPr lang="en-AU" sz="1000" b="1" dirty="0">
                        <a:latin typeface="Arial Narrow" pitchFamily="34" charset="0"/>
                      </a:endParaRPr>
                    </a:p>
                  </a:txBody>
                  <a:tcPr marL="72000" marR="72000" marT="18000" marB="18000" anchor="ctr"/>
                </a:tc>
              </a:tr>
              <a:tr h="216024">
                <a:tc>
                  <a:txBody>
                    <a:bodyPr/>
                    <a:lstStyle/>
                    <a:p>
                      <a:pPr>
                        <a:lnSpc>
                          <a:spcPct val="130000"/>
                        </a:lnSpc>
                      </a:pPr>
                      <a:r>
                        <a:rPr lang="en-AU" sz="1000" dirty="0" err="1" smtClean="0">
                          <a:latin typeface="Arial Narrow" pitchFamily="34" charset="0"/>
                        </a:rPr>
                        <a:t>idx_clear_ball</a:t>
                      </a:r>
                      <a:endParaRPr lang="en-AU" sz="1000" dirty="0">
                        <a:latin typeface="Arial Narrow" pitchFamily="34" charset="0"/>
                      </a:endParaRPr>
                    </a:p>
                  </a:txBody>
                  <a:tcPr marL="72000" marR="72000" marT="18000" marB="18000" anchor="ctr"/>
                </a:tc>
                <a:tc>
                  <a:txBody>
                    <a:bodyPr/>
                    <a:lstStyle/>
                    <a:p>
                      <a:pPr algn="ctr">
                        <a:lnSpc>
                          <a:spcPct val="130000"/>
                        </a:lnSpc>
                      </a:pPr>
                      <a:r>
                        <a:rPr lang="en-AU" sz="1000" dirty="0" smtClean="0">
                          <a:latin typeface="Arial Narrow" pitchFamily="34" charset="0"/>
                        </a:rPr>
                        <a:t>0.27</a:t>
                      </a:r>
                      <a:endParaRPr lang="en-AU" sz="1000" dirty="0">
                        <a:latin typeface="Arial Narrow" pitchFamily="34" charset="0"/>
                      </a:endParaRPr>
                    </a:p>
                  </a:txBody>
                  <a:tcPr marL="72000" marR="72000" marT="18000" marB="18000" anchor="ctr"/>
                </a:tc>
                <a:tc>
                  <a:txBody>
                    <a:bodyPr/>
                    <a:lstStyle/>
                    <a:p>
                      <a:pPr>
                        <a:lnSpc>
                          <a:spcPct val="130000"/>
                        </a:lnSpc>
                      </a:pPr>
                      <a:r>
                        <a:rPr lang="en-AU" sz="1000" dirty="0" smtClean="0">
                          <a:latin typeface="Arial Narrow" pitchFamily="34" charset="0"/>
                        </a:rPr>
                        <a:t>The team</a:t>
                      </a:r>
                      <a:r>
                        <a:rPr lang="en-AU" sz="1000" baseline="0" dirty="0" smtClean="0">
                          <a:latin typeface="Arial Narrow" pitchFamily="34" charset="0"/>
                        </a:rPr>
                        <a:t> leading this index wins approximately </a:t>
                      </a:r>
                      <a:r>
                        <a:rPr lang="en-AU" sz="1000" b="1" baseline="0" dirty="0" smtClean="0">
                          <a:latin typeface="Arial Narrow" pitchFamily="34" charset="0"/>
                        </a:rPr>
                        <a:t>61%</a:t>
                      </a:r>
                      <a:r>
                        <a:rPr lang="en-AU" sz="1000" baseline="0" dirty="0" smtClean="0">
                          <a:latin typeface="Arial Narrow" pitchFamily="34" charset="0"/>
                        </a:rPr>
                        <a:t> of the time </a:t>
                      </a:r>
                      <a:r>
                        <a:rPr lang="en-AU" sz="1000" b="1" baseline="0" dirty="0" smtClean="0">
                          <a:latin typeface="Arial Narrow" pitchFamily="34" charset="0"/>
                        </a:rPr>
                        <a:t>(Fair influence)</a:t>
                      </a:r>
                      <a:endParaRPr lang="en-AU" sz="1000" b="1" dirty="0">
                        <a:latin typeface="Arial Narrow" pitchFamily="34" charset="0"/>
                      </a:endParaRPr>
                    </a:p>
                  </a:txBody>
                  <a:tcPr marL="72000" marR="72000" marT="18000" marB="18000" anchor="ctr"/>
                </a:tc>
              </a:tr>
              <a:tr h="216024">
                <a:tc>
                  <a:txBody>
                    <a:bodyPr/>
                    <a:lstStyle/>
                    <a:p>
                      <a:pPr>
                        <a:lnSpc>
                          <a:spcPct val="130000"/>
                        </a:lnSpc>
                      </a:pPr>
                      <a:r>
                        <a:rPr lang="en-AU" sz="1000" dirty="0" err="1" smtClean="0">
                          <a:latin typeface="Arial Narrow" pitchFamily="34" charset="0"/>
                        </a:rPr>
                        <a:t>idx_less_clangers</a:t>
                      </a:r>
                      <a:endParaRPr lang="en-AU" sz="1000" dirty="0">
                        <a:latin typeface="Arial Narrow" pitchFamily="34" charset="0"/>
                      </a:endParaRPr>
                    </a:p>
                  </a:txBody>
                  <a:tcPr marL="72000" marR="72000" marT="18000" marB="18000" anchor="ctr"/>
                </a:tc>
                <a:tc>
                  <a:txBody>
                    <a:bodyPr/>
                    <a:lstStyle/>
                    <a:p>
                      <a:pPr algn="ctr">
                        <a:lnSpc>
                          <a:spcPct val="130000"/>
                        </a:lnSpc>
                      </a:pPr>
                      <a:r>
                        <a:rPr lang="en-AU" sz="1000" dirty="0" smtClean="0">
                          <a:latin typeface="Arial Narrow" pitchFamily="34" charset="0"/>
                        </a:rPr>
                        <a:t>0.30</a:t>
                      </a:r>
                      <a:endParaRPr lang="en-AU" sz="1000" dirty="0">
                        <a:latin typeface="Arial Narrow" pitchFamily="34" charset="0"/>
                      </a:endParaRPr>
                    </a:p>
                  </a:txBody>
                  <a:tcPr marL="72000" marR="72000" marT="18000" marB="18000" anchor="ctr"/>
                </a:tc>
                <a:tc>
                  <a:txBody>
                    <a:bodyPr/>
                    <a:lstStyle/>
                    <a:p>
                      <a:pPr>
                        <a:lnSpc>
                          <a:spcPct val="130000"/>
                        </a:lnSpc>
                      </a:pPr>
                      <a:r>
                        <a:rPr lang="en-AU" sz="1000" dirty="0" smtClean="0">
                          <a:latin typeface="Arial Narrow" pitchFamily="34" charset="0"/>
                        </a:rPr>
                        <a:t>The team</a:t>
                      </a:r>
                      <a:r>
                        <a:rPr lang="en-AU" sz="1000" baseline="0" dirty="0" smtClean="0">
                          <a:latin typeface="Arial Narrow" pitchFamily="34" charset="0"/>
                        </a:rPr>
                        <a:t> leading this index wins approximately </a:t>
                      </a:r>
                      <a:r>
                        <a:rPr lang="en-AU" sz="1000" b="1" baseline="0" dirty="0" smtClean="0">
                          <a:latin typeface="Arial Narrow" pitchFamily="34" charset="0"/>
                        </a:rPr>
                        <a:t>62%</a:t>
                      </a:r>
                      <a:r>
                        <a:rPr lang="en-AU" sz="1000" baseline="0" dirty="0" smtClean="0">
                          <a:latin typeface="Arial Narrow" pitchFamily="34" charset="0"/>
                        </a:rPr>
                        <a:t> of the time </a:t>
                      </a:r>
                      <a:r>
                        <a:rPr lang="en-AU" sz="1000" b="1" baseline="0" dirty="0" smtClean="0">
                          <a:latin typeface="Arial Narrow" pitchFamily="34" charset="0"/>
                        </a:rPr>
                        <a:t>(Fair influence)</a:t>
                      </a:r>
                      <a:endParaRPr lang="en-AU" sz="1000" b="1" dirty="0">
                        <a:latin typeface="Arial Narrow" pitchFamily="34" charset="0"/>
                      </a:endParaRPr>
                    </a:p>
                  </a:txBody>
                  <a:tcPr marL="72000" marR="72000" marT="18000" marB="18000" anchor="ctr"/>
                </a:tc>
              </a:tr>
              <a:tr h="216024">
                <a:tc>
                  <a:txBody>
                    <a:bodyPr/>
                    <a:lstStyle/>
                    <a:p>
                      <a:pPr>
                        <a:lnSpc>
                          <a:spcPct val="130000"/>
                        </a:lnSpc>
                      </a:pPr>
                      <a:r>
                        <a:rPr lang="en-AU" sz="1000" dirty="0" err="1" smtClean="0">
                          <a:latin typeface="Arial Narrow" pitchFamily="34" charset="0"/>
                        </a:rPr>
                        <a:t>idx_goal_assist</a:t>
                      </a:r>
                      <a:endParaRPr lang="en-AU" sz="1000" dirty="0">
                        <a:latin typeface="Arial Narrow" pitchFamily="34" charset="0"/>
                      </a:endParaRPr>
                    </a:p>
                  </a:txBody>
                  <a:tcPr marL="72000" marR="72000" marT="18000" marB="18000" anchor="ctr"/>
                </a:tc>
                <a:tc>
                  <a:txBody>
                    <a:bodyPr/>
                    <a:lstStyle/>
                    <a:p>
                      <a:pPr algn="ctr">
                        <a:lnSpc>
                          <a:spcPct val="130000"/>
                        </a:lnSpc>
                      </a:pPr>
                      <a:r>
                        <a:rPr lang="en-AU" sz="1000" dirty="0" smtClean="0">
                          <a:latin typeface="Arial Narrow" pitchFamily="34" charset="0"/>
                        </a:rPr>
                        <a:t>0.12</a:t>
                      </a:r>
                      <a:endParaRPr lang="en-AU" sz="1000" dirty="0">
                        <a:latin typeface="Arial Narrow" pitchFamily="34" charset="0"/>
                      </a:endParaRPr>
                    </a:p>
                  </a:txBody>
                  <a:tcPr marL="72000" marR="72000" marT="18000" marB="18000" anchor="ctr"/>
                </a:tc>
                <a:tc>
                  <a:txBody>
                    <a:bodyPr/>
                    <a:lstStyle/>
                    <a:p>
                      <a:pPr>
                        <a:lnSpc>
                          <a:spcPct val="130000"/>
                        </a:lnSpc>
                      </a:pPr>
                      <a:r>
                        <a:rPr lang="en-AU" sz="1000" dirty="0" smtClean="0">
                          <a:latin typeface="Arial Narrow" pitchFamily="34" charset="0"/>
                        </a:rPr>
                        <a:t>The team</a:t>
                      </a:r>
                      <a:r>
                        <a:rPr lang="en-AU" sz="1000" baseline="0" dirty="0" smtClean="0">
                          <a:latin typeface="Arial Narrow" pitchFamily="34" charset="0"/>
                        </a:rPr>
                        <a:t> leading this index wins approximately </a:t>
                      </a:r>
                      <a:r>
                        <a:rPr lang="en-AU" sz="1000" b="1" baseline="0" dirty="0" smtClean="0">
                          <a:latin typeface="Arial Narrow" pitchFamily="34" charset="0"/>
                        </a:rPr>
                        <a:t>55%</a:t>
                      </a:r>
                      <a:r>
                        <a:rPr lang="en-AU" sz="1000" baseline="0" dirty="0" smtClean="0">
                          <a:latin typeface="Arial Narrow" pitchFamily="34" charset="0"/>
                        </a:rPr>
                        <a:t> of the time </a:t>
                      </a:r>
                      <a:r>
                        <a:rPr lang="en-AU" sz="1000" b="1" baseline="0" dirty="0" smtClean="0">
                          <a:latin typeface="Arial Narrow" pitchFamily="34" charset="0"/>
                        </a:rPr>
                        <a:t>(Weak influence)</a:t>
                      </a:r>
                      <a:endParaRPr lang="en-AU" sz="1000" b="1" dirty="0">
                        <a:latin typeface="Arial Narrow" pitchFamily="34" charset="0"/>
                      </a:endParaRPr>
                    </a:p>
                  </a:txBody>
                  <a:tcPr marL="72000" marR="72000" marT="18000" marB="18000" anchor="ctr"/>
                </a:tc>
              </a:tr>
              <a:tr h="216024">
                <a:tc>
                  <a:txBody>
                    <a:bodyPr/>
                    <a:lstStyle/>
                    <a:p>
                      <a:pPr>
                        <a:lnSpc>
                          <a:spcPct val="130000"/>
                        </a:lnSpc>
                      </a:pPr>
                      <a:r>
                        <a:rPr lang="en-AU" sz="1000" dirty="0" err="1" smtClean="0">
                          <a:latin typeface="Arial Narrow" pitchFamily="34" charset="0"/>
                        </a:rPr>
                        <a:t>idx_mark_kick</a:t>
                      </a:r>
                      <a:endParaRPr lang="en-AU" sz="1000" dirty="0">
                        <a:latin typeface="Arial Narrow" pitchFamily="34" charset="0"/>
                      </a:endParaRPr>
                    </a:p>
                  </a:txBody>
                  <a:tcPr marL="72000" marR="72000" marT="18000" marB="18000" anchor="ctr"/>
                </a:tc>
                <a:tc>
                  <a:txBody>
                    <a:bodyPr/>
                    <a:lstStyle/>
                    <a:p>
                      <a:pPr algn="ctr">
                        <a:lnSpc>
                          <a:spcPct val="130000"/>
                        </a:lnSpc>
                      </a:pPr>
                      <a:r>
                        <a:rPr lang="en-AU" sz="1000" dirty="0" smtClean="0">
                          <a:latin typeface="Arial Narrow" pitchFamily="34" charset="0"/>
                        </a:rPr>
                        <a:t>0.19</a:t>
                      </a:r>
                      <a:endParaRPr lang="en-AU" sz="1000" dirty="0">
                        <a:latin typeface="Arial Narrow" pitchFamily="34" charset="0"/>
                      </a:endParaRPr>
                    </a:p>
                  </a:txBody>
                  <a:tcPr marL="72000" marR="72000" marT="18000" marB="18000" anchor="ctr"/>
                </a:tc>
                <a:tc>
                  <a:txBody>
                    <a:bodyPr/>
                    <a:lstStyle/>
                    <a:p>
                      <a:pPr>
                        <a:lnSpc>
                          <a:spcPct val="130000"/>
                        </a:lnSpc>
                      </a:pPr>
                      <a:r>
                        <a:rPr lang="en-AU" sz="1000" dirty="0" smtClean="0">
                          <a:latin typeface="Arial Narrow" pitchFamily="34" charset="0"/>
                        </a:rPr>
                        <a:t>The team</a:t>
                      </a:r>
                      <a:r>
                        <a:rPr lang="en-AU" sz="1000" baseline="0" dirty="0" smtClean="0">
                          <a:latin typeface="Arial Narrow" pitchFamily="34" charset="0"/>
                        </a:rPr>
                        <a:t> leading this index wins approximately </a:t>
                      </a:r>
                      <a:r>
                        <a:rPr lang="en-AU" sz="1000" b="1" baseline="0" dirty="0" smtClean="0">
                          <a:latin typeface="Arial Narrow" pitchFamily="34" charset="0"/>
                        </a:rPr>
                        <a:t>58%</a:t>
                      </a:r>
                      <a:r>
                        <a:rPr lang="en-AU" sz="1000" baseline="0" dirty="0" smtClean="0">
                          <a:latin typeface="Arial Narrow" pitchFamily="34" charset="0"/>
                        </a:rPr>
                        <a:t> of the time </a:t>
                      </a:r>
                      <a:r>
                        <a:rPr lang="en-AU" sz="1000" b="1" baseline="0" dirty="0" smtClean="0">
                          <a:latin typeface="Arial Narrow" pitchFamily="34" charset="0"/>
                        </a:rPr>
                        <a:t>(Weak influence)</a:t>
                      </a:r>
                      <a:endParaRPr lang="en-AU" sz="1000" b="1" dirty="0">
                        <a:latin typeface="Arial Narrow" pitchFamily="34" charset="0"/>
                      </a:endParaRPr>
                    </a:p>
                  </a:txBody>
                  <a:tcPr marL="72000" marR="72000" marT="18000" marB="18000" anchor="ctr"/>
                </a:tc>
              </a:tr>
              <a:tr h="216024">
                <a:tc>
                  <a:txBody>
                    <a:bodyPr/>
                    <a:lstStyle/>
                    <a:p>
                      <a:pPr>
                        <a:lnSpc>
                          <a:spcPct val="130000"/>
                        </a:lnSpc>
                      </a:pPr>
                      <a:r>
                        <a:rPr lang="en-AU" sz="1000" dirty="0" smtClean="0">
                          <a:latin typeface="Arial Narrow" pitchFamily="34" charset="0"/>
                        </a:rPr>
                        <a:t>idx_50m_entry</a:t>
                      </a:r>
                      <a:endParaRPr lang="en-AU" sz="1000" dirty="0">
                        <a:latin typeface="Arial Narrow" pitchFamily="34" charset="0"/>
                      </a:endParaRPr>
                    </a:p>
                  </a:txBody>
                  <a:tcPr marL="72000" marR="72000" marT="18000" marB="18000" anchor="ctr"/>
                </a:tc>
                <a:tc>
                  <a:txBody>
                    <a:bodyPr/>
                    <a:lstStyle/>
                    <a:p>
                      <a:pPr algn="ctr">
                        <a:lnSpc>
                          <a:spcPct val="130000"/>
                        </a:lnSpc>
                      </a:pPr>
                      <a:r>
                        <a:rPr lang="en-AU" sz="1000" dirty="0" smtClean="0">
                          <a:latin typeface="Arial Narrow" pitchFamily="34" charset="0"/>
                        </a:rPr>
                        <a:t>0.45</a:t>
                      </a:r>
                      <a:endParaRPr lang="en-AU" sz="1000" dirty="0">
                        <a:latin typeface="Arial Narrow" pitchFamily="34" charset="0"/>
                      </a:endParaRPr>
                    </a:p>
                  </a:txBody>
                  <a:tcPr marL="72000" marR="72000" marT="18000" marB="18000" anchor="ctr"/>
                </a:tc>
                <a:tc>
                  <a:txBody>
                    <a:bodyPr/>
                    <a:lstStyle/>
                    <a:p>
                      <a:pPr>
                        <a:lnSpc>
                          <a:spcPct val="130000"/>
                        </a:lnSpc>
                      </a:pPr>
                      <a:r>
                        <a:rPr lang="en-AU" sz="1000" dirty="0" smtClean="0">
                          <a:latin typeface="Arial Narrow" pitchFamily="34" charset="0"/>
                        </a:rPr>
                        <a:t>The team</a:t>
                      </a:r>
                      <a:r>
                        <a:rPr lang="en-AU" sz="1000" baseline="0" dirty="0" smtClean="0">
                          <a:latin typeface="Arial Narrow" pitchFamily="34" charset="0"/>
                        </a:rPr>
                        <a:t> leading this index wins approximately </a:t>
                      </a:r>
                      <a:r>
                        <a:rPr lang="en-AU" sz="1000" b="1" baseline="0" dirty="0" smtClean="0">
                          <a:latin typeface="Arial Narrow" pitchFamily="34" charset="0"/>
                        </a:rPr>
                        <a:t>67%</a:t>
                      </a:r>
                      <a:r>
                        <a:rPr lang="en-AU" sz="1000" baseline="0" dirty="0" smtClean="0">
                          <a:latin typeface="Arial Narrow" pitchFamily="34" charset="0"/>
                        </a:rPr>
                        <a:t> of the time </a:t>
                      </a:r>
                      <a:r>
                        <a:rPr lang="en-AU" sz="1000" b="1" baseline="0" dirty="0" smtClean="0">
                          <a:latin typeface="Arial Narrow" pitchFamily="34" charset="0"/>
                        </a:rPr>
                        <a:t>(Fair influence)</a:t>
                      </a:r>
                      <a:endParaRPr lang="en-AU" sz="1000" b="1" dirty="0">
                        <a:latin typeface="Arial Narrow" pitchFamily="34" charset="0"/>
                      </a:endParaRPr>
                    </a:p>
                  </a:txBody>
                  <a:tcPr marL="72000" marR="72000" marT="18000" marB="18000" anchor="ctr"/>
                </a:tc>
              </a:tr>
              <a:tr h="216024">
                <a:tc>
                  <a:txBody>
                    <a:bodyPr/>
                    <a:lstStyle/>
                    <a:p>
                      <a:pPr>
                        <a:lnSpc>
                          <a:spcPct val="130000"/>
                        </a:lnSpc>
                      </a:pPr>
                      <a:r>
                        <a:rPr lang="en-AU" sz="1000" dirty="0" err="1" smtClean="0">
                          <a:latin typeface="Arial Narrow" pitchFamily="34" charset="0"/>
                        </a:rPr>
                        <a:t>idx_tackle</a:t>
                      </a:r>
                      <a:endParaRPr lang="en-AU" sz="1000" dirty="0">
                        <a:latin typeface="Arial Narrow" pitchFamily="34" charset="0"/>
                      </a:endParaRPr>
                    </a:p>
                  </a:txBody>
                  <a:tcPr marL="72000" marR="72000" marT="18000" marB="18000" anchor="ctr"/>
                </a:tc>
                <a:tc>
                  <a:txBody>
                    <a:bodyPr/>
                    <a:lstStyle/>
                    <a:p>
                      <a:pPr algn="ctr">
                        <a:lnSpc>
                          <a:spcPct val="130000"/>
                        </a:lnSpc>
                      </a:pPr>
                      <a:r>
                        <a:rPr lang="en-AU" sz="1000" dirty="0" smtClean="0">
                          <a:latin typeface="Arial Narrow" pitchFamily="34" charset="0"/>
                        </a:rPr>
                        <a:t>0.16</a:t>
                      </a:r>
                      <a:endParaRPr lang="en-AU" sz="1000" dirty="0">
                        <a:latin typeface="Arial Narrow" pitchFamily="34" charset="0"/>
                      </a:endParaRPr>
                    </a:p>
                  </a:txBody>
                  <a:tcPr marL="72000" marR="72000" marT="18000" marB="18000" anchor="ctr"/>
                </a:tc>
                <a:tc>
                  <a:txBody>
                    <a:bodyPr/>
                    <a:lstStyle/>
                    <a:p>
                      <a:pPr>
                        <a:lnSpc>
                          <a:spcPct val="130000"/>
                        </a:lnSpc>
                      </a:pPr>
                      <a:r>
                        <a:rPr lang="en-AU" sz="1000" dirty="0" smtClean="0">
                          <a:latin typeface="Arial Narrow" pitchFamily="34" charset="0"/>
                        </a:rPr>
                        <a:t>The team</a:t>
                      </a:r>
                      <a:r>
                        <a:rPr lang="en-AU" sz="1000" baseline="0" dirty="0" smtClean="0">
                          <a:latin typeface="Arial Narrow" pitchFamily="34" charset="0"/>
                        </a:rPr>
                        <a:t> leading this index wins approximately </a:t>
                      </a:r>
                      <a:r>
                        <a:rPr lang="en-AU" sz="1000" b="1" baseline="0" dirty="0" smtClean="0">
                          <a:latin typeface="Arial Narrow" pitchFamily="34" charset="0"/>
                        </a:rPr>
                        <a:t>56%</a:t>
                      </a:r>
                      <a:r>
                        <a:rPr lang="en-AU" sz="1000" baseline="0" dirty="0" smtClean="0">
                          <a:latin typeface="Arial Narrow" pitchFamily="34" charset="0"/>
                        </a:rPr>
                        <a:t> of the time </a:t>
                      </a:r>
                      <a:r>
                        <a:rPr lang="en-AU" sz="1000" b="1" baseline="0" dirty="0" smtClean="0">
                          <a:latin typeface="Arial Narrow" pitchFamily="34" charset="0"/>
                        </a:rPr>
                        <a:t>(Weak influence)</a:t>
                      </a:r>
                      <a:endParaRPr lang="en-AU" sz="1000" b="1" dirty="0">
                        <a:latin typeface="Arial Narrow" pitchFamily="34" charset="0"/>
                      </a:endParaRPr>
                    </a:p>
                  </a:txBody>
                  <a:tcPr marL="72000" marR="72000" marT="18000" marB="18000" anchor="ctr"/>
                </a:tc>
              </a:tr>
              <a:tr h="216024">
                <a:tc>
                  <a:txBody>
                    <a:bodyPr/>
                    <a:lstStyle/>
                    <a:p>
                      <a:pPr>
                        <a:lnSpc>
                          <a:spcPct val="130000"/>
                        </a:lnSpc>
                      </a:pPr>
                      <a:r>
                        <a:rPr lang="en-AU" sz="1000" dirty="0" err="1" smtClean="0">
                          <a:latin typeface="Arial Narrow" pitchFamily="34" charset="0"/>
                        </a:rPr>
                        <a:t>idx_one_pct</a:t>
                      </a:r>
                      <a:endParaRPr lang="en-AU" sz="1000" dirty="0">
                        <a:latin typeface="Arial Narrow" pitchFamily="34" charset="0"/>
                      </a:endParaRPr>
                    </a:p>
                  </a:txBody>
                  <a:tcPr marL="72000" marR="72000" marT="18000" marB="18000" anchor="ctr"/>
                </a:tc>
                <a:tc>
                  <a:txBody>
                    <a:bodyPr/>
                    <a:lstStyle/>
                    <a:p>
                      <a:pPr algn="ctr">
                        <a:lnSpc>
                          <a:spcPct val="130000"/>
                        </a:lnSpc>
                      </a:pPr>
                      <a:r>
                        <a:rPr lang="en-AU" sz="1000" dirty="0" smtClean="0">
                          <a:latin typeface="Arial Narrow" pitchFamily="34" charset="0"/>
                        </a:rPr>
                        <a:t>0.10</a:t>
                      </a:r>
                      <a:endParaRPr lang="en-AU" sz="1000" dirty="0">
                        <a:latin typeface="Arial Narrow" pitchFamily="34" charset="0"/>
                      </a:endParaRPr>
                    </a:p>
                  </a:txBody>
                  <a:tcPr marL="72000" marR="72000" marT="18000" marB="18000" anchor="ctr"/>
                </a:tc>
                <a:tc>
                  <a:txBody>
                    <a:bodyPr/>
                    <a:lstStyle/>
                    <a:p>
                      <a:pPr>
                        <a:lnSpc>
                          <a:spcPct val="130000"/>
                        </a:lnSpc>
                      </a:pPr>
                      <a:r>
                        <a:rPr lang="en-AU" sz="1000" dirty="0" smtClean="0">
                          <a:latin typeface="Arial Narrow" pitchFamily="34" charset="0"/>
                        </a:rPr>
                        <a:t>The team</a:t>
                      </a:r>
                      <a:r>
                        <a:rPr lang="en-AU" sz="1000" baseline="0" dirty="0" smtClean="0">
                          <a:latin typeface="Arial Narrow" pitchFamily="34" charset="0"/>
                        </a:rPr>
                        <a:t> leading this index wins approximately </a:t>
                      </a:r>
                      <a:r>
                        <a:rPr lang="en-AU" sz="1000" b="1" baseline="0" dirty="0" smtClean="0">
                          <a:latin typeface="Arial Narrow" pitchFamily="34" charset="0"/>
                        </a:rPr>
                        <a:t>54%</a:t>
                      </a:r>
                      <a:r>
                        <a:rPr lang="en-AU" sz="1000" baseline="0" dirty="0" smtClean="0">
                          <a:latin typeface="Arial Narrow" pitchFamily="34" charset="0"/>
                        </a:rPr>
                        <a:t> of the time </a:t>
                      </a:r>
                      <a:r>
                        <a:rPr lang="en-AU" sz="1000" b="1" baseline="0" dirty="0" smtClean="0">
                          <a:latin typeface="Arial Narrow" pitchFamily="34" charset="0"/>
                        </a:rPr>
                        <a:t>(Weak influence)</a:t>
                      </a:r>
                      <a:endParaRPr lang="en-AU" sz="1000" b="1" dirty="0">
                        <a:latin typeface="Arial Narrow" pitchFamily="34" charset="0"/>
                      </a:endParaRPr>
                    </a:p>
                  </a:txBody>
                  <a:tcPr marL="72000" marR="72000" marT="18000" marB="18000" anchor="ctr"/>
                </a:tc>
              </a:tr>
              <a:tr h="216024">
                <a:tc>
                  <a:txBody>
                    <a:bodyPr/>
                    <a:lstStyle/>
                    <a:p>
                      <a:pPr>
                        <a:lnSpc>
                          <a:spcPct val="130000"/>
                        </a:lnSpc>
                      </a:pPr>
                      <a:r>
                        <a:rPr lang="en-AU" sz="1000" dirty="0" err="1" smtClean="0">
                          <a:latin typeface="Arial Narrow" pitchFamily="34" charset="0"/>
                        </a:rPr>
                        <a:t>idx_less_frees</a:t>
                      </a:r>
                      <a:endParaRPr lang="en-AU" sz="1000" dirty="0">
                        <a:latin typeface="Arial Narrow" pitchFamily="34" charset="0"/>
                      </a:endParaRPr>
                    </a:p>
                  </a:txBody>
                  <a:tcPr marL="72000" marR="72000" marT="18000" marB="18000" anchor="ctr"/>
                </a:tc>
                <a:tc>
                  <a:txBody>
                    <a:bodyPr/>
                    <a:lstStyle/>
                    <a:p>
                      <a:pPr algn="ctr">
                        <a:lnSpc>
                          <a:spcPct val="130000"/>
                        </a:lnSpc>
                      </a:pPr>
                      <a:r>
                        <a:rPr lang="en-AU" sz="1000" dirty="0" smtClean="0">
                          <a:latin typeface="Arial Narrow" pitchFamily="34" charset="0"/>
                        </a:rPr>
                        <a:t>0.06</a:t>
                      </a:r>
                      <a:endParaRPr lang="en-AU" sz="1000" dirty="0">
                        <a:latin typeface="Arial Narrow" pitchFamily="34" charset="0"/>
                      </a:endParaRPr>
                    </a:p>
                  </a:txBody>
                  <a:tcPr marL="72000" marR="72000" marT="18000" marB="18000" anchor="ctr"/>
                </a:tc>
                <a:tc>
                  <a:txBody>
                    <a:bodyPr/>
                    <a:lstStyle/>
                    <a:p>
                      <a:pPr>
                        <a:lnSpc>
                          <a:spcPct val="130000"/>
                        </a:lnSpc>
                      </a:pPr>
                      <a:r>
                        <a:rPr lang="en-AU" sz="1000" dirty="0" smtClean="0">
                          <a:latin typeface="Arial Narrow" pitchFamily="34" charset="0"/>
                        </a:rPr>
                        <a:t>The team</a:t>
                      </a:r>
                      <a:r>
                        <a:rPr lang="en-AU" sz="1000" baseline="0" dirty="0" smtClean="0">
                          <a:latin typeface="Arial Narrow" pitchFamily="34" charset="0"/>
                        </a:rPr>
                        <a:t> leading this index wins approximately </a:t>
                      </a:r>
                      <a:r>
                        <a:rPr lang="en-AU" sz="1000" b="1" baseline="0" dirty="0" smtClean="0">
                          <a:latin typeface="Arial Narrow" pitchFamily="34" charset="0"/>
                        </a:rPr>
                        <a:t>52%</a:t>
                      </a:r>
                      <a:r>
                        <a:rPr lang="en-AU" sz="1000" baseline="0" dirty="0" smtClean="0">
                          <a:latin typeface="Arial Narrow" pitchFamily="34" charset="0"/>
                        </a:rPr>
                        <a:t> of the time </a:t>
                      </a:r>
                      <a:r>
                        <a:rPr lang="en-AU" sz="1000" b="1" baseline="0" dirty="0" smtClean="0">
                          <a:latin typeface="Arial Narrow" pitchFamily="34" charset="0"/>
                        </a:rPr>
                        <a:t>(Weak influence)</a:t>
                      </a:r>
                      <a:endParaRPr lang="en-AU" sz="1000" b="1" dirty="0">
                        <a:latin typeface="Arial Narrow" pitchFamily="34" charset="0"/>
                      </a:endParaRPr>
                    </a:p>
                  </a:txBody>
                  <a:tcPr marL="72000" marR="72000" marT="18000" marB="18000" anchor="ctr"/>
                </a:tc>
              </a:tr>
            </a:tbl>
          </a:graphicData>
        </a:graphic>
      </p:graphicFrame>
      <p:grpSp>
        <p:nvGrpSpPr>
          <p:cNvPr id="59" name="Group 58"/>
          <p:cNvGrpSpPr/>
          <p:nvPr/>
        </p:nvGrpSpPr>
        <p:grpSpPr>
          <a:xfrm>
            <a:off x="6012160" y="411510"/>
            <a:ext cx="2016224" cy="324000"/>
            <a:chOff x="5868144" y="303498"/>
            <a:chExt cx="2016224" cy="324000"/>
          </a:xfrm>
        </p:grpSpPr>
        <p:pic>
          <p:nvPicPr>
            <p:cNvPr id="60" name="Picture 59" descr="905_viz.png"/>
            <p:cNvPicPr>
              <a:picLocks noChangeAspect="1"/>
            </p:cNvPicPr>
            <p:nvPr/>
          </p:nvPicPr>
          <p:blipFill>
            <a:blip r:embed="rId2" cstate="print">
              <a:duotone>
                <a:prstClr val="black"/>
                <a:srgbClr val="08267E">
                  <a:tint val="45000"/>
                  <a:satMod val="400000"/>
                </a:srgbClr>
              </a:duotone>
              <a:lum bright="20000"/>
            </a:blip>
            <a:stretch>
              <a:fillRect/>
            </a:stretch>
          </p:blipFill>
          <p:spPr>
            <a:xfrm>
              <a:off x="5868144" y="321498"/>
              <a:ext cx="288000" cy="288000"/>
            </a:xfrm>
            <a:prstGeom prst="rect">
              <a:avLst/>
            </a:prstGeom>
          </p:spPr>
        </p:pic>
        <p:pic>
          <p:nvPicPr>
            <p:cNvPr id="61" name="Picture 60" descr="910_stats.png"/>
            <p:cNvPicPr>
              <a:picLocks noChangeAspect="1"/>
            </p:cNvPicPr>
            <p:nvPr/>
          </p:nvPicPr>
          <p:blipFill>
            <a:blip r:embed="rId3" cstate="print">
              <a:duotone>
                <a:prstClr val="black"/>
                <a:srgbClr val="08267E">
                  <a:tint val="45000"/>
                  <a:satMod val="400000"/>
                </a:srgbClr>
              </a:duotone>
              <a:lum bright="-20000"/>
            </a:blip>
            <a:stretch>
              <a:fillRect/>
            </a:stretch>
          </p:blipFill>
          <p:spPr>
            <a:xfrm>
              <a:off x="6420218" y="321498"/>
              <a:ext cx="288000" cy="288000"/>
            </a:xfrm>
            <a:prstGeom prst="rect">
              <a:avLst/>
            </a:prstGeom>
          </p:spPr>
        </p:pic>
        <p:pic>
          <p:nvPicPr>
            <p:cNvPr id="63" name="Picture 62" descr="915_ml.png"/>
            <p:cNvPicPr>
              <a:picLocks noChangeAspect="1"/>
            </p:cNvPicPr>
            <p:nvPr/>
          </p:nvPicPr>
          <p:blipFill>
            <a:blip r:embed="rId4" cstate="print">
              <a:duotone>
                <a:prstClr val="black"/>
                <a:srgbClr val="08267E">
                  <a:tint val="45000"/>
                  <a:satMod val="400000"/>
                </a:srgbClr>
              </a:duotone>
              <a:lum bright="20000"/>
            </a:blip>
            <a:stretch>
              <a:fillRect/>
            </a:stretch>
          </p:blipFill>
          <p:spPr>
            <a:xfrm>
              <a:off x="6972292" y="303498"/>
              <a:ext cx="324000" cy="324000"/>
            </a:xfrm>
            <a:prstGeom prst="rect">
              <a:avLst/>
            </a:prstGeom>
          </p:spPr>
        </p:pic>
        <p:pic>
          <p:nvPicPr>
            <p:cNvPr id="64" name="Picture 63" descr="920_findings.png"/>
            <p:cNvPicPr>
              <a:picLocks noChangeAspect="1"/>
            </p:cNvPicPr>
            <p:nvPr/>
          </p:nvPicPr>
          <p:blipFill>
            <a:blip r:embed="rId5" cstate="print">
              <a:duotone>
                <a:prstClr val="black"/>
                <a:srgbClr val="08267E">
                  <a:tint val="45000"/>
                  <a:satMod val="400000"/>
                </a:srgbClr>
              </a:duotone>
              <a:lum bright="20000"/>
            </a:blip>
            <a:stretch>
              <a:fillRect/>
            </a:stretch>
          </p:blipFill>
          <p:spPr>
            <a:xfrm>
              <a:off x="7560368" y="303498"/>
              <a:ext cx="324000" cy="324000"/>
            </a:xfrm>
            <a:prstGeom prst="rect">
              <a:avLst/>
            </a:prstGeom>
          </p:spPr>
        </p:pic>
        <p:sp>
          <p:nvSpPr>
            <p:cNvPr id="65" name="Down Arrow 64"/>
            <p:cNvSpPr/>
            <p:nvPr/>
          </p:nvSpPr>
          <p:spPr>
            <a:xfrm rot="16200000">
              <a:off x="6198181"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Down Arrow 66"/>
            <p:cNvSpPr/>
            <p:nvPr/>
          </p:nvSpPr>
          <p:spPr>
            <a:xfrm rot="16200000">
              <a:off x="6750255"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Down Arrow 67"/>
            <p:cNvSpPr/>
            <p:nvPr/>
          </p:nvSpPr>
          <p:spPr>
            <a:xfrm rot="16200000">
              <a:off x="7362328"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Machine learning </a:t>
            </a:r>
            <a:r>
              <a:rPr lang="en-AU" sz="1400" dirty="0" smtClean="0"/>
              <a:t> – 1 </a:t>
            </a:r>
            <a:r>
              <a:rPr lang="en-AU" sz="1400" dirty="0" smtClean="0"/>
              <a:t>of 5</a:t>
            </a:r>
            <a:endParaRPr lang="en-AU" sz="1400" dirty="0">
              <a:solidFill>
                <a:srgbClr val="FF0000"/>
              </a:solidFill>
            </a:endParaRPr>
          </a:p>
        </p:txBody>
      </p:sp>
      <p:grpSp>
        <p:nvGrpSpPr>
          <p:cNvPr id="4" name="Group 9"/>
          <p:cNvGrpSpPr/>
          <p:nvPr/>
        </p:nvGrpSpPr>
        <p:grpSpPr>
          <a:xfrm>
            <a:off x="539552" y="1923678"/>
            <a:ext cx="3024336" cy="546625"/>
            <a:chOff x="539552" y="1088965"/>
            <a:chExt cx="3024336" cy="546625"/>
          </a:xfrm>
        </p:grpSpPr>
        <p:sp>
          <p:nvSpPr>
            <p:cNvPr id="7" name="Rectangle 6"/>
            <p:cNvSpPr/>
            <p:nvPr/>
          </p:nvSpPr>
          <p:spPr>
            <a:xfrm>
              <a:off x="539552" y="1088965"/>
              <a:ext cx="3024336" cy="469616"/>
            </a:xfrm>
            <a:prstGeom prst="rect">
              <a:avLst/>
            </a:prstGeom>
          </p:spPr>
          <p:txBody>
            <a:bodyPr wrap="square" lIns="126000">
              <a:spAutoFit/>
            </a:bodyPr>
            <a:lstStyle/>
            <a:p>
              <a:pPr>
                <a:lnSpc>
                  <a:spcPct val="75000"/>
                </a:lnSpc>
                <a:spcBef>
                  <a:spcPts val="850"/>
                </a:spcBef>
                <a:buClr>
                  <a:srgbClr val="08267E"/>
                </a:buClr>
                <a:buSzPct val="80000"/>
              </a:pPr>
              <a:r>
                <a:rPr lang="en-AU" sz="1600" spc="-100" dirty="0" smtClean="0">
                  <a:solidFill>
                    <a:srgbClr val="08267E"/>
                  </a:solidFill>
                  <a:latin typeface="Calibri Light" pitchFamily="34" charset="0"/>
                </a:rPr>
                <a:t>Calculated proportion of top ten players belonging to each team for key stats</a:t>
              </a:r>
            </a:p>
          </p:txBody>
        </p:sp>
        <p:cxnSp>
          <p:nvCxnSpPr>
            <p:cNvPr id="8" name="Straight Connector 7"/>
            <p:cNvCxnSpPr/>
            <p:nvPr/>
          </p:nvCxnSpPr>
          <p:spPr>
            <a:xfrm>
              <a:off x="539552" y="1131590"/>
              <a:ext cx="0" cy="504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pSp>
        <p:nvGrpSpPr>
          <p:cNvPr id="5" name="Group 9"/>
          <p:cNvGrpSpPr/>
          <p:nvPr/>
        </p:nvGrpSpPr>
        <p:grpSpPr>
          <a:xfrm>
            <a:off x="3707904" y="1923678"/>
            <a:ext cx="2376264" cy="577081"/>
            <a:chOff x="539552" y="1088965"/>
            <a:chExt cx="2376264" cy="577081"/>
          </a:xfrm>
        </p:grpSpPr>
        <p:sp>
          <p:nvSpPr>
            <p:cNvPr id="24" name="Rectangle 23"/>
            <p:cNvSpPr/>
            <p:nvPr/>
          </p:nvSpPr>
          <p:spPr>
            <a:xfrm>
              <a:off x="539552" y="1088965"/>
              <a:ext cx="2376264" cy="577081"/>
            </a:xfrm>
            <a:prstGeom prst="rect">
              <a:avLst/>
            </a:prstGeom>
          </p:spPr>
          <p:txBody>
            <a:bodyPr wrap="square" lIns="126000">
              <a:spAutoFit/>
            </a:bodyPr>
            <a:lstStyle/>
            <a:p>
              <a:pPr>
                <a:lnSpc>
                  <a:spcPct val="75000"/>
                </a:lnSpc>
                <a:spcBef>
                  <a:spcPts val="850"/>
                </a:spcBef>
                <a:buClr>
                  <a:srgbClr val="08267E"/>
                </a:buClr>
                <a:buSzPct val="80000"/>
              </a:pPr>
              <a:r>
                <a:rPr lang="en-AU" sz="1400" spc="-80" dirty="0" smtClean="0">
                  <a:solidFill>
                    <a:srgbClr val="08267E"/>
                  </a:solidFill>
                  <a:latin typeface="Calibri Light" pitchFamily="34" charset="0"/>
                </a:rPr>
                <a:t>Created six data clusters, thought of as ladder position (H / M / L) and game plan (fast / slow)</a:t>
              </a:r>
            </a:p>
          </p:txBody>
        </p:sp>
        <p:cxnSp>
          <p:nvCxnSpPr>
            <p:cNvPr id="25" name="Straight Connector 24"/>
            <p:cNvCxnSpPr/>
            <p:nvPr/>
          </p:nvCxnSpPr>
          <p:spPr>
            <a:xfrm>
              <a:off x="539552" y="1131590"/>
              <a:ext cx="0" cy="504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pSp>
        <p:nvGrpSpPr>
          <p:cNvPr id="6" name="Group 9"/>
          <p:cNvGrpSpPr/>
          <p:nvPr/>
        </p:nvGrpSpPr>
        <p:grpSpPr>
          <a:xfrm>
            <a:off x="6300192" y="1923678"/>
            <a:ext cx="2232248" cy="584071"/>
            <a:chOff x="539552" y="1088965"/>
            <a:chExt cx="2232248" cy="584071"/>
          </a:xfrm>
        </p:grpSpPr>
        <p:sp>
          <p:nvSpPr>
            <p:cNvPr id="27" name="Rectangle 26"/>
            <p:cNvSpPr/>
            <p:nvPr/>
          </p:nvSpPr>
          <p:spPr>
            <a:xfrm>
              <a:off x="539552" y="1088965"/>
              <a:ext cx="2232248" cy="584071"/>
            </a:xfrm>
            <a:prstGeom prst="rect">
              <a:avLst/>
            </a:prstGeom>
          </p:spPr>
          <p:txBody>
            <a:bodyPr wrap="square" lIns="126000">
              <a:spAutoFit/>
            </a:bodyPr>
            <a:lstStyle/>
            <a:p>
              <a:pPr>
                <a:lnSpc>
                  <a:spcPct val="75000"/>
                </a:lnSpc>
                <a:spcBef>
                  <a:spcPts val="850"/>
                </a:spcBef>
                <a:buClr>
                  <a:srgbClr val="08267E"/>
                </a:buClr>
                <a:buSzPct val="80000"/>
              </a:pPr>
              <a:r>
                <a:rPr lang="en-AU" sz="1400" spc="-80" dirty="0" smtClean="0">
                  <a:solidFill>
                    <a:srgbClr val="FF0000"/>
                  </a:solidFill>
                  <a:latin typeface="Calibri Light" pitchFamily="34" charset="0"/>
                </a:rPr>
                <a:t>Tested for variable impact on each other (</a:t>
              </a:r>
              <a:r>
                <a:rPr lang="en-AU" sz="1400" spc="-80" dirty="0" err="1" smtClean="0">
                  <a:solidFill>
                    <a:srgbClr val="FF0000"/>
                  </a:solidFill>
                  <a:latin typeface="Calibri Light" pitchFamily="34" charset="0"/>
                </a:rPr>
                <a:t>multicollinearity</a:t>
              </a:r>
              <a:r>
                <a:rPr lang="en-AU" sz="1400" spc="-80" dirty="0" smtClean="0">
                  <a:solidFill>
                    <a:srgbClr val="FF0000"/>
                  </a:solidFill>
                  <a:latin typeface="Calibri Light" pitchFamily="34" charset="0"/>
                </a:rPr>
                <a:t>), which affects model validity</a:t>
              </a:r>
            </a:p>
          </p:txBody>
        </p:sp>
        <p:cxnSp>
          <p:nvCxnSpPr>
            <p:cNvPr id="28" name="Straight Connector 27"/>
            <p:cNvCxnSpPr/>
            <p:nvPr/>
          </p:nvCxnSpPr>
          <p:spPr>
            <a:xfrm>
              <a:off x="539552" y="1131590"/>
              <a:ext cx="0" cy="504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6" name="Slide Number Placeholder 21"/>
          <p:cNvSpPr>
            <a:spLocks noGrp="1"/>
          </p:cNvSpPr>
          <p:nvPr>
            <p:ph type="sldNum" sz="quarter" idx="12"/>
          </p:nvPr>
        </p:nvSpPr>
        <p:spPr>
          <a:xfrm>
            <a:off x="8244408" y="4803998"/>
            <a:ext cx="472060" cy="205740"/>
          </a:xfrm>
        </p:spPr>
        <p:txBody>
          <a:bodyPr/>
          <a:lstStyle/>
          <a:p>
            <a:fld id="{330D2E87-30D5-43AF-A58B-0855920B3EF9}" type="slidenum">
              <a:rPr lang="en-AU" sz="1100" smtClean="0">
                <a:solidFill>
                  <a:schemeClr val="tx1">
                    <a:lumMod val="65000"/>
                    <a:lumOff val="35000"/>
                  </a:schemeClr>
                </a:solidFill>
                <a:latin typeface="Arial" pitchFamily="34" charset="0"/>
                <a:cs typeface="Arial" pitchFamily="34" charset="0"/>
              </a:rPr>
              <a:pPr/>
              <a:t>11</a:t>
            </a:fld>
            <a:endParaRPr lang="en-AU" sz="1100" dirty="0">
              <a:solidFill>
                <a:schemeClr val="tx1">
                  <a:lumMod val="65000"/>
                  <a:lumOff val="35000"/>
                </a:schemeClr>
              </a:solidFill>
              <a:latin typeface="Arial" pitchFamily="34" charset="0"/>
              <a:cs typeface="Arial" pitchFamily="34" charset="0"/>
            </a:endParaRPr>
          </a:p>
        </p:txBody>
      </p:sp>
      <p:sp>
        <p:nvSpPr>
          <p:cNvPr id="33" name="Rectangle 32"/>
          <p:cNvSpPr/>
          <p:nvPr/>
        </p:nvSpPr>
        <p:spPr>
          <a:xfrm>
            <a:off x="434220" y="1059582"/>
            <a:ext cx="7954204" cy="824841"/>
          </a:xfrm>
          <a:prstGeom prst="rect">
            <a:avLst/>
          </a:prstGeom>
        </p:spPr>
        <p:txBody>
          <a:bodyPr wrap="square" lIns="126000">
            <a:spAutoFit/>
          </a:bodyPr>
          <a:lstStyle/>
          <a:p>
            <a:pPr>
              <a:lnSpc>
                <a:spcPct val="85000"/>
              </a:lnSpc>
              <a:spcBef>
                <a:spcPts val="850"/>
              </a:spcBef>
              <a:buClr>
                <a:srgbClr val="08267E"/>
              </a:buClr>
              <a:buSzPct val="80000"/>
            </a:pPr>
            <a:r>
              <a:rPr lang="en-AU" sz="1400" b="1" spc="-20" dirty="0" smtClean="0">
                <a:solidFill>
                  <a:schemeClr val="tx1">
                    <a:lumMod val="85000"/>
                    <a:lumOff val="15000"/>
                  </a:schemeClr>
                </a:solidFill>
                <a:latin typeface="Arial Narrow" pitchFamily="34" charset="0"/>
              </a:rPr>
              <a:t>The exploratory and statistical analyses show relationships between indices derived from player metrics and team results. The next step is to model these relationships seeking to predict match results from player performance, and more importantly interpreting the models to gain insights. When modelling, the data used to “train” the model must be quarantined from the data used to “test” the model’s accuracy.</a:t>
            </a:r>
          </a:p>
        </p:txBody>
      </p:sp>
      <p:grpSp>
        <p:nvGrpSpPr>
          <p:cNvPr id="9" name="Group 54"/>
          <p:cNvGrpSpPr/>
          <p:nvPr/>
        </p:nvGrpSpPr>
        <p:grpSpPr>
          <a:xfrm>
            <a:off x="6012160" y="411510"/>
            <a:ext cx="2016224" cy="324000"/>
            <a:chOff x="5868144" y="303498"/>
            <a:chExt cx="2016224" cy="324000"/>
          </a:xfrm>
        </p:grpSpPr>
        <p:pic>
          <p:nvPicPr>
            <p:cNvPr id="56" name="Picture 55" descr="905_viz.png"/>
            <p:cNvPicPr>
              <a:picLocks noChangeAspect="1"/>
            </p:cNvPicPr>
            <p:nvPr/>
          </p:nvPicPr>
          <p:blipFill>
            <a:blip r:embed="rId2" cstate="print">
              <a:duotone>
                <a:prstClr val="black"/>
                <a:srgbClr val="08267E">
                  <a:tint val="45000"/>
                  <a:satMod val="400000"/>
                </a:srgbClr>
              </a:duotone>
              <a:lum bright="20000"/>
            </a:blip>
            <a:stretch>
              <a:fillRect/>
            </a:stretch>
          </p:blipFill>
          <p:spPr>
            <a:xfrm>
              <a:off x="5868144" y="321498"/>
              <a:ext cx="288000" cy="288000"/>
            </a:xfrm>
            <a:prstGeom prst="rect">
              <a:avLst/>
            </a:prstGeom>
          </p:spPr>
        </p:pic>
        <p:pic>
          <p:nvPicPr>
            <p:cNvPr id="57" name="Picture 56" descr="910_stats.png"/>
            <p:cNvPicPr>
              <a:picLocks noChangeAspect="1"/>
            </p:cNvPicPr>
            <p:nvPr/>
          </p:nvPicPr>
          <p:blipFill>
            <a:blip r:embed="rId3" cstate="print">
              <a:duotone>
                <a:prstClr val="black"/>
                <a:srgbClr val="08267E">
                  <a:tint val="45000"/>
                  <a:satMod val="400000"/>
                </a:srgbClr>
              </a:duotone>
              <a:lum bright="20000"/>
            </a:blip>
            <a:stretch>
              <a:fillRect/>
            </a:stretch>
          </p:blipFill>
          <p:spPr>
            <a:xfrm>
              <a:off x="6420218" y="321498"/>
              <a:ext cx="288000" cy="288000"/>
            </a:xfrm>
            <a:prstGeom prst="rect">
              <a:avLst/>
            </a:prstGeom>
          </p:spPr>
        </p:pic>
        <p:pic>
          <p:nvPicPr>
            <p:cNvPr id="58" name="Picture 57" descr="915_ml.png"/>
            <p:cNvPicPr>
              <a:picLocks noChangeAspect="1"/>
            </p:cNvPicPr>
            <p:nvPr/>
          </p:nvPicPr>
          <p:blipFill>
            <a:blip r:embed="rId4" cstate="print">
              <a:duotone>
                <a:prstClr val="black"/>
                <a:srgbClr val="08267E">
                  <a:tint val="45000"/>
                  <a:satMod val="400000"/>
                </a:srgbClr>
              </a:duotone>
              <a:lum bright="-20000"/>
            </a:blip>
            <a:stretch>
              <a:fillRect/>
            </a:stretch>
          </p:blipFill>
          <p:spPr>
            <a:xfrm>
              <a:off x="6972292" y="303498"/>
              <a:ext cx="324000" cy="324000"/>
            </a:xfrm>
            <a:prstGeom prst="rect">
              <a:avLst/>
            </a:prstGeom>
          </p:spPr>
        </p:pic>
        <p:pic>
          <p:nvPicPr>
            <p:cNvPr id="59" name="Picture 58" descr="920_findings.png"/>
            <p:cNvPicPr>
              <a:picLocks noChangeAspect="1"/>
            </p:cNvPicPr>
            <p:nvPr/>
          </p:nvPicPr>
          <p:blipFill>
            <a:blip r:embed="rId5" cstate="print">
              <a:duotone>
                <a:prstClr val="black"/>
                <a:srgbClr val="08267E">
                  <a:tint val="45000"/>
                  <a:satMod val="400000"/>
                </a:srgbClr>
              </a:duotone>
              <a:lum bright="20000"/>
            </a:blip>
            <a:stretch>
              <a:fillRect/>
            </a:stretch>
          </p:blipFill>
          <p:spPr>
            <a:xfrm>
              <a:off x="7560368" y="303498"/>
              <a:ext cx="324000" cy="324000"/>
            </a:xfrm>
            <a:prstGeom prst="rect">
              <a:avLst/>
            </a:prstGeom>
          </p:spPr>
        </p:pic>
        <p:sp>
          <p:nvSpPr>
            <p:cNvPr id="60" name="Down Arrow 59"/>
            <p:cNvSpPr/>
            <p:nvPr/>
          </p:nvSpPr>
          <p:spPr>
            <a:xfrm rot="16200000">
              <a:off x="6198181"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Down Arrow 60"/>
            <p:cNvSpPr/>
            <p:nvPr/>
          </p:nvSpPr>
          <p:spPr>
            <a:xfrm rot="16200000">
              <a:off x="6750255"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Down Arrow 61"/>
            <p:cNvSpPr/>
            <p:nvPr/>
          </p:nvSpPr>
          <p:spPr>
            <a:xfrm rot="16200000">
              <a:off x="7362328"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49" name="Picture 48" descr="temp_viz.png"/>
          <p:cNvPicPr>
            <a:picLocks noChangeAspect="1"/>
          </p:cNvPicPr>
          <p:nvPr/>
        </p:nvPicPr>
        <p:blipFill>
          <a:blip r:embed="rId6" cstate="print"/>
          <a:srcRect t="7476" b="5901"/>
          <a:stretch>
            <a:fillRect/>
          </a:stretch>
        </p:blipFill>
        <p:spPr>
          <a:xfrm>
            <a:off x="6228184" y="2859782"/>
            <a:ext cx="2376264" cy="1944216"/>
          </a:xfrm>
          <a:prstGeom prst="rect">
            <a:avLst/>
          </a:prstGeom>
        </p:spPr>
      </p:pic>
      <p:sp>
        <p:nvSpPr>
          <p:cNvPr id="50" name="Rectangle 49"/>
          <p:cNvSpPr/>
          <p:nvPr/>
        </p:nvSpPr>
        <p:spPr>
          <a:xfrm>
            <a:off x="3707904" y="2499742"/>
            <a:ext cx="2160240" cy="351763"/>
          </a:xfrm>
          <a:prstGeom prst="rect">
            <a:avLst/>
          </a:prstGeom>
        </p:spPr>
        <p:txBody>
          <a:bodyPr wrap="square" lIns="126000">
            <a:spAutoFit/>
          </a:bodyPr>
          <a:lstStyle/>
          <a:p>
            <a:pPr marL="180975" lvl="1" indent="-180975">
              <a:lnSpc>
                <a:spcPct val="75000"/>
              </a:lnSpc>
              <a:spcBef>
                <a:spcPts val="600"/>
              </a:spcBef>
              <a:buClr>
                <a:schemeClr val="tx1">
                  <a:lumMod val="75000"/>
                  <a:lumOff val="25000"/>
                </a:schemeClr>
              </a:buClr>
              <a:buSzPct val="90000"/>
              <a:buFont typeface="Wingdings"/>
              <a:buChar char=""/>
              <a:defRPr/>
            </a:pPr>
            <a:r>
              <a:rPr lang="en-AU" sz="1100" dirty="0" smtClean="0">
                <a:latin typeface="Calibri Light" pitchFamily="34" charset="0"/>
                <a:cs typeface="Kalinga" pitchFamily="34" charset="0"/>
              </a:rPr>
              <a:t>Future analyses could explore different cluster stratification</a:t>
            </a:r>
          </a:p>
        </p:txBody>
      </p:sp>
      <p:sp>
        <p:nvSpPr>
          <p:cNvPr id="51" name="Rectangle 50"/>
          <p:cNvSpPr/>
          <p:nvPr/>
        </p:nvSpPr>
        <p:spPr>
          <a:xfrm>
            <a:off x="6300192" y="2499742"/>
            <a:ext cx="2304256" cy="346249"/>
          </a:xfrm>
          <a:prstGeom prst="rect">
            <a:avLst/>
          </a:prstGeom>
        </p:spPr>
        <p:txBody>
          <a:bodyPr wrap="square" lIns="126000">
            <a:spAutoFit/>
          </a:bodyPr>
          <a:lstStyle/>
          <a:p>
            <a:pPr marL="180975" lvl="1" indent="-180975">
              <a:lnSpc>
                <a:spcPct val="75000"/>
              </a:lnSpc>
              <a:spcBef>
                <a:spcPts val="600"/>
              </a:spcBef>
              <a:buClr>
                <a:schemeClr val="tx1">
                  <a:lumMod val="75000"/>
                  <a:lumOff val="25000"/>
                </a:schemeClr>
              </a:buClr>
              <a:buSzPct val="90000"/>
              <a:buFont typeface="Wingdings"/>
              <a:buChar char=""/>
              <a:defRPr/>
            </a:pPr>
            <a:r>
              <a:rPr lang="en-AU" sz="1100" dirty="0" smtClean="0">
                <a:latin typeface="Calibri Light" pitchFamily="34" charset="0"/>
                <a:cs typeface="Kalinga" pitchFamily="34" charset="0"/>
              </a:rPr>
              <a:t>Correlations below indicate some care in modelling is needed</a:t>
            </a:r>
          </a:p>
        </p:txBody>
      </p:sp>
      <p:sp>
        <p:nvSpPr>
          <p:cNvPr id="52" name="Rectangle 51"/>
          <p:cNvSpPr/>
          <p:nvPr/>
        </p:nvSpPr>
        <p:spPr>
          <a:xfrm>
            <a:off x="539552" y="2499742"/>
            <a:ext cx="2880320" cy="804066"/>
          </a:xfrm>
          <a:prstGeom prst="rect">
            <a:avLst/>
          </a:prstGeom>
        </p:spPr>
        <p:txBody>
          <a:bodyPr wrap="square" lIns="126000">
            <a:spAutoFit/>
          </a:bodyPr>
          <a:lstStyle/>
          <a:p>
            <a:pPr marL="180975" lvl="1" indent="-180975">
              <a:lnSpc>
                <a:spcPct val="75000"/>
              </a:lnSpc>
              <a:spcBef>
                <a:spcPts val="600"/>
              </a:spcBef>
              <a:buClr>
                <a:schemeClr val="tx1">
                  <a:lumMod val="75000"/>
                  <a:lumOff val="25000"/>
                </a:schemeClr>
              </a:buClr>
              <a:buSzPct val="90000"/>
              <a:buFont typeface="Wingdings"/>
              <a:buChar char=""/>
              <a:defRPr/>
            </a:pPr>
            <a:r>
              <a:rPr lang="en-AU" sz="1100" dirty="0" smtClean="0">
                <a:latin typeface="Calibri Light" pitchFamily="34" charset="0"/>
                <a:cs typeface="Kalinga" pitchFamily="34" charset="0"/>
              </a:rPr>
              <a:t>E.g. Of players with top ten most inside 50 entries, team A had six (60%)</a:t>
            </a:r>
          </a:p>
          <a:p>
            <a:pPr marL="180975" lvl="1" indent="-180975">
              <a:lnSpc>
                <a:spcPct val="75000"/>
              </a:lnSpc>
              <a:spcBef>
                <a:spcPts val="600"/>
              </a:spcBef>
              <a:buClr>
                <a:schemeClr val="tx1">
                  <a:lumMod val="75000"/>
                  <a:lumOff val="25000"/>
                </a:schemeClr>
              </a:buClr>
              <a:buSzPct val="90000"/>
              <a:buFont typeface="Wingdings"/>
              <a:buChar char=""/>
              <a:defRPr/>
            </a:pPr>
            <a:r>
              <a:rPr lang="en-AU" sz="1100" dirty="0" smtClean="0">
                <a:latin typeface="Calibri Light" pitchFamily="34" charset="0"/>
                <a:cs typeface="Kalinga" pitchFamily="34" charset="0"/>
              </a:rPr>
              <a:t>Top ten expanded for ties, e.g. if players ranked 10 and 11 for a stat were the same, the proportion was of the top 11</a:t>
            </a:r>
          </a:p>
        </p:txBody>
      </p:sp>
      <p:grpSp>
        <p:nvGrpSpPr>
          <p:cNvPr id="74" name="Group 73"/>
          <p:cNvGrpSpPr/>
          <p:nvPr/>
        </p:nvGrpSpPr>
        <p:grpSpPr>
          <a:xfrm>
            <a:off x="4091542" y="3003798"/>
            <a:ext cx="1416562" cy="1484392"/>
            <a:chOff x="4091542" y="2931790"/>
            <a:chExt cx="1416562" cy="1484392"/>
          </a:xfrm>
        </p:grpSpPr>
        <p:grpSp>
          <p:nvGrpSpPr>
            <p:cNvPr id="71" name="Group 70"/>
            <p:cNvGrpSpPr/>
            <p:nvPr/>
          </p:nvGrpSpPr>
          <p:grpSpPr>
            <a:xfrm>
              <a:off x="4283968" y="3147814"/>
              <a:ext cx="1106288" cy="1268368"/>
              <a:chOff x="3995936" y="2931790"/>
              <a:chExt cx="1106288" cy="1268368"/>
            </a:xfrm>
          </p:grpSpPr>
          <p:sp>
            <p:nvSpPr>
              <p:cNvPr id="53" name="Rectangle 52"/>
              <p:cNvSpPr/>
              <p:nvPr/>
            </p:nvSpPr>
            <p:spPr>
              <a:xfrm>
                <a:off x="4355976" y="3075806"/>
                <a:ext cx="360040" cy="360040"/>
              </a:xfrm>
              <a:prstGeom prst="rect">
                <a:avLst/>
              </a:prstGeom>
              <a:solidFill>
                <a:srgbClr val="0826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Rectangle 53"/>
              <p:cNvSpPr/>
              <p:nvPr/>
            </p:nvSpPr>
            <p:spPr>
              <a:xfrm>
                <a:off x="4739640" y="3075806"/>
                <a:ext cx="360040" cy="360040"/>
              </a:xfrm>
              <a:prstGeom prst="rect">
                <a:avLst/>
              </a:prstGeom>
              <a:solidFill>
                <a:srgbClr val="0826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54"/>
              <p:cNvSpPr/>
              <p:nvPr/>
            </p:nvSpPr>
            <p:spPr>
              <a:xfrm>
                <a:off x="4355976" y="3457962"/>
                <a:ext cx="360040" cy="360040"/>
              </a:xfrm>
              <a:prstGeom prst="rect">
                <a:avLst/>
              </a:prstGeom>
              <a:solidFill>
                <a:srgbClr val="0826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Rectangle 62"/>
              <p:cNvSpPr/>
              <p:nvPr/>
            </p:nvSpPr>
            <p:spPr>
              <a:xfrm>
                <a:off x="4739640" y="3457962"/>
                <a:ext cx="360040" cy="360040"/>
              </a:xfrm>
              <a:prstGeom prst="rect">
                <a:avLst/>
              </a:prstGeom>
              <a:solidFill>
                <a:srgbClr val="0826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Rectangle 63"/>
              <p:cNvSpPr/>
              <p:nvPr/>
            </p:nvSpPr>
            <p:spPr>
              <a:xfrm>
                <a:off x="4355976" y="3840118"/>
                <a:ext cx="360040" cy="360040"/>
              </a:xfrm>
              <a:prstGeom prst="rect">
                <a:avLst/>
              </a:prstGeom>
              <a:solidFill>
                <a:srgbClr val="0826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Rectangle 64"/>
              <p:cNvSpPr/>
              <p:nvPr/>
            </p:nvSpPr>
            <p:spPr>
              <a:xfrm>
                <a:off x="4739640" y="3840118"/>
                <a:ext cx="360040" cy="360040"/>
              </a:xfrm>
              <a:prstGeom prst="rect">
                <a:avLst/>
              </a:prstGeom>
              <a:solidFill>
                <a:srgbClr val="0826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ectangle 65"/>
              <p:cNvSpPr/>
              <p:nvPr/>
            </p:nvSpPr>
            <p:spPr>
              <a:xfrm>
                <a:off x="4355976" y="2931790"/>
                <a:ext cx="360040" cy="120418"/>
              </a:xfrm>
              <a:prstGeom prst="rect">
                <a:avLst/>
              </a:prstGeom>
            </p:spPr>
            <p:txBody>
              <a:bodyPr wrap="square" lIns="0" tIns="0" rIns="0" bIns="0">
                <a:spAutoFit/>
              </a:bodyPr>
              <a:lstStyle/>
              <a:p>
                <a:pPr marL="0" lvl="1" indent="1588" algn="ctr">
                  <a:lnSpc>
                    <a:spcPct val="75000"/>
                  </a:lnSpc>
                  <a:spcBef>
                    <a:spcPts val="600"/>
                  </a:spcBef>
                  <a:buClr>
                    <a:schemeClr val="tx1">
                      <a:lumMod val="75000"/>
                      <a:lumOff val="25000"/>
                    </a:schemeClr>
                  </a:buClr>
                  <a:buSzPct val="90000"/>
                  <a:defRPr/>
                </a:pPr>
                <a:r>
                  <a:rPr lang="en-AU" sz="1000" dirty="0" smtClean="0">
                    <a:solidFill>
                      <a:srgbClr val="0C3CC4"/>
                    </a:solidFill>
                    <a:latin typeface="Calibri Light" pitchFamily="34" charset="0"/>
                    <a:cs typeface="Kalinga" pitchFamily="34" charset="0"/>
                  </a:rPr>
                  <a:t>Fast</a:t>
                </a:r>
              </a:p>
            </p:txBody>
          </p:sp>
          <p:sp>
            <p:nvSpPr>
              <p:cNvPr id="67" name="Rectangle 66"/>
              <p:cNvSpPr/>
              <p:nvPr/>
            </p:nvSpPr>
            <p:spPr>
              <a:xfrm>
                <a:off x="4737100" y="2931790"/>
                <a:ext cx="365124" cy="120418"/>
              </a:xfrm>
              <a:prstGeom prst="rect">
                <a:avLst/>
              </a:prstGeom>
            </p:spPr>
            <p:txBody>
              <a:bodyPr wrap="square" lIns="0" tIns="0" rIns="0" bIns="0">
                <a:spAutoFit/>
              </a:bodyPr>
              <a:lstStyle/>
              <a:p>
                <a:pPr marL="0" lvl="1" indent="1588" algn="ctr">
                  <a:lnSpc>
                    <a:spcPct val="75000"/>
                  </a:lnSpc>
                  <a:spcBef>
                    <a:spcPts val="600"/>
                  </a:spcBef>
                  <a:buClr>
                    <a:schemeClr val="tx1">
                      <a:lumMod val="75000"/>
                      <a:lumOff val="25000"/>
                    </a:schemeClr>
                  </a:buClr>
                  <a:buSzPct val="90000"/>
                  <a:defRPr/>
                </a:pPr>
                <a:r>
                  <a:rPr lang="en-AU" sz="1000" dirty="0" smtClean="0">
                    <a:solidFill>
                      <a:srgbClr val="0C3CC4"/>
                    </a:solidFill>
                    <a:latin typeface="Calibri Light" pitchFamily="34" charset="0"/>
                    <a:cs typeface="Kalinga" pitchFamily="34" charset="0"/>
                  </a:rPr>
                  <a:t>Slow</a:t>
                </a:r>
              </a:p>
            </p:txBody>
          </p:sp>
          <p:sp>
            <p:nvSpPr>
              <p:cNvPr id="68" name="Rectangle 67"/>
              <p:cNvSpPr/>
              <p:nvPr/>
            </p:nvSpPr>
            <p:spPr>
              <a:xfrm>
                <a:off x="3995936" y="3195617"/>
                <a:ext cx="360040" cy="120418"/>
              </a:xfrm>
              <a:prstGeom prst="rect">
                <a:avLst/>
              </a:prstGeom>
            </p:spPr>
            <p:txBody>
              <a:bodyPr wrap="square" lIns="0" tIns="0" rIns="0" bIns="0">
                <a:spAutoFit/>
              </a:bodyPr>
              <a:lstStyle/>
              <a:p>
                <a:pPr marL="0" lvl="1" indent="1588" algn="ctr">
                  <a:lnSpc>
                    <a:spcPct val="75000"/>
                  </a:lnSpc>
                  <a:spcBef>
                    <a:spcPts val="600"/>
                  </a:spcBef>
                  <a:buClr>
                    <a:schemeClr val="tx1">
                      <a:lumMod val="75000"/>
                      <a:lumOff val="25000"/>
                    </a:schemeClr>
                  </a:buClr>
                  <a:buSzPct val="90000"/>
                  <a:defRPr/>
                </a:pPr>
                <a:r>
                  <a:rPr lang="en-AU" sz="1000" dirty="0" smtClean="0">
                    <a:solidFill>
                      <a:srgbClr val="0C3CC4"/>
                    </a:solidFill>
                    <a:latin typeface="Calibri Light" pitchFamily="34" charset="0"/>
                    <a:cs typeface="Kalinga" pitchFamily="34" charset="0"/>
                  </a:rPr>
                  <a:t>High</a:t>
                </a:r>
              </a:p>
            </p:txBody>
          </p:sp>
          <p:sp>
            <p:nvSpPr>
              <p:cNvPr id="69" name="Rectangle 68"/>
              <p:cNvSpPr/>
              <p:nvPr/>
            </p:nvSpPr>
            <p:spPr>
              <a:xfrm>
                <a:off x="3995936" y="3577773"/>
                <a:ext cx="360040" cy="120418"/>
              </a:xfrm>
              <a:prstGeom prst="rect">
                <a:avLst/>
              </a:prstGeom>
            </p:spPr>
            <p:txBody>
              <a:bodyPr wrap="square" lIns="0" tIns="0" rIns="0" bIns="0">
                <a:spAutoFit/>
              </a:bodyPr>
              <a:lstStyle/>
              <a:p>
                <a:pPr marL="0" lvl="1" indent="1588" algn="ctr">
                  <a:lnSpc>
                    <a:spcPct val="75000"/>
                  </a:lnSpc>
                  <a:spcBef>
                    <a:spcPts val="600"/>
                  </a:spcBef>
                  <a:buClr>
                    <a:schemeClr val="tx1">
                      <a:lumMod val="75000"/>
                      <a:lumOff val="25000"/>
                    </a:schemeClr>
                  </a:buClr>
                  <a:buSzPct val="90000"/>
                  <a:defRPr/>
                </a:pPr>
                <a:r>
                  <a:rPr lang="en-AU" sz="1000" dirty="0" smtClean="0">
                    <a:solidFill>
                      <a:srgbClr val="0C3CC4"/>
                    </a:solidFill>
                    <a:latin typeface="Calibri Light" pitchFamily="34" charset="0"/>
                    <a:cs typeface="Kalinga" pitchFamily="34" charset="0"/>
                  </a:rPr>
                  <a:t>Med</a:t>
                </a:r>
              </a:p>
            </p:txBody>
          </p:sp>
          <p:sp>
            <p:nvSpPr>
              <p:cNvPr id="70" name="Rectangle 69"/>
              <p:cNvSpPr/>
              <p:nvPr/>
            </p:nvSpPr>
            <p:spPr>
              <a:xfrm>
                <a:off x="3995936" y="3959929"/>
                <a:ext cx="360040" cy="120418"/>
              </a:xfrm>
              <a:prstGeom prst="rect">
                <a:avLst/>
              </a:prstGeom>
            </p:spPr>
            <p:txBody>
              <a:bodyPr wrap="square" lIns="0" tIns="0" rIns="0" bIns="0">
                <a:spAutoFit/>
              </a:bodyPr>
              <a:lstStyle/>
              <a:p>
                <a:pPr marL="0" lvl="1" indent="1588" algn="ctr">
                  <a:lnSpc>
                    <a:spcPct val="75000"/>
                  </a:lnSpc>
                  <a:spcBef>
                    <a:spcPts val="600"/>
                  </a:spcBef>
                  <a:buClr>
                    <a:schemeClr val="tx1">
                      <a:lumMod val="75000"/>
                      <a:lumOff val="25000"/>
                    </a:schemeClr>
                  </a:buClr>
                  <a:buSzPct val="90000"/>
                  <a:defRPr/>
                </a:pPr>
                <a:r>
                  <a:rPr lang="en-AU" sz="1000" dirty="0" smtClean="0">
                    <a:solidFill>
                      <a:srgbClr val="0C3CC4"/>
                    </a:solidFill>
                    <a:latin typeface="Calibri Light" pitchFamily="34" charset="0"/>
                    <a:cs typeface="Kalinga" pitchFamily="34" charset="0"/>
                  </a:rPr>
                  <a:t>Low</a:t>
                </a:r>
              </a:p>
            </p:txBody>
          </p:sp>
        </p:grpSp>
        <p:sp>
          <p:nvSpPr>
            <p:cNvPr id="72" name="Rectangle 71"/>
            <p:cNvSpPr/>
            <p:nvPr/>
          </p:nvSpPr>
          <p:spPr>
            <a:xfrm>
              <a:off x="4499992" y="2931790"/>
              <a:ext cx="1008112" cy="115416"/>
            </a:xfrm>
            <a:prstGeom prst="rect">
              <a:avLst/>
            </a:prstGeom>
          </p:spPr>
          <p:txBody>
            <a:bodyPr wrap="square" lIns="0" tIns="0" rIns="0" bIns="0">
              <a:spAutoFit/>
            </a:bodyPr>
            <a:lstStyle/>
            <a:p>
              <a:pPr marL="0" lvl="1" indent="1588" algn="ctr">
                <a:lnSpc>
                  <a:spcPct val="75000"/>
                </a:lnSpc>
                <a:spcBef>
                  <a:spcPts val="600"/>
                </a:spcBef>
                <a:buClr>
                  <a:schemeClr val="tx1">
                    <a:lumMod val="75000"/>
                    <a:lumOff val="25000"/>
                  </a:schemeClr>
                </a:buClr>
                <a:buSzPct val="90000"/>
                <a:defRPr/>
              </a:pPr>
              <a:r>
                <a:rPr lang="en-AU" sz="1000" i="1" dirty="0" smtClean="0">
                  <a:solidFill>
                    <a:schemeClr val="tx1">
                      <a:lumMod val="65000"/>
                      <a:lumOff val="35000"/>
                    </a:schemeClr>
                  </a:solidFill>
                  <a:latin typeface="Calibri Light" pitchFamily="34" charset="0"/>
                  <a:cs typeface="Kalinga" pitchFamily="34" charset="0"/>
                </a:rPr>
                <a:t>Ball movement</a:t>
              </a:r>
            </a:p>
          </p:txBody>
        </p:sp>
        <p:sp>
          <p:nvSpPr>
            <p:cNvPr id="73" name="Rectangle 72"/>
            <p:cNvSpPr/>
            <p:nvPr/>
          </p:nvSpPr>
          <p:spPr>
            <a:xfrm rot="16200000">
              <a:off x="3647695" y="3807685"/>
              <a:ext cx="1008112" cy="120418"/>
            </a:xfrm>
            <a:prstGeom prst="rect">
              <a:avLst/>
            </a:prstGeom>
          </p:spPr>
          <p:txBody>
            <a:bodyPr wrap="square" lIns="0" tIns="0" rIns="0" bIns="0">
              <a:spAutoFit/>
            </a:bodyPr>
            <a:lstStyle/>
            <a:p>
              <a:pPr marL="0" lvl="1" indent="1588" algn="ctr">
                <a:lnSpc>
                  <a:spcPct val="75000"/>
                </a:lnSpc>
                <a:spcBef>
                  <a:spcPts val="600"/>
                </a:spcBef>
                <a:buClr>
                  <a:schemeClr val="tx1">
                    <a:lumMod val="75000"/>
                    <a:lumOff val="25000"/>
                  </a:schemeClr>
                </a:buClr>
                <a:buSzPct val="90000"/>
                <a:defRPr/>
              </a:pPr>
              <a:r>
                <a:rPr lang="en-AU" sz="1000" i="1" dirty="0" smtClean="0">
                  <a:solidFill>
                    <a:schemeClr val="tx1">
                      <a:lumMod val="65000"/>
                      <a:lumOff val="35000"/>
                    </a:schemeClr>
                  </a:solidFill>
                  <a:latin typeface="Calibri Light" pitchFamily="34" charset="0"/>
                  <a:cs typeface="Kalinga" pitchFamily="34" charset="0"/>
                </a:rPr>
                <a:t>Ladder finish</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Machine learning </a:t>
            </a:r>
            <a:r>
              <a:rPr lang="en-AU" sz="1400" dirty="0" smtClean="0"/>
              <a:t> – 2 </a:t>
            </a:r>
            <a:r>
              <a:rPr lang="en-AU" sz="1400" dirty="0" smtClean="0"/>
              <a:t>of 5</a:t>
            </a:r>
            <a:endParaRPr lang="en-AU" sz="1400" dirty="0">
              <a:solidFill>
                <a:srgbClr val="FF0000"/>
              </a:solidFill>
            </a:endParaRPr>
          </a:p>
        </p:txBody>
      </p:sp>
      <p:grpSp>
        <p:nvGrpSpPr>
          <p:cNvPr id="3" name="Group 9"/>
          <p:cNvGrpSpPr/>
          <p:nvPr/>
        </p:nvGrpSpPr>
        <p:grpSpPr>
          <a:xfrm>
            <a:off x="539552" y="1419622"/>
            <a:ext cx="3528392" cy="546625"/>
            <a:chOff x="539552" y="1088965"/>
            <a:chExt cx="3528392" cy="546625"/>
          </a:xfrm>
        </p:grpSpPr>
        <p:sp>
          <p:nvSpPr>
            <p:cNvPr id="7" name="Rectangle 6"/>
            <p:cNvSpPr/>
            <p:nvPr/>
          </p:nvSpPr>
          <p:spPr>
            <a:xfrm>
              <a:off x="539552" y="1088965"/>
              <a:ext cx="3528392" cy="469616"/>
            </a:xfrm>
            <a:prstGeom prst="rect">
              <a:avLst/>
            </a:prstGeom>
          </p:spPr>
          <p:txBody>
            <a:bodyPr wrap="square" lIns="126000">
              <a:spAutoFit/>
            </a:bodyPr>
            <a:lstStyle/>
            <a:p>
              <a:pPr>
                <a:lnSpc>
                  <a:spcPct val="75000"/>
                </a:lnSpc>
                <a:spcBef>
                  <a:spcPts val="850"/>
                </a:spcBef>
                <a:buClr>
                  <a:srgbClr val="08267E"/>
                </a:buClr>
                <a:buSzPct val="80000"/>
              </a:pPr>
              <a:r>
                <a:rPr lang="en-AU" sz="1600" spc="-100" dirty="0" smtClean="0">
                  <a:solidFill>
                    <a:srgbClr val="08267E"/>
                  </a:solidFill>
                  <a:latin typeface="Calibri Light" pitchFamily="34" charset="0"/>
                </a:rPr>
                <a:t>Data up to 2016 used to train the model and 2017 matches used to test it</a:t>
              </a:r>
            </a:p>
          </p:txBody>
        </p:sp>
        <p:cxnSp>
          <p:nvCxnSpPr>
            <p:cNvPr id="8" name="Straight Connector 7"/>
            <p:cNvCxnSpPr/>
            <p:nvPr/>
          </p:nvCxnSpPr>
          <p:spPr>
            <a:xfrm>
              <a:off x="539552" y="1131590"/>
              <a:ext cx="0" cy="504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sp>
        <p:nvSpPr>
          <p:cNvPr id="36" name="Slide Number Placeholder 21"/>
          <p:cNvSpPr>
            <a:spLocks noGrp="1"/>
          </p:cNvSpPr>
          <p:nvPr>
            <p:ph type="sldNum" sz="quarter" idx="12"/>
          </p:nvPr>
        </p:nvSpPr>
        <p:spPr>
          <a:xfrm>
            <a:off x="8244408" y="4803998"/>
            <a:ext cx="472060" cy="205740"/>
          </a:xfrm>
        </p:spPr>
        <p:txBody>
          <a:bodyPr/>
          <a:lstStyle/>
          <a:p>
            <a:fld id="{330D2E87-30D5-43AF-A58B-0855920B3EF9}" type="slidenum">
              <a:rPr lang="en-AU" sz="1100" smtClean="0">
                <a:solidFill>
                  <a:schemeClr val="tx1">
                    <a:lumMod val="65000"/>
                    <a:lumOff val="35000"/>
                  </a:schemeClr>
                </a:solidFill>
                <a:latin typeface="Arial" pitchFamily="34" charset="0"/>
                <a:cs typeface="Arial" pitchFamily="34" charset="0"/>
              </a:rPr>
              <a:pPr/>
              <a:t>12</a:t>
            </a:fld>
            <a:endParaRPr lang="en-AU" sz="1100" dirty="0">
              <a:solidFill>
                <a:schemeClr val="tx1">
                  <a:lumMod val="65000"/>
                  <a:lumOff val="35000"/>
                </a:schemeClr>
              </a:solidFill>
              <a:latin typeface="Arial" pitchFamily="34" charset="0"/>
              <a:cs typeface="Arial" pitchFamily="34" charset="0"/>
            </a:endParaRPr>
          </a:p>
        </p:txBody>
      </p:sp>
      <p:sp>
        <p:nvSpPr>
          <p:cNvPr id="33" name="Rectangle 32"/>
          <p:cNvSpPr/>
          <p:nvPr/>
        </p:nvSpPr>
        <p:spPr>
          <a:xfrm>
            <a:off x="434220" y="1059582"/>
            <a:ext cx="7954204" cy="275460"/>
          </a:xfrm>
          <a:prstGeom prst="rect">
            <a:avLst/>
          </a:prstGeom>
        </p:spPr>
        <p:txBody>
          <a:bodyPr wrap="square" lIns="126000">
            <a:spAutoFit/>
          </a:bodyPr>
          <a:lstStyle/>
          <a:p>
            <a:pPr>
              <a:lnSpc>
                <a:spcPct val="85000"/>
              </a:lnSpc>
              <a:spcBef>
                <a:spcPts val="850"/>
              </a:spcBef>
              <a:buClr>
                <a:srgbClr val="08267E"/>
              </a:buClr>
              <a:buSzPct val="80000"/>
            </a:pPr>
            <a:r>
              <a:rPr lang="en-AU" sz="1400" b="1" spc="-20" dirty="0" smtClean="0">
                <a:solidFill>
                  <a:schemeClr val="tx1">
                    <a:lumMod val="85000"/>
                    <a:lumOff val="15000"/>
                  </a:schemeClr>
                </a:solidFill>
                <a:latin typeface="Arial Narrow" pitchFamily="34" charset="0"/>
              </a:rPr>
              <a:t>Before detailing the models, a quick point about how the models will be measured:</a:t>
            </a:r>
          </a:p>
        </p:txBody>
      </p:sp>
      <p:grpSp>
        <p:nvGrpSpPr>
          <p:cNvPr id="6" name="Group 54"/>
          <p:cNvGrpSpPr/>
          <p:nvPr/>
        </p:nvGrpSpPr>
        <p:grpSpPr>
          <a:xfrm>
            <a:off x="6012160" y="411510"/>
            <a:ext cx="2016224" cy="324000"/>
            <a:chOff x="5868144" y="303498"/>
            <a:chExt cx="2016224" cy="324000"/>
          </a:xfrm>
        </p:grpSpPr>
        <p:pic>
          <p:nvPicPr>
            <p:cNvPr id="56" name="Picture 55" descr="905_viz.png"/>
            <p:cNvPicPr>
              <a:picLocks noChangeAspect="1"/>
            </p:cNvPicPr>
            <p:nvPr/>
          </p:nvPicPr>
          <p:blipFill>
            <a:blip r:embed="rId2" cstate="print">
              <a:duotone>
                <a:prstClr val="black"/>
                <a:srgbClr val="08267E">
                  <a:tint val="45000"/>
                  <a:satMod val="400000"/>
                </a:srgbClr>
              </a:duotone>
              <a:lum bright="20000"/>
            </a:blip>
            <a:stretch>
              <a:fillRect/>
            </a:stretch>
          </p:blipFill>
          <p:spPr>
            <a:xfrm>
              <a:off x="5868144" y="321498"/>
              <a:ext cx="288000" cy="288000"/>
            </a:xfrm>
            <a:prstGeom prst="rect">
              <a:avLst/>
            </a:prstGeom>
          </p:spPr>
        </p:pic>
        <p:pic>
          <p:nvPicPr>
            <p:cNvPr id="57" name="Picture 56" descr="910_stats.png"/>
            <p:cNvPicPr>
              <a:picLocks noChangeAspect="1"/>
            </p:cNvPicPr>
            <p:nvPr/>
          </p:nvPicPr>
          <p:blipFill>
            <a:blip r:embed="rId3" cstate="print">
              <a:duotone>
                <a:prstClr val="black"/>
                <a:srgbClr val="08267E">
                  <a:tint val="45000"/>
                  <a:satMod val="400000"/>
                </a:srgbClr>
              </a:duotone>
              <a:lum bright="20000"/>
            </a:blip>
            <a:stretch>
              <a:fillRect/>
            </a:stretch>
          </p:blipFill>
          <p:spPr>
            <a:xfrm>
              <a:off x="6420218" y="321498"/>
              <a:ext cx="288000" cy="288000"/>
            </a:xfrm>
            <a:prstGeom prst="rect">
              <a:avLst/>
            </a:prstGeom>
          </p:spPr>
        </p:pic>
        <p:pic>
          <p:nvPicPr>
            <p:cNvPr id="58" name="Picture 57" descr="915_ml.png"/>
            <p:cNvPicPr>
              <a:picLocks noChangeAspect="1"/>
            </p:cNvPicPr>
            <p:nvPr/>
          </p:nvPicPr>
          <p:blipFill>
            <a:blip r:embed="rId4" cstate="print">
              <a:duotone>
                <a:prstClr val="black"/>
                <a:srgbClr val="08267E">
                  <a:tint val="45000"/>
                  <a:satMod val="400000"/>
                </a:srgbClr>
              </a:duotone>
              <a:lum bright="-20000"/>
            </a:blip>
            <a:stretch>
              <a:fillRect/>
            </a:stretch>
          </p:blipFill>
          <p:spPr>
            <a:xfrm>
              <a:off x="6972292" y="303498"/>
              <a:ext cx="324000" cy="324000"/>
            </a:xfrm>
            <a:prstGeom prst="rect">
              <a:avLst/>
            </a:prstGeom>
          </p:spPr>
        </p:pic>
        <p:pic>
          <p:nvPicPr>
            <p:cNvPr id="59" name="Picture 58" descr="920_findings.png"/>
            <p:cNvPicPr>
              <a:picLocks noChangeAspect="1"/>
            </p:cNvPicPr>
            <p:nvPr/>
          </p:nvPicPr>
          <p:blipFill>
            <a:blip r:embed="rId5" cstate="print">
              <a:duotone>
                <a:prstClr val="black"/>
                <a:srgbClr val="08267E">
                  <a:tint val="45000"/>
                  <a:satMod val="400000"/>
                </a:srgbClr>
              </a:duotone>
              <a:lum bright="20000"/>
            </a:blip>
            <a:stretch>
              <a:fillRect/>
            </a:stretch>
          </p:blipFill>
          <p:spPr>
            <a:xfrm>
              <a:off x="7560368" y="303498"/>
              <a:ext cx="324000" cy="324000"/>
            </a:xfrm>
            <a:prstGeom prst="rect">
              <a:avLst/>
            </a:prstGeom>
          </p:spPr>
        </p:pic>
        <p:sp>
          <p:nvSpPr>
            <p:cNvPr id="60" name="Down Arrow 59"/>
            <p:cNvSpPr/>
            <p:nvPr/>
          </p:nvSpPr>
          <p:spPr>
            <a:xfrm rot="16200000">
              <a:off x="6198181"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Down Arrow 60"/>
            <p:cNvSpPr/>
            <p:nvPr/>
          </p:nvSpPr>
          <p:spPr>
            <a:xfrm rot="16200000">
              <a:off x="6750255"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Down Arrow 61"/>
            <p:cNvSpPr/>
            <p:nvPr/>
          </p:nvSpPr>
          <p:spPr>
            <a:xfrm rot="16200000">
              <a:off x="7362328"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52" name="Rectangle 51"/>
          <p:cNvSpPr/>
          <p:nvPr/>
        </p:nvSpPr>
        <p:spPr>
          <a:xfrm>
            <a:off x="539552" y="1995686"/>
            <a:ext cx="3528392" cy="804066"/>
          </a:xfrm>
          <a:prstGeom prst="rect">
            <a:avLst/>
          </a:prstGeom>
        </p:spPr>
        <p:txBody>
          <a:bodyPr wrap="square" lIns="126000">
            <a:spAutoFit/>
          </a:bodyPr>
          <a:lstStyle/>
          <a:p>
            <a:pPr marL="180975" lvl="1" indent="-180975">
              <a:lnSpc>
                <a:spcPct val="75000"/>
              </a:lnSpc>
              <a:spcBef>
                <a:spcPts val="600"/>
              </a:spcBef>
              <a:buClr>
                <a:schemeClr val="tx1">
                  <a:lumMod val="75000"/>
                  <a:lumOff val="25000"/>
                </a:schemeClr>
              </a:buClr>
              <a:buSzPct val="90000"/>
              <a:buFont typeface="Wingdings"/>
              <a:buChar char=""/>
              <a:defRPr/>
            </a:pPr>
            <a:r>
              <a:rPr lang="en-AU" sz="1100" dirty="0" smtClean="0">
                <a:latin typeface="Calibri Light" pitchFamily="34" charset="0"/>
                <a:cs typeface="Kalinga" pitchFamily="34" charset="0"/>
              </a:rPr>
              <a:t>This is the usual set up for testing predictive accuracy of machine learning models</a:t>
            </a:r>
          </a:p>
          <a:p>
            <a:pPr marL="180975" lvl="1" indent="-180975">
              <a:lnSpc>
                <a:spcPct val="75000"/>
              </a:lnSpc>
              <a:spcBef>
                <a:spcPts val="600"/>
              </a:spcBef>
              <a:buClr>
                <a:schemeClr val="tx1">
                  <a:lumMod val="75000"/>
                  <a:lumOff val="25000"/>
                </a:schemeClr>
              </a:buClr>
              <a:buSzPct val="90000"/>
              <a:buFont typeface="Wingdings"/>
              <a:buChar char=""/>
              <a:defRPr/>
            </a:pPr>
            <a:r>
              <a:rPr lang="en-AU" sz="1100" dirty="0" smtClean="0">
                <a:latin typeface="Calibri Light" pitchFamily="34" charset="0"/>
                <a:cs typeface="Kalinga" pitchFamily="34" charset="0"/>
              </a:rPr>
              <a:t>The models will aim to classify whether a win was achieved or not, therefore accuracy is measured by how many wins and non-wins were correctly predicted</a:t>
            </a:r>
          </a:p>
        </p:txBody>
      </p:sp>
      <p:sp>
        <p:nvSpPr>
          <p:cNvPr id="43" name="Rectangle 42"/>
          <p:cNvSpPr/>
          <p:nvPr/>
        </p:nvSpPr>
        <p:spPr>
          <a:xfrm>
            <a:off x="3059832" y="2931790"/>
            <a:ext cx="2304256" cy="216024"/>
          </a:xfrm>
          <a:prstGeom prst="rect">
            <a:avLst/>
          </a:prstGeom>
        </p:spPr>
        <p:txBody>
          <a:bodyPr wrap="square" lIns="0" tIns="0" rIns="0" bIns="0" anchor="ctr" anchorCtr="0">
            <a:noAutofit/>
          </a:bodyPr>
          <a:lstStyle/>
          <a:p>
            <a:pPr marL="0" lvl="1" indent="1588" algn="ctr">
              <a:lnSpc>
                <a:spcPct val="75000"/>
              </a:lnSpc>
              <a:spcBef>
                <a:spcPts val="600"/>
              </a:spcBef>
              <a:buClr>
                <a:schemeClr val="tx1">
                  <a:lumMod val="75000"/>
                  <a:lumOff val="25000"/>
                </a:schemeClr>
              </a:buClr>
              <a:buSzPct val="90000"/>
              <a:defRPr/>
            </a:pPr>
            <a:r>
              <a:rPr lang="en-AU" sz="1000" b="1" dirty="0" smtClean="0">
                <a:solidFill>
                  <a:schemeClr val="tx1">
                    <a:lumMod val="85000"/>
                    <a:lumOff val="15000"/>
                  </a:schemeClr>
                </a:solidFill>
                <a:latin typeface="Calibri Light" pitchFamily="34" charset="0"/>
                <a:cs typeface="Kalinga" pitchFamily="34" charset="0"/>
              </a:rPr>
              <a:t>Training the model: 2003 – 2016 matches</a:t>
            </a:r>
          </a:p>
        </p:txBody>
      </p:sp>
      <p:grpSp>
        <p:nvGrpSpPr>
          <p:cNvPr id="85" name="Group 84"/>
          <p:cNvGrpSpPr/>
          <p:nvPr/>
        </p:nvGrpSpPr>
        <p:grpSpPr>
          <a:xfrm>
            <a:off x="3059832" y="3147814"/>
            <a:ext cx="2304256" cy="576064"/>
            <a:chOff x="3059832" y="3219822"/>
            <a:chExt cx="2304256" cy="576064"/>
          </a:xfrm>
        </p:grpSpPr>
        <p:sp>
          <p:nvSpPr>
            <p:cNvPr id="41" name="Rectangle 40"/>
            <p:cNvSpPr/>
            <p:nvPr/>
          </p:nvSpPr>
          <p:spPr>
            <a:xfrm>
              <a:off x="3059832" y="3219822"/>
              <a:ext cx="1368152" cy="57606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050" spc="-20" dirty="0" smtClean="0">
                  <a:latin typeface="Arial Narrow" pitchFamily="34" charset="0"/>
                </a:rPr>
                <a:t>Player performance data</a:t>
              </a:r>
              <a:endParaRPr lang="en-AU" sz="1050" spc="-20" dirty="0">
                <a:latin typeface="Arial Narrow" pitchFamily="34" charset="0"/>
              </a:endParaRPr>
            </a:p>
          </p:txBody>
        </p:sp>
        <p:sp>
          <p:nvSpPr>
            <p:cNvPr id="42" name="Rectangle 41"/>
            <p:cNvSpPr/>
            <p:nvPr/>
          </p:nvSpPr>
          <p:spPr>
            <a:xfrm>
              <a:off x="4644008" y="3219822"/>
              <a:ext cx="720080" cy="57606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050" spc="-20" dirty="0" smtClean="0">
                  <a:latin typeface="Arial Narrow" pitchFamily="34" charset="0"/>
                </a:rPr>
                <a:t>Team results</a:t>
              </a:r>
              <a:endParaRPr lang="en-AU" sz="1050" spc="-20" dirty="0">
                <a:latin typeface="Arial Narrow" pitchFamily="34" charset="0"/>
              </a:endParaRPr>
            </a:p>
          </p:txBody>
        </p:sp>
        <p:sp>
          <p:nvSpPr>
            <p:cNvPr id="44" name="Isosceles Triangle 43"/>
            <p:cNvSpPr/>
            <p:nvPr/>
          </p:nvSpPr>
          <p:spPr>
            <a:xfrm rot="5400000">
              <a:off x="4343974" y="3435846"/>
              <a:ext cx="384043" cy="144016"/>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84" name="Group 83"/>
          <p:cNvGrpSpPr/>
          <p:nvPr/>
        </p:nvGrpSpPr>
        <p:grpSpPr>
          <a:xfrm>
            <a:off x="683568" y="4443958"/>
            <a:ext cx="2304256" cy="360040"/>
            <a:chOff x="683568" y="4443958"/>
            <a:chExt cx="2304256" cy="360040"/>
          </a:xfrm>
        </p:grpSpPr>
        <p:sp>
          <p:nvSpPr>
            <p:cNvPr id="45" name="Rectangle 44"/>
            <p:cNvSpPr/>
            <p:nvPr/>
          </p:nvSpPr>
          <p:spPr>
            <a:xfrm>
              <a:off x="683568" y="4443958"/>
              <a:ext cx="1368152" cy="360040"/>
            </a:xfrm>
            <a:prstGeom prst="rect">
              <a:avLst/>
            </a:prstGeom>
            <a:solidFill>
              <a:srgbClr val="08267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050" spc="-20" dirty="0" smtClean="0">
                  <a:latin typeface="Arial Narrow" pitchFamily="34" charset="0"/>
                </a:rPr>
                <a:t>Player performance data</a:t>
              </a:r>
              <a:endParaRPr lang="en-AU" sz="1050" spc="-20" dirty="0">
                <a:latin typeface="Arial Narrow" pitchFamily="34" charset="0"/>
              </a:endParaRPr>
            </a:p>
          </p:txBody>
        </p:sp>
        <p:sp>
          <p:nvSpPr>
            <p:cNvPr id="46" name="Rectangle 45"/>
            <p:cNvSpPr/>
            <p:nvPr/>
          </p:nvSpPr>
          <p:spPr>
            <a:xfrm>
              <a:off x="2267744" y="4443958"/>
              <a:ext cx="720080" cy="360040"/>
            </a:xfrm>
            <a:prstGeom prst="rect">
              <a:avLst/>
            </a:prstGeom>
            <a:solidFill>
              <a:srgbClr val="0C3C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050" spc="-20" dirty="0" smtClean="0">
                  <a:latin typeface="Arial Narrow" pitchFamily="34" charset="0"/>
                </a:rPr>
                <a:t>Team results</a:t>
              </a:r>
              <a:endParaRPr lang="en-AU" sz="1050" spc="-20" dirty="0">
                <a:latin typeface="Arial Narrow" pitchFamily="34" charset="0"/>
              </a:endParaRPr>
            </a:p>
          </p:txBody>
        </p:sp>
        <p:sp>
          <p:nvSpPr>
            <p:cNvPr id="47" name="Isosceles Triangle 46"/>
            <p:cNvSpPr/>
            <p:nvPr/>
          </p:nvSpPr>
          <p:spPr>
            <a:xfrm rot="5400000">
              <a:off x="2039718" y="4551970"/>
              <a:ext cx="240027" cy="144016"/>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75" name="Rectangle 74"/>
          <p:cNvSpPr/>
          <p:nvPr/>
        </p:nvSpPr>
        <p:spPr>
          <a:xfrm>
            <a:off x="683568" y="4011910"/>
            <a:ext cx="2304256" cy="432048"/>
          </a:xfrm>
          <a:prstGeom prst="rect">
            <a:avLst/>
          </a:prstGeom>
        </p:spPr>
        <p:txBody>
          <a:bodyPr wrap="square" lIns="0" tIns="0" rIns="0" bIns="0" anchor="ctr" anchorCtr="0">
            <a:noAutofit/>
          </a:bodyPr>
          <a:lstStyle/>
          <a:p>
            <a:pPr marL="0" lvl="1" indent="1588" algn="ctr">
              <a:lnSpc>
                <a:spcPct val="75000"/>
              </a:lnSpc>
              <a:spcBef>
                <a:spcPts val="600"/>
              </a:spcBef>
              <a:buClr>
                <a:schemeClr val="tx1">
                  <a:lumMod val="75000"/>
                  <a:lumOff val="25000"/>
                </a:schemeClr>
              </a:buClr>
              <a:buSzPct val="90000"/>
              <a:defRPr/>
            </a:pPr>
            <a:r>
              <a:rPr lang="en-AU" sz="1000" b="1" dirty="0" smtClean="0">
                <a:solidFill>
                  <a:srgbClr val="08267E"/>
                </a:solidFill>
                <a:latin typeface="Calibri Light" pitchFamily="34" charset="0"/>
                <a:cs typeface="Kalinga" pitchFamily="34" charset="0"/>
              </a:rPr>
              <a:t>Testing the model: 2017 matches</a:t>
            </a:r>
          </a:p>
          <a:p>
            <a:pPr marL="0" lvl="1" indent="1588" algn="ctr">
              <a:lnSpc>
                <a:spcPct val="75000"/>
              </a:lnSpc>
              <a:spcBef>
                <a:spcPts val="600"/>
              </a:spcBef>
              <a:buClr>
                <a:schemeClr val="tx1">
                  <a:lumMod val="75000"/>
                  <a:lumOff val="25000"/>
                </a:schemeClr>
              </a:buClr>
              <a:buSzPct val="90000"/>
              <a:defRPr/>
            </a:pPr>
            <a:r>
              <a:rPr lang="en-AU" sz="900" dirty="0" smtClean="0">
                <a:solidFill>
                  <a:srgbClr val="08267E"/>
                </a:solidFill>
                <a:latin typeface="Calibri Light" pitchFamily="34" charset="0"/>
                <a:cs typeface="Kalinga" pitchFamily="34" charset="0"/>
              </a:rPr>
              <a:t>Measures how well the player performance metrics </a:t>
            </a:r>
            <a:r>
              <a:rPr lang="en-AU" sz="900" b="1" dirty="0" smtClean="0">
                <a:solidFill>
                  <a:srgbClr val="08267E"/>
                </a:solidFill>
                <a:latin typeface="Calibri Light" pitchFamily="34" charset="0"/>
                <a:cs typeface="Kalinga" pitchFamily="34" charset="0"/>
              </a:rPr>
              <a:t>explain</a:t>
            </a:r>
            <a:r>
              <a:rPr lang="en-AU" sz="900" dirty="0" smtClean="0">
                <a:solidFill>
                  <a:srgbClr val="08267E"/>
                </a:solidFill>
                <a:latin typeface="Calibri Light" pitchFamily="34" charset="0"/>
                <a:cs typeface="Kalinga" pitchFamily="34" charset="0"/>
              </a:rPr>
              <a:t> the match result</a:t>
            </a:r>
          </a:p>
        </p:txBody>
      </p:sp>
      <p:grpSp>
        <p:nvGrpSpPr>
          <p:cNvPr id="76" name="Group 9"/>
          <p:cNvGrpSpPr/>
          <p:nvPr/>
        </p:nvGrpSpPr>
        <p:grpSpPr>
          <a:xfrm>
            <a:off x="4355976" y="1419622"/>
            <a:ext cx="3960440" cy="546625"/>
            <a:chOff x="539552" y="1088965"/>
            <a:chExt cx="3960440" cy="546625"/>
          </a:xfrm>
        </p:grpSpPr>
        <p:sp>
          <p:nvSpPr>
            <p:cNvPr id="77" name="Rectangle 76"/>
            <p:cNvSpPr/>
            <p:nvPr/>
          </p:nvSpPr>
          <p:spPr>
            <a:xfrm>
              <a:off x="539552" y="1088965"/>
              <a:ext cx="3960440" cy="461665"/>
            </a:xfrm>
            <a:prstGeom prst="rect">
              <a:avLst/>
            </a:prstGeom>
          </p:spPr>
          <p:txBody>
            <a:bodyPr wrap="square" lIns="126000">
              <a:spAutoFit/>
            </a:bodyPr>
            <a:lstStyle/>
            <a:p>
              <a:pPr>
                <a:lnSpc>
                  <a:spcPct val="75000"/>
                </a:lnSpc>
                <a:spcBef>
                  <a:spcPts val="850"/>
                </a:spcBef>
                <a:buClr>
                  <a:srgbClr val="08267E"/>
                </a:buClr>
                <a:buSzPct val="80000"/>
              </a:pPr>
              <a:r>
                <a:rPr lang="en-AU" sz="1600" spc="-100" dirty="0" smtClean="0">
                  <a:solidFill>
                    <a:srgbClr val="FF0000"/>
                  </a:solidFill>
                  <a:latin typeface="Calibri Light" pitchFamily="34" charset="0"/>
                </a:rPr>
                <a:t>Realistically, 2017 player performance data would not be available so true predictive accuracy will be tested</a:t>
              </a:r>
            </a:p>
          </p:txBody>
        </p:sp>
        <p:cxnSp>
          <p:nvCxnSpPr>
            <p:cNvPr id="78" name="Straight Connector 77"/>
            <p:cNvCxnSpPr/>
            <p:nvPr/>
          </p:nvCxnSpPr>
          <p:spPr>
            <a:xfrm>
              <a:off x="539552" y="1131590"/>
              <a:ext cx="0" cy="504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9" name="Rectangle 78"/>
          <p:cNvSpPr/>
          <p:nvPr/>
        </p:nvSpPr>
        <p:spPr>
          <a:xfrm>
            <a:off x="4355976" y="1995686"/>
            <a:ext cx="3816424" cy="881010"/>
          </a:xfrm>
          <a:prstGeom prst="rect">
            <a:avLst/>
          </a:prstGeom>
        </p:spPr>
        <p:txBody>
          <a:bodyPr wrap="square" lIns="126000">
            <a:spAutoFit/>
          </a:bodyPr>
          <a:lstStyle/>
          <a:p>
            <a:pPr marL="180975" lvl="1" indent="-180975">
              <a:lnSpc>
                <a:spcPct val="75000"/>
              </a:lnSpc>
              <a:spcBef>
                <a:spcPts val="600"/>
              </a:spcBef>
              <a:buClr>
                <a:schemeClr val="tx1">
                  <a:lumMod val="75000"/>
                  <a:lumOff val="25000"/>
                </a:schemeClr>
              </a:buClr>
              <a:buSzPct val="90000"/>
              <a:buFont typeface="Wingdings"/>
              <a:buChar char=""/>
              <a:defRPr/>
            </a:pPr>
            <a:r>
              <a:rPr lang="en-AU" sz="1100" dirty="0" smtClean="0">
                <a:latin typeface="Calibri Light" pitchFamily="34" charset="0"/>
                <a:cs typeface="Kalinga" pitchFamily="34" charset="0"/>
              </a:rPr>
              <a:t>2017 player performance data will itself be predicted by taking the players’ 2016 match averages</a:t>
            </a:r>
          </a:p>
          <a:p>
            <a:pPr marL="180975" lvl="1" indent="-180975">
              <a:lnSpc>
                <a:spcPct val="75000"/>
              </a:lnSpc>
              <a:spcBef>
                <a:spcPts val="600"/>
              </a:spcBef>
              <a:buClr>
                <a:schemeClr val="tx1">
                  <a:lumMod val="75000"/>
                  <a:lumOff val="25000"/>
                </a:schemeClr>
              </a:buClr>
              <a:buSzPct val="90000"/>
              <a:buFont typeface="Wingdings"/>
              <a:buChar char=""/>
              <a:defRPr/>
            </a:pPr>
            <a:r>
              <a:rPr lang="en-AU" sz="1100" dirty="0" smtClean="0">
                <a:latin typeface="Calibri Light" pitchFamily="34" charset="0"/>
                <a:cs typeface="Kalinga" pitchFamily="34" charset="0"/>
              </a:rPr>
              <a:t>These averages will be used to aggregate team totals and indices, then the models applied to predict the match result</a:t>
            </a:r>
          </a:p>
          <a:p>
            <a:pPr marL="180975" lvl="1" indent="-180975">
              <a:lnSpc>
                <a:spcPct val="75000"/>
              </a:lnSpc>
              <a:spcBef>
                <a:spcPts val="600"/>
              </a:spcBef>
              <a:buClr>
                <a:schemeClr val="tx1">
                  <a:lumMod val="75000"/>
                  <a:lumOff val="25000"/>
                </a:schemeClr>
              </a:buClr>
              <a:buSzPct val="90000"/>
              <a:buFont typeface="Wingdings"/>
              <a:buChar char=""/>
              <a:defRPr/>
            </a:pPr>
            <a:r>
              <a:rPr lang="en-AU" sz="1100" dirty="0" smtClean="0">
                <a:latin typeface="Calibri Light" pitchFamily="34" charset="0"/>
                <a:cs typeface="Kalinga" pitchFamily="34" charset="0"/>
              </a:rPr>
              <a:t>The models will again be measured on classification accuracy</a:t>
            </a:r>
          </a:p>
        </p:txBody>
      </p:sp>
      <p:sp>
        <p:nvSpPr>
          <p:cNvPr id="82" name="Down Arrow 81"/>
          <p:cNvSpPr/>
          <p:nvPr/>
        </p:nvSpPr>
        <p:spPr>
          <a:xfrm>
            <a:off x="4031940" y="3867894"/>
            <a:ext cx="360040" cy="36004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Down Arrow 82"/>
          <p:cNvSpPr/>
          <p:nvPr/>
        </p:nvSpPr>
        <p:spPr>
          <a:xfrm rot="5400000">
            <a:off x="3275856" y="4443957"/>
            <a:ext cx="360040" cy="36004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Down Arrow 85"/>
          <p:cNvSpPr/>
          <p:nvPr/>
        </p:nvSpPr>
        <p:spPr>
          <a:xfrm rot="16200000">
            <a:off x="4788024" y="4443958"/>
            <a:ext cx="360040" cy="36004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87" name="Group 86"/>
          <p:cNvGrpSpPr/>
          <p:nvPr/>
        </p:nvGrpSpPr>
        <p:grpSpPr>
          <a:xfrm>
            <a:off x="5436096" y="4443958"/>
            <a:ext cx="2304256" cy="360040"/>
            <a:chOff x="683568" y="4443958"/>
            <a:chExt cx="2304256" cy="360040"/>
          </a:xfrm>
        </p:grpSpPr>
        <p:sp>
          <p:nvSpPr>
            <p:cNvPr id="88" name="Rectangle 87"/>
            <p:cNvSpPr/>
            <p:nvPr/>
          </p:nvSpPr>
          <p:spPr>
            <a:xfrm>
              <a:off x="683568" y="4443958"/>
              <a:ext cx="1368152" cy="36004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r>
                <a:rPr lang="en-AU" sz="1050" spc="-20" dirty="0" smtClean="0">
                  <a:latin typeface="Arial Narrow" pitchFamily="34" charset="0"/>
                </a:rPr>
                <a:t>2016 average player performance data</a:t>
              </a:r>
              <a:endParaRPr lang="en-AU" sz="1050" spc="-20" dirty="0">
                <a:latin typeface="Arial Narrow" pitchFamily="34" charset="0"/>
              </a:endParaRPr>
            </a:p>
          </p:txBody>
        </p:sp>
        <p:sp>
          <p:nvSpPr>
            <p:cNvPr id="89" name="Rectangle 88"/>
            <p:cNvSpPr/>
            <p:nvPr/>
          </p:nvSpPr>
          <p:spPr>
            <a:xfrm>
              <a:off x="2267744" y="4443958"/>
              <a:ext cx="720080" cy="3600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050" spc="-20" dirty="0" smtClean="0">
                  <a:latin typeface="Arial Narrow" pitchFamily="34" charset="0"/>
                </a:rPr>
                <a:t>Team results</a:t>
              </a:r>
              <a:endParaRPr lang="en-AU" sz="1050" spc="-20" dirty="0">
                <a:latin typeface="Arial Narrow" pitchFamily="34" charset="0"/>
              </a:endParaRPr>
            </a:p>
          </p:txBody>
        </p:sp>
        <p:sp>
          <p:nvSpPr>
            <p:cNvPr id="90" name="Isosceles Triangle 89"/>
            <p:cNvSpPr/>
            <p:nvPr/>
          </p:nvSpPr>
          <p:spPr>
            <a:xfrm rot="5400000">
              <a:off x="2039718" y="4551970"/>
              <a:ext cx="240027" cy="144016"/>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91" name="Rectangle 90"/>
          <p:cNvSpPr/>
          <p:nvPr/>
        </p:nvSpPr>
        <p:spPr>
          <a:xfrm>
            <a:off x="5436096" y="4011910"/>
            <a:ext cx="2304256" cy="432048"/>
          </a:xfrm>
          <a:prstGeom prst="rect">
            <a:avLst/>
          </a:prstGeom>
        </p:spPr>
        <p:txBody>
          <a:bodyPr wrap="square" lIns="0" tIns="0" rIns="0" bIns="0" anchor="ctr" anchorCtr="0">
            <a:noAutofit/>
          </a:bodyPr>
          <a:lstStyle/>
          <a:p>
            <a:pPr marL="0" lvl="1" indent="1588" algn="ctr">
              <a:lnSpc>
                <a:spcPct val="75000"/>
              </a:lnSpc>
              <a:spcBef>
                <a:spcPts val="600"/>
              </a:spcBef>
              <a:buClr>
                <a:schemeClr val="tx1">
                  <a:lumMod val="75000"/>
                  <a:lumOff val="25000"/>
                </a:schemeClr>
              </a:buClr>
              <a:buSzPct val="90000"/>
              <a:defRPr/>
            </a:pPr>
            <a:r>
              <a:rPr lang="en-AU" sz="1000" b="1" dirty="0" smtClean="0">
                <a:solidFill>
                  <a:srgbClr val="FF0000"/>
                </a:solidFill>
                <a:latin typeface="Calibri Light" pitchFamily="34" charset="0"/>
                <a:cs typeface="Kalinga" pitchFamily="34" charset="0"/>
              </a:rPr>
              <a:t>Testing the model: 2017 matches</a:t>
            </a:r>
          </a:p>
          <a:p>
            <a:pPr marL="0" lvl="1" indent="1588" algn="ctr">
              <a:lnSpc>
                <a:spcPct val="75000"/>
              </a:lnSpc>
              <a:spcBef>
                <a:spcPts val="600"/>
              </a:spcBef>
              <a:buClr>
                <a:schemeClr val="tx1">
                  <a:lumMod val="75000"/>
                  <a:lumOff val="25000"/>
                </a:schemeClr>
              </a:buClr>
              <a:buSzPct val="90000"/>
              <a:defRPr/>
            </a:pPr>
            <a:r>
              <a:rPr lang="en-AU" sz="900" dirty="0" smtClean="0">
                <a:solidFill>
                  <a:srgbClr val="FF0000"/>
                </a:solidFill>
                <a:latin typeface="Calibri Light" pitchFamily="34" charset="0"/>
                <a:cs typeface="Kalinga" pitchFamily="34" charset="0"/>
              </a:rPr>
              <a:t>Measures how well the models actually </a:t>
            </a:r>
            <a:r>
              <a:rPr lang="en-AU" sz="900" b="1" dirty="0" smtClean="0">
                <a:solidFill>
                  <a:srgbClr val="FF0000"/>
                </a:solidFill>
                <a:latin typeface="Calibri Light" pitchFamily="34" charset="0"/>
                <a:cs typeface="Kalinga" pitchFamily="34" charset="0"/>
              </a:rPr>
              <a:t>predict </a:t>
            </a:r>
            <a:r>
              <a:rPr lang="en-AU" sz="900" dirty="0" smtClean="0">
                <a:solidFill>
                  <a:srgbClr val="FF0000"/>
                </a:solidFill>
                <a:latin typeface="Calibri Light" pitchFamily="34" charset="0"/>
                <a:cs typeface="Kalinga" pitchFamily="34" charset="0"/>
              </a:rPr>
              <a:t>match results when 2017 metrics are redacted</a:t>
            </a:r>
          </a:p>
        </p:txBody>
      </p:sp>
      <p:grpSp>
        <p:nvGrpSpPr>
          <p:cNvPr id="105" name="Group 104"/>
          <p:cNvGrpSpPr/>
          <p:nvPr/>
        </p:nvGrpSpPr>
        <p:grpSpPr>
          <a:xfrm>
            <a:off x="3959932" y="4371950"/>
            <a:ext cx="504056" cy="472074"/>
            <a:chOff x="3923928" y="4273653"/>
            <a:chExt cx="720048" cy="674361"/>
          </a:xfrm>
        </p:grpSpPr>
        <p:sp>
          <p:nvSpPr>
            <p:cNvPr id="92" name="Hexagon 91"/>
            <p:cNvSpPr/>
            <p:nvPr/>
          </p:nvSpPr>
          <p:spPr>
            <a:xfrm>
              <a:off x="4138854" y="4273653"/>
              <a:ext cx="288000" cy="144016"/>
            </a:xfrm>
            <a:prstGeom prst="hexagon">
              <a:avLst/>
            </a:prstGeom>
            <a:solidFill>
              <a:srgbClr val="C5D3FB"/>
            </a:solidFill>
            <a:ln w="28575">
              <a:solidFill>
                <a:srgbClr val="0C3C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Hexagon 92"/>
            <p:cNvSpPr/>
            <p:nvPr/>
          </p:nvSpPr>
          <p:spPr>
            <a:xfrm>
              <a:off x="4355976" y="4803998"/>
              <a:ext cx="288000" cy="144016"/>
            </a:xfrm>
            <a:prstGeom prst="hexagon">
              <a:avLst/>
            </a:prstGeom>
            <a:solidFill>
              <a:srgbClr val="C5D3FB"/>
            </a:solidFill>
            <a:ln w="28575">
              <a:solidFill>
                <a:srgbClr val="0C3C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4" name="Hexagon 93"/>
            <p:cNvSpPr/>
            <p:nvPr/>
          </p:nvSpPr>
          <p:spPr>
            <a:xfrm>
              <a:off x="3923928" y="4803998"/>
              <a:ext cx="288000" cy="144016"/>
            </a:xfrm>
            <a:prstGeom prst="hexagon">
              <a:avLst/>
            </a:prstGeom>
            <a:solidFill>
              <a:srgbClr val="C5D3FB"/>
            </a:solidFill>
            <a:ln w="28575">
              <a:solidFill>
                <a:srgbClr val="0C3C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6" name="Elbow Connector 95"/>
            <p:cNvCxnSpPr/>
            <p:nvPr/>
          </p:nvCxnSpPr>
          <p:spPr>
            <a:xfrm rot="5400000">
              <a:off x="3996159" y="4502398"/>
              <a:ext cx="359691" cy="219689"/>
            </a:xfrm>
            <a:prstGeom prst="bentConnector3">
              <a:avLst>
                <a:gd name="adj1" fmla="val 44956"/>
              </a:avLst>
            </a:prstGeom>
            <a:ln w="15875" cap="sq">
              <a:solidFill>
                <a:srgbClr val="0C3CC4"/>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p:nvPr/>
          </p:nvCxnSpPr>
          <p:spPr>
            <a:xfrm rot="16200000" flipH="1">
              <a:off x="4213422" y="4513899"/>
              <a:ext cx="350615" cy="205758"/>
            </a:xfrm>
            <a:prstGeom prst="bentConnector3">
              <a:avLst>
                <a:gd name="adj1" fmla="val 43532"/>
              </a:avLst>
            </a:prstGeom>
            <a:ln w="15875" cap="sq">
              <a:solidFill>
                <a:srgbClr val="0C3CC4"/>
              </a:solidFill>
              <a:miter lim="800000"/>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Machine learning </a:t>
            </a:r>
            <a:r>
              <a:rPr lang="en-AU" sz="1400" dirty="0" smtClean="0"/>
              <a:t> – 3 </a:t>
            </a:r>
            <a:r>
              <a:rPr lang="en-AU" sz="1400" dirty="0" smtClean="0"/>
              <a:t>of 5</a:t>
            </a:r>
            <a:endParaRPr lang="en-AU" sz="1400" dirty="0">
              <a:solidFill>
                <a:srgbClr val="FF0000"/>
              </a:solidFill>
            </a:endParaRPr>
          </a:p>
        </p:txBody>
      </p:sp>
      <p:grpSp>
        <p:nvGrpSpPr>
          <p:cNvPr id="4" name="Group 9"/>
          <p:cNvGrpSpPr/>
          <p:nvPr/>
        </p:nvGrpSpPr>
        <p:grpSpPr>
          <a:xfrm>
            <a:off x="539552" y="1555631"/>
            <a:ext cx="1296144" cy="577081"/>
            <a:chOff x="539552" y="1088965"/>
            <a:chExt cx="1296144" cy="577081"/>
          </a:xfrm>
        </p:grpSpPr>
        <p:sp>
          <p:nvSpPr>
            <p:cNvPr id="7" name="Rectangle 6"/>
            <p:cNvSpPr/>
            <p:nvPr/>
          </p:nvSpPr>
          <p:spPr>
            <a:xfrm>
              <a:off x="539552" y="1088965"/>
              <a:ext cx="1296144" cy="577081"/>
            </a:xfrm>
            <a:prstGeom prst="rect">
              <a:avLst/>
            </a:prstGeom>
          </p:spPr>
          <p:txBody>
            <a:bodyPr wrap="square" lIns="126000">
              <a:spAutoFit/>
            </a:bodyPr>
            <a:lstStyle/>
            <a:p>
              <a:pPr>
                <a:lnSpc>
                  <a:spcPct val="75000"/>
                </a:lnSpc>
                <a:spcBef>
                  <a:spcPts val="850"/>
                </a:spcBef>
                <a:buClr>
                  <a:srgbClr val="08267E"/>
                </a:buClr>
                <a:buSzPct val="80000"/>
              </a:pPr>
              <a:r>
                <a:rPr lang="en-AU" sz="1400" spc="-80" dirty="0" smtClean="0">
                  <a:solidFill>
                    <a:srgbClr val="08267E"/>
                  </a:solidFill>
                  <a:latin typeface="Calibri Light" pitchFamily="34" charset="0"/>
                </a:rPr>
                <a:t>Each split checks if a condition is met</a:t>
              </a:r>
            </a:p>
          </p:txBody>
        </p:sp>
        <p:cxnSp>
          <p:nvCxnSpPr>
            <p:cNvPr id="8" name="Straight Connector 7"/>
            <p:cNvCxnSpPr/>
            <p:nvPr/>
          </p:nvCxnSpPr>
          <p:spPr>
            <a:xfrm>
              <a:off x="539552" y="1131590"/>
              <a:ext cx="0" cy="504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pSp>
        <p:nvGrpSpPr>
          <p:cNvPr id="5" name="Group 9"/>
          <p:cNvGrpSpPr/>
          <p:nvPr/>
        </p:nvGrpSpPr>
        <p:grpSpPr>
          <a:xfrm>
            <a:off x="1907704" y="1555631"/>
            <a:ext cx="2592288" cy="577081"/>
            <a:chOff x="539552" y="1088965"/>
            <a:chExt cx="2592288" cy="577081"/>
          </a:xfrm>
        </p:grpSpPr>
        <p:sp>
          <p:nvSpPr>
            <p:cNvPr id="24" name="Rectangle 23"/>
            <p:cNvSpPr/>
            <p:nvPr/>
          </p:nvSpPr>
          <p:spPr>
            <a:xfrm>
              <a:off x="539552" y="1088965"/>
              <a:ext cx="2592288" cy="577081"/>
            </a:xfrm>
            <a:prstGeom prst="rect">
              <a:avLst/>
            </a:prstGeom>
          </p:spPr>
          <p:txBody>
            <a:bodyPr wrap="square" lIns="126000">
              <a:spAutoFit/>
            </a:bodyPr>
            <a:lstStyle/>
            <a:p>
              <a:pPr>
                <a:lnSpc>
                  <a:spcPct val="75000"/>
                </a:lnSpc>
                <a:spcBef>
                  <a:spcPts val="850"/>
                </a:spcBef>
                <a:buClr>
                  <a:srgbClr val="08267E"/>
                </a:buClr>
                <a:buSzPct val="80000"/>
              </a:pPr>
              <a:r>
                <a:rPr lang="en-AU" sz="1400" spc="-80" dirty="0" smtClean="0">
                  <a:solidFill>
                    <a:srgbClr val="08267E"/>
                  </a:solidFill>
                  <a:latin typeface="Calibri Light" pitchFamily="34" charset="0"/>
                </a:rPr>
                <a:t>Each “leaf” at the bottom shows the predicted match result and how many losses </a:t>
              </a:r>
              <a:r>
                <a:rPr lang="en-AU" sz="1400" spc="-80" dirty="0" err="1" smtClean="0">
                  <a:solidFill>
                    <a:srgbClr val="08267E"/>
                  </a:solidFill>
                  <a:latin typeface="Calibri Light" pitchFamily="34" charset="0"/>
                </a:rPr>
                <a:t>vs</a:t>
              </a:r>
              <a:r>
                <a:rPr lang="en-AU" sz="1400" spc="-80" dirty="0" smtClean="0">
                  <a:solidFill>
                    <a:srgbClr val="08267E"/>
                  </a:solidFill>
                  <a:latin typeface="Calibri Light" pitchFamily="34" charset="0"/>
                </a:rPr>
                <a:t> wins were in the training data</a:t>
              </a:r>
            </a:p>
          </p:txBody>
        </p:sp>
        <p:cxnSp>
          <p:nvCxnSpPr>
            <p:cNvPr id="25" name="Straight Connector 24"/>
            <p:cNvCxnSpPr/>
            <p:nvPr/>
          </p:nvCxnSpPr>
          <p:spPr>
            <a:xfrm>
              <a:off x="539552" y="1131590"/>
              <a:ext cx="0" cy="504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pSp>
        <p:nvGrpSpPr>
          <p:cNvPr id="6" name="Group 9"/>
          <p:cNvGrpSpPr/>
          <p:nvPr/>
        </p:nvGrpSpPr>
        <p:grpSpPr>
          <a:xfrm>
            <a:off x="4644008" y="1555631"/>
            <a:ext cx="1872208" cy="605679"/>
            <a:chOff x="539552" y="1088965"/>
            <a:chExt cx="1872208" cy="605679"/>
          </a:xfrm>
        </p:grpSpPr>
        <p:sp>
          <p:nvSpPr>
            <p:cNvPr id="27" name="Rectangle 26"/>
            <p:cNvSpPr/>
            <p:nvPr/>
          </p:nvSpPr>
          <p:spPr>
            <a:xfrm>
              <a:off x="539552" y="1088965"/>
              <a:ext cx="1872208" cy="605679"/>
            </a:xfrm>
            <a:prstGeom prst="rect">
              <a:avLst/>
            </a:prstGeom>
          </p:spPr>
          <p:txBody>
            <a:bodyPr wrap="square" lIns="108000" rIns="0">
              <a:spAutoFit/>
            </a:bodyPr>
            <a:lstStyle/>
            <a:p>
              <a:pPr>
                <a:lnSpc>
                  <a:spcPct val="75000"/>
                </a:lnSpc>
                <a:spcBef>
                  <a:spcPts val="850"/>
                </a:spcBef>
                <a:buClr>
                  <a:srgbClr val="08267E"/>
                </a:buClr>
                <a:buSzPct val="80000"/>
              </a:pPr>
              <a:r>
                <a:rPr lang="en-AU" sz="1100" spc="-60" dirty="0" smtClean="0">
                  <a:solidFill>
                    <a:srgbClr val="0C3CC4"/>
                  </a:solidFill>
                  <a:latin typeface="Calibri Light" pitchFamily="34" charset="0"/>
                </a:rPr>
                <a:t>The Decision Tree explained results well in testing (</a:t>
              </a:r>
              <a:r>
                <a:rPr lang="en-AU" sz="1100" b="1" spc="-60" dirty="0" smtClean="0">
                  <a:solidFill>
                    <a:srgbClr val="0C3CC4"/>
                  </a:solidFill>
                  <a:latin typeface="Calibri Light" pitchFamily="34" charset="0"/>
                </a:rPr>
                <a:t>316 </a:t>
              </a:r>
              <a:r>
                <a:rPr lang="en-AU" sz="1100" spc="-60" dirty="0" smtClean="0">
                  <a:solidFill>
                    <a:srgbClr val="0C3CC4"/>
                  </a:solidFill>
                  <a:latin typeface="Calibri Light" pitchFamily="34" charset="0"/>
                </a:rPr>
                <a:t>of</a:t>
              </a:r>
              <a:r>
                <a:rPr lang="en-AU" sz="1100" b="1" spc="-60" dirty="0" smtClean="0">
                  <a:solidFill>
                    <a:srgbClr val="0C3CC4"/>
                  </a:solidFill>
                  <a:latin typeface="Calibri Light" pitchFamily="34" charset="0"/>
                </a:rPr>
                <a:t> 414 </a:t>
              </a:r>
              <a:r>
                <a:rPr lang="en-AU" sz="1100" spc="-60" dirty="0" smtClean="0">
                  <a:solidFill>
                    <a:srgbClr val="0C3CC4"/>
                  </a:solidFill>
                  <a:latin typeface="Calibri Light" pitchFamily="34" charset="0"/>
                </a:rPr>
                <a:t>matches classified correctly, 2017 player performance available)</a:t>
              </a:r>
            </a:p>
          </p:txBody>
        </p:sp>
        <p:cxnSp>
          <p:nvCxnSpPr>
            <p:cNvPr id="28" name="Straight Connector 27"/>
            <p:cNvCxnSpPr/>
            <p:nvPr/>
          </p:nvCxnSpPr>
          <p:spPr>
            <a:xfrm>
              <a:off x="539552" y="1131590"/>
              <a:ext cx="0" cy="504000"/>
            </a:xfrm>
            <a:prstGeom prst="line">
              <a:avLst/>
            </a:prstGeom>
            <a:ln w="38100" cap="sq">
              <a:solidFill>
                <a:srgbClr val="0C3CC4"/>
              </a:solidFill>
            </a:ln>
          </p:spPr>
          <p:style>
            <a:lnRef idx="1">
              <a:schemeClr val="accent1"/>
            </a:lnRef>
            <a:fillRef idx="0">
              <a:schemeClr val="accent1"/>
            </a:fillRef>
            <a:effectRef idx="0">
              <a:schemeClr val="accent1"/>
            </a:effectRef>
            <a:fontRef idx="minor">
              <a:schemeClr val="tx1"/>
            </a:fontRef>
          </p:style>
        </p:cxnSp>
      </p:grpSp>
      <p:sp>
        <p:nvSpPr>
          <p:cNvPr id="36" name="Slide Number Placeholder 21"/>
          <p:cNvSpPr>
            <a:spLocks noGrp="1"/>
          </p:cNvSpPr>
          <p:nvPr>
            <p:ph type="sldNum" sz="quarter" idx="12"/>
          </p:nvPr>
        </p:nvSpPr>
        <p:spPr>
          <a:xfrm>
            <a:off x="8244408" y="4803998"/>
            <a:ext cx="472060" cy="205740"/>
          </a:xfrm>
        </p:spPr>
        <p:txBody>
          <a:bodyPr/>
          <a:lstStyle/>
          <a:p>
            <a:fld id="{330D2E87-30D5-43AF-A58B-0855920B3EF9}" type="slidenum">
              <a:rPr lang="en-AU" sz="1100" smtClean="0">
                <a:solidFill>
                  <a:schemeClr val="tx1">
                    <a:lumMod val="65000"/>
                    <a:lumOff val="35000"/>
                  </a:schemeClr>
                </a:solidFill>
                <a:latin typeface="Arial" pitchFamily="34" charset="0"/>
                <a:cs typeface="Arial" pitchFamily="34" charset="0"/>
              </a:rPr>
              <a:pPr/>
              <a:t>13</a:t>
            </a:fld>
            <a:endParaRPr lang="en-AU" sz="1100" dirty="0">
              <a:solidFill>
                <a:schemeClr val="tx1">
                  <a:lumMod val="65000"/>
                  <a:lumOff val="35000"/>
                </a:schemeClr>
              </a:solidFill>
              <a:latin typeface="Arial" pitchFamily="34" charset="0"/>
              <a:cs typeface="Arial" pitchFamily="34" charset="0"/>
            </a:endParaRPr>
          </a:p>
        </p:txBody>
      </p:sp>
      <p:sp>
        <p:nvSpPr>
          <p:cNvPr id="33" name="Rectangle 32"/>
          <p:cNvSpPr/>
          <p:nvPr/>
        </p:nvSpPr>
        <p:spPr>
          <a:xfrm>
            <a:off x="434220" y="1059582"/>
            <a:ext cx="7954204" cy="458587"/>
          </a:xfrm>
          <a:prstGeom prst="rect">
            <a:avLst/>
          </a:prstGeom>
        </p:spPr>
        <p:txBody>
          <a:bodyPr wrap="square" lIns="126000">
            <a:spAutoFit/>
          </a:bodyPr>
          <a:lstStyle/>
          <a:p>
            <a:pPr>
              <a:lnSpc>
                <a:spcPct val="85000"/>
              </a:lnSpc>
              <a:spcBef>
                <a:spcPts val="850"/>
              </a:spcBef>
              <a:buClr>
                <a:srgbClr val="08267E"/>
              </a:buClr>
              <a:buSzPct val="80000"/>
            </a:pPr>
            <a:r>
              <a:rPr lang="en-AU" sz="1400" b="1" spc="-20" dirty="0" smtClean="0">
                <a:solidFill>
                  <a:schemeClr val="tx1">
                    <a:lumMod val="85000"/>
                    <a:lumOff val="15000"/>
                  </a:schemeClr>
                </a:solidFill>
                <a:latin typeface="Arial Narrow" pitchFamily="34" charset="0"/>
              </a:rPr>
              <a:t>A Decision Tree model iterates through each index to “split” by the most deterministic variable at each point. The tree below is “tuned” to balance over-fitting the model to the training data, predictive accuracy, and interpretability.</a:t>
            </a:r>
          </a:p>
        </p:txBody>
      </p:sp>
      <p:grpSp>
        <p:nvGrpSpPr>
          <p:cNvPr id="48" name="Group 54"/>
          <p:cNvGrpSpPr/>
          <p:nvPr/>
        </p:nvGrpSpPr>
        <p:grpSpPr>
          <a:xfrm>
            <a:off x="6012160" y="411510"/>
            <a:ext cx="2016224" cy="324000"/>
            <a:chOff x="5868144" y="303498"/>
            <a:chExt cx="2016224" cy="324000"/>
          </a:xfrm>
        </p:grpSpPr>
        <p:pic>
          <p:nvPicPr>
            <p:cNvPr id="49" name="Picture 48" descr="905_viz.png"/>
            <p:cNvPicPr>
              <a:picLocks noChangeAspect="1"/>
            </p:cNvPicPr>
            <p:nvPr/>
          </p:nvPicPr>
          <p:blipFill>
            <a:blip r:embed="rId2" cstate="print">
              <a:duotone>
                <a:prstClr val="black"/>
                <a:srgbClr val="08267E">
                  <a:tint val="45000"/>
                  <a:satMod val="400000"/>
                </a:srgbClr>
              </a:duotone>
              <a:lum bright="20000"/>
            </a:blip>
            <a:stretch>
              <a:fillRect/>
            </a:stretch>
          </p:blipFill>
          <p:spPr>
            <a:xfrm>
              <a:off x="5868144" y="321498"/>
              <a:ext cx="288000" cy="288000"/>
            </a:xfrm>
            <a:prstGeom prst="rect">
              <a:avLst/>
            </a:prstGeom>
          </p:spPr>
        </p:pic>
        <p:pic>
          <p:nvPicPr>
            <p:cNvPr id="50" name="Picture 49" descr="910_stats.png"/>
            <p:cNvPicPr>
              <a:picLocks noChangeAspect="1"/>
            </p:cNvPicPr>
            <p:nvPr/>
          </p:nvPicPr>
          <p:blipFill>
            <a:blip r:embed="rId3" cstate="print">
              <a:duotone>
                <a:prstClr val="black"/>
                <a:srgbClr val="08267E">
                  <a:tint val="45000"/>
                  <a:satMod val="400000"/>
                </a:srgbClr>
              </a:duotone>
              <a:lum bright="20000"/>
            </a:blip>
            <a:stretch>
              <a:fillRect/>
            </a:stretch>
          </p:blipFill>
          <p:spPr>
            <a:xfrm>
              <a:off x="6420218" y="321498"/>
              <a:ext cx="288000" cy="288000"/>
            </a:xfrm>
            <a:prstGeom prst="rect">
              <a:avLst/>
            </a:prstGeom>
          </p:spPr>
        </p:pic>
        <p:pic>
          <p:nvPicPr>
            <p:cNvPr id="51" name="Picture 50" descr="915_ml.png"/>
            <p:cNvPicPr>
              <a:picLocks noChangeAspect="1"/>
            </p:cNvPicPr>
            <p:nvPr/>
          </p:nvPicPr>
          <p:blipFill>
            <a:blip r:embed="rId4" cstate="print">
              <a:duotone>
                <a:prstClr val="black"/>
                <a:srgbClr val="08267E">
                  <a:tint val="45000"/>
                  <a:satMod val="400000"/>
                </a:srgbClr>
              </a:duotone>
              <a:lum bright="-20000"/>
            </a:blip>
            <a:stretch>
              <a:fillRect/>
            </a:stretch>
          </p:blipFill>
          <p:spPr>
            <a:xfrm>
              <a:off x="6972292" y="303498"/>
              <a:ext cx="324000" cy="324000"/>
            </a:xfrm>
            <a:prstGeom prst="rect">
              <a:avLst/>
            </a:prstGeom>
          </p:spPr>
        </p:pic>
        <p:pic>
          <p:nvPicPr>
            <p:cNvPr id="52" name="Picture 51" descr="920_findings.png"/>
            <p:cNvPicPr>
              <a:picLocks noChangeAspect="1"/>
            </p:cNvPicPr>
            <p:nvPr/>
          </p:nvPicPr>
          <p:blipFill>
            <a:blip r:embed="rId5" cstate="print">
              <a:duotone>
                <a:prstClr val="black"/>
                <a:srgbClr val="08267E">
                  <a:tint val="45000"/>
                  <a:satMod val="400000"/>
                </a:srgbClr>
              </a:duotone>
              <a:lum bright="20000"/>
            </a:blip>
            <a:stretch>
              <a:fillRect/>
            </a:stretch>
          </p:blipFill>
          <p:spPr>
            <a:xfrm>
              <a:off x="7560368" y="303498"/>
              <a:ext cx="324000" cy="324000"/>
            </a:xfrm>
            <a:prstGeom prst="rect">
              <a:avLst/>
            </a:prstGeom>
          </p:spPr>
        </p:pic>
        <p:sp>
          <p:nvSpPr>
            <p:cNvPr id="53" name="Down Arrow 52"/>
            <p:cNvSpPr/>
            <p:nvPr/>
          </p:nvSpPr>
          <p:spPr>
            <a:xfrm rot="16200000">
              <a:off x="6198181"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Down Arrow 53"/>
            <p:cNvSpPr/>
            <p:nvPr/>
          </p:nvSpPr>
          <p:spPr>
            <a:xfrm rot="16200000">
              <a:off x="6750255"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Down Arrow 54"/>
            <p:cNvSpPr/>
            <p:nvPr/>
          </p:nvSpPr>
          <p:spPr>
            <a:xfrm rot="16200000">
              <a:off x="7362328"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63" name="Picture 62" descr="temp_viz.png"/>
          <p:cNvPicPr>
            <a:picLocks noChangeAspect="1"/>
          </p:cNvPicPr>
          <p:nvPr/>
        </p:nvPicPr>
        <p:blipFill>
          <a:blip r:embed="rId6" cstate="print"/>
          <a:srcRect l="5556" t="8254" r="5556" b="5076"/>
          <a:stretch>
            <a:fillRect/>
          </a:stretch>
        </p:blipFill>
        <p:spPr>
          <a:xfrm>
            <a:off x="539552" y="2715766"/>
            <a:ext cx="3744416" cy="1440160"/>
          </a:xfrm>
          <a:prstGeom prst="rect">
            <a:avLst/>
          </a:prstGeom>
        </p:spPr>
      </p:pic>
      <p:sp>
        <p:nvSpPr>
          <p:cNvPr id="64" name="Rectangle 63"/>
          <p:cNvSpPr/>
          <p:nvPr/>
        </p:nvSpPr>
        <p:spPr>
          <a:xfrm>
            <a:off x="539552" y="2139702"/>
            <a:ext cx="1152128" cy="423193"/>
          </a:xfrm>
          <a:prstGeom prst="rect">
            <a:avLst/>
          </a:prstGeom>
        </p:spPr>
        <p:txBody>
          <a:bodyPr wrap="square" lIns="126000">
            <a:spAutoFit/>
          </a:bodyPr>
          <a:lstStyle/>
          <a:p>
            <a:pPr marL="180975" lvl="1" indent="-180975">
              <a:lnSpc>
                <a:spcPct val="75000"/>
              </a:lnSpc>
              <a:spcBef>
                <a:spcPts val="600"/>
              </a:spcBef>
              <a:buClr>
                <a:schemeClr val="tx1">
                  <a:lumMod val="75000"/>
                  <a:lumOff val="25000"/>
                </a:schemeClr>
              </a:buClr>
              <a:buSzPct val="90000"/>
              <a:buFont typeface="Wingdings"/>
              <a:buChar char=""/>
              <a:defRPr/>
            </a:pPr>
            <a:r>
              <a:rPr lang="en-AU" sz="1100" dirty="0" smtClean="0">
                <a:latin typeface="Calibri Light" pitchFamily="34" charset="0"/>
                <a:cs typeface="Kalinga" pitchFamily="34" charset="0"/>
              </a:rPr>
              <a:t>LHS for Yes</a:t>
            </a:r>
          </a:p>
          <a:p>
            <a:pPr marL="180975" lvl="1" indent="-180975">
              <a:lnSpc>
                <a:spcPct val="75000"/>
              </a:lnSpc>
              <a:spcBef>
                <a:spcPts val="600"/>
              </a:spcBef>
              <a:buClr>
                <a:schemeClr val="tx1">
                  <a:lumMod val="75000"/>
                  <a:lumOff val="25000"/>
                </a:schemeClr>
              </a:buClr>
              <a:buSzPct val="90000"/>
              <a:buFont typeface="Wingdings"/>
              <a:buChar char=""/>
              <a:defRPr/>
            </a:pPr>
            <a:r>
              <a:rPr lang="en-AU" sz="1100" dirty="0" smtClean="0">
                <a:latin typeface="Calibri Light" pitchFamily="34" charset="0"/>
                <a:cs typeface="Kalinga" pitchFamily="34" charset="0"/>
              </a:rPr>
              <a:t>RHS for No</a:t>
            </a:r>
          </a:p>
        </p:txBody>
      </p:sp>
      <p:sp>
        <p:nvSpPr>
          <p:cNvPr id="65" name="Rectangle 64"/>
          <p:cNvSpPr/>
          <p:nvPr/>
        </p:nvSpPr>
        <p:spPr>
          <a:xfrm>
            <a:off x="1907704" y="2139702"/>
            <a:ext cx="2664296" cy="550151"/>
          </a:xfrm>
          <a:prstGeom prst="rect">
            <a:avLst/>
          </a:prstGeom>
        </p:spPr>
        <p:txBody>
          <a:bodyPr wrap="square" lIns="126000">
            <a:spAutoFit/>
          </a:bodyPr>
          <a:lstStyle/>
          <a:p>
            <a:pPr marL="180975" lvl="1" indent="-180975">
              <a:lnSpc>
                <a:spcPct val="75000"/>
              </a:lnSpc>
              <a:spcBef>
                <a:spcPts val="600"/>
              </a:spcBef>
              <a:buClr>
                <a:schemeClr val="tx1">
                  <a:lumMod val="75000"/>
                  <a:lumOff val="25000"/>
                </a:schemeClr>
              </a:buClr>
              <a:buSzPct val="90000"/>
              <a:buFont typeface="Wingdings"/>
              <a:buChar char=""/>
              <a:defRPr/>
            </a:pPr>
            <a:r>
              <a:rPr lang="en-AU" sz="1100" dirty="0" smtClean="0">
                <a:latin typeface="Calibri Light" pitchFamily="34" charset="0"/>
                <a:cs typeface="Kalinga" pitchFamily="34" charset="0"/>
              </a:rPr>
              <a:t>0 for predicted loss, 1 for predicted win</a:t>
            </a:r>
          </a:p>
          <a:p>
            <a:pPr marL="180975" lvl="1" indent="-180975">
              <a:lnSpc>
                <a:spcPct val="75000"/>
              </a:lnSpc>
              <a:spcBef>
                <a:spcPts val="600"/>
              </a:spcBef>
              <a:buClr>
                <a:schemeClr val="tx1">
                  <a:lumMod val="75000"/>
                  <a:lumOff val="25000"/>
                </a:schemeClr>
              </a:buClr>
              <a:buSzPct val="90000"/>
              <a:buFont typeface="Wingdings"/>
              <a:buChar char=""/>
              <a:defRPr/>
            </a:pPr>
            <a:r>
              <a:rPr lang="en-AU" sz="1100" dirty="0" smtClean="0">
                <a:latin typeface="Calibri Light" pitchFamily="34" charset="0"/>
                <a:cs typeface="Kalinga" pitchFamily="34" charset="0"/>
              </a:rPr>
              <a:t>LHS: number of actual losses in leaf</a:t>
            </a:r>
            <a:br>
              <a:rPr lang="en-AU" sz="1100" dirty="0" smtClean="0">
                <a:latin typeface="Calibri Light" pitchFamily="34" charset="0"/>
                <a:cs typeface="Kalinga" pitchFamily="34" charset="0"/>
              </a:rPr>
            </a:br>
            <a:r>
              <a:rPr lang="en-AU" sz="1100" dirty="0" smtClean="0">
                <a:latin typeface="Calibri Light" pitchFamily="34" charset="0"/>
                <a:cs typeface="Kalinga" pitchFamily="34" charset="0"/>
              </a:rPr>
              <a:t>RHS: number of actual wins in leaf</a:t>
            </a:r>
          </a:p>
        </p:txBody>
      </p:sp>
      <p:pic>
        <p:nvPicPr>
          <p:cNvPr id="66" name="Picture 65" descr="temp_viz.png"/>
          <p:cNvPicPr>
            <a:picLocks/>
          </p:cNvPicPr>
          <p:nvPr/>
        </p:nvPicPr>
        <p:blipFill>
          <a:blip r:embed="rId7" cstate="print"/>
          <a:srcRect t="5331"/>
          <a:stretch>
            <a:fillRect/>
          </a:stretch>
        </p:blipFill>
        <p:spPr>
          <a:xfrm>
            <a:off x="4716016" y="2160000"/>
            <a:ext cx="1872208" cy="1008112"/>
          </a:xfrm>
          <a:prstGeom prst="rect">
            <a:avLst/>
          </a:prstGeom>
        </p:spPr>
      </p:pic>
      <p:pic>
        <p:nvPicPr>
          <p:cNvPr id="70" name="Picture 69" descr="temp_viz.png"/>
          <p:cNvPicPr>
            <a:picLocks/>
          </p:cNvPicPr>
          <p:nvPr/>
        </p:nvPicPr>
        <p:blipFill>
          <a:blip r:embed="rId8" cstate="print"/>
          <a:srcRect t="4873"/>
          <a:stretch>
            <a:fillRect/>
          </a:stretch>
        </p:blipFill>
        <p:spPr>
          <a:xfrm>
            <a:off x="6804456" y="2160000"/>
            <a:ext cx="1872000" cy="1008000"/>
          </a:xfrm>
          <a:prstGeom prst="rect">
            <a:avLst/>
          </a:prstGeom>
        </p:spPr>
      </p:pic>
      <p:grpSp>
        <p:nvGrpSpPr>
          <p:cNvPr id="74" name="Group 9"/>
          <p:cNvGrpSpPr/>
          <p:nvPr/>
        </p:nvGrpSpPr>
        <p:grpSpPr>
          <a:xfrm>
            <a:off x="6732240" y="1555631"/>
            <a:ext cx="1872208" cy="605679"/>
            <a:chOff x="539552" y="1088965"/>
            <a:chExt cx="1872208" cy="605679"/>
          </a:xfrm>
        </p:grpSpPr>
        <p:sp>
          <p:nvSpPr>
            <p:cNvPr id="75" name="Rectangle 74"/>
            <p:cNvSpPr/>
            <p:nvPr/>
          </p:nvSpPr>
          <p:spPr>
            <a:xfrm>
              <a:off x="539552" y="1088965"/>
              <a:ext cx="1872208" cy="605679"/>
            </a:xfrm>
            <a:prstGeom prst="rect">
              <a:avLst/>
            </a:prstGeom>
          </p:spPr>
          <p:txBody>
            <a:bodyPr wrap="square" lIns="108000" rIns="0">
              <a:spAutoFit/>
            </a:bodyPr>
            <a:lstStyle/>
            <a:p>
              <a:pPr>
                <a:lnSpc>
                  <a:spcPct val="75000"/>
                </a:lnSpc>
                <a:spcBef>
                  <a:spcPts val="850"/>
                </a:spcBef>
                <a:buClr>
                  <a:srgbClr val="08267E"/>
                </a:buClr>
                <a:buSzPct val="80000"/>
              </a:pPr>
              <a:r>
                <a:rPr lang="en-AU" sz="1100" spc="-60" dirty="0" smtClean="0">
                  <a:solidFill>
                    <a:srgbClr val="FF0000"/>
                  </a:solidFill>
                  <a:latin typeface="Calibri Light" pitchFamily="34" charset="0"/>
                </a:rPr>
                <a:t>However, prediction was less accurate (</a:t>
              </a:r>
              <a:r>
                <a:rPr lang="en-AU" sz="1100" b="1" spc="-60" dirty="0" smtClean="0">
                  <a:solidFill>
                    <a:srgbClr val="FF0000"/>
                  </a:solidFill>
                  <a:latin typeface="Calibri Light" pitchFamily="34" charset="0"/>
                </a:rPr>
                <a:t>267 </a:t>
              </a:r>
              <a:r>
                <a:rPr lang="en-AU" sz="1100" spc="-60" dirty="0" smtClean="0">
                  <a:solidFill>
                    <a:srgbClr val="FF0000"/>
                  </a:solidFill>
                  <a:latin typeface="Calibri Light" pitchFamily="34" charset="0"/>
                </a:rPr>
                <a:t>of</a:t>
              </a:r>
              <a:r>
                <a:rPr lang="en-AU" sz="1100" b="1" spc="-60" dirty="0" smtClean="0">
                  <a:solidFill>
                    <a:srgbClr val="FF0000"/>
                  </a:solidFill>
                  <a:latin typeface="Calibri Light" pitchFamily="34" charset="0"/>
                </a:rPr>
                <a:t> 414 </a:t>
              </a:r>
              <a:r>
                <a:rPr lang="en-AU" sz="1100" spc="-60" dirty="0" smtClean="0">
                  <a:solidFill>
                    <a:srgbClr val="FF0000"/>
                  </a:solidFill>
                  <a:latin typeface="Calibri Light" pitchFamily="34" charset="0"/>
                </a:rPr>
                <a:t>matches classified correctly, 2017 player performance estimated)</a:t>
              </a:r>
            </a:p>
          </p:txBody>
        </p:sp>
        <p:cxnSp>
          <p:nvCxnSpPr>
            <p:cNvPr id="76" name="Straight Connector 75"/>
            <p:cNvCxnSpPr/>
            <p:nvPr/>
          </p:nvCxnSpPr>
          <p:spPr>
            <a:xfrm>
              <a:off x="539552" y="1131590"/>
              <a:ext cx="0" cy="504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7" name="Group 9"/>
          <p:cNvGrpSpPr/>
          <p:nvPr/>
        </p:nvGrpSpPr>
        <p:grpSpPr>
          <a:xfrm>
            <a:off x="4644008" y="3249237"/>
            <a:ext cx="3888432" cy="330625"/>
            <a:chOff x="539552" y="1088965"/>
            <a:chExt cx="3888432" cy="330625"/>
          </a:xfrm>
        </p:grpSpPr>
        <p:sp>
          <p:nvSpPr>
            <p:cNvPr id="78" name="Rectangle 77"/>
            <p:cNvSpPr/>
            <p:nvPr/>
          </p:nvSpPr>
          <p:spPr>
            <a:xfrm>
              <a:off x="539552" y="1088965"/>
              <a:ext cx="3888432" cy="236860"/>
            </a:xfrm>
            <a:prstGeom prst="rect">
              <a:avLst/>
            </a:prstGeom>
          </p:spPr>
          <p:txBody>
            <a:bodyPr wrap="square" lIns="108000" rIns="0">
              <a:spAutoFit/>
            </a:bodyPr>
            <a:lstStyle/>
            <a:p>
              <a:pPr>
                <a:lnSpc>
                  <a:spcPct val="75000"/>
                </a:lnSpc>
                <a:spcBef>
                  <a:spcPts val="850"/>
                </a:spcBef>
                <a:buClr>
                  <a:srgbClr val="08267E"/>
                </a:buClr>
                <a:buSzPct val="80000"/>
              </a:pPr>
              <a:r>
                <a:rPr lang="en-AU" sz="1200" spc="-70" dirty="0" smtClean="0">
                  <a:solidFill>
                    <a:srgbClr val="FF0000"/>
                  </a:solidFill>
                  <a:latin typeface="Calibri Light" pitchFamily="34" charset="0"/>
                </a:rPr>
                <a:t>Using one model per cluster, prediction marginally improved</a:t>
              </a:r>
            </a:p>
          </p:txBody>
        </p:sp>
        <p:cxnSp>
          <p:nvCxnSpPr>
            <p:cNvPr id="79" name="Straight Connector 78"/>
            <p:cNvCxnSpPr/>
            <p:nvPr/>
          </p:nvCxnSpPr>
          <p:spPr>
            <a:xfrm>
              <a:off x="539552" y="1131590"/>
              <a:ext cx="0" cy="288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80" name="Table 79"/>
          <p:cNvGraphicFramePr>
            <a:graphicFrameLocks noGrp="1"/>
          </p:cNvGraphicFramePr>
          <p:nvPr/>
        </p:nvGraphicFramePr>
        <p:xfrm>
          <a:off x="4932040" y="3579863"/>
          <a:ext cx="2448271" cy="1224132"/>
        </p:xfrm>
        <a:graphic>
          <a:graphicData uri="http://schemas.openxmlformats.org/drawingml/2006/table">
            <a:tbl>
              <a:tblPr firstRow="1" bandRow="1">
                <a:tableStyleId>{8EC20E35-A176-4012-BC5E-935CFFF8708E}</a:tableStyleId>
              </a:tblPr>
              <a:tblGrid>
                <a:gridCol w="432048"/>
                <a:gridCol w="504056"/>
                <a:gridCol w="1080120"/>
                <a:gridCol w="432047"/>
              </a:tblGrid>
              <a:tr h="174876">
                <a:tc>
                  <a:txBody>
                    <a:bodyPr/>
                    <a:lstStyle/>
                    <a:p>
                      <a:pPr marL="0" algn="ctr" rtl="0" eaLnBrk="1" latinLnBrk="0" hangingPunct="1">
                        <a:lnSpc>
                          <a:spcPct val="100000"/>
                        </a:lnSpc>
                      </a:pPr>
                      <a:r>
                        <a:rPr kumimoji="0" lang="en-AU" sz="800" b="1" kern="1200" dirty="0" smtClean="0">
                          <a:solidFill>
                            <a:schemeClr val="lt1"/>
                          </a:solidFill>
                          <a:latin typeface="Arial Narrow" pitchFamily="34" charset="0"/>
                          <a:ea typeface="+mn-ea"/>
                          <a:cs typeface="+mn-cs"/>
                        </a:rPr>
                        <a:t>Cluster</a:t>
                      </a:r>
                    </a:p>
                  </a:txBody>
                  <a:tcPr marL="72000" marR="72000" marT="18000" marB="18000" anchor="ctr">
                    <a:lnT w="28575" cap="flat" cmpd="sng" algn="ctr">
                      <a:solidFill>
                        <a:schemeClr val="accent3">
                          <a:lumMod val="50000"/>
                        </a:schemeClr>
                      </a:solidFill>
                      <a:prstDash val="solid"/>
                      <a:round/>
                      <a:headEnd type="none" w="med" len="med"/>
                      <a:tailEnd type="none" w="med" len="med"/>
                    </a:lnT>
                    <a:lnB w="28575" cap="flat" cmpd="sng" algn="ctr">
                      <a:solidFill>
                        <a:schemeClr val="accent3">
                          <a:lumMod val="50000"/>
                        </a:schemeClr>
                      </a:solidFill>
                      <a:prstDash val="solid"/>
                      <a:round/>
                      <a:headEnd type="none" w="med" len="med"/>
                      <a:tailEnd type="none" w="med" len="med"/>
                    </a:lnB>
                    <a:solidFill>
                      <a:srgbClr val="FF0000"/>
                    </a:solidFill>
                  </a:tcPr>
                </a:tc>
                <a:tc>
                  <a:txBody>
                    <a:bodyPr/>
                    <a:lstStyle/>
                    <a:p>
                      <a:pPr algn="ctr">
                        <a:lnSpc>
                          <a:spcPct val="100000"/>
                        </a:lnSpc>
                      </a:pPr>
                      <a:r>
                        <a:rPr lang="en-AU" sz="800" b="1" dirty="0" smtClean="0">
                          <a:latin typeface="Arial Narrow" pitchFamily="34" charset="0"/>
                        </a:rPr>
                        <a:t>Games</a:t>
                      </a:r>
                      <a:endParaRPr lang="en-AU" sz="800" b="1" dirty="0">
                        <a:latin typeface="Arial Narrow" pitchFamily="34" charset="0"/>
                      </a:endParaRPr>
                    </a:p>
                  </a:txBody>
                  <a:tcPr marL="72000" marR="72000" marT="18000" marB="18000" anchor="ctr">
                    <a:lnT w="28575" cap="flat" cmpd="sng" algn="ctr">
                      <a:solidFill>
                        <a:schemeClr val="accent3">
                          <a:lumMod val="50000"/>
                        </a:schemeClr>
                      </a:solidFill>
                      <a:prstDash val="solid"/>
                      <a:round/>
                      <a:headEnd type="none" w="med" len="med"/>
                      <a:tailEnd type="none" w="med" len="med"/>
                    </a:lnT>
                    <a:lnB w="28575" cap="flat" cmpd="sng" algn="ctr">
                      <a:solidFill>
                        <a:schemeClr val="accent3">
                          <a:lumMod val="50000"/>
                        </a:schemeClr>
                      </a:solidFill>
                      <a:prstDash val="solid"/>
                      <a:round/>
                      <a:headEnd type="none" w="med" len="med"/>
                      <a:tailEnd type="none" w="med" len="med"/>
                    </a:lnB>
                    <a:solidFill>
                      <a:srgbClr val="FF0000"/>
                    </a:solidFill>
                  </a:tcPr>
                </a:tc>
                <a:tc>
                  <a:txBody>
                    <a:bodyPr/>
                    <a:lstStyle/>
                    <a:p>
                      <a:pPr algn="ctr">
                        <a:lnSpc>
                          <a:spcPct val="100000"/>
                        </a:lnSpc>
                      </a:pPr>
                      <a:r>
                        <a:rPr lang="en-AU" sz="800" b="1" dirty="0" smtClean="0">
                          <a:latin typeface="Arial Narrow" pitchFamily="34" charset="0"/>
                        </a:rPr>
                        <a:t>Classification accuracy</a:t>
                      </a:r>
                      <a:endParaRPr lang="en-AU" sz="800" b="1" dirty="0">
                        <a:latin typeface="Arial Narrow" pitchFamily="34" charset="0"/>
                      </a:endParaRPr>
                    </a:p>
                  </a:txBody>
                  <a:tcPr marL="72000" marR="72000" marT="18000" marB="18000" anchor="ctr">
                    <a:lnT w="28575" cap="flat" cmpd="sng" algn="ctr">
                      <a:solidFill>
                        <a:schemeClr val="accent3">
                          <a:lumMod val="50000"/>
                        </a:schemeClr>
                      </a:solidFill>
                      <a:prstDash val="solid"/>
                      <a:round/>
                      <a:headEnd type="none" w="med" len="med"/>
                      <a:tailEnd type="none" w="med" len="med"/>
                    </a:lnT>
                    <a:lnB w="28575" cap="flat" cmpd="sng" algn="ctr">
                      <a:solidFill>
                        <a:schemeClr val="accent3">
                          <a:lumMod val="50000"/>
                        </a:schemeClr>
                      </a:solidFill>
                      <a:prstDash val="solid"/>
                      <a:round/>
                      <a:headEnd type="none" w="med" len="med"/>
                      <a:tailEnd type="none" w="med" len="med"/>
                    </a:lnB>
                    <a:solidFill>
                      <a:srgbClr val="FF0000"/>
                    </a:solidFill>
                  </a:tcPr>
                </a:tc>
                <a:tc>
                  <a:txBody>
                    <a:bodyPr/>
                    <a:lstStyle/>
                    <a:p>
                      <a:pPr algn="ctr">
                        <a:lnSpc>
                          <a:spcPct val="100000"/>
                        </a:lnSpc>
                      </a:pPr>
                      <a:r>
                        <a:rPr lang="en-AU" sz="800" b="1" dirty="0" smtClean="0">
                          <a:latin typeface="Arial Narrow" pitchFamily="34" charset="0"/>
                        </a:rPr>
                        <a:t>AUC</a:t>
                      </a:r>
                      <a:endParaRPr lang="en-AU" sz="800" b="1" dirty="0">
                        <a:latin typeface="Arial Narrow" pitchFamily="34" charset="0"/>
                      </a:endParaRPr>
                    </a:p>
                  </a:txBody>
                  <a:tcPr marL="72000" marR="72000" marT="18000" marB="18000" anchor="ctr">
                    <a:lnT w="28575" cap="flat" cmpd="sng" algn="ctr">
                      <a:solidFill>
                        <a:schemeClr val="accent3">
                          <a:lumMod val="50000"/>
                        </a:schemeClr>
                      </a:solidFill>
                      <a:prstDash val="solid"/>
                      <a:round/>
                      <a:headEnd type="none" w="med" len="med"/>
                      <a:tailEnd type="none" w="med" len="med"/>
                    </a:lnT>
                    <a:lnB w="28575" cap="flat" cmpd="sng" algn="ctr">
                      <a:solidFill>
                        <a:schemeClr val="accent3">
                          <a:lumMod val="50000"/>
                        </a:schemeClr>
                      </a:solidFill>
                      <a:prstDash val="solid"/>
                      <a:round/>
                      <a:headEnd type="none" w="med" len="med"/>
                      <a:tailEnd type="none" w="med" len="med"/>
                    </a:lnB>
                    <a:solidFill>
                      <a:srgbClr val="FF0000"/>
                    </a:solidFill>
                  </a:tcPr>
                </a:tc>
              </a:tr>
              <a:tr h="174876">
                <a:tc>
                  <a:txBody>
                    <a:bodyPr/>
                    <a:lstStyle/>
                    <a:p>
                      <a:pPr algn="ctr">
                        <a:lnSpc>
                          <a:spcPct val="100000"/>
                        </a:lnSpc>
                      </a:pPr>
                      <a:r>
                        <a:rPr lang="en-AU" sz="800" dirty="0" smtClean="0">
                          <a:latin typeface="Arial Narrow" pitchFamily="34" charset="0"/>
                        </a:rPr>
                        <a:t>1</a:t>
                      </a:r>
                      <a:endParaRPr lang="en-AU" sz="800" dirty="0">
                        <a:latin typeface="Arial Narrow" pitchFamily="34" charset="0"/>
                      </a:endParaRPr>
                    </a:p>
                  </a:txBody>
                  <a:tcPr marL="72000" marR="72000" marT="18000" marB="18000" anchor="ctr">
                    <a:lnT w="28575" cap="flat" cmpd="sng" algn="ctr">
                      <a:solidFill>
                        <a:schemeClr val="accent3">
                          <a:lumMod val="50000"/>
                        </a:schemeClr>
                      </a:solidFill>
                      <a:prstDash val="solid"/>
                      <a:round/>
                      <a:headEnd type="none" w="med" len="med"/>
                      <a:tailEnd type="none" w="med" len="med"/>
                    </a:lnT>
                    <a:solidFill>
                      <a:schemeClr val="accent3">
                        <a:lumMod val="20000"/>
                        <a:lumOff val="80000"/>
                      </a:schemeClr>
                    </a:solidFill>
                  </a:tcPr>
                </a:tc>
                <a:tc>
                  <a:txBody>
                    <a:bodyPr/>
                    <a:lstStyle/>
                    <a:p>
                      <a:pPr algn="ctr">
                        <a:lnSpc>
                          <a:spcPct val="100000"/>
                        </a:lnSpc>
                      </a:pPr>
                      <a:r>
                        <a:rPr lang="en-AU" sz="800" dirty="0" smtClean="0">
                          <a:latin typeface="Arial Narrow" pitchFamily="34" charset="0"/>
                        </a:rPr>
                        <a:t>11</a:t>
                      </a:r>
                      <a:endParaRPr lang="en-AU" sz="800" dirty="0">
                        <a:latin typeface="Arial Narrow" pitchFamily="34" charset="0"/>
                      </a:endParaRPr>
                    </a:p>
                  </a:txBody>
                  <a:tcPr marL="72000" marR="72000" marT="18000" marB="18000" anchor="ctr">
                    <a:lnT w="28575" cap="flat" cmpd="sng" algn="ctr">
                      <a:solidFill>
                        <a:schemeClr val="accent3">
                          <a:lumMod val="50000"/>
                        </a:schemeClr>
                      </a:solidFill>
                      <a:prstDash val="solid"/>
                      <a:round/>
                      <a:headEnd type="none" w="med" len="med"/>
                      <a:tailEnd type="none" w="med" len="med"/>
                    </a:lnT>
                    <a:solidFill>
                      <a:schemeClr val="accent3">
                        <a:lumMod val="20000"/>
                        <a:lumOff val="80000"/>
                      </a:schemeClr>
                    </a:solidFill>
                  </a:tcPr>
                </a:tc>
                <a:tc>
                  <a:txBody>
                    <a:bodyPr/>
                    <a:lstStyle/>
                    <a:p>
                      <a:pPr algn="ctr">
                        <a:lnSpc>
                          <a:spcPct val="100000"/>
                        </a:lnSpc>
                      </a:pPr>
                      <a:r>
                        <a:rPr lang="en-AU" sz="800" b="1" dirty="0" smtClean="0">
                          <a:latin typeface="Arial Narrow" pitchFamily="34" charset="0"/>
                        </a:rPr>
                        <a:t>100%</a:t>
                      </a:r>
                      <a:endParaRPr lang="en-AU" sz="800" b="1" dirty="0">
                        <a:latin typeface="Arial Narrow" pitchFamily="34" charset="0"/>
                      </a:endParaRPr>
                    </a:p>
                  </a:txBody>
                  <a:tcPr marL="72000" marR="72000" marT="18000" marB="18000" anchor="ctr">
                    <a:lnT w="28575" cap="flat" cmpd="sng" algn="ctr">
                      <a:solidFill>
                        <a:schemeClr val="accent3">
                          <a:lumMod val="50000"/>
                        </a:schemeClr>
                      </a:solidFill>
                      <a:prstDash val="solid"/>
                      <a:round/>
                      <a:headEnd type="none" w="med" len="med"/>
                      <a:tailEnd type="none" w="med" len="med"/>
                    </a:lnT>
                    <a:solidFill>
                      <a:schemeClr val="accent3">
                        <a:lumMod val="20000"/>
                        <a:lumOff val="80000"/>
                      </a:schemeClr>
                    </a:solidFill>
                  </a:tcPr>
                </a:tc>
                <a:tc>
                  <a:txBody>
                    <a:bodyPr/>
                    <a:lstStyle/>
                    <a:p>
                      <a:pPr algn="ctr">
                        <a:lnSpc>
                          <a:spcPct val="100000"/>
                        </a:lnSpc>
                      </a:pPr>
                      <a:r>
                        <a:rPr lang="en-AU" sz="800" b="1" dirty="0" smtClean="0">
                          <a:latin typeface="Arial Narrow" pitchFamily="34" charset="0"/>
                        </a:rPr>
                        <a:t>1.00</a:t>
                      </a:r>
                      <a:endParaRPr lang="en-AU" sz="800" b="1" dirty="0">
                        <a:latin typeface="Arial Narrow" pitchFamily="34" charset="0"/>
                      </a:endParaRPr>
                    </a:p>
                  </a:txBody>
                  <a:tcPr marL="72000" marR="72000" marT="18000" marB="18000" anchor="ctr">
                    <a:lnT w="28575" cap="flat" cmpd="sng" algn="ctr">
                      <a:solidFill>
                        <a:schemeClr val="accent3">
                          <a:lumMod val="50000"/>
                        </a:schemeClr>
                      </a:solidFill>
                      <a:prstDash val="solid"/>
                      <a:round/>
                      <a:headEnd type="none" w="med" len="med"/>
                      <a:tailEnd type="none" w="med" len="med"/>
                    </a:lnT>
                    <a:solidFill>
                      <a:schemeClr val="accent3">
                        <a:lumMod val="20000"/>
                        <a:lumOff val="80000"/>
                      </a:schemeClr>
                    </a:solidFill>
                  </a:tcPr>
                </a:tc>
              </a:tr>
              <a:tr h="174876">
                <a:tc>
                  <a:txBody>
                    <a:bodyPr/>
                    <a:lstStyle/>
                    <a:p>
                      <a:pPr algn="ctr">
                        <a:lnSpc>
                          <a:spcPct val="100000"/>
                        </a:lnSpc>
                      </a:pPr>
                      <a:r>
                        <a:rPr lang="en-AU" sz="800" dirty="0" smtClean="0">
                          <a:latin typeface="Arial Narrow" pitchFamily="34" charset="0"/>
                        </a:rPr>
                        <a:t>2</a:t>
                      </a:r>
                      <a:endParaRPr lang="en-AU" sz="800" dirty="0">
                        <a:latin typeface="Arial Narrow" pitchFamily="34" charset="0"/>
                      </a:endParaRPr>
                    </a:p>
                  </a:txBody>
                  <a:tcPr marL="72000" marR="72000" marT="18000" marB="18000" anchor="ctr"/>
                </a:tc>
                <a:tc>
                  <a:txBody>
                    <a:bodyPr/>
                    <a:lstStyle/>
                    <a:p>
                      <a:pPr algn="ctr">
                        <a:lnSpc>
                          <a:spcPct val="100000"/>
                        </a:lnSpc>
                      </a:pPr>
                      <a:r>
                        <a:rPr lang="en-AU" sz="800" dirty="0" smtClean="0">
                          <a:latin typeface="Arial Narrow" pitchFamily="34" charset="0"/>
                        </a:rPr>
                        <a:t>17</a:t>
                      </a:r>
                      <a:endParaRPr lang="en-AU" sz="800" dirty="0">
                        <a:latin typeface="Arial Narrow" pitchFamily="34" charset="0"/>
                      </a:endParaRPr>
                    </a:p>
                  </a:txBody>
                  <a:tcPr marL="72000" marR="72000" marT="18000" marB="18000" anchor="ctr"/>
                </a:tc>
                <a:tc>
                  <a:txBody>
                    <a:bodyPr/>
                    <a:lstStyle/>
                    <a:p>
                      <a:pPr algn="ctr">
                        <a:lnSpc>
                          <a:spcPct val="100000"/>
                        </a:lnSpc>
                      </a:pPr>
                      <a:r>
                        <a:rPr lang="en-AU" sz="800" b="1" dirty="0" smtClean="0">
                          <a:latin typeface="Arial Narrow" pitchFamily="34" charset="0"/>
                        </a:rPr>
                        <a:t>65%</a:t>
                      </a:r>
                      <a:endParaRPr lang="en-AU" sz="800" b="1" dirty="0">
                        <a:latin typeface="Arial Narrow" pitchFamily="34" charset="0"/>
                      </a:endParaRPr>
                    </a:p>
                  </a:txBody>
                  <a:tcPr marL="72000" marR="72000" marT="18000" marB="18000" anchor="ctr"/>
                </a:tc>
                <a:tc>
                  <a:txBody>
                    <a:bodyPr/>
                    <a:lstStyle/>
                    <a:p>
                      <a:pPr algn="ctr">
                        <a:lnSpc>
                          <a:spcPct val="100000"/>
                        </a:lnSpc>
                      </a:pPr>
                      <a:r>
                        <a:rPr lang="en-AU" sz="800" b="1" dirty="0" smtClean="0">
                          <a:latin typeface="Arial Narrow" pitchFamily="34" charset="0"/>
                        </a:rPr>
                        <a:t>0.50</a:t>
                      </a:r>
                      <a:endParaRPr lang="en-AU" sz="800" b="1" dirty="0">
                        <a:latin typeface="Arial Narrow" pitchFamily="34" charset="0"/>
                      </a:endParaRPr>
                    </a:p>
                  </a:txBody>
                  <a:tcPr marL="72000" marR="72000" marT="18000" marB="18000" anchor="ctr"/>
                </a:tc>
              </a:tr>
              <a:tr h="174876">
                <a:tc>
                  <a:txBody>
                    <a:bodyPr/>
                    <a:lstStyle/>
                    <a:p>
                      <a:pPr algn="ctr">
                        <a:lnSpc>
                          <a:spcPct val="100000"/>
                        </a:lnSpc>
                      </a:pPr>
                      <a:r>
                        <a:rPr lang="en-AU" sz="800" dirty="0" smtClean="0">
                          <a:latin typeface="Arial Narrow" pitchFamily="34" charset="0"/>
                        </a:rPr>
                        <a:t>3</a:t>
                      </a:r>
                      <a:endParaRPr lang="en-AU" sz="800" dirty="0">
                        <a:latin typeface="Arial Narrow" pitchFamily="34" charset="0"/>
                      </a:endParaRPr>
                    </a:p>
                  </a:txBody>
                  <a:tcPr marL="72000" marR="72000" marT="18000" marB="18000" anchor="ctr">
                    <a:solidFill>
                      <a:schemeClr val="accent3">
                        <a:lumMod val="20000"/>
                        <a:lumOff val="80000"/>
                      </a:schemeClr>
                    </a:solidFill>
                  </a:tcPr>
                </a:tc>
                <a:tc>
                  <a:txBody>
                    <a:bodyPr/>
                    <a:lstStyle/>
                    <a:p>
                      <a:pPr algn="ctr">
                        <a:lnSpc>
                          <a:spcPct val="100000"/>
                        </a:lnSpc>
                      </a:pPr>
                      <a:r>
                        <a:rPr lang="en-AU" sz="800" dirty="0" smtClean="0">
                          <a:latin typeface="Arial Narrow" pitchFamily="34" charset="0"/>
                        </a:rPr>
                        <a:t>43</a:t>
                      </a:r>
                      <a:endParaRPr lang="en-AU" sz="800" dirty="0">
                        <a:latin typeface="Arial Narrow" pitchFamily="34" charset="0"/>
                      </a:endParaRPr>
                    </a:p>
                  </a:txBody>
                  <a:tcPr marL="72000" marR="72000" marT="18000" marB="18000" anchor="ctr">
                    <a:solidFill>
                      <a:schemeClr val="accent3">
                        <a:lumMod val="20000"/>
                        <a:lumOff val="80000"/>
                      </a:schemeClr>
                    </a:solidFill>
                  </a:tcPr>
                </a:tc>
                <a:tc>
                  <a:txBody>
                    <a:bodyPr/>
                    <a:lstStyle/>
                    <a:p>
                      <a:pPr algn="ctr">
                        <a:lnSpc>
                          <a:spcPct val="100000"/>
                        </a:lnSpc>
                      </a:pPr>
                      <a:r>
                        <a:rPr lang="en-AU" sz="800" b="1" dirty="0" smtClean="0">
                          <a:latin typeface="Arial Narrow" pitchFamily="34" charset="0"/>
                        </a:rPr>
                        <a:t>67%</a:t>
                      </a:r>
                      <a:endParaRPr lang="en-AU" sz="800" b="1" dirty="0">
                        <a:latin typeface="Arial Narrow" pitchFamily="34" charset="0"/>
                      </a:endParaRPr>
                    </a:p>
                  </a:txBody>
                  <a:tcPr marL="72000" marR="72000" marT="18000" marB="18000" anchor="ctr">
                    <a:solidFill>
                      <a:schemeClr val="accent3">
                        <a:lumMod val="20000"/>
                        <a:lumOff val="80000"/>
                      </a:schemeClr>
                    </a:solidFill>
                  </a:tcPr>
                </a:tc>
                <a:tc>
                  <a:txBody>
                    <a:bodyPr/>
                    <a:lstStyle/>
                    <a:p>
                      <a:pPr algn="ctr">
                        <a:lnSpc>
                          <a:spcPct val="100000"/>
                        </a:lnSpc>
                      </a:pPr>
                      <a:r>
                        <a:rPr lang="en-AU" sz="800" b="1" dirty="0" smtClean="0">
                          <a:latin typeface="Arial Narrow" pitchFamily="34" charset="0"/>
                        </a:rPr>
                        <a:t>0.65</a:t>
                      </a:r>
                      <a:endParaRPr lang="en-AU" sz="800" b="1" dirty="0">
                        <a:latin typeface="Arial Narrow" pitchFamily="34" charset="0"/>
                      </a:endParaRPr>
                    </a:p>
                  </a:txBody>
                  <a:tcPr marL="72000" marR="72000" marT="18000" marB="18000" anchor="ctr">
                    <a:solidFill>
                      <a:schemeClr val="accent3">
                        <a:lumMod val="20000"/>
                        <a:lumOff val="80000"/>
                      </a:schemeClr>
                    </a:solidFill>
                  </a:tcPr>
                </a:tc>
              </a:tr>
              <a:tr h="174876">
                <a:tc>
                  <a:txBody>
                    <a:bodyPr/>
                    <a:lstStyle/>
                    <a:p>
                      <a:pPr algn="ctr">
                        <a:lnSpc>
                          <a:spcPct val="100000"/>
                        </a:lnSpc>
                      </a:pPr>
                      <a:r>
                        <a:rPr lang="en-AU" sz="800" dirty="0" smtClean="0">
                          <a:latin typeface="Arial Narrow" pitchFamily="34" charset="0"/>
                        </a:rPr>
                        <a:t>4</a:t>
                      </a:r>
                      <a:endParaRPr lang="en-AU" sz="800" dirty="0">
                        <a:latin typeface="Arial Narrow" pitchFamily="34" charset="0"/>
                      </a:endParaRPr>
                    </a:p>
                  </a:txBody>
                  <a:tcPr marL="72000" marR="72000" marT="18000" marB="18000" anchor="ctr"/>
                </a:tc>
                <a:tc>
                  <a:txBody>
                    <a:bodyPr/>
                    <a:lstStyle/>
                    <a:p>
                      <a:pPr algn="ctr">
                        <a:lnSpc>
                          <a:spcPct val="100000"/>
                        </a:lnSpc>
                      </a:pPr>
                      <a:r>
                        <a:rPr lang="en-AU" sz="800" dirty="0" smtClean="0">
                          <a:latin typeface="Arial Narrow" pitchFamily="34" charset="0"/>
                        </a:rPr>
                        <a:t>133</a:t>
                      </a:r>
                      <a:endParaRPr lang="en-AU" sz="800" dirty="0">
                        <a:latin typeface="Arial Narrow" pitchFamily="34" charset="0"/>
                      </a:endParaRPr>
                    </a:p>
                  </a:txBody>
                  <a:tcPr marL="72000" marR="72000" marT="18000" marB="18000" anchor="ctr"/>
                </a:tc>
                <a:tc>
                  <a:txBody>
                    <a:bodyPr/>
                    <a:lstStyle/>
                    <a:p>
                      <a:pPr algn="ctr">
                        <a:lnSpc>
                          <a:spcPct val="100000"/>
                        </a:lnSpc>
                      </a:pPr>
                      <a:r>
                        <a:rPr lang="en-AU" sz="800" b="1" dirty="0" smtClean="0">
                          <a:latin typeface="Arial Narrow" pitchFamily="34" charset="0"/>
                        </a:rPr>
                        <a:t>65%</a:t>
                      </a:r>
                      <a:endParaRPr lang="en-AU" sz="800" b="1" dirty="0">
                        <a:latin typeface="Arial Narrow" pitchFamily="34" charset="0"/>
                      </a:endParaRPr>
                    </a:p>
                  </a:txBody>
                  <a:tcPr marL="72000" marR="72000" marT="18000" marB="18000" anchor="ctr"/>
                </a:tc>
                <a:tc>
                  <a:txBody>
                    <a:bodyPr/>
                    <a:lstStyle/>
                    <a:p>
                      <a:pPr algn="ctr">
                        <a:lnSpc>
                          <a:spcPct val="100000"/>
                        </a:lnSpc>
                      </a:pPr>
                      <a:r>
                        <a:rPr lang="en-AU" sz="800" b="1" dirty="0" smtClean="0">
                          <a:latin typeface="Arial Narrow" pitchFamily="34" charset="0"/>
                        </a:rPr>
                        <a:t>0.65</a:t>
                      </a:r>
                      <a:endParaRPr lang="en-AU" sz="800" b="1" dirty="0">
                        <a:latin typeface="Arial Narrow" pitchFamily="34" charset="0"/>
                      </a:endParaRPr>
                    </a:p>
                  </a:txBody>
                  <a:tcPr marL="72000" marR="72000" marT="18000" marB="18000" anchor="ctr"/>
                </a:tc>
              </a:tr>
              <a:tr h="174876">
                <a:tc>
                  <a:txBody>
                    <a:bodyPr/>
                    <a:lstStyle/>
                    <a:p>
                      <a:pPr algn="ctr">
                        <a:lnSpc>
                          <a:spcPct val="100000"/>
                        </a:lnSpc>
                      </a:pPr>
                      <a:r>
                        <a:rPr lang="en-AU" sz="800" dirty="0" smtClean="0">
                          <a:latin typeface="Arial Narrow" pitchFamily="34" charset="0"/>
                        </a:rPr>
                        <a:t>5</a:t>
                      </a:r>
                      <a:endParaRPr lang="en-AU" sz="800" dirty="0">
                        <a:latin typeface="Arial Narrow" pitchFamily="34" charset="0"/>
                      </a:endParaRPr>
                    </a:p>
                  </a:txBody>
                  <a:tcPr marL="72000" marR="72000" marT="18000" marB="18000" anchor="ctr">
                    <a:solidFill>
                      <a:schemeClr val="accent3">
                        <a:lumMod val="20000"/>
                        <a:lumOff val="80000"/>
                      </a:schemeClr>
                    </a:solidFill>
                  </a:tcPr>
                </a:tc>
                <a:tc>
                  <a:txBody>
                    <a:bodyPr/>
                    <a:lstStyle/>
                    <a:p>
                      <a:pPr algn="ctr">
                        <a:lnSpc>
                          <a:spcPct val="100000"/>
                        </a:lnSpc>
                      </a:pPr>
                      <a:r>
                        <a:rPr lang="en-AU" sz="800" dirty="0" smtClean="0">
                          <a:latin typeface="Arial Narrow" pitchFamily="34" charset="0"/>
                        </a:rPr>
                        <a:t>146</a:t>
                      </a:r>
                      <a:endParaRPr lang="en-AU" sz="800" dirty="0">
                        <a:latin typeface="Arial Narrow" pitchFamily="34" charset="0"/>
                      </a:endParaRPr>
                    </a:p>
                  </a:txBody>
                  <a:tcPr marL="72000" marR="72000" marT="18000" marB="18000" anchor="ctr">
                    <a:solidFill>
                      <a:schemeClr val="accent3">
                        <a:lumMod val="20000"/>
                        <a:lumOff val="80000"/>
                      </a:schemeClr>
                    </a:solidFill>
                  </a:tcPr>
                </a:tc>
                <a:tc>
                  <a:txBody>
                    <a:bodyPr/>
                    <a:lstStyle/>
                    <a:p>
                      <a:pPr algn="ctr">
                        <a:lnSpc>
                          <a:spcPct val="100000"/>
                        </a:lnSpc>
                      </a:pPr>
                      <a:r>
                        <a:rPr lang="en-AU" sz="800" b="1" dirty="0" smtClean="0">
                          <a:latin typeface="Arial Narrow" pitchFamily="34" charset="0"/>
                        </a:rPr>
                        <a:t>64%</a:t>
                      </a:r>
                      <a:endParaRPr lang="en-AU" sz="800" b="1" dirty="0">
                        <a:latin typeface="Arial Narrow" pitchFamily="34" charset="0"/>
                      </a:endParaRPr>
                    </a:p>
                  </a:txBody>
                  <a:tcPr marL="72000" marR="72000" marT="18000" marB="18000" anchor="ctr">
                    <a:solidFill>
                      <a:schemeClr val="accent3">
                        <a:lumMod val="20000"/>
                        <a:lumOff val="80000"/>
                      </a:schemeClr>
                    </a:solidFill>
                  </a:tcPr>
                </a:tc>
                <a:tc>
                  <a:txBody>
                    <a:bodyPr/>
                    <a:lstStyle/>
                    <a:p>
                      <a:pPr algn="ctr">
                        <a:lnSpc>
                          <a:spcPct val="100000"/>
                        </a:lnSpc>
                      </a:pPr>
                      <a:r>
                        <a:rPr lang="en-AU" sz="800" b="1" dirty="0" smtClean="0">
                          <a:latin typeface="Arial Narrow" pitchFamily="34" charset="0"/>
                        </a:rPr>
                        <a:t>0.63</a:t>
                      </a:r>
                      <a:endParaRPr lang="en-AU" sz="800" b="1" dirty="0">
                        <a:latin typeface="Arial Narrow" pitchFamily="34" charset="0"/>
                      </a:endParaRPr>
                    </a:p>
                  </a:txBody>
                  <a:tcPr marL="72000" marR="72000" marT="18000" marB="18000" anchor="ctr">
                    <a:solidFill>
                      <a:schemeClr val="accent3">
                        <a:lumMod val="20000"/>
                        <a:lumOff val="80000"/>
                      </a:schemeClr>
                    </a:solidFill>
                  </a:tcPr>
                </a:tc>
              </a:tr>
              <a:tr h="174876">
                <a:tc>
                  <a:txBody>
                    <a:bodyPr/>
                    <a:lstStyle/>
                    <a:p>
                      <a:pPr algn="ctr">
                        <a:lnSpc>
                          <a:spcPct val="100000"/>
                        </a:lnSpc>
                      </a:pPr>
                      <a:r>
                        <a:rPr lang="en-AU" sz="800" dirty="0" smtClean="0">
                          <a:latin typeface="Arial Narrow" pitchFamily="34" charset="0"/>
                        </a:rPr>
                        <a:t>6</a:t>
                      </a:r>
                      <a:endParaRPr lang="en-AU" sz="800" dirty="0">
                        <a:latin typeface="Arial Narrow" pitchFamily="34" charset="0"/>
                      </a:endParaRPr>
                    </a:p>
                  </a:txBody>
                  <a:tcPr marL="72000" marR="72000" marT="18000" marB="18000" anchor="ctr">
                    <a:lnB w="28575" cap="flat" cmpd="sng" algn="ctr">
                      <a:solidFill>
                        <a:schemeClr val="accent3">
                          <a:lumMod val="50000"/>
                        </a:schemeClr>
                      </a:solidFill>
                      <a:prstDash val="solid"/>
                      <a:round/>
                      <a:headEnd type="none" w="med" len="med"/>
                      <a:tailEnd type="none" w="med" len="med"/>
                    </a:lnB>
                  </a:tcPr>
                </a:tc>
                <a:tc>
                  <a:txBody>
                    <a:bodyPr/>
                    <a:lstStyle/>
                    <a:p>
                      <a:pPr algn="ctr">
                        <a:lnSpc>
                          <a:spcPct val="100000"/>
                        </a:lnSpc>
                      </a:pPr>
                      <a:r>
                        <a:rPr lang="en-AU" sz="800" dirty="0" smtClean="0">
                          <a:latin typeface="Arial Narrow" pitchFamily="34" charset="0"/>
                        </a:rPr>
                        <a:t>64</a:t>
                      </a:r>
                      <a:endParaRPr lang="en-AU" sz="800" dirty="0">
                        <a:latin typeface="Arial Narrow" pitchFamily="34" charset="0"/>
                      </a:endParaRPr>
                    </a:p>
                  </a:txBody>
                  <a:tcPr marL="72000" marR="72000" marT="18000" marB="18000" anchor="ctr">
                    <a:lnB w="28575" cap="flat" cmpd="sng" algn="ctr">
                      <a:solidFill>
                        <a:schemeClr val="accent3">
                          <a:lumMod val="50000"/>
                        </a:schemeClr>
                      </a:solidFill>
                      <a:prstDash val="solid"/>
                      <a:round/>
                      <a:headEnd type="none" w="med" len="med"/>
                      <a:tailEnd type="none" w="med" len="med"/>
                    </a:lnB>
                  </a:tcPr>
                </a:tc>
                <a:tc>
                  <a:txBody>
                    <a:bodyPr/>
                    <a:lstStyle/>
                    <a:p>
                      <a:pPr algn="ctr">
                        <a:lnSpc>
                          <a:spcPct val="100000"/>
                        </a:lnSpc>
                      </a:pPr>
                      <a:r>
                        <a:rPr lang="en-AU" sz="800" b="1" dirty="0" smtClean="0">
                          <a:latin typeface="Arial Narrow" pitchFamily="34" charset="0"/>
                        </a:rPr>
                        <a:t>66%</a:t>
                      </a:r>
                      <a:endParaRPr lang="en-AU" sz="800" b="1" dirty="0">
                        <a:latin typeface="Arial Narrow" pitchFamily="34" charset="0"/>
                      </a:endParaRPr>
                    </a:p>
                  </a:txBody>
                  <a:tcPr marL="72000" marR="72000" marT="18000" marB="18000" anchor="ctr">
                    <a:lnB w="28575" cap="flat" cmpd="sng" algn="ctr">
                      <a:solidFill>
                        <a:schemeClr val="accent3">
                          <a:lumMod val="50000"/>
                        </a:schemeClr>
                      </a:solidFill>
                      <a:prstDash val="solid"/>
                      <a:round/>
                      <a:headEnd type="none" w="med" len="med"/>
                      <a:tailEnd type="none" w="med" len="med"/>
                    </a:lnB>
                  </a:tcPr>
                </a:tc>
                <a:tc>
                  <a:txBody>
                    <a:bodyPr/>
                    <a:lstStyle/>
                    <a:p>
                      <a:pPr algn="ctr">
                        <a:lnSpc>
                          <a:spcPct val="100000"/>
                        </a:lnSpc>
                      </a:pPr>
                      <a:r>
                        <a:rPr lang="en-AU" sz="800" b="1" dirty="0" smtClean="0">
                          <a:latin typeface="Arial Narrow" pitchFamily="34" charset="0"/>
                        </a:rPr>
                        <a:t>0.66</a:t>
                      </a:r>
                      <a:endParaRPr lang="en-AU" sz="800" b="1" dirty="0">
                        <a:latin typeface="Arial Narrow" pitchFamily="34" charset="0"/>
                      </a:endParaRPr>
                    </a:p>
                  </a:txBody>
                  <a:tcPr marL="72000" marR="72000" marT="18000" marB="18000" anchor="ctr">
                    <a:lnB w="28575" cap="flat" cmpd="sng" algn="ctr">
                      <a:solidFill>
                        <a:schemeClr val="accent3">
                          <a:lumMod val="50000"/>
                        </a:schemeClr>
                      </a:solidFill>
                      <a:prstDash val="solid"/>
                      <a:round/>
                      <a:headEnd type="none" w="med" len="med"/>
                      <a:tailEnd type="none" w="med" len="med"/>
                    </a:lnB>
                  </a:tcPr>
                </a:tc>
              </a:tr>
            </a:tbl>
          </a:graphicData>
        </a:graphic>
      </p:graphicFrame>
      <p:sp>
        <p:nvSpPr>
          <p:cNvPr id="81" name="Rectangle 80"/>
          <p:cNvSpPr/>
          <p:nvPr/>
        </p:nvSpPr>
        <p:spPr>
          <a:xfrm>
            <a:off x="7452320" y="3723878"/>
            <a:ext cx="1224136" cy="360040"/>
          </a:xfrm>
          <a:prstGeom prst="rect">
            <a:avLst/>
          </a:prstGeom>
        </p:spPr>
        <p:txBody>
          <a:bodyPr wrap="square" lIns="0" tIns="0" rIns="0" bIns="0" anchor="ctr" anchorCtr="0">
            <a:noAutofit/>
          </a:bodyPr>
          <a:lstStyle/>
          <a:p>
            <a:pPr marL="0" lvl="1" indent="1588">
              <a:buClr>
                <a:schemeClr val="tx1">
                  <a:lumMod val="75000"/>
                  <a:lumOff val="25000"/>
                </a:schemeClr>
              </a:buClr>
              <a:buSzPct val="90000"/>
              <a:defRPr/>
            </a:pPr>
            <a:r>
              <a:rPr lang="en-AU" sz="800" dirty="0" smtClean="0">
                <a:solidFill>
                  <a:srgbClr val="FF0000"/>
                </a:solidFill>
                <a:latin typeface="Calibri Light" pitchFamily="34" charset="0"/>
                <a:cs typeface="Kalinga" pitchFamily="34" charset="0"/>
              </a:rPr>
              <a:t>Weighted </a:t>
            </a:r>
            <a:r>
              <a:rPr lang="en-AU" sz="800" dirty="0" err="1" smtClean="0">
                <a:solidFill>
                  <a:srgbClr val="FF0000"/>
                </a:solidFill>
                <a:latin typeface="Calibri Light" pitchFamily="34" charset="0"/>
                <a:cs typeface="Kalinga" pitchFamily="34" charset="0"/>
              </a:rPr>
              <a:t>avg</a:t>
            </a:r>
            <a:r>
              <a:rPr lang="en-AU" sz="800" dirty="0" smtClean="0">
                <a:solidFill>
                  <a:srgbClr val="FF0000"/>
                </a:solidFill>
                <a:latin typeface="Calibri Light" pitchFamily="34" charset="0"/>
                <a:cs typeface="Kalinga" pitchFamily="34" charset="0"/>
              </a:rPr>
              <a:t> accuracy  65%</a:t>
            </a:r>
          </a:p>
          <a:p>
            <a:pPr marL="0" lvl="1" indent="1588">
              <a:buClr>
                <a:schemeClr val="tx1">
                  <a:lumMod val="75000"/>
                  <a:lumOff val="25000"/>
                </a:schemeClr>
              </a:buClr>
              <a:buSzPct val="90000"/>
              <a:defRPr/>
            </a:pPr>
            <a:r>
              <a:rPr lang="en-AU" sz="800" dirty="0" smtClean="0">
                <a:solidFill>
                  <a:srgbClr val="FF0000"/>
                </a:solidFill>
                <a:latin typeface="Calibri Light" pitchFamily="34" charset="0"/>
                <a:cs typeface="Kalinga" pitchFamily="34" charset="0"/>
              </a:rPr>
              <a:t>Weighted </a:t>
            </a:r>
            <a:r>
              <a:rPr lang="en-AU" sz="800" dirty="0" err="1" smtClean="0">
                <a:solidFill>
                  <a:srgbClr val="FF0000"/>
                </a:solidFill>
                <a:latin typeface="Calibri Light" pitchFamily="34" charset="0"/>
                <a:cs typeface="Kalinga" pitchFamily="34" charset="0"/>
              </a:rPr>
              <a:t>avg</a:t>
            </a:r>
            <a:r>
              <a:rPr lang="en-AU" sz="800" dirty="0" smtClean="0">
                <a:solidFill>
                  <a:srgbClr val="FF0000"/>
                </a:solidFill>
                <a:latin typeface="Calibri Light" pitchFamily="34" charset="0"/>
                <a:cs typeface="Kalinga" pitchFamily="34" charset="0"/>
              </a:rPr>
              <a:t> AUC          0.65</a:t>
            </a:r>
          </a:p>
        </p:txBody>
      </p:sp>
      <p:grpSp>
        <p:nvGrpSpPr>
          <p:cNvPr id="35" name="Group 9"/>
          <p:cNvGrpSpPr/>
          <p:nvPr/>
        </p:nvGrpSpPr>
        <p:grpSpPr>
          <a:xfrm>
            <a:off x="539552" y="4299942"/>
            <a:ext cx="3816424" cy="561692"/>
            <a:chOff x="539552" y="1088965"/>
            <a:chExt cx="3816424" cy="561692"/>
          </a:xfrm>
        </p:grpSpPr>
        <p:sp>
          <p:nvSpPr>
            <p:cNvPr id="37" name="Rectangle 36"/>
            <p:cNvSpPr/>
            <p:nvPr/>
          </p:nvSpPr>
          <p:spPr>
            <a:xfrm>
              <a:off x="539552" y="1088965"/>
              <a:ext cx="3816424" cy="561692"/>
            </a:xfrm>
            <a:prstGeom prst="rect">
              <a:avLst/>
            </a:prstGeom>
          </p:spPr>
          <p:txBody>
            <a:bodyPr wrap="square" lIns="108000" rIns="0">
              <a:spAutoFit/>
            </a:bodyPr>
            <a:lstStyle/>
            <a:p>
              <a:pPr>
                <a:lnSpc>
                  <a:spcPct val="75000"/>
                </a:lnSpc>
                <a:spcBef>
                  <a:spcPts val="550"/>
                </a:spcBef>
                <a:buClr>
                  <a:srgbClr val="08267E"/>
                </a:buClr>
                <a:buSzPct val="80000"/>
              </a:pPr>
              <a:r>
                <a:rPr lang="en-AU" sz="850" b="1" i="1" spc="-20" dirty="0" smtClean="0">
                  <a:solidFill>
                    <a:schemeClr val="tx1">
                      <a:lumMod val="65000"/>
                      <a:lumOff val="35000"/>
                    </a:schemeClr>
                  </a:solidFill>
                  <a:latin typeface="Arial Narrow" pitchFamily="34" charset="0"/>
                </a:rPr>
                <a:t>Classification accuracy </a:t>
              </a:r>
              <a:r>
                <a:rPr lang="en-AU" sz="850" i="1" spc="-20" dirty="0" smtClean="0">
                  <a:solidFill>
                    <a:schemeClr val="tx1">
                      <a:lumMod val="65000"/>
                      <a:lumOff val="35000"/>
                    </a:schemeClr>
                  </a:solidFill>
                  <a:latin typeface="Arial Narrow" pitchFamily="34" charset="0"/>
                </a:rPr>
                <a:t>= proportion of correct predictions against total matches. The benchmark to beat is flipping a coin (50% accuracy).</a:t>
              </a:r>
            </a:p>
            <a:p>
              <a:pPr>
                <a:lnSpc>
                  <a:spcPct val="75000"/>
                </a:lnSpc>
                <a:spcBef>
                  <a:spcPts val="550"/>
                </a:spcBef>
                <a:buClr>
                  <a:srgbClr val="08267E"/>
                </a:buClr>
                <a:buSzPct val="80000"/>
              </a:pPr>
              <a:r>
                <a:rPr lang="en-AU" sz="850" b="1" i="1" spc="-20" dirty="0" smtClean="0">
                  <a:solidFill>
                    <a:schemeClr val="tx1">
                      <a:lumMod val="65000"/>
                      <a:lumOff val="35000"/>
                    </a:schemeClr>
                  </a:solidFill>
                  <a:latin typeface="Arial Narrow" pitchFamily="34" charset="0"/>
                </a:rPr>
                <a:t>AUC</a:t>
              </a:r>
              <a:r>
                <a:rPr lang="en-AU" sz="850" i="1" spc="-20" dirty="0" smtClean="0">
                  <a:solidFill>
                    <a:schemeClr val="tx1">
                      <a:lumMod val="65000"/>
                      <a:lumOff val="35000"/>
                    </a:schemeClr>
                  </a:solidFill>
                  <a:latin typeface="Arial Narrow" pitchFamily="34" charset="0"/>
                </a:rPr>
                <a:t> = Area Under the Curve, a measure of how often a win is predicted for an actual win versus a win is predicted for an actual loss. The benchmark to beat is random (AUC = 0.50).</a:t>
              </a:r>
            </a:p>
          </p:txBody>
        </p:sp>
        <p:cxnSp>
          <p:nvCxnSpPr>
            <p:cNvPr id="38" name="Straight Connector 37"/>
            <p:cNvCxnSpPr/>
            <p:nvPr/>
          </p:nvCxnSpPr>
          <p:spPr>
            <a:xfrm>
              <a:off x="539552" y="1131590"/>
              <a:ext cx="0" cy="504000"/>
            </a:xfrm>
            <a:prstGeom prst="line">
              <a:avLst/>
            </a:prstGeom>
            <a:ln w="38100" cap="sq">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temp_viz.png"/>
          <p:cNvPicPr>
            <a:picLocks/>
          </p:cNvPicPr>
          <p:nvPr/>
        </p:nvPicPr>
        <p:blipFill>
          <a:blip r:embed="rId2" cstate="print"/>
          <a:srcRect t="4951" r="4034" b="2135"/>
          <a:stretch>
            <a:fillRect/>
          </a:stretch>
        </p:blipFill>
        <p:spPr>
          <a:xfrm>
            <a:off x="6516424" y="2160000"/>
            <a:ext cx="1872000" cy="1008000"/>
          </a:xfrm>
          <a:prstGeom prst="rect">
            <a:avLst/>
          </a:prstGeom>
        </p:spPr>
      </p:pic>
      <p:pic>
        <p:nvPicPr>
          <p:cNvPr id="41" name="Picture 40" descr="temp_viz.png"/>
          <p:cNvPicPr>
            <a:picLocks/>
          </p:cNvPicPr>
          <p:nvPr/>
        </p:nvPicPr>
        <p:blipFill>
          <a:blip r:embed="rId3" cstate="print"/>
          <a:srcRect t="5632" r="3142"/>
          <a:stretch>
            <a:fillRect/>
          </a:stretch>
        </p:blipFill>
        <p:spPr>
          <a:xfrm>
            <a:off x="3851920" y="2160000"/>
            <a:ext cx="1872000" cy="1008000"/>
          </a:xfrm>
          <a:prstGeom prst="rect">
            <a:avLst/>
          </a:prstGeom>
        </p:spPr>
      </p:pic>
      <p:sp>
        <p:nvSpPr>
          <p:cNvPr id="2" name="Title 1"/>
          <p:cNvSpPr>
            <a:spLocks noGrp="1"/>
          </p:cNvSpPr>
          <p:nvPr>
            <p:ph type="title"/>
          </p:nvPr>
        </p:nvSpPr>
        <p:spPr/>
        <p:txBody>
          <a:bodyPr/>
          <a:lstStyle/>
          <a:p>
            <a:r>
              <a:rPr lang="en-AU" dirty="0" smtClean="0"/>
              <a:t>Machine learning </a:t>
            </a:r>
            <a:r>
              <a:rPr lang="en-AU" sz="1400" dirty="0" smtClean="0"/>
              <a:t> – 4 </a:t>
            </a:r>
            <a:r>
              <a:rPr lang="en-AU" sz="1400" dirty="0" smtClean="0"/>
              <a:t>of 5</a:t>
            </a:r>
            <a:endParaRPr lang="en-AU" sz="1400" dirty="0">
              <a:solidFill>
                <a:srgbClr val="FF0000"/>
              </a:solidFill>
            </a:endParaRPr>
          </a:p>
        </p:txBody>
      </p:sp>
      <p:grpSp>
        <p:nvGrpSpPr>
          <p:cNvPr id="3" name="Group 9"/>
          <p:cNvGrpSpPr/>
          <p:nvPr/>
        </p:nvGrpSpPr>
        <p:grpSpPr>
          <a:xfrm>
            <a:off x="539552" y="1555631"/>
            <a:ext cx="2808312" cy="577081"/>
            <a:chOff x="539552" y="1088965"/>
            <a:chExt cx="2808312" cy="577081"/>
          </a:xfrm>
        </p:grpSpPr>
        <p:sp>
          <p:nvSpPr>
            <p:cNvPr id="7" name="Rectangle 6"/>
            <p:cNvSpPr/>
            <p:nvPr/>
          </p:nvSpPr>
          <p:spPr>
            <a:xfrm>
              <a:off x="539552" y="1088965"/>
              <a:ext cx="2808312" cy="577081"/>
            </a:xfrm>
            <a:prstGeom prst="rect">
              <a:avLst/>
            </a:prstGeom>
          </p:spPr>
          <p:txBody>
            <a:bodyPr wrap="square" lIns="126000">
              <a:spAutoFit/>
            </a:bodyPr>
            <a:lstStyle/>
            <a:p>
              <a:pPr>
                <a:lnSpc>
                  <a:spcPct val="75000"/>
                </a:lnSpc>
                <a:spcBef>
                  <a:spcPts val="850"/>
                </a:spcBef>
                <a:buClr>
                  <a:srgbClr val="08267E"/>
                </a:buClr>
                <a:buSzPct val="80000"/>
              </a:pPr>
              <a:r>
                <a:rPr lang="en-AU" sz="1400" spc="-80" dirty="0" smtClean="0">
                  <a:solidFill>
                    <a:srgbClr val="08267E"/>
                  </a:solidFill>
                  <a:latin typeface="Calibri Light" pitchFamily="34" charset="0"/>
                </a:rPr>
                <a:t>Each variable has a coefficient (“estimate” below) which is a measure of influence on winning</a:t>
              </a:r>
            </a:p>
          </p:txBody>
        </p:sp>
        <p:cxnSp>
          <p:nvCxnSpPr>
            <p:cNvPr id="8" name="Straight Connector 7"/>
            <p:cNvCxnSpPr/>
            <p:nvPr/>
          </p:nvCxnSpPr>
          <p:spPr>
            <a:xfrm>
              <a:off x="539552" y="1131590"/>
              <a:ext cx="0" cy="504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pSp>
        <p:nvGrpSpPr>
          <p:cNvPr id="5" name="Group 9"/>
          <p:cNvGrpSpPr/>
          <p:nvPr/>
        </p:nvGrpSpPr>
        <p:grpSpPr>
          <a:xfrm>
            <a:off x="3779912" y="1555631"/>
            <a:ext cx="2520280" cy="600164"/>
            <a:chOff x="539552" y="1088965"/>
            <a:chExt cx="2520280" cy="600164"/>
          </a:xfrm>
        </p:grpSpPr>
        <p:sp>
          <p:nvSpPr>
            <p:cNvPr id="27" name="Rectangle 26"/>
            <p:cNvSpPr/>
            <p:nvPr/>
          </p:nvSpPr>
          <p:spPr>
            <a:xfrm>
              <a:off x="539552" y="1088965"/>
              <a:ext cx="2520280" cy="600164"/>
            </a:xfrm>
            <a:prstGeom prst="rect">
              <a:avLst/>
            </a:prstGeom>
          </p:spPr>
          <p:txBody>
            <a:bodyPr wrap="square" lIns="108000" rIns="0">
              <a:spAutoFit/>
            </a:bodyPr>
            <a:lstStyle/>
            <a:p>
              <a:pPr>
                <a:lnSpc>
                  <a:spcPct val="75000"/>
                </a:lnSpc>
                <a:spcBef>
                  <a:spcPts val="850"/>
                </a:spcBef>
                <a:buClr>
                  <a:srgbClr val="08267E"/>
                </a:buClr>
                <a:buSzPct val="80000"/>
              </a:pPr>
              <a:r>
                <a:rPr lang="en-AU" sz="1100" spc="-60" dirty="0" smtClean="0">
                  <a:solidFill>
                    <a:srgbClr val="0C3CC4"/>
                  </a:solidFill>
                  <a:latin typeface="Calibri Light" pitchFamily="34" charset="0"/>
                </a:rPr>
                <a:t>The Logistic Regression model explained results well in testing (</a:t>
              </a:r>
              <a:r>
                <a:rPr lang="en-AU" sz="1100" b="1" spc="-60" dirty="0" smtClean="0">
                  <a:solidFill>
                    <a:srgbClr val="0C3CC4"/>
                  </a:solidFill>
                  <a:latin typeface="Calibri Light" pitchFamily="34" charset="0"/>
                </a:rPr>
                <a:t>316 </a:t>
              </a:r>
              <a:r>
                <a:rPr lang="en-AU" sz="1100" spc="-60" dirty="0" smtClean="0">
                  <a:solidFill>
                    <a:srgbClr val="0C3CC4"/>
                  </a:solidFill>
                  <a:latin typeface="Calibri Light" pitchFamily="34" charset="0"/>
                </a:rPr>
                <a:t>of</a:t>
              </a:r>
              <a:r>
                <a:rPr lang="en-AU" sz="1100" b="1" spc="-60" dirty="0" smtClean="0">
                  <a:solidFill>
                    <a:srgbClr val="0C3CC4"/>
                  </a:solidFill>
                  <a:latin typeface="Calibri Light" pitchFamily="34" charset="0"/>
                </a:rPr>
                <a:t> 414 </a:t>
              </a:r>
              <a:r>
                <a:rPr lang="en-AU" sz="1100" spc="-60" dirty="0" smtClean="0">
                  <a:solidFill>
                    <a:srgbClr val="0C3CC4"/>
                  </a:solidFill>
                  <a:latin typeface="Calibri Light" pitchFamily="34" charset="0"/>
                </a:rPr>
                <a:t>matches classified correctly, 2017 player performance available) –  same accuracy as Decision Tree but better AUC</a:t>
              </a:r>
            </a:p>
          </p:txBody>
        </p:sp>
        <p:cxnSp>
          <p:nvCxnSpPr>
            <p:cNvPr id="28" name="Straight Connector 27"/>
            <p:cNvCxnSpPr/>
            <p:nvPr/>
          </p:nvCxnSpPr>
          <p:spPr>
            <a:xfrm>
              <a:off x="539552" y="1131590"/>
              <a:ext cx="0" cy="504000"/>
            </a:xfrm>
            <a:prstGeom prst="line">
              <a:avLst/>
            </a:prstGeom>
            <a:ln w="38100" cap="sq">
              <a:solidFill>
                <a:srgbClr val="0C3CC4"/>
              </a:solidFill>
            </a:ln>
          </p:spPr>
          <p:style>
            <a:lnRef idx="1">
              <a:schemeClr val="accent1"/>
            </a:lnRef>
            <a:fillRef idx="0">
              <a:schemeClr val="accent1"/>
            </a:fillRef>
            <a:effectRef idx="0">
              <a:schemeClr val="accent1"/>
            </a:effectRef>
            <a:fontRef idx="minor">
              <a:schemeClr val="tx1"/>
            </a:fontRef>
          </p:style>
        </p:cxnSp>
      </p:grpSp>
      <p:sp>
        <p:nvSpPr>
          <p:cNvPr id="36" name="Slide Number Placeholder 21"/>
          <p:cNvSpPr>
            <a:spLocks noGrp="1"/>
          </p:cNvSpPr>
          <p:nvPr>
            <p:ph type="sldNum" sz="quarter" idx="12"/>
          </p:nvPr>
        </p:nvSpPr>
        <p:spPr>
          <a:xfrm>
            <a:off x="8244408" y="4803998"/>
            <a:ext cx="472060" cy="205740"/>
          </a:xfrm>
        </p:spPr>
        <p:txBody>
          <a:bodyPr/>
          <a:lstStyle/>
          <a:p>
            <a:fld id="{330D2E87-30D5-43AF-A58B-0855920B3EF9}" type="slidenum">
              <a:rPr lang="en-AU" sz="1100" smtClean="0">
                <a:solidFill>
                  <a:schemeClr val="tx1">
                    <a:lumMod val="65000"/>
                    <a:lumOff val="35000"/>
                  </a:schemeClr>
                </a:solidFill>
                <a:latin typeface="Arial" pitchFamily="34" charset="0"/>
                <a:cs typeface="Arial" pitchFamily="34" charset="0"/>
              </a:rPr>
              <a:pPr/>
              <a:t>14</a:t>
            </a:fld>
            <a:endParaRPr lang="en-AU" sz="1100" dirty="0">
              <a:solidFill>
                <a:schemeClr val="tx1">
                  <a:lumMod val="65000"/>
                  <a:lumOff val="35000"/>
                </a:schemeClr>
              </a:solidFill>
              <a:latin typeface="Arial" pitchFamily="34" charset="0"/>
              <a:cs typeface="Arial" pitchFamily="34" charset="0"/>
            </a:endParaRPr>
          </a:p>
        </p:txBody>
      </p:sp>
      <p:sp>
        <p:nvSpPr>
          <p:cNvPr id="33" name="Rectangle 32"/>
          <p:cNvSpPr/>
          <p:nvPr/>
        </p:nvSpPr>
        <p:spPr>
          <a:xfrm>
            <a:off x="434220" y="1059582"/>
            <a:ext cx="7954204" cy="458587"/>
          </a:xfrm>
          <a:prstGeom prst="rect">
            <a:avLst/>
          </a:prstGeom>
        </p:spPr>
        <p:txBody>
          <a:bodyPr wrap="square" lIns="126000">
            <a:spAutoFit/>
          </a:bodyPr>
          <a:lstStyle/>
          <a:p>
            <a:pPr>
              <a:lnSpc>
                <a:spcPct val="85000"/>
              </a:lnSpc>
              <a:spcBef>
                <a:spcPts val="850"/>
              </a:spcBef>
              <a:buClr>
                <a:srgbClr val="08267E"/>
              </a:buClr>
              <a:buSzPct val="80000"/>
            </a:pPr>
            <a:r>
              <a:rPr lang="en-AU" sz="1400" b="1" spc="-20" dirty="0" smtClean="0">
                <a:solidFill>
                  <a:schemeClr val="tx1">
                    <a:lumMod val="85000"/>
                    <a:lumOff val="15000"/>
                  </a:schemeClr>
                </a:solidFill>
                <a:latin typeface="Arial Narrow" pitchFamily="34" charset="0"/>
              </a:rPr>
              <a:t>A Logistic Regression model seeks a linear relationship between indices and winning. The model below ignores non-significant indices to improve predictive accuracy, and checks for </a:t>
            </a:r>
            <a:r>
              <a:rPr lang="en-AU" sz="1400" b="1" spc="-20" dirty="0" err="1" smtClean="0">
                <a:solidFill>
                  <a:schemeClr val="tx1">
                    <a:lumMod val="85000"/>
                    <a:lumOff val="15000"/>
                  </a:schemeClr>
                </a:solidFill>
                <a:latin typeface="Arial Narrow" pitchFamily="34" charset="0"/>
              </a:rPr>
              <a:t>multicollinearity</a:t>
            </a:r>
            <a:r>
              <a:rPr lang="en-AU" sz="1400" b="1" spc="-20" dirty="0" smtClean="0">
                <a:solidFill>
                  <a:schemeClr val="tx1">
                    <a:lumMod val="85000"/>
                    <a:lumOff val="15000"/>
                  </a:schemeClr>
                </a:solidFill>
                <a:latin typeface="Arial Narrow" pitchFamily="34" charset="0"/>
              </a:rPr>
              <a:t> to avoid over-fitting.</a:t>
            </a:r>
          </a:p>
        </p:txBody>
      </p:sp>
      <p:grpSp>
        <p:nvGrpSpPr>
          <p:cNvPr id="6" name="Group 54"/>
          <p:cNvGrpSpPr/>
          <p:nvPr/>
        </p:nvGrpSpPr>
        <p:grpSpPr>
          <a:xfrm>
            <a:off x="6012160" y="411510"/>
            <a:ext cx="2016224" cy="324000"/>
            <a:chOff x="5868144" y="303498"/>
            <a:chExt cx="2016224" cy="324000"/>
          </a:xfrm>
        </p:grpSpPr>
        <p:pic>
          <p:nvPicPr>
            <p:cNvPr id="49" name="Picture 48" descr="905_viz.png"/>
            <p:cNvPicPr>
              <a:picLocks noChangeAspect="1"/>
            </p:cNvPicPr>
            <p:nvPr/>
          </p:nvPicPr>
          <p:blipFill>
            <a:blip r:embed="rId4" cstate="print">
              <a:duotone>
                <a:prstClr val="black"/>
                <a:srgbClr val="08267E">
                  <a:tint val="45000"/>
                  <a:satMod val="400000"/>
                </a:srgbClr>
              </a:duotone>
              <a:lum bright="20000"/>
            </a:blip>
            <a:stretch>
              <a:fillRect/>
            </a:stretch>
          </p:blipFill>
          <p:spPr>
            <a:xfrm>
              <a:off x="5868144" y="321498"/>
              <a:ext cx="288000" cy="288000"/>
            </a:xfrm>
            <a:prstGeom prst="rect">
              <a:avLst/>
            </a:prstGeom>
          </p:spPr>
        </p:pic>
        <p:pic>
          <p:nvPicPr>
            <p:cNvPr id="50" name="Picture 49" descr="910_stats.png"/>
            <p:cNvPicPr>
              <a:picLocks noChangeAspect="1"/>
            </p:cNvPicPr>
            <p:nvPr/>
          </p:nvPicPr>
          <p:blipFill>
            <a:blip r:embed="rId5" cstate="print">
              <a:duotone>
                <a:prstClr val="black"/>
                <a:srgbClr val="08267E">
                  <a:tint val="45000"/>
                  <a:satMod val="400000"/>
                </a:srgbClr>
              </a:duotone>
              <a:lum bright="20000"/>
            </a:blip>
            <a:stretch>
              <a:fillRect/>
            </a:stretch>
          </p:blipFill>
          <p:spPr>
            <a:xfrm>
              <a:off x="6420218" y="321498"/>
              <a:ext cx="288000" cy="288000"/>
            </a:xfrm>
            <a:prstGeom prst="rect">
              <a:avLst/>
            </a:prstGeom>
          </p:spPr>
        </p:pic>
        <p:pic>
          <p:nvPicPr>
            <p:cNvPr id="51" name="Picture 50" descr="915_ml.png"/>
            <p:cNvPicPr>
              <a:picLocks noChangeAspect="1"/>
            </p:cNvPicPr>
            <p:nvPr/>
          </p:nvPicPr>
          <p:blipFill>
            <a:blip r:embed="rId6" cstate="print">
              <a:duotone>
                <a:prstClr val="black"/>
                <a:srgbClr val="08267E">
                  <a:tint val="45000"/>
                  <a:satMod val="400000"/>
                </a:srgbClr>
              </a:duotone>
              <a:lum bright="-20000"/>
            </a:blip>
            <a:stretch>
              <a:fillRect/>
            </a:stretch>
          </p:blipFill>
          <p:spPr>
            <a:xfrm>
              <a:off x="6972292" y="303498"/>
              <a:ext cx="324000" cy="324000"/>
            </a:xfrm>
            <a:prstGeom prst="rect">
              <a:avLst/>
            </a:prstGeom>
          </p:spPr>
        </p:pic>
        <p:pic>
          <p:nvPicPr>
            <p:cNvPr id="52" name="Picture 51" descr="920_findings.png"/>
            <p:cNvPicPr>
              <a:picLocks noChangeAspect="1"/>
            </p:cNvPicPr>
            <p:nvPr/>
          </p:nvPicPr>
          <p:blipFill>
            <a:blip r:embed="rId7" cstate="print">
              <a:duotone>
                <a:prstClr val="black"/>
                <a:srgbClr val="08267E">
                  <a:tint val="45000"/>
                  <a:satMod val="400000"/>
                </a:srgbClr>
              </a:duotone>
              <a:lum bright="20000"/>
            </a:blip>
            <a:stretch>
              <a:fillRect/>
            </a:stretch>
          </p:blipFill>
          <p:spPr>
            <a:xfrm>
              <a:off x="7560368" y="303498"/>
              <a:ext cx="324000" cy="324000"/>
            </a:xfrm>
            <a:prstGeom prst="rect">
              <a:avLst/>
            </a:prstGeom>
          </p:spPr>
        </p:pic>
        <p:sp>
          <p:nvSpPr>
            <p:cNvPr id="53" name="Down Arrow 52"/>
            <p:cNvSpPr/>
            <p:nvPr/>
          </p:nvSpPr>
          <p:spPr>
            <a:xfrm rot="16200000">
              <a:off x="6198181"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Down Arrow 53"/>
            <p:cNvSpPr/>
            <p:nvPr/>
          </p:nvSpPr>
          <p:spPr>
            <a:xfrm rot="16200000">
              <a:off x="6750255"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Down Arrow 54"/>
            <p:cNvSpPr/>
            <p:nvPr/>
          </p:nvSpPr>
          <p:spPr>
            <a:xfrm rot="16200000">
              <a:off x="7362328"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4" name="Rectangle 63"/>
          <p:cNvSpPr/>
          <p:nvPr/>
        </p:nvSpPr>
        <p:spPr>
          <a:xfrm>
            <a:off x="539552" y="2139702"/>
            <a:ext cx="2808312" cy="478721"/>
          </a:xfrm>
          <a:prstGeom prst="rect">
            <a:avLst/>
          </a:prstGeom>
        </p:spPr>
        <p:txBody>
          <a:bodyPr wrap="square" lIns="126000">
            <a:spAutoFit/>
          </a:bodyPr>
          <a:lstStyle/>
          <a:p>
            <a:pPr marL="180975" lvl="1" indent="-180975">
              <a:lnSpc>
                <a:spcPct val="75000"/>
              </a:lnSpc>
              <a:spcBef>
                <a:spcPts val="600"/>
              </a:spcBef>
              <a:buClr>
                <a:schemeClr val="tx1">
                  <a:lumMod val="75000"/>
                  <a:lumOff val="25000"/>
                </a:schemeClr>
              </a:buClr>
              <a:buSzPct val="90000"/>
              <a:buFont typeface="Wingdings"/>
              <a:buChar char=""/>
              <a:defRPr/>
            </a:pPr>
            <a:r>
              <a:rPr lang="en-AU" sz="1100" dirty="0" smtClean="0">
                <a:latin typeface="Calibri Light" pitchFamily="34" charset="0"/>
                <a:cs typeface="Kalinga" pitchFamily="34" charset="0"/>
              </a:rPr>
              <a:t>Note: estimate units are non-standardised so cannot be interpreted verbatim (see next page for variable significance)</a:t>
            </a:r>
          </a:p>
        </p:txBody>
      </p:sp>
      <p:grpSp>
        <p:nvGrpSpPr>
          <p:cNvPr id="9" name="Group 9"/>
          <p:cNvGrpSpPr/>
          <p:nvPr/>
        </p:nvGrpSpPr>
        <p:grpSpPr>
          <a:xfrm>
            <a:off x="6444208" y="1555631"/>
            <a:ext cx="2160240" cy="605679"/>
            <a:chOff x="539552" y="1088965"/>
            <a:chExt cx="2160240" cy="605679"/>
          </a:xfrm>
        </p:grpSpPr>
        <p:sp>
          <p:nvSpPr>
            <p:cNvPr id="75" name="Rectangle 74"/>
            <p:cNvSpPr/>
            <p:nvPr/>
          </p:nvSpPr>
          <p:spPr>
            <a:xfrm>
              <a:off x="539552" y="1088965"/>
              <a:ext cx="2160240" cy="605679"/>
            </a:xfrm>
            <a:prstGeom prst="rect">
              <a:avLst/>
            </a:prstGeom>
          </p:spPr>
          <p:txBody>
            <a:bodyPr wrap="square" lIns="108000" rIns="0">
              <a:spAutoFit/>
            </a:bodyPr>
            <a:lstStyle/>
            <a:p>
              <a:pPr>
                <a:lnSpc>
                  <a:spcPct val="75000"/>
                </a:lnSpc>
                <a:spcBef>
                  <a:spcPts val="850"/>
                </a:spcBef>
                <a:buClr>
                  <a:srgbClr val="08267E"/>
                </a:buClr>
                <a:buSzPct val="80000"/>
              </a:pPr>
              <a:r>
                <a:rPr lang="en-AU" sz="1100" spc="-60" dirty="0" smtClean="0">
                  <a:solidFill>
                    <a:srgbClr val="FF0000"/>
                  </a:solidFill>
                  <a:latin typeface="Calibri Light" pitchFamily="34" charset="0"/>
                </a:rPr>
                <a:t>Prediction was less accurate (</a:t>
              </a:r>
              <a:r>
                <a:rPr lang="en-AU" sz="1100" b="1" spc="-60" dirty="0" smtClean="0">
                  <a:solidFill>
                    <a:srgbClr val="FF0000"/>
                  </a:solidFill>
                  <a:latin typeface="Calibri Light" pitchFamily="34" charset="0"/>
                </a:rPr>
                <a:t>259 </a:t>
              </a:r>
              <a:r>
                <a:rPr lang="en-AU" sz="1100" spc="-60" dirty="0" smtClean="0">
                  <a:solidFill>
                    <a:srgbClr val="FF0000"/>
                  </a:solidFill>
                  <a:latin typeface="Calibri Light" pitchFamily="34" charset="0"/>
                </a:rPr>
                <a:t>of</a:t>
              </a:r>
              <a:r>
                <a:rPr lang="en-AU" sz="1100" b="1" spc="-60" dirty="0" smtClean="0">
                  <a:solidFill>
                    <a:srgbClr val="FF0000"/>
                  </a:solidFill>
                  <a:latin typeface="Calibri Light" pitchFamily="34" charset="0"/>
                </a:rPr>
                <a:t> 414 </a:t>
              </a:r>
              <a:r>
                <a:rPr lang="en-AU" sz="1100" spc="-60" dirty="0" smtClean="0">
                  <a:solidFill>
                    <a:srgbClr val="FF0000"/>
                  </a:solidFill>
                  <a:latin typeface="Calibri Light" pitchFamily="34" charset="0"/>
                </a:rPr>
                <a:t>matches classified correctly, 2017 player performance estimated) – less accurate than Decision Tree but better AUC</a:t>
              </a:r>
            </a:p>
          </p:txBody>
        </p:sp>
        <p:cxnSp>
          <p:nvCxnSpPr>
            <p:cNvPr id="76" name="Straight Connector 75"/>
            <p:cNvCxnSpPr/>
            <p:nvPr/>
          </p:nvCxnSpPr>
          <p:spPr>
            <a:xfrm>
              <a:off x="539552" y="1131590"/>
              <a:ext cx="0" cy="504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355976" y="3249237"/>
            <a:ext cx="3888432" cy="330625"/>
            <a:chOff x="539552" y="1088965"/>
            <a:chExt cx="3888432" cy="330625"/>
          </a:xfrm>
        </p:grpSpPr>
        <p:sp>
          <p:nvSpPr>
            <p:cNvPr id="78" name="Rectangle 77"/>
            <p:cNvSpPr/>
            <p:nvPr/>
          </p:nvSpPr>
          <p:spPr>
            <a:xfrm>
              <a:off x="539552" y="1088965"/>
              <a:ext cx="3888432" cy="236860"/>
            </a:xfrm>
            <a:prstGeom prst="rect">
              <a:avLst/>
            </a:prstGeom>
          </p:spPr>
          <p:txBody>
            <a:bodyPr wrap="square" lIns="108000" rIns="0">
              <a:spAutoFit/>
            </a:bodyPr>
            <a:lstStyle/>
            <a:p>
              <a:pPr>
                <a:lnSpc>
                  <a:spcPct val="75000"/>
                </a:lnSpc>
                <a:spcBef>
                  <a:spcPts val="850"/>
                </a:spcBef>
                <a:buClr>
                  <a:srgbClr val="08267E"/>
                </a:buClr>
                <a:buSzPct val="80000"/>
              </a:pPr>
              <a:r>
                <a:rPr lang="en-AU" sz="1200" spc="-70" dirty="0" smtClean="0">
                  <a:solidFill>
                    <a:srgbClr val="FF0000"/>
                  </a:solidFill>
                  <a:latin typeface="Calibri Light" pitchFamily="34" charset="0"/>
                </a:rPr>
                <a:t>Using one model per cluster, prediction was unchanged*</a:t>
              </a:r>
            </a:p>
          </p:txBody>
        </p:sp>
        <p:cxnSp>
          <p:nvCxnSpPr>
            <p:cNvPr id="79" name="Straight Connector 78"/>
            <p:cNvCxnSpPr/>
            <p:nvPr/>
          </p:nvCxnSpPr>
          <p:spPr>
            <a:xfrm>
              <a:off x="539552" y="1131590"/>
              <a:ext cx="0" cy="288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80" name="Table 79"/>
          <p:cNvGraphicFramePr>
            <a:graphicFrameLocks noGrp="1"/>
          </p:cNvGraphicFramePr>
          <p:nvPr/>
        </p:nvGraphicFramePr>
        <p:xfrm>
          <a:off x="4860032" y="3579863"/>
          <a:ext cx="2448271" cy="1224132"/>
        </p:xfrm>
        <a:graphic>
          <a:graphicData uri="http://schemas.openxmlformats.org/drawingml/2006/table">
            <a:tbl>
              <a:tblPr firstRow="1" bandRow="1">
                <a:tableStyleId>{8EC20E35-A176-4012-BC5E-935CFFF8708E}</a:tableStyleId>
              </a:tblPr>
              <a:tblGrid>
                <a:gridCol w="432048"/>
                <a:gridCol w="504056"/>
                <a:gridCol w="1080120"/>
                <a:gridCol w="432047"/>
              </a:tblGrid>
              <a:tr h="174876">
                <a:tc>
                  <a:txBody>
                    <a:bodyPr/>
                    <a:lstStyle/>
                    <a:p>
                      <a:pPr marL="0" algn="ctr" rtl="0" eaLnBrk="1" latinLnBrk="0" hangingPunct="1">
                        <a:lnSpc>
                          <a:spcPct val="100000"/>
                        </a:lnSpc>
                      </a:pPr>
                      <a:r>
                        <a:rPr kumimoji="0" lang="en-AU" sz="800" b="1" kern="1200" dirty="0" smtClean="0">
                          <a:solidFill>
                            <a:schemeClr val="lt1"/>
                          </a:solidFill>
                          <a:latin typeface="Arial Narrow" pitchFamily="34" charset="0"/>
                          <a:ea typeface="+mn-ea"/>
                          <a:cs typeface="+mn-cs"/>
                        </a:rPr>
                        <a:t>Cluster</a:t>
                      </a:r>
                    </a:p>
                  </a:txBody>
                  <a:tcPr marL="72000" marR="72000" marT="18000" marB="18000" anchor="ctr">
                    <a:lnT w="28575" cap="flat" cmpd="sng" algn="ctr">
                      <a:solidFill>
                        <a:schemeClr val="accent3">
                          <a:lumMod val="50000"/>
                        </a:schemeClr>
                      </a:solidFill>
                      <a:prstDash val="solid"/>
                      <a:round/>
                      <a:headEnd type="none" w="med" len="med"/>
                      <a:tailEnd type="none" w="med" len="med"/>
                    </a:lnT>
                    <a:lnB w="28575" cap="flat" cmpd="sng" algn="ctr">
                      <a:solidFill>
                        <a:schemeClr val="accent3">
                          <a:lumMod val="50000"/>
                        </a:schemeClr>
                      </a:solidFill>
                      <a:prstDash val="solid"/>
                      <a:round/>
                      <a:headEnd type="none" w="med" len="med"/>
                      <a:tailEnd type="none" w="med" len="med"/>
                    </a:lnB>
                    <a:solidFill>
                      <a:srgbClr val="FF0000"/>
                    </a:solidFill>
                  </a:tcPr>
                </a:tc>
                <a:tc>
                  <a:txBody>
                    <a:bodyPr/>
                    <a:lstStyle/>
                    <a:p>
                      <a:pPr algn="ctr">
                        <a:lnSpc>
                          <a:spcPct val="100000"/>
                        </a:lnSpc>
                      </a:pPr>
                      <a:r>
                        <a:rPr lang="en-AU" sz="800" b="1" dirty="0" smtClean="0">
                          <a:latin typeface="Arial Narrow" pitchFamily="34" charset="0"/>
                        </a:rPr>
                        <a:t>Games</a:t>
                      </a:r>
                      <a:endParaRPr lang="en-AU" sz="800" b="1" dirty="0">
                        <a:latin typeface="Arial Narrow" pitchFamily="34" charset="0"/>
                      </a:endParaRPr>
                    </a:p>
                  </a:txBody>
                  <a:tcPr marL="72000" marR="72000" marT="18000" marB="18000" anchor="ctr">
                    <a:lnT w="28575" cap="flat" cmpd="sng" algn="ctr">
                      <a:solidFill>
                        <a:schemeClr val="accent3">
                          <a:lumMod val="50000"/>
                        </a:schemeClr>
                      </a:solidFill>
                      <a:prstDash val="solid"/>
                      <a:round/>
                      <a:headEnd type="none" w="med" len="med"/>
                      <a:tailEnd type="none" w="med" len="med"/>
                    </a:lnT>
                    <a:lnB w="28575" cap="flat" cmpd="sng" algn="ctr">
                      <a:solidFill>
                        <a:schemeClr val="accent3">
                          <a:lumMod val="50000"/>
                        </a:schemeClr>
                      </a:solidFill>
                      <a:prstDash val="solid"/>
                      <a:round/>
                      <a:headEnd type="none" w="med" len="med"/>
                      <a:tailEnd type="none" w="med" len="med"/>
                    </a:lnB>
                    <a:solidFill>
                      <a:srgbClr val="FF0000"/>
                    </a:solidFill>
                  </a:tcPr>
                </a:tc>
                <a:tc>
                  <a:txBody>
                    <a:bodyPr/>
                    <a:lstStyle/>
                    <a:p>
                      <a:pPr algn="ctr">
                        <a:lnSpc>
                          <a:spcPct val="100000"/>
                        </a:lnSpc>
                      </a:pPr>
                      <a:r>
                        <a:rPr lang="en-AU" sz="800" b="1" dirty="0" smtClean="0">
                          <a:latin typeface="Arial Narrow" pitchFamily="34" charset="0"/>
                        </a:rPr>
                        <a:t>Classification accuracy</a:t>
                      </a:r>
                      <a:endParaRPr lang="en-AU" sz="800" b="1" dirty="0">
                        <a:latin typeface="Arial Narrow" pitchFamily="34" charset="0"/>
                      </a:endParaRPr>
                    </a:p>
                  </a:txBody>
                  <a:tcPr marL="72000" marR="72000" marT="18000" marB="18000" anchor="ctr">
                    <a:lnT w="28575" cap="flat" cmpd="sng" algn="ctr">
                      <a:solidFill>
                        <a:schemeClr val="accent3">
                          <a:lumMod val="50000"/>
                        </a:schemeClr>
                      </a:solidFill>
                      <a:prstDash val="solid"/>
                      <a:round/>
                      <a:headEnd type="none" w="med" len="med"/>
                      <a:tailEnd type="none" w="med" len="med"/>
                    </a:lnT>
                    <a:lnB w="28575" cap="flat" cmpd="sng" algn="ctr">
                      <a:solidFill>
                        <a:schemeClr val="accent3">
                          <a:lumMod val="50000"/>
                        </a:schemeClr>
                      </a:solidFill>
                      <a:prstDash val="solid"/>
                      <a:round/>
                      <a:headEnd type="none" w="med" len="med"/>
                      <a:tailEnd type="none" w="med" len="med"/>
                    </a:lnB>
                    <a:solidFill>
                      <a:srgbClr val="FF0000"/>
                    </a:solidFill>
                  </a:tcPr>
                </a:tc>
                <a:tc>
                  <a:txBody>
                    <a:bodyPr/>
                    <a:lstStyle/>
                    <a:p>
                      <a:pPr algn="ctr">
                        <a:lnSpc>
                          <a:spcPct val="100000"/>
                        </a:lnSpc>
                      </a:pPr>
                      <a:r>
                        <a:rPr lang="en-AU" sz="800" b="1" dirty="0" smtClean="0">
                          <a:latin typeface="Arial Narrow" pitchFamily="34" charset="0"/>
                        </a:rPr>
                        <a:t>AUC</a:t>
                      </a:r>
                      <a:endParaRPr lang="en-AU" sz="800" b="1" dirty="0">
                        <a:latin typeface="Arial Narrow" pitchFamily="34" charset="0"/>
                      </a:endParaRPr>
                    </a:p>
                  </a:txBody>
                  <a:tcPr marL="72000" marR="72000" marT="18000" marB="18000" anchor="ctr">
                    <a:lnT w="28575" cap="flat" cmpd="sng" algn="ctr">
                      <a:solidFill>
                        <a:schemeClr val="accent3">
                          <a:lumMod val="50000"/>
                        </a:schemeClr>
                      </a:solidFill>
                      <a:prstDash val="solid"/>
                      <a:round/>
                      <a:headEnd type="none" w="med" len="med"/>
                      <a:tailEnd type="none" w="med" len="med"/>
                    </a:lnT>
                    <a:lnB w="28575" cap="flat" cmpd="sng" algn="ctr">
                      <a:solidFill>
                        <a:schemeClr val="accent3">
                          <a:lumMod val="50000"/>
                        </a:schemeClr>
                      </a:solidFill>
                      <a:prstDash val="solid"/>
                      <a:round/>
                      <a:headEnd type="none" w="med" len="med"/>
                      <a:tailEnd type="none" w="med" len="med"/>
                    </a:lnB>
                    <a:solidFill>
                      <a:srgbClr val="FF0000"/>
                    </a:solidFill>
                  </a:tcPr>
                </a:tc>
              </a:tr>
              <a:tr h="174876">
                <a:tc>
                  <a:txBody>
                    <a:bodyPr/>
                    <a:lstStyle/>
                    <a:p>
                      <a:pPr algn="ctr">
                        <a:lnSpc>
                          <a:spcPct val="100000"/>
                        </a:lnSpc>
                      </a:pPr>
                      <a:r>
                        <a:rPr lang="en-AU" sz="800" dirty="0" smtClean="0">
                          <a:latin typeface="Arial Narrow" pitchFamily="34" charset="0"/>
                        </a:rPr>
                        <a:t>1</a:t>
                      </a:r>
                      <a:endParaRPr lang="en-AU" sz="800" dirty="0">
                        <a:latin typeface="Arial Narrow" pitchFamily="34" charset="0"/>
                      </a:endParaRPr>
                    </a:p>
                  </a:txBody>
                  <a:tcPr marL="72000" marR="72000" marT="18000" marB="18000" anchor="ctr">
                    <a:lnT w="28575" cap="flat" cmpd="sng" algn="ctr">
                      <a:solidFill>
                        <a:schemeClr val="accent3">
                          <a:lumMod val="50000"/>
                        </a:schemeClr>
                      </a:solidFill>
                      <a:prstDash val="solid"/>
                      <a:round/>
                      <a:headEnd type="none" w="med" len="med"/>
                      <a:tailEnd type="none" w="med" len="med"/>
                    </a:lnT>
                    <a:solidFill>
                      <a:schemeClr val="accent3">
                        <a:lumMod val="20000"/>
                        <a:lumOff val="80000"/>
                      </a:schemeClr>
                    </a:solidFill>
                  </a:tcPr>
                </a:tc>
                <a:tc>
                  <a:txBody>
                    <a:bodyPr/>
                    <a:lstStyle/>
                    <a:p>
                      <a:pPr algn="ctr">
                        <a:lnSpc>
                          <a:spcPct val="100000"/>
                        </a:lnSpc>
                      </a:pPr>
                      <a:r>
                        <a:rPr lang="en-AU" sz="800" dirty="0" smtClean="0">
                          <a:latin typeface="Arial Narrow" pitchFamily="34" charset="0"/>
                        </a:rPr>
                        <a:t>11</a:t>
                      </a:r>
                      <a:endParaRPr lang="en-AU" sz="800" dirty="0">
                        <a:latin typeface="Arial Narrow" pitchFamily="34" charset="0"/>
                      </a:endParaRPr>
                    </a:p>
                  </a:txBody>
                  <a:tcPr marL="72000" marR="72000" marT="18000" marB="18000" anchor="ctr">
                    <a:lnT w="28575" cap="flat" cmpd="sng" algn="ctr">
                      <a:solidFill>
                        <a:schemeClr val="accent3">
                          <a:lumMod val="50000"/>
                        </a:schemeClr>
                      </a:solidFill>
                      <a:prstDash val="solid"/>
                      <a:round/>
                      <a:headEnd type="none" w="med" len="med"/>
                      <a:tailEnd type="none" w="med" len="med"/>
                    </a:lnT>
                    <a:solidFill>
                      <a:schemeClr val="accent3">
                        <a:lumMod val="20000"/>
                        <a:lumOff val="80000"/>
                      </a:schemeClr>
                    </a:solidFill>
                  </a:tcPr>
                </a:tc>
                <a:tc>
                  <a:txBody>
                    <a:bodyPr/>
                    <a:lstStyle/>
                    <a:p>
                      <a:pPr algn="ctr">
                        <a:lnSpc>
                          <a:spcPct val="100000"/>
                        </a:lnSpc>
                      </a:pPr>
                      <a:r>
                        <a:rPr lang="en-AU" sz="800" b="1" dirty="0" smtClean="0">
                          <a:latin typeface="Arial Narrow" pitchFamily="34" charset="0"/>
                        </a:rPr>
                        <a:t>91%</a:t>
                      </a:r>
                      <a:endParaRPr lang="en-AU" sz="800" b="1" dirty="0">
                        <a:latin typeface="Arial Narrow" pitchFamily="34" charset="0"/>
                      </a:endParaRPr>
                    </a:p>
                  </a:txBody>
                  <a:tcPr marL="72000" marR="72000" marT="18000" marB="18000" anchor="ctr">
                    <a:lnT w="28575" cap="flat" cmpd="sng" algn="ctr">
                      <a:solidFill>
                        <a:schemeClr val="accent3">
                          <a:lumMod val="50000"/>
                        </a:schemeClr>
                      </a:solidFill>
                      <a:prstDash val="solid"/>
                      <a:round/>
                      <a:headEnd type="none" w="med" len="med"/>
                      <a:tailEnd type="none" w="med" len="med"/>
                    </a:lnT>
                    <a:solidFill>
                      <a:schemeClr val="accent3">
                        <a:lumMod val="20000"/>
                        <a:lumOff val="80000"/>
                      </a:schemeClr>
                    </a:solidFill>
                  </a:tcPr>
                </a:tc>
                <a:tc>
                  <a:txBody>
                    <a:bodyPr/>
                    <a:lstStyle/>
                    <a:p>
                      <a:pPr algn="ctr">
                        <a:lnSpc>
                          <a:spcPct val="100000"/>
                        </a:lnSpc>
                      </a:pPr>
                      <a:r>
                        <a:rPr lang="en-AU" sz="800" b="1" dirty="0" smtClean="0">
                          <a:latin typeface="Arial Narrow" pitchFamily="34" charset="0"/>
                        </a:rPr>
                        <a:t>0.94</a:t>
                      </a:r>
                      <a:endParaRPr lang="en-AU" sz="800" b="1" dirty="0">
                        <a:latin typeface="Arial Narrow" pitchFamily="34" charset="0"/>
                      </a:endParaRPr>
                    </a:p>
                  </a:txBody>
                  <a:tcPr marL="72000" marR="72000" marT="18000" marB="18000" anchor="ctr">
                    <a:lnT w="28575" cap="flat" cmpd="sng" algn="ctr">
                      <a:solidFill>
                        <a:schemeClr val="accent3">
                          <a:lumMod val="50000"/>
                        </a:schemeClr>
                      </a:solidFill>
                      <a:prstDash val="solid"/>
                      <a:round/>
                      <a:headEnd type="none" w="med" len="med"/>
                      <a:tailEnd type="none" w="med" len="med"/>
                    </a:lnT>
                    <a:solidFill>
                      <a:schemeClr val="accent3">
                        <a:lumMod val="20000"/>
                        <a:lumOff val="80000"/>
                      </a:schemeClr>
                    </a:solidFill>
                  </a:tcPr>
                </a:tc>
              </a:tr>
              <a:tr h="174876">
                <a:tc>
                  <a:txBody>
                    <a:bodyPr/>
                    <a:lstStyle/>
                    <a:p>
                      <a:pPr algn="ctr">
                        <a:lnSpc>
                          <a:spcPct val="100000"/>
                        </a:lnSpc>
                      </a:pPr>
                      <a:r>
                        <a:rPr lang="en-AU" sz="800" dirty="0" smtClean="0">
                          <a:latin typeface="Arial Narrow" pitchFamily="34" charset="0"/>
                        </a:rPr>
                        <a:t>2</a:t>
                      </a:r>
                      <a:endParaRPr lang="en-AU" sz="800" dirty="0">
                        <a:latin typeface="Arial Narrow" pitchFamily="34" charset="0"/>
                      </a:endParaRPr>
                    </a:p>
                  </a:txBody>
                  <a:tcPr marL="72000" marR="72000" marT="18000" marB="18000" anchor="ctr"/>
                </a:tc>
                <a:tc>
                  <a:txBody>
                    <a:bodyPr/>
                    <a:lstStyle/>
                    <a:p>
                      <a:pPr algn="ctr">
                        <a:lnSpc>
                          <a:spcPct val="100000"/>
                        </a:lnSpc>
                      </a:pPr>
                      <a:r>
                        <a:rPr lang="en-AU" sz="800" dirty="0" smtClean="0">
                          <a:latin typeface="Arial Narrow" pitchFamily="34" charset="0"/>
                        </a:rPr>
                        <a:t>17</a:t>
                      </a:r>
                      <a:endParaRPr lang="en-AU" sz="800" dirty="0">
                        <a:latin typeface="Arial Narrow" pitchFamily="34" charset="0"/>
                      </a:endParaRPr>
                    </a:p>
                  </a:txBody>
                  <a:tcPr marL="72000" marR="72000" marT="18000" marB="18000" anchor="ctr"/>
                </a:tc>
                <a:tc>
                  <a:txBody>
                    <a:bodyPr/>
                    <a:lstStyle/>
                    <a:p>
                      <a:pPr algn="ctr">
                        <a:lnSpc>
                          <a:spcPct val="100000"/>
                        </a:lnSpc>
                      </a:pPr>
                      <a:r>
                        <a:rPr lang="en-AU" sz="800" b="1" dirty="0" smtClean="0">
                          <a:latin typeface="Arial Narrow" pitchFamily="34" charset="0"/>
                        </a:rPr>
                        <a:t>65%</a:t>
                      </a:r>
                      <a:endParaRPr lang="en-AU" sz="800" b="1" dirty="0">
                        <a:latin typeface="Arial Narrow" pitchFamily="34" charset="0"/>
                      </a:endParaRPr>
                    </a:p>
                  </a:txBody>
                  <a:tcPr marL="72000" marR="72000" marT="18000" marB="18000" anchor="ctr"/>
                </a:tc>
                <a:tc>
                  <a:txBody>
                    <a:bodyPr/>
                    <a:lstStyle/>
                    <a:p>
                      <a:pPr algn="ctr">
                        <a:lnSpc>
                          <a:spcPct val="100000"/>
                        </a:lnSpc>
                      </a:pPr>
                      <a:r>
                        <a:rPr lang="en-AU" sz="800" b="1" dirty="0" smtClean="0">
                          <a:latin typeface="Arial Narrow" pitchFamily="34" charset="0"/>
                        </a:rPr>
                        <a:t>0.76</a:t>
                      </a:r>
                      <a:endParaRPr lang="en-AU" sz="800" b="1" dirty="0">
                        <a:latin typeface="Arial Narrow" pitchFamily="34" charset="0"/>
                      </a:endParaRPr>
                    </a:p>
                  </a:txBody>
                  <a:tcPr marL="72000" marR="72000" marT="18000" marB="18000" anchor="ctr"/>
                </a:tc>
              </a:tr>
              <a:tr h="174876">
                <a:tc>
                  <a:txBody>
                    <a:bodyPr/>
                    <a:lstStyle/>
                    <a:p>
                      <a:pPr algn="ctr">
                        <a:lnSpc>
                          <a:spcPct val="100000"/>
                        </a:lnSpc>
                      </a:pPr>
                      <a:r>
                        <a:rPr lang="en-AU" sz="800" dirty="0" smtClean="0">
                          <a:latin typeface="Arial Narrow" pitchFamily="34" charset="0"/>
                        </a:rPr>
                        <a:t>3</a:t>
                      </a:r>
                      <a:endParaRPr lang="en-AU" sz="800" dirty="0">
                        <a:latin typeface="Arial Narrow" pitchFamily="34" charset="0"/>
                      </a:endParaRPr>
                    </a:p>
                  </a:txBody>
                  <a:tcPr marL="72000" marR="72000" marT="18000" marB="18000" anchor="ctr">
                    <a:solidFill>
                      <a:schemeClr val="accent3">
                        <a:lumMod val="20000"/>
                        <a:lumOff val="80000"/>
                      </a:schemeClr>
                    </a:solidFill>
                  </a:tcPr>
                </a:tc>
                <a:tc>
                  <a:txBody>
                    <a:bodyPr/>
                    <a:lstStyle/>
                    <a:p>
                      <a:pPr algn="ctr">
                        <a:lnSpc>
                          <a:spcPct val="100000"/>
                        </a:lnSpc>
                      </a:pPr>
                      <a:r>
                        <a:rPr lang="en-AU" sz="800" dirty="0" smtClean="0">
                          <a:latin typeface="Arial Narrow" pitchFamily="34" charset="0"/>
                        </a:rPr>
                        <a:t>43</a:t>
                      </a:r>
                      <a:endParaRPr lang="en-AU" sz="800" dirty="0">
                        <a:latin typeface="Arial Narrow" pitchFamily="34" charset="0"/>
                      </a:endParaRPr>
                    </a:p>
                  </a:txBody>
                  <a:tcPr marL="72000" marR="72000" marT="18000" marB="18000" anchor="ctr">
                    <a:solidFill>
                      <a:schemeClr val="accent3">
                        <a:lumMod val="20000"/>
                        <a:lumOff val="80000"/>
                      </a:schemeClr>
                    </a:solidFill>
                  </a:tcPr>
                </a:tc>
                <a:tc>
                  <a:txBody>
                    <a:bodyPr/>
                    <a:lstStyle/>
                    <a:p>
                      <a:pPr algn="ctr">
                        <a:lnSpc>
                          <a:spcPct val="100000"/>
                        </a:lnSpc>
                      </a:pPr>
                      <a:r>
                        <a:rPr lang="en-AU" sz="800" b="1" dirty="0" smtClean="0">
                          <a:latin typeface="Arial Narrow" pitchFamily="34" charset="0"/>
                        </a:rPr>
                        <a:t>70%</a:t>
                      </a:r>
                      <a:endParaRPr lang="en-AU" sz="800" b="1" dirty="0">
                        <a:latin typeface="Arial Narrow" pitchFamily="34" charset="0"/>
                      </a:endParaRPr>
                    </a:p>
                  </a:txBody>
                  <a:tcPr marL="72000" marR="72000" marT="18000" marB="18000" anchor="ctr">
                    <a:solidFill>
                      <a:schemeClr val="accent3">
                        <a:lumMod val="20000"/>
                        <a:lumOff val="80000"/>
                      </a:schemeClr>
                    </a:solidFill>
                  </a:tcPr>
                </a:tc>
                <a:tc>
                  <a:txBody>
                    <a:bodyPr/>
                    <a:lstStyle/>
                    <a:p>
                      <a:pPr algn="ctr">
                        <a:lnSpc>
                          <a:spcPct val="100000"/>
                        </a:lnSpc>
                      </a:pPr>
                      <a:r>
                        <a:rPr lang="en-AU" sz="800" b="1" dirty="0" smtClean="0">
                          <a:latin typeface="Arial Narrow" pitchFamily="34" charset="0"/>
                        </a:rPr>
                        <a:t>0.60</a:t>
                      </a:r>
                      <a:endParaRPr lang="en-AU" sz="800" b="1" dirty="0">
                        <a:latin typeface="Arial Narrow" pitchFamily="34" charset="0"/>
                      </a:endParaRPr>
                    </a:p>
                  </a:txBody>
                  <a:tcPr marL="72000" marR="72000" marT="18000" marB="18000" anchor="ctr">
                    <a:solidFill>
                      <a:schemeClr val="accent3">
                        <a:lumMod val="20000"/>
                        <a:lumOff val="80000"/>
                      </a:schemeClr>
                    </a:solidFill>
                  </a:tcPr>
                </a:tc>
              </a:tr>
              <a:tr h="174876">
                <a:tc>
                  <a:txBody>
                    <a:bodyPr/>
                    <a:lstStyle/>
                    <a:p>
                      <a:pPr algn="ctr">
                        <a:lnSpc>
                          <a:spcPct val="100000"/>
                        </a:lnSpc>
                      </a:pPr>
                      <a:r>
                        <a:rPr lang="en-AU" sz="800" dirty="0" smtClean="0">
                          <a:latin typeface="Arial Narrow" pitchFamily="34" charset="0"/>
                        </a:rPr>
                        <a:t>4</a:t>
                      </a:r>
                      <a:endParaRPr lang="en-AU" sz="800" dirty="0">
                        <a:latin typeface="Arial Narrow" pitchFamily="34" charset="0"/>
                      </a:endParaRPr>
                    </a:p>
                  </a:txBody>
                  <a:tcPr marL="72000" marR="72000" marT="18000" marB="18000" anchor="ctr"/>
                </a:tc>
                <a:tc>
                  <a:txBody>
                    <a:bodyPr/>
                    <a:lstStyle/>
                    <a:p>
                      <a:pPr algn="ctr">
                        <a:lnSpc>
                          <a:spcPct val="100000"/>
                        </a:lnSpc>
                      </a:pPr>
                      <a:r>
                        <a:rPr lang="en-AU" sz="800" dirty="0" smtClean="0">
                          <a:latin typeface="Arial Narrow" pitchFamily="34" charset="0"/>
                        </a:rPr>
                        <a:t>133</a:t>
                      </a:r>
                      <a:endParaRPr lang="en-AU" sz="800" dirty="0">
                        <a:latin typeface="Arial Narrow" pitchFamily="34" charset="0"/>
                      </a:endParaRPr>
                    </a:p>
                  </a:txBody>
                  <a:tcPr marL="72000" marR="72000" marT="18000" marB="18000" anchor="ctr"/>
                </a:tc>
                <a:tc>
                  <a:txBody>
                    <a:bodyPr/>
                    <a:lstStyle/>
                    <a:p>
                      <a:pPr algn="ctr">
                        <a:lnSpc>
                          <a:spcPct val="100000"/>
                        </a:lnSpc>
                      </a:pPr>
                      <a:r>
                        <a:rPr lang="en-AU" sz="800" b="1" dirty="0" smtClean="0">
                          <a:latin typeface="Arial Narrow" pitchFamily="34" charset="0"/>
                        </a:rPr>
                        <a:t>60%</a:t>
                      </a:r>
                      <a:endParaRPr lang="en-AU" sz="800" b="1" dirty="0">
                        <a:latin typeface="Arial Narrow" pitchFamily="34" charset="0"/>
                      </a:endParaRPr>
                    </a:p>
                  </a:txBody>
                  <a:tcPr marL="72000" marR="72000" marT="18000" marB="18000" anchor="ctr"/>
                </a:tc>
                <a:tc>
                  <a:txBody>
                    <a:bodyPr/>
                    <a:lstStyle/>
                    <a:p>
                      <a:pPr algn="ctr">
                        <a:lnSpc>
                          <a:spcPct val="100000"/>
                        </a:lnSpc>
                      </a:pPr>
                      <a:r>
                        <a:rPr lang="en-AU" sz="800" b="1" dirty="0" smtClean="0">
                          <a:latin typeface="Arial Narrow" pitchFamily="34" charset="0"/>
                        </a:rPr>
                        <a:t>0.62</a:t>
                      </a:r>
                      <a:endParaRPr lang="en-AU" sz="800" b="1" dirty="0">
                        <a:latin typeface="Arial Narrow" pitchFamily="34" charset="0"/>
                      </a:endParaRPr>
                    </a:p>
                  </a:txBody>
                  <a:tcPr marL="72000" marR="72000" marT="18000" marB="18000" anchor="ctr"/>
                </a:tc>
              </a:tr>
              <a:tr h="174876">
                <a:tc>
                  <a:txBody>
                    <a:bodyPr/>
                    <a:lstStyle/>
                    <a:p>
                      <a:pPr algn="ctr">
                        <a:lnSpc>
                          <a:spcPct val="100000"/>
                        </a:lnSpc>
                      </a:pPr>
                      <a:r>
                        <a:rPr lang="en-AU" sz="800" dirty="0" smtClean="0">
                          <a:latin typeface="Arial Narrow" pitchFamily="34" charset="0"/>
                        </a:rPr>
                        <a:t>5</a:t>
                      </a:r>
                      <a:endParaRPr lang="en-AU" sz="800" dirty="0">
                        <a:latin typeface="Arial Narrow" pitchFamily="34" charset="0"/>
                      </a:endParaRPr>
                    </a:p>
                  </a:txBody>
                  <a:tcPr marL="72000" marR="72000" marT="18000" marB="18000" anchor="ctr">
                    <a:solidFill>
                      <a:schemeClr val="accent3">
                        <a:lumMod val="20000"/>
                        <a:lumOff val="80000"/>
                      </a:schemeClr>
                    </a:solidFill>
                  </a:tcPr>
                </a:tc>
                <a:tc>
                  <a:txBody>
                    <a:bodyPr/>
                    <a:lstStyle/>
                    <a:p>
                      <a:pPr algn="ctr">
                        <a:lnSpc>
                          <a:spcPct val="100000"/>
                        </a:lnSpc>
                      </a:pPr>
                      <a:r>
                        <a:rPr lang="en-AU" sz="800" dirty="0" smtClean="0">
                          <a:latin typeface="Arial Narrow" pitchFamily="34" charset="0"/>
                        </a:rPr>
                        <a:t>146</a:t>
                      </a:r>
                      <a:endParaRPr lang="en-AU" sz="800" dirty="0">
                        <a:latin typeface="Arial Narrow" pitchFamily="34" charset="0"/>
                      </a:endParaRPr>
                    </a:p>
                  </a:txBody>
                  <a:tcPr marL="72000" marR="72000" marT="18000" marB="18000" anchor="ctr">
                    <a:solidFill>
                      <a:schemeClr val="accent3">
                        <a:lumMod val="20000"/>
                        <a:lumOff val="80000"/>
                      </a:schemeClr>
                    </a:solidFill>
                  </a:tcPr>
                </a:tc>
                <a:tc>
                  <a:txBody>
                    <a:bodyPr/>
                    <a:lstStyle/>
                    <a:p>
                      <a:pPr algn="ctr">
                        <a:lnSpc>
                          <a:spcPct val="100000"/>
                        </a:lnSpc>
                      </a:pPr>
                      <a:r>
                        <a:rPr lang="en-AU" sz="800" b="1" dirty="0" smtClean="0">
                          <a:latin typeface="Arial Narrow" pitchFamily="34" charset="0"/>
                        </a:rPr>
                        <a:t>60%</a:t>
                      </a:r>
                      <a:endParaRPr lang="en-AU" sz="800" b="1" dirty="0">
                        <a:latin typeface="Arial Narrow" pitchFamily="34" charset="0"/>
                      </a:endParaRPr>
                    </a:p>
                  </a:txBody>
                  <a:tcPr marL="72000" marR="72000" marT="18000" marB="18000" anchor="ctr">
                    <a:solidFill>
                      <a:schemeClr val="accent3">
                        <a:lumMod val="20000"/>
                        <a:lumOff val="80000"/>
                      </a:schemeClr>
                    </a:solidFill>
                  </a:tcPr>
                </a:tc>
                <a:tc>
                  <a:txBody>
                    <a:bodyPr/>
                    <a:lstStyle/>
                    <a:p>
                      <a:pPr algn="ctr">
                        <a:lnSpc>
                          <a:spcPct val="100000"/>
                        </a:lnSpc>
                      </a:pPr>
                      <a:r>
                        <a:rPr lang="en-AU" sz="800" b="1" dirty="0" smtClean="0">
                          <a:latin typeface="Arial Narrow" pitchFamily="34" charset="0"/>
                        </a:rPr>
                        <a:t>0.57</a:t>
                      </a:r>
                      <a:endParaRPr lang="en-AU" sz="800" b="1" dirty="0">
                        <a:latin typeface="Arial Narrow" pitchFamily="34" charset="0"/>
                      </a:endParaRPr>
                    </a:p>
                  </a:txBody>
                  <a:tcPr marL="72000" marR="72000" marT="18000" marB="18000" anchor="ctr">
                    <a:solidFill>
                      <a:schemeClr val="accent3">
                        <a:lumMod val="20000"/>
                        <a:lumOff val="80000"/>
                      </a:schemeClr>
                    </a:solidFill>
                  </a:tcPr>
                </a:tc>
              </a:tr>
              <a:tr h="174876">
                <a:tc>
                  <a:txBody>
                    <a:bodyPr/>
                    <a:lstStyle/>
                    <a:p>
                      <a:pPr algn="ctr">
                        <a:lnSpc>
                          <a:spcPct val="100000"/>
                        </a:lnSpc>
                      </a:pPr>
                      <a:r>
                        <a:rPr lang="en-AU" sz="800" dirty="0" smtClean="0">
                          <a:latin typeface="Arial Narrow" pitchFamily="34" charset="0"/>
                        </a:rPr>
                        <a:t>6</a:t>
                      </a:r>
                      <a:endParaRPr lang="en-AU" sz="800" dirty="0">
                        <a:latin typeface="Arial Narrow" pitchFamily="34" charset="0"/>
                      </a:endParaRPr>
                    </a:p>
                  </a:txBody>
                  <a:tcPr marL="72000" marR="72000" marT="18000" marB="18000" anchor="ctr">
                    <a:lnB w="28575" cap="flat" cmpd="sng" algn="ctr">
                      <a:solidFill>
                        <a:schemeClr val="accent3">
                          <a:lumMod val="50000"/>
                        </a:schemeClr>
                      </a:solidFill>
                      <a:prstDash val="solid"/>
                      <a:round/>
                      <a:headEnd type="none" w="med" len="med"/>
                      <a:tailEnd type="none" w="med" len="med"/>
                    </a:lnB>
                  </a:tcPr>
                </a:tc>
                <a:tc>
                  <a:txBody>
                    <a:bodyPr/>
                    <a:lstStyle/>
                    <a:p>
                      <a:pPr algn="ctr">
                        <a:lnSpc>
                          <a:spcPct val="100000"/>
                        </a:lnSpc>
                      </a:pPr>
                      <a:r>
                        <a:rPr lang="en-AU" sz="800" dirty="0" smtClean="0">
                          <a:latin typeface="Arial Narrow" pitchFamily="34" charset="0"/>
                        </a:rPr>
                        <a:t>64</a:t>
                      </a:r>
                      <a:endParaRPr lang="en-AU" sz="800" dirty="0">
                        <a:latin typeface="Arial Narrow" pitchFamily="34" charset="0"/>
                      </a:endParaRPr>
                    </a:p>
                  </a:txBody>
                  <a:tcPr marL="72000" marR="72000" marT="18000" marB="18000" anchor="ctr">
                    <a:lnB w="28575" cap="flat" cmpd="sng" algn="ctr">
                      <a:solidFill>
                        <a:schemeClr val="accent3">
                          <a:lumMod val="50000"/>
                        </a:schemeClr>
                      </a:solidFill>
                      <a:prstDash val="solid"/>
                      <a:round/>
                      <a:headEnd type="none" w="med" len="med"/>
                      <a:tailEnd type="none" w="med" len="med"/>
                    </a:lnB>
                  </a:tcPr>
                </a:tc>
                <a:tc>
                  <a:txBody>
                    <a:bodyPr/>
                    <a:lstStyle/>
                    <a:p>
                      <a:pPr algn="ctr">
                        <a:lnSpc>
                          <a:spcPct val="100000"/>
                        </a:lnSpc>
                      </a:pPr>
                      <a:r>
                        <a:rPr lang="en-AU" sz="800" b="1" dirty="0" smtClean="0">
                          <a:latin typeface="Arial Narrow" pitchFamily="34" charset="0"/>
                        </a:rPr>
                        <a:t>69%</a:t>
                      </a:r>
                      <a:endParaRPr lang="en-AU" sz="800" b="1" dirty="0">
                        <a:latin typeface="Arial Narrow" pitchFamily="34" charset="0"/>
                      </a:endParaRPr>
                    </a:p>
                  </a:txBody>
                  <a:tcPr marL="72000" marR="72000" marT="18000" marB="18000" anchor="ctr">
                    <a:lnB w="28575" cap="flat" cmpd="sng" algn="ctr">
                      <a:solidFill>
                        <a:schemeClr val="accent3">
                          <a:lumMod val="50000"/>
                        </a:schemeClr>
                      </a:solidFill>
                      <a:prstDash val="solid"/>
                      <a:round/>
                      <a:headEnd type="none" w="med" len="med"/>
                      <a:tailEnd type="none" w="med" len="med"/>
                    </a:lnB>
                  </a:tcPr>
                </a:tc>
                <a:tc>
                  <a:txBody>
                    <a:bodyPr/>
                    <a:lstStyle/>
                    <a:p>
                      <a:pPr algn="ctr">
                        <a:lnSpc>
                          <a:spcPct val="100000"/>
                        </a:lnSpc>
                      </a:pPr>
                      <a:r>
                        <a:rPr lang="en-AU" sz="800" b="1" dirty="0" smtClean="0">
                          <a:latin typeface="Arial Narrow" pitchFamily="34" charset="0"/>
                        </a:rPr>
                        <a:t>0.75</a:t>
                      </a:r>
                      <a:endParaRPr lang="en-AU" sz="800" b="1" dirty="0">
                        <a:latin typeface="Arial Narrow" pitchFamily="34" charset="0"/>
                      </a:endParaRPr>
                    </a:p>
                  </a:txBody>
                  <a:tcPr marL="72000" marR="72000" marT="18000" marB="18000" anchor="ctr">
                    <a:lnB w="28575" cap="flat" cmpd="sng" algn="ctr">
                      <a:solidFill>
                        <a:schemeClr val="accent3">
                          <a:lumMod val="50000"/>
                        </a:schemeClr>
                      </a:solidFill>
                      <a:prstDash val="solid"/>
                      <a:round/>
                      <a:headEnd type="none" w="med" len="med"/>
                      <a:tailEnd type="none" w="med" len="med"/>
                    </a:lnB>
                  </a:tcPr>
                </a:tc>
              </a:tr>
            </a:tbl>
          </a:graphicData>
        </a:graphic>
      </p:graphicFrame>
      <p:sp>
        <p:nvSpPr>
          <p:cNvPr id="81" name="Rectangle 80"/>
          <p:cNvSpPr/>
          <p:nvPr/>
        </p:nvSpPr>
        <p:spPr>
          <a:xfrm>
            <a:off x="7380312" y="3723878"/>
            <a:ext cx="1224136" cy="360040"/>
          </a:xfrm>
          <a:prstGeom prst="rect">
            <a:avLst/>
          </a:prstGeom>
        </p:spPr>
        <p:txBody>
          <a:bodyPr wrap="square" lIns="0" tIns="0" rIns="0" bIns="0" anchor="ctr" anchorCtr="0">
            <a:noAutofit/>
          </a:bodyPr>
          <a:lstStyle/>
          <a:p>
            <a:pPr marL="0" lvl="1" indent="1588">
              <a:buClr>
                <a:schemeClr val="tx1">
                  <a:lumMod val="75000"/>
                  <a:lumOff val="25000"/>
                </a:schemeClr>
              </a:buClr>
              <a:buSzPct val="90000"/>
              <a:defRPr/>
            </a:pPr>
            <a:r>
              <a:rPr lang="en-AU" sz="800" dirty="0" smtClean="0">
                <a:solidFill>
                  <a:srgbClr val="FF0000"/>
                </a:solidFill>
                <a:latin typeface="Calibri Light" pitchFamily="34" charset="0"/>
                <a:cs typeface="Kalinga" pitchFamily="34" charset="0"/>
              </a:rPr>
              <a:t>Weighted </a:t>
            </a:r>
            <a:r>
              <a:rPr lang="en-AU" sz="800" dirty="0" err="1" smtClean="0">
                <a:solidFill>
                  <a:srgbClr val="FF0000"/>
                </a:solidFill>
                <a:latin typeface="Calibri Light" pitchFamily="34" charset="0"/>
                <a:cs typeface="Kalinga" pitchFamily="34" charset="0"/>
              </a:rPr>
              <a:t>avg</a:t>
            </a:r>
            <a:r>
              <a:rPr lang="en-AU" sz="800" dirty="0" smtClean="0">
                <a:solidFill>
                  <a:srgbClr val="FF0000"/>
                </a:solidFill>
                <a:latin typeface="Calibri Light" pitchFamily="34" charset="0"/>
                <a:cs typeface="Kalinga" pitchFamily="34" charset="0"/>
              </a:rPr>
              <a:t> accuracy  63%</a:t>
            </a:r>
          </a:p>
          <a:p>
            <a:pPr marL="0" lvl="1" indent="1588">
              <a:buClr>
                <a:schemeClr val="tx1">
                  <a:lumMod val="75000"/>
                  <a:lumOff val="25000"/>
                </a:schemeClr>
              </a:buClr>
              <a:buSzPct val="90000"/>
              <a:defRPr/>
            </a:pPr>
            <a:r>
              <a:rPr lang="en-AU" sz="800" dirty="0" smtClean="0">
                <a:solidFill>
                  <a:srgbClr val="FF0000"/>
                </a:solidFill>
                <a:latin typeface="Calibri Light" pitchFamily="34" charset="0"/>
                <a:cs typeface="Kalinga" pitchFamily="34" charset="0"/>
              </a:rPr>
              <a:t>Weighted </a:t>
            </a:r>
            <a:r>
              <a:rPr lang="en-AU" sz="800" dirty="0" err="1" smtClean="0">
                <a:solidFill>
                  <a:srgbClr val="FF0000"/>
                </a:solidFill>
                <a:latin typeface="Calibri Light" pitchFamily="34" charset="0"/>
                <a:cs typeface="Kalinga" pitchFamily="34" charset="0"/>
              </a:rPr>
              <a:t>avg</a:t>
            </a:r>
            <a:r>
              <a:rPr lang="en-AU" sz="800" dirty="0" smtClean="0">
                <a:solidFill>
                  <a:srgbClr val="FF0000"/>
                </a:solidFill>
                <a:latin typeface="Calibri Light" pitchFamily="34" charset="0"/>
                <a:cs typeface="Kalinga" pitchFamily="34" charset="0"/>
              </a:rPr>
              <a:t> AUC          0.63</a:t>
            </a:r>
          </a:p>
        </p:txBody>
      </p:sp>
      <p:grpSp>
        <p:nvGrpSpPr>
          <p:cNvPr id="11" name="Group 9"/>
          <p:cNvGrpSpPr/>
          <p:nvPr/>
        </p:nvGrpSpPr>
        <p:grpSpPr>
          <a:xfrm>
            <a:off x="539552" y="4083918"/>
            <a:ext cx="3672408" cy="777136"/>
            <a:chOff x="539552" y="1088965"/>
            <a:chExt cx="3672408" cy="777136"/>
          </a:xfrm>
        </p:grpSpPr>
        <p:sp>
          <p:nvSpPr>
            <p:cNvPr id="37" name="Rectangle 36"/>
            <p:cNvSpPr/>
            <p:nvPr/>
          </p:nvSpPr>
          <p:spPr>
            <a:xfrm>
              <a:off x="539552" y="1088965"/>
              <a:ext cx="3672408" cy="777136"/>
            </a:xfrm>
            <a:prstGeom prst="rect">
              <a:avLst/>
            </a:prstGeom>
          </p:spPr>
          <p:txBody>
            <a:bodyPr wrap="square" lIns="108000" rIns="0">
              <a:spAutoFit/>
            </a:bodyPr>
            <a:lstStyle/>
            <a:p>
              <a:pPr>
                <a:lnSpc>
                  <a:spcPct val="75000"/>
                </a:lnSpc>
                <a:spcBef>
                  <a:spcPts val="550"/>
                </a:spcBef>
                <a:buClr>
                  <a:srgbClr val="08267E"/>
                </a:buClr>
                <a:buSzPct val="80000"/>
              </a:pPr>
              <a:r>
                <a:rPr lang="en-AU" sz="850" b="1" i="1" spc="-20" dirty="0" smtClean="0">
                  <a:solidFill>
                    <a:schemeClr val="tx1">
                      <a:lumMod val="65000"/>
                      <a:lumOff val="35000"/>
                    </a:schemeClr>
                  </a:solidFill>
                  <a:latin typeface="Arial Narrow" pitchFamily="34" charset="0"/>
                </a:rPr>
                <a:t>Classification accuracy </a:t>
              </a:r>
              <a:r>
                <a:rPr lang="en-AU" sz="850" i="1" spc="-20" dirty="0" smtClean="0">
                  <a:solidFill>
                    <a:schemeClr val="tx1">
                      <a:lumMod val="65000"/>
                      <a:lumOff val="35000"/>
                    </a:schemeClr>
                  </a:solidFill>
                  <a:latin typeface="Arial Narrow" pitchFamily="34" charset="0"/>
                </a:rPr>
                <a:t>= proportion of correct predictions against total matches. The benchmark to beat is flipping a coin (50% accuracy).</a:t>
              </a:r>
            </a:p>
            <a:p>
              <a:pPr>
                <a:lnSpc>
                  <a:spcPct val="75000"/>
                </a:lnSpc>
                <a:spcBef>
                  <a:spcPts val="550"/>
                </a:spcBef>
                <a:buClr>
                  <a:srgbClr val="08267E"/>
                </a:buClr>
                <a:buSzPct val="80000"/>
              </a:pPr>
              <a:r>
                <a:rPr lang="en-AU" sz="850" b="1" i="1" spc="-20" dirty="0" smtClean="0">
                  <a:solidFill>
                    <a:schemeClr val="tx1">
                      <a:lumMod val="65000"/>
                      <a:lumOff val="35000"/>
                    </a:schemeClr>
                  </a:solidFill>
                  <a:latin typeface="Arial Narrow" pitchFamily="34" charset="0"/>
                </a:rPr>
                <a:t>AUC</a:t>
              </a:r>
              <a:r>
                <a:rPr lang="en-AU" sz="850" i="1" spc="-20" dirty="0" smtClean="0">
                  <a:solidFill>
                    <a:schemeClr val="tx1">
                      <a:lumMod val="65000"/>
                      <a:lumOff val="35000"/>
                    </a:schemeClr>
                  </a:solidFill>
                  <a:latin typeface="Arial Narrow" pitchFamily="34" charset="0"/>
                </a:rPr>
                <a:t> = Area Under the Curve, a measure of how often a win is predicted for an actual win versus a win is predicted for an actual loss. The benchmark to beat is random (AUC = 0.50).</a:t>
              </a:r>
            </a:p>
            <a:p>
              <a:pPr>
                <a:lnSpc>
                  <a:spcPct val="75000"/>
                </a:lnSpc>
                <a:spcBef>
                  <a:spcPts val="550"/>
                </a:spcBef>
                <a:buClr>
                  <a:srgbClr val="08267E"/>
                </a:buClr>
                <a:buSzPct val="80000"/>
              </a:pPr>
              <a:r>
                <a:rPr lang="en-AU" sz="850" b="1" i="1" spc="-20" dirty="0" smtClean="0">
                  <a:solidFill>
                    <a:schemeClr val="tx1">
                      <a:lumMod val="65000"/>
                      <a:lumOff val="35000"/>
                    </a:schemeClr>
                  </a:solidFill>
                  <a:latin typeface="Arial Narrow" pitchFamily="34" charset="0"/>
                </a:rPr>
                <a:t>Note:</a:t>
              </a:r>
              <a:r>
                <a:rPr lang="en-AU" sz="850" i="1" spc="-20" dirty="0" smtClean="0">
                  <a:solidFill>
                    <a:schemeClr val="tx1">
                      <a:lumMod val="65000"/>
                      <a:lumOff val="35000"/>
                    </a:schemeClr>
                  </a:solidFill>
                  <a:latin typeface="Arial Narrow" pitchFamily="34" charset="0"/>
                </a:rPr>
                <a:t> </a:t>
              </a:r>
              <a:r>
                <a:rPr lang="en-AU" sz="1200" spc="-70" dirty="0" smtClean="0">
                  <a:solidFill>
                    <a:schemeClr val="tx1">
                      <a:lumMod val="65000"/>
                      <a:lumOff val="35000"/>
                    </a:schemeClr>
                  </a:solidFill>
                  <a:latin typeface="Calibri Light" pitchFamily="34" charset="0"/>
                </a:rPr>
                <a:t>*</a:t>
              </a:r>
              <a:r>
                <a:rPr lang="en-AU" sz="850" i="1" spc="-20" dirty="0" smtClean="0">
                  <a:solidFill>
                    <a:schemeClr val="tx1">
                      <a:lumMod val="65000"/>
                      <a:lumOff val="35000"/>
                    </a:schemeClr>
                  </a:solidFill>
                  <a:latin typeface="Arial Narrow" pitchFamily="34" charset="0"/>
                </a:rPr>
                <a:t> Further tuning is available by choosing threshold value (currently probability &gt; 50%)</a:t>
              </a:r>
            </a:p>
          </p:txBody>
        </p:sp>
        <p:cxnSp>
          <p:nvCxnSpPr>
            <p:cNvPr id="38" name="Straight Connector 37"/>
            <p:cNvCxnSpPr/>
            <p:nvPr/>
          </p:nvCxnSpPr>
          <p:spPr>
            <a:xfrm>
              <a:off x="539552" y="1131590"/>
              <a:ext cx="0" cy="684000"/>
            </a:xfrm>
            <a:prstGeom prst="line">
              <a:avLst/>
            </a:prstGeom>
            <a:ln w="38100" cap="sq">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p:cNvPicPr>
            <a:picLocks noChangeAspect="1" noChangeArrowheads="1"/>
          </p:cNvPicPr>
          <p:nvPr/>
        </p:nvPicPr>
        <p:blipFill>
          <a:blip r:embed="rId8" cstate="print"/>
          <a:srcRect/>
          <a:stretch>
            <a:fillRect/>
          </a:stretch>
        </p:blipFill>
        <p:spPr bwMode="auto">
          <a:xfrm>
            <a:off x="467544" y="2571750"/>
            <a:ext cx="3101632" cy="1080120"/>
          </a:xfrm>
          <a:prstGeom prst="rect">
            <a:avLst/>
          </a:prstGeom>
          <a:noFill/>
          <a:ln w="9525">
            <a:noFill/>
            <a:miter lim="800000"/>
            <a:headEnd/>
            <a:tailEnd/>
          </a:ln>
        </p:spPr>
      </p:pic>
      <p:sp>
        <p:nvSpPr>
          <p:cNvPr id="39" name="TextBox 38"/>
          <p:cNvSpPr txBox="1"/>
          <p:nvPr/>
        </p:nvSpPr>
        <p:spPr>
          <a:xfrm>
            <a:off x="1384116" y="3723878"/>
            <a:ext cx="1675716" cy="23943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nSpc>
                <a:spcPct val="75000"/>
              </a:lnSpc>
              <a:spcAft>
                <a:spcPts val="400"/>
              </a:spcAft>
            </a:pPr>
            <a:r>
              <a:rPr lang="en-AU" sz="900" spc="-60" dirty="0" smtClean="0">
                <a:solidFill>
                  <a:schemeClr val="tx1">
                    <a:lumMod val="85000"/>
                    <a:lumOff val="15000"/>
                  </a:schemeClr>
                </a:solidFill>
                <a:latin typeface="Calibri Light" pitchFamily="34" charset="0"/>
              </a:rPr>
              <a:t>Very small p values indicate the variable is significant to prediction of win/loss result</a:t>
            </a:r>
          </a:p>
        </p:txBody>
      </p:sp>
      <p:pic>
        <p:nvPicPr>
          <p:cNvPr id="40" name="Picture 6" descr="E:\fppt\template\arrows\arrow4.pn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rot="10438793" flipH="1">
            <a:off x="2975575" y="3605154"/>
            <a:ext cx="496352" cy="26709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Machine learning </a:t>
            </a:r>
            <a:r>
              <a:rPr lang="en-AU" sz="1400" dirty="0" smtClean="0"/>
              <a:t> – </a:t>
            </a:r>
            <a:r>
              <a:rPr lang="en-AU" sz="1400" dirty="0" smtClean="0"/>
              <a:t>5 </a:t>
            </a:r>
            <a:r>
              <a:rPr lang="en-AU" sz="1400" dirty="0" smtClean="0"/>
              <a:t>of </a:t>
            </a:r>
            <a:r>
              <a:rPr lang="en-AU" sz="1400" dirty="0" smtClean="0"/>
              <a:t>5</a:t>
            </a:r>
            <a:endParaRPr lang="en-AU" sz="1400" dirty="0">
              <a:solidFill>
                <a:srgbClr val="FF0000"/>
              </a:solidFill>
            </a:endParaRPr>
          </a:p>
        </p:txBody>
      </p:sp>
      <p:sp>
        <p:nvSpPr>
          <p:cNvPr id="36" name="Slide Number Placeholder 21"/>
          <p:cNvSpPr>
            <a:spLocks noGrp="1"/>
          </p:cNvSpPr>
          <p:nvPr>
            <p:ph type="sldNum" sz="quarter" idx="12"/>
          </p:nvPr>
        </p:nvSpPr>
        <p:spPr>
          <a:xfrm>
            <a:off x="8244408" y="4803998"/>
            <a:ext cx="472060" cy="205740"/>
          </a:xfrm>
        </p:spPr>
        <p:txBody>
          <a:bodyPr/>
          <a:lstStyle/>
          <a:p>
            <a:fld id="{330D2E87-30D5-43AF-A58B-0855920B3EF9}" type="slidenum">
              <a:rPr lang="en-AU" sz="1100" smtClean="0">
                <a:solidFill>
                  <a:schemeClr val="tx1">
                    <a:lumMod val="65000"/>
                    <a:lumOff val="35000"/>
                  </a:schemeClr>
                </a:solidFill>
                <a:latin typeface="Arial" pitchFamily="34" charset="0"/>
                <a:cs typeface="Arial" pitchFamily="34" charset="0"/>
              </a:rPr>
              <a:pPr/>
              <a:t>15</a:t>
            </a:fld>
            <a:endParaRPr lang="en-AU" sz="1100" dirty="0">
              <a:solidFill>
                <a:schemeClr val="tx1">
                  <a:lumMod val="65000"/>
                  <a:lumOff val="35000"/>
                </a:schemeClr>
              </a:solidFill>
              <a:latin typeface="Arial" pitchFamily="34" charset="0"/>
              <a:cs typeface="Arial" pitchFamily="34" charset="0"/>
            </a:endParaRPr>
          </a:p>
        </p:txBody>
      </p:sp>
      <p:sp>
        <p:nvSpPr>
          <p:cNvPr id="33" name="Rectangle 32"/>
          <p:cNvSpPr/>
          <p:nvPr/>
        </p:nvSpPr>
        <p:spPr>
          <a:xfrm>
            <a:off x="434220" y="1059582"/>
            <a:ext cx="7954204" cy="458587"/>
          </a:xfrm>
          <a:prstGeom prst="rect">
            <a:avLst/>
          </a:prstGeom>
        </p:spPr>
        <p:txBody>
          <a:bodyPr wrap="square" lIns="126000">
            <a:spAutoFit/>
          </a:bodyPr>
          <a:lstStyle/>
          <a:p>
            <a:pPr>
              <a:lnSpc>
                <a:spcPct val="85000"/>
              </a:lnSpc>
              <a:spcBef>
                <a:spcPts val="850"/>
              </a:spcBef>
              <a:buClr>
                <a:srgbClr val="08267E"/>
              </a:buClr>
              <a:buSzPct val="80000"/>
            </a:pPr>
            <a:r>
              <a:rPr lang="en-AU" sz="1400" b="1" spc="-20" dirty="0" smtClean="0">
                <a:solidFill>
                  <a:schemeClr val="tx1">
                    <a:lumMod val="85000"/>
                    <a:lumOff val="15000"/>
                  </a:schemeClr>
                </a:solidFill>
                <a:latin typeface="Arial Narrow" pitchFamily="34" charset="0"/>
              </a:rPr>
              <a:t>The relative significance of variables in the Logistic Regression model can be tested by leaving the variable out of the model and measuring the amount of AUC “lost”; i.e. the AUC lift the variable provided.</a:t>
            </a:r>
            <a:endParaRPr lang="en-AU" sz="1400" b="1" spc="-20" dirty="0" smtClean="0">
              <a:solidFill>
                <a:schemeClr val="tx1">
                  <a:lumMod val="85000"/>
                  <a:lumOff val="15000"/>
                </a:schemeClr>
              </a:solidFill>
              <a:latin typeface="Arial Narrow" pitchFamily="34" charset="0"/>
            </a:endParaRPr>
          </a:p>
        </p:txBody>
      </p:sp>
      <p:grpSp>
        <p:nvGrpSpPr>
          <p:cNvPr id="5" name="Group 54"/>
          <p:cNvGrpSpPr/>
          <p:nvPr/>
        </p:nvGrpSpPr>
        <p:grpSpPr>
          <a:xfrm>
            <a:off x="6012160" y="411510"/>
            <a:ext cx="2016224" cy="324000"/>
            <a:chOff x="5868144" y="303498"/>
            <a:chExt cx="2016224" cy="324000"/>
          </a:xfrm>
        </p:grpSpPr>
        <p:pic>
          <p:nvPicPr>
            <p:cNvPr id="49" name="Picture 48" descr="905_viz.png"/>
            <p:cNvPicPr>
              <a:picLocks noChangeAspect="1"/>
            </p:cNvPicPr>
            <p:nvPr/>
          </p:nvPicPr>
          <p:blipFill>
            <a:blip r:embed="rId2" cstate="print">
              <a:duotone>
                <a:prstClr val="black"/>
                <a:srgbClr val="08267E">
                  <a:tint val="45000"/>
                  <a:satMod val="400000"/>
                </a:srgbClr>
              </a:duotone>
              <a:lum bright="20000"/>
            </a:blip>
            <a:stretch>
              <a:fillRect/>
            </a:stretch>
          </p:blipFill>
          <p:spPr>
            <a:xfrm>
              <a:off x="5868144" y="321498"/>
              <a:ext cx="288000" cy="288000"/>
            </a:xfrm>
            <a:prstGeom prst="rect">
              <a:avLst/>
            </a:prstGeom>
          </p:spPr>
        </p:pic>
        <p:pic>
          <p:nvPicPr>
            <p:cNvPr id="50" name="Picture 49" descr="910_stats.png"/>
            <p:cNvPicPr>
              <a:picLocks noChangeAspect="1"/>
            </p:cNvPicPr>
            <p:nvPr/>
          </p:nvPicPr>
          <p:blipFill>
            <a:blip r:embed="rId3" cstate="print">
              <a:duotone>
                <a:prstClr val="black"/>
                <a:srgbClr val="08267E">
                  <a:tint val="45000"/>
                  <a:satMod val="400000"/>
                </a:srgbClr>
              </a:duotone>
              <a:lum bright="20000"/>
            </a:blip>
            <a:stretch>
              <a:fillRect/>
            </a:stretch>
          </p:blipFill>
          <p:spPr>
            <a:xfrm>
              <a:off x="6420218" y="321498"/>
              <a:ext cx="288000" cy="288000"/>
            </a:xfrm>
            <a:prstGeom prst="rect">
              <a:avLst/>
            </a:prstGeom>
          </p:spPr>
        </p:pic>
        <p:pic>
          <p:nvPicPr>
            <p:cNvPr id="51" name="Picture 50" descr="915_ml.png"/>
            <p:cNvPicPr>
              <a:picLocks noChangeAspect="1"/>
            </p:cNvPicPr>
            <p:nvPr/>
          </p:nvPicPr>
          <p:blipFill>
            <a:blip r:embed="rId4" cstate="print">
              <a:duotone>
                <a:prstClr val="black"/>
                <a:srgbClr val="08267E">
                  <a:tint val="45000"/>
                  <a:satMod val="400000"/>
                </a:srgbClr>
              </a:duotone>
              <a:lum bright="-20000"/>
            </a:blip>
            <a:stretch>
              <a:fillRect/>
            </a:stretch>
          </p:blipFill>
          <p:spPr>
            <a:xfrm>
              <a:off x="6972292" y="303498"/>
              <a:ext cx="324000" cy="324000"/>
            </a:xfrm>
            <a:prstGeom prst="rect">
              <a:avLst/>
            </a:prstGeom>
          </p:spPr>
        </p:pic>
        <p:pic>
          <p:nvPicPr>
            <p:cNvPr id="52" name="Picture 51" descr="920_findings.png"/>
            <p:cNvPicPr>
              <a:picLocks noChangeAspect="1"/>
            </p:cNvPicPr>
            <p:nvPr/>
          </p:nvPicPr>
          <p:blipFill>
            <a:blip r:embed="rId5" cstate="print">
              <a:duotone>
                <a:prstClr val="black"/>
                <a:srgbClr val="08267E">
                  <a:tint val="45000"/>
                  <a:satMod val="400000"/>
                </a:srgbClr>
              </a:duotone>
              <a:lum bright="20000"/>
            </a:blip>
            <a:stretch>
              <a:fillRect/>
            </a:stretch>
          </p:blipFill>
          <p:spPr>
            <a:xfrm>
              <a:off x="7560368" y="303498"/>
              <a:ext cx="324000" cy="324000"/>
            </a:xfrm>
            <a:prstGeom prst="rect">
              <a:avLst/>
            </a:prstGeom>
          </p:spPr>
        </p:pic>
        <p:sp>
          <p:nvSpPr>
            <p:cNvPr id="53" name="Down Arrow 52"/>
            <p:cNvSpPr/>
            <p:nvPr/>
          </p:nvSpPr>
          <p:spPr>
            <a:xfrm rot="16200000">
              <a:off x="6198181"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Down Arrow 53"/>
            <p:cNvSpPr/>
            <p:nvPr/>
          </p:nvSpPr>
          <p:spPr>
            <a:xfrm rot="16200000">
              <a:off x="6750255"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Down Arrow 54"/>
            <p:cNvSpPr/>
            <p:nvPr/>
          </p:nvSpPr>
          <p:spPr>
            <a:xfrm rot="16200000">
              <a:off x="7362328"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 name="Group 9"/>
          <p:cNvGrpSpPr/>
          <p:nvPr/>
        </p:nvGrpSpPr>
        <p:grpSpPr>
          <a:xfrm>
            <a:off x="5508104" y="1555631"/>
            <a:ext cx="2808312" cy="546625"/>
            <a:chOff x="539552" y="1088965"/>
            <a:chExt cx="2808312" cy="546625"/>
          </a:xfrm>
        </p:grpSpPr>
        <p:sp>
          <p:nvSpPr>
            <p:cNvPr id="75" name="Rectangle 74"/>
            <p:cNvSpPr/>
            <p:nvPr/>
          </p:nvSpPr>
          <p:spPr>
            <a:xfrm>
              <a:off x="539552" y="1088965"/>
              <a:ext cx="2808312" cy="473206"/>
            </a:xfrm>
            <a:prstGeom prst="rect">
              <a:avLst/>
            </a:prstGeom>
          </p:spPr>
          <p:txBody>
            <a:bodyPr wrap="square" lIns="108000" rIns="0">
              <a:spAutoFit/>
            </a:bodyPr>
            <a:lstStyle/>
            <a:p>
              <a:pPr>
                <a:lnSpc>
                  <a:spcPct val="75000"/>
                </a:lnSpc>
                <a:spcBef>
                  <a:spcPts val="850"/>
                </a:spcBef>
                <a:buClr>
                  <a:srgbClr val="08267E"/>
                </a:buClr>
                <a:buSzPct val="80000"/>
              </a:pPr>
              <a:r>
                <a:rPr lang="en-AU" sz="1100" spc="-60" dirty="0" err="1" smtClean="0">
                  <a:solidFill>
                    <a:srgbClr val="FF0000"/>
                  </a:solidFill>
                  <a:latin typeface="Calibri Light" pitchFamily="34" charset="0"/>
                </a:rPr>
                <a:t>idx_less_frees</a:t>
              </a:r>
              <a:r>
                <a:rPr lang="en-AU" sz="1100" spc="-60" dirty="0" smtClean="0">
                  <a:solidFill>
                    <a:srgbClr val="FF0000"/>
                  </a:solidFill>
                  <a:latin typeface="Calibri Light" pitchFamily="34" charset="0"/>
                </a:rPr>
                <a:t> had a negligible impact to AUC, while </a:t>
              </a:r>
              <a:r>
                <a:rPr lang="en-AU" sz="1100" spc="-60" dirty="0" err="1" smtClean="0">
                  <a:solidFill>
                    <a:srgbClr val="FF0000"/>
                  </a:solidFill>
                  <a:latin typeface="Calibri Light" pitchFamily="34" charset="0"/>
                </a:rPr>
                <a:t>idx_win_aerial_ball</a:t>
              </a:r>
              <a:r>
                <a:rPr lang="en-AU" sz="1100" spc="-60" dirty="0" smtClean="0">
                  <a:solidFill>
                    <a:srgbClr val="FF0000"/>
                  </a:solidFill>
                  <a:latin typeface="Calibri Light" pitchFamily="34" charset="0"/>
                </a:rPr>
                <a:t> actually dropped AUC, probably due to </a:t>
              </a:r>
              <a:r>
                <a:rPr lang="en-AU" sz="1100" spc="-60" dirty="0" err="1" smtClean="0">
                  <a:solidFill>
                    <a:srgbClr val="FF0000"/>
                  </a:solidFill>
                  <a:latin typeface="Calibri Light" pitchFamily="34" charset="0"/>
                </a:rPr>
                <a:t>multicollinearity</a:t>
              </a:r>
              <a:r>
                <a:rPr lang="en-AU" sz="1100" spc="-60" dirty="0" smtClean="0">
                  <a:solidFill>
                    <a:srgbClr val="FF0000"/>
                  </a:solidFill>
                  <a:latin typeface="Calibri Light" pitchFamily="34" charset="0"/>
                </a:rPr>
                <a:t> with inside 50 measures</a:t>
              </a:r>
              <a:endParaRPr lang="en-AU" sz="1100" spc="-60" dirty="0" smtClean="0">
                <a:solidFill>
                  <a:srgbClr val="FF0000"/>
                </a:solidFill>
                <a:latin typeface="Calibri Light" pitchFamily="34" charset="0"/>
              </a:endParaRPr>
            </a:p>
          </p:txBody>
        </p:sp>
        <p:cxnSp>
          <p:nvCxnSpPr>
            <p:cNvPr id="76" name="Straight Connector 75"/>
            <p:cNvCxnSpPr/>
            <p:nvPr/>
          </p:nvCxnSpPr>
          <p:spPr>
            <a:xfrm>
              <a:off x="539552" y="1131590"/>
              <a:ext cx="0" cy="504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3" name="Group 9"/>
          <p:cNvGrpSpPr/>
          <p:nvPr/>
        </p:nvGrpSpPr>
        <p:grpSpPr>
          <a:xfrm>
            <a:off x="539552" y="1555631"/>
            <a:ext cx="2448272" cy="510625"/>
            <a:chOff x="539552" y="1088965"/>
            <a:chExt cx="2448272" cy="510625"/>
          </a:xfrm>
        </p:grpSpPr>
        <p:sp>
          <p:nvSpPr>
            <p:cNvPr id="44" name="Rectangle 43"/>
            <p:cNvSpPr/>
            <p:nvPr/>
          </p:nvSpPr>
          <p:spPr>
            <a:xfrm>
              <a:off x="539552" y="1088965"/>
              <a:ext cx="2448272" cy="375359"/>
            </a:xfrm>
            <a:prstGeom prst="rect">
              <a:avLst/>
            </a:prstGeom>
          </p:spPr>
          <p:txBody>
            <a:bodyPr wrap="square" lIns="126000">
              <a:spAutoFit/>
            </a:bodyPr>
            <a:lstStyle/>
            <a:p>
              <a:pPr>
                <a:lnSpc>
                  <a:spcPct val="75000"/>
                </a:lnSpc>
                <a:spcBef>
                  <a:spcPts val="850"/>
                </a:spcBef>
                <a:buClr>
                  <a:srgbClr val="08267E"/>
                </a:buClr>
                <a:buSzPct val="80000"/>
              </a:pPr>
              <a:r>
                <a:rPr lang="en-AU" sz="1200" spc="-60" dirty="0" smtClean="0">
                  <a:solidFill>
                    <a:srgbClr val="08267E"/>
                  </a:solidFill>
                  <a:latin typeface="Calibri Light" pitchFamily="34" charset="0"/>
                </a:rPr>
                <a:t>idx_50m_entry and </a:t>
              </a:r>
              <a:r>
                <a:rPr lang="en-AU" sz="1200" spc="-60" dirty="0" err="1" smtClean="0">
                  <a:solidFill>
                    <a:srgbClr val="08267E"/>
                  </a:solidFill>
                  <a:latin typeface="Calibri Light" pitchFamily="34" charset="0"/>
                </a:rPr>
                <a:t>idx_win_ground_ball</a:t>
              </a:r>
              <a:r>
                <a:rPr lang="en-AU" sz="1200" spc="-60" dirty="0" smtClean="0">
                  <a:solidFill>
                    <a:srgbClr val="08267E"/>
                  </a:solidFill>
                  <a:latin typeface="Calibri Light" pitchFamily="34" charset="0"/>
                </a:rPr>
                <a:t> both lift AUC strongly</a:t>
              </a:r>
              <a:endParaRPr lang="en-AU" sz="1200" spc="-60" dirty="0" smtClean="0">
                <a:solidFill>
                  <a:srgbClr val="08267E"/>
                </a:solidFill>
                <a:latin typeface="Calibri Light" pitchFamily="34" charset="0"/>
              </a:endParaRPr>
            </a:p>
          </p:txBody>
        </p:sp>
        <p:cxnSp>
          <p:nvCxnSpPr>
            <p:cNvPr id="45" name="Straight Connector 44"/>
            <p:cNvCxnSpPr/>
            <p:nvPr/>
          </p:nvCxnSpPr>
          <p:spPr>
            <a:xfrm>
              <a:off x="539552" y="1131590"/>
              <a:ext cx="0" cy="468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pSp>
        <p:nvGrpSpPr>
          <p:cNvPr id="56" name="Group 9"/>
          <p:cNvGrpSpPr/>
          <p:nvPr/>
        </p:nvGrpSpPr>
        <p:grpSpPr>
          <a:xfrm>
            <a:off x="3203848" y="1555631"/>
            <a:ext cx="2016224" cy="510625"/>
            <a:chOff x="539552" y="1088965"/>
            <a:chExt cx="2016224" cy="510625"/>
          </a:xfrm>
        </p:grpSpPr>
        <p:sp>
          <p:nvSpPr>
            <p:cNvPr id="57" name="Rectangle 56"/>
            <p:cNvSpPr/>
            <p:nvPr/>
          </p:nvSpPr>
          <p:spPr>
            <a:xfrm>
              <a:off x="539552" y="1088965"/>
              <a:ext cx="2016224" cy="375359"/>
            </a:xfrm>
            <a:prstGeom prst="rect">
              <a:avLst/>
            </a:prstGeom>
          </p:spPr>
          <p:txBody>
            <a:bodyPr wrap="square" lIns="126000">
              <a:spAutoFit/>
            </a:bodyPr>
            <a:lstStyle/>
            <a:p>
              <a:pPr>
                <a:lnSpc>
                  <a:spcPct val="75000"/>
                </a:lnSpc>
                <a:spcBef>
                  <a:spcPts val="850"/>
                </a:spcBef>
                <a:buClr>
                  <a:srgbClr val="08267E"/>
                </a:buClr>
                <a:buSzPct val="80000"/>
              </a:pPr>
              <a:r>
                <a:rPr lang="en-AU" sz="1200" spc="-60" dirty="0" err="1" smtClean="0">
                  <a:solidFill>
                    <a:srgbClr val="08267E"/>
                  </a:solidFill>
                  <a:latin typeface="Calibri Light" pitchFamily="34" charset="0"/>
                </a:rPr>
                <a:t>idx_less_clangers</a:t>
              </a:r>
              <a:r>
                <a:rPr lang="en-AU" sz="1200" spc="-60" dirty="0" smtClean="0">
                  <a:solidFill>
                    <a:srgbClr val="08267E"/>
                  </a:solidFill>
                  <a:latin typeface="Calibri Light" pitchFamily="34" charset="0"/>
                </a:rPr>
                <a:t> and  Inside_50s show some AUC lift</a:t>
              </a:r>
              <a:endParaRPr lang="en-AU" sz="1200" spc="-60" dirty="0" smtClean="0">
                <a:solidFill>
                  <a:srgbClr val="08267E"/>
                </a:solidFill>
                <a:latin typeface="Calibri Light" pitchFamily="34" charset="0"/>
              </a:endParaRPr>
            </a:p>
          </p:txBody>
        </p:sp>
        <p:cxnSp>
          <p:nvCxnSpPr>
            <p:cNvPr id="58" name="Straight Connector 57"/>
            <p:cNvCxnSpPr/>
            <p:nvPr/>
          </p:nvCxnSpPr>
          <p:spPr>
            <a:xfrm>
              <a:off x="539552" y="1131590"/>
              <a:ext cx="0" cy="468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aphicFrame>
        <p:nvGraphicFramePr>
          <p:cNvPr id="62" name="Table 61"/>
          <p:cNvGraphicFramePr>
            <a:graphicFrameLocks noGrp="1"/>
          </p:cNvGraphicFramePr>
          <p:nvPr/>
        </p:nvGraphicFramePr>
        <p:xfrm>
          <a:off x="1907704" y="2283718"/>
          <a:ext cx="5328592" cy="1440159"/>
        </p:xfrm>
        <a:graphic>
          <a:graphicData uri="http://schemas.openxmlformats.org/drawingml/2006/table">
            <a:tbl>
              <a:tblPr firstRow="1" bandRow="1">
                <a:tableStyleId>{8EC20E35-A176-4012-BC5E-935CFFF8708E}</a:tableStyleId>
              </a:tblPr>
              <a:tblGrid>
                <a:gridCol w="1008112"/>
                <a:gridCol w="504056"/>
                <a:gridCol w="3816424"/>
              </a:tblGrid>
              <a:tr h="200087">
                <a:tc>
                  <a:txBody>
                    <a:bodyPr/>
                    <a:lstStyle/>
                    <a:p>
                      <a:pPr marL="0" algn="l" rtl="0" eaLnBrk="1" latinLnBrk="0" hangingPunct="1">
                        <a:lnSpc>
                          <a:spcPct val="130000"/>
                        </a:lnSpc>
                      </a:pPr>
                      <a:r>
                        <a:rPr kumimoji="0" lang="en-AU" sz="800" b="1" kern="1200" dirty="0" smtClean="0">
                          <a:solidFill>
                            <a:schemeClr val="lt1"/>
                          </a:solidFill>
                          <a:latin typeface="Arial Narrow" pitchFamily="34" charset="0"/>
                          <a:ea typeface="+mn-ea"/>
                          <a:cs typeface="+mn-cs"/>
                        </a:rPr>
                        <a:t>Variable</a:t>
                      </a:r>
                      <a:endParaRPr kumimoji="0" lang="en-AU" sz="800" b="1" kern="1200" dirty="0" smtClean="0">
                        <a:solidFill>
                          <a:schemeClr val="lt1"/>
                        </a:solidFill>
                        <a:latin typeface="Arial Narrow" pitchFamily="34" charset="0"/>
                        <a:ea typeface="+mn-ea"/>
                        <a:cs typeface="+mn-cs"/>
                      </a:endParaRPr>
                    </a:p>
                  </a:txBody>
                  <a:tcPr marL="72000" marR="72000" marT="18000" marB="18000" anchor="ct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tx1">
                        <a:lumMod val="75000"/>
                        <a:lumOff val="25000"/>
                      </a:schemeClr>
                    </a:solidFill>
                  </a:tcPr>
                </a:tc>
                <a:tc>
                  <a:txBody>
                    <a:bodyPr/>
                    <a:lstStyle/>
                    <a:p>
                      <a:pPr algn="ctr">
                        <a:lnSpc>
                          <a:spcPct val="130000"/>
                        </a:lnSpc>
                      </a:pPr>
                      <a:r>
                        <a:rPr lang="en-AU" sz="800" b="1" dirty="0" smtClean="0">
                          <a:latin typeface="Arial Narrow" pitchFamily="34" charset="0"/>
                        </a:rPr>
                        <a:t>AUC lift</a:t>
                      </a:r>
                      <a:endParaRPr lang="en-AU" sz="800" b="1" dirty="0">
                        <a:latin typeface="Arial Narrow" pitchFamily="34" charset="0"/>
                      </a:endParaRPr>
                    </a:p>
                  </a:txBody>
                  <a:tcPr marL="72000" marR="72000" marT="18000" marB="18000" anchor="ct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tx1">
                        <a:lumMod val="75000"/>
                        <a:lumOff val="25000"/>
                      </a:schemeClr>
                    </a:solidFill>
                  </a:tcPr>
                </a:tc>
                <a:tc>
                  <a:txBody>
                    <a:bodyPr/>
                    <a:lstStyle/>
                    <a:p>
                      <a:pPr>
                        <a:lnSpc>
                          <a:spcPct val="130000"/>
                        </a:lnSpc>
                      </a:pPr>
                      <a:r>
                        <a:rPr lang="en-AU" sz="800" b="1" dirty="0" smtClean="0">
                          <a:latin typeface="Arial Narrow" pitchFamily="34" charset="0"/>
                        </a:rPr>
                        <a:t>Interpretation</a:t>
                      </a:r>
                      <a:endParaRPr lang="en-AU" sz="800" b="1" dirty="0">
                        <a:latin typeface="Arial Narrow" pitchFamily="34" charset="0"/>
                      </a:endParaRPr>
                    </a:p>
                  </a:txBody>
                  <a:tcPr marL="72000" marR="72000" marT="18000" marB="18000" anchor="ct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tx1">
                        <a:lumMod val="75000"/>
                        <a:lumOff val="25000"/>
                      </a:schemeClr>
                    </a:solidFill>
                  </a:tcPr>
                </a:tc>
              </a:tr>
              <a:tr h="200303">
                <a:tc>
                  <a:txBody>
                    <a:bodyPr/>
                    <a:lstStyle/>
                    <a:p>
                      <a:pPr>
                        <a:lnSpc>
                          <a:spcPct val="130000"/>
                        </a:lnSpc>
                      </a:pPr>
                      <a:r>
                        <a:rPr lang="en-AU" sz="800" dirty="0" smtClean="0">
                          <a:latin typeface="Arial Narrow" pitchFamily="34" charset="0"/>
                        </a:rPr>
                        <a:t>idx_50m_entry</a:t>
                      </a:r>
                      <a:endParaRPr lang="en-AU" sz="800" dirty="0">
                        <a:latin typeface="Arial Narrow" pitchFamily="34" charset="0"/>
                      </a:endParaRPr>
                    </a:p>
                  </a:txBody>
                  <a:tcPr marL="72000" marR="72000" marT="18000" marB="18000" anchor="ctr">
                    <a:lnT w="28575" cap="flat" cmpd="sng" algn="ctr">
                      <a:solidFill>
                        <a:schemeClr val="tx1">
                          <a:lumMod val="75000"/>
                          <a:lumOff val="25000"/>
                        </a:schemeClr>
                      </a:solidFill>
                      <a:prstDash val="solid"/>
                      <a:round/>
                      <a:headEnd type="none" w="med" len="med"/>
                      <a:tailEnd type="none" w="med" len="med"/>
                    </a:lnT>
                  </a:tcPr>
                </a:tc>
                <a:tc>
                  <a:txBody>
                    <a:bodyPr/>
                    <a:lstStyle/>
                    <a:p>
                      <a:pPr algn="ctr">
                        <a:lnSpc>
                          <a:spcPct val="130000"/>
                        </a:lnSpc>
                      </a:pPr>
                      <a:r>
                        <a:rPr lang="en-AU" sz="800" b="1" dirty="0" smtClean="0">
                          <a:latin typeface="Arial Narrow" pitchFamily="34" charset="0"/>
                        </a:rPr>
                        <a:t>+0.04</a:t>
                      </a:r>
                      <a:endParaRPr lang="en-AU" sz="800" b="1" dirty="0">
                        <a:latin typeface="Arial Narrow" pitchFamily="34" charset="0"/>
                      </a:endParaRPr>
                    </a:p>
                  </a:txBody>
                  <a:tcPr marL="72000" marR="72000" marT="18000" marB="18000" anchor="ctr">
                    <a:lnT w="28575" cap="flat" cmpd="sng" algn="ctr">
                      <a:solidFill>
                        <a:schemeClr val="tx1">
                          <a:lumMod val="75000"/>
                          <a:lumOff val="25000"/>
                        </a:schemeClr>
                      </a:solidFill>
                      <a:prstDash val="solid"/>
                      <a:round/>
                      <a:headEnd type="none" w="med" len="med"/>
                      <a:tailEnd type="none" w="med" len="med"/>
                    </a:lnT>
                  </a:tcPr>
                </a:tc>
                <a:tc>
                  <a:txBody>
                    <a:bodyPr/>
                    <a:lstStyle/>
                    <a:p>
                      <a:pPr>
                        <a:lnSpc>
                          <a:spcPct val="130000"/>
                        </a:lnSpc>
                      </a:pPr>
                      <a:r>
                        <a:rPr lang="en-AU" sz="800" b="0" dirty="0" smtClean="0">
                          <a:latin typeface="Arial Narrow" pitchFamily="34" charset="0"/>
                        </a:rPr>
                        <a:t>Marking more 50m entries than</a:t>
                      </a:r>
                      <a:r>
                        <a:rPr lang="en-AU" sz="800" b="0" baseline="0" dirty="0" smtClean="0">
                          <a:latin typeface="Arial Narrow" pitchFamily="34" charset="0"/>
                        </a:rPr>
                        <a:t> opponents is very important</a:t>
                      </a:r>
                      <a:endParaRPr lang="en-AU" sz="800" b="0" dirty="0">
                        <a:latin typeface="Arial Narrow" pitchFamily="34" charset="0"/>
                      </a:endParaRPr>
                    </a:p>
                  </a:txBody>
                  <a:tcPr marL="72000" marR="72000" marT="18000" marB="18000" anchor="ctr">
                    <a:lnT w="28575" cap="flat" cmpd="sng" algn="ctr">
                      <a:solidFill>
                        <a:schemeClr val="tx1">
                          <a:lumMod val="75000"/>
                          <a:lumOff val="25000"/>
                        </a:schemeClr>
                      </a:solidFill>
                      <a:prstDash val="solid"/>
                      <a:round/>
                      <a:headEnd type="none" w="med" len="med"/>
                      <a:tailEnd type="none" w="med" len="med"/>
                    </a:lnT>
                  </a:tcPr>
                </a:tc>
              </a:tr>
              <a:tr h="200303">
                <a:tc>
                  <a:txBody>
                    <a:bodyPr/>
                    <a:lstStyle/>
                    <a:p>
                      <a:pPr>
                        <a:lnSpc>
                          <a:spcPct val="130000"/>
                        </a:lnSpc>
                      </a:pPr>
                      <a:r>
                        <a:rPr lang="en-AU" sz="800" dirty="0" err="1" smtClean="0">
                          <a:latin typeface="Arial Narrow" pitchFamily="34" charset="0"/>
                        </a:rPr>
                        <a:t>idx_win_ground_ball</a:t>
                      </a:r>
                      <a:endParaRPr lang="en-AU" sz="800" dirty="0">
                        <a:latin typeface="Arial Narrow" pitchFamily="34" charset="0"/>
                      </a:endParaRPr>
                    </a:p>
                  </a:txBody>
                  <a:tcPr marL="72000" marR="72000" marT="18000" marB="18000" anchor="ctr"/>
                </a:tc>
                <a:tc>
                  <a:txBody>
                    <a:bodyPr/>
                    <a:lstStyle/>
                    <a:p>
                      <a:pPr algn="ctr">
                        <a:lnSpc>
                          <a:spcPct val="130000"/>
                        </a:lnSpc>
                      </a:pPr>
                      <a:r>
                        <a:rPr lang="en-AU" sz="800" b="1" dirty="0" smtClean="0">
                          <a:latin typeface="Arial Narrow" pitchFamily="34" charset="0"/>
                        </a:rPr>
                        <a:t>+0.03</a:t>
                      </a:r>
                      <a:endParaRPr lang="en-AU" sz="800" b="1" dirty="0">
                        <a:latin typeface="Arial Narrow" pitchFamily="34" charset="0"/>
                      </a:endParaRPr>
                    </a:p>
                  </a:txBody>
                  <a:tcPr marL="72000" marR="72000" marT="18000" marB="18000" anchor="ctr"/>
                </a:tc>
                <a:tc>
                  <a:txBody>
                    <a:bodyPr/>
                    <a:lstStyle/>
                    <a:p>
                      <a:pPr>
                        <a:lnSpc>
                          <a:spcPct val="130000"/>
                        </a:lnSpc>
                      </a:pPr>
                      <a:r>
                        <a:rPr lang="en-AU" sz="800" b="0" dirty="0" smtClean="0">
                          <a:latin typeface="Arial Narrow" pitchFamily="34" charset="0"/>
                        </a:rPr>
                        <a:t>Winning more contested ground</a:t>
                      </a:r>
                      <a:r>
                        <a:rPr lang="en-AU" sz="800" b="0" baseline="0" dirty="0" smtClean="0">
                          <a:latin typeface="Arial Narrow" pitchFamily="34" charset="0"/>
                        </a:rPr>
                        <a:t> ball than opponents is very important</a:t>
                      </a:r>
                      <a:endParaRPr lang="en-AU" sz="800" b="0" dirty="0">
                        <a:latin typeface="Arial Narrow" pitchFamily="34" charset="0"/>
                      </a:endParaRPr>
                    </a:p>
                  </a:txBody>
                  <a:tcPr marL="72000" marR="72000" marT="18000" marB="18000" anchor="ctr"/>
                </a:tc>
              </a:tr>
              <a:tr h="200303">
                <a:tc>
                  <a:txBody>
                    <a:bodyPr/>
                    <a:lstStyle/>
                    <a:p>
                      <a:pPr>
                        <a:lnSpc>
                          <a:spcPct val="130000"/>
                        </a:lnSpc>
                      </a:pPr>
                      <a:r>
                        <a:rPr lang="en-AU" sz="800" dirty="0" err="1" smtClean="0">
                          <a:latin typeface="Arial Narrow" pitchFamily="34" charset="0"/>
                        </a:rPr>
                        <a:t>idx_less_clangers</a:t>
                      </a:r>
                      <a:endParaRPr lang="en-AU" sz="800" dirty="0">
                        <a:latin typeface="Arial Narrow" pitchFamily="34" charset="0"/>
                      </a:endParaRPr>
                    </a:p>
                  </a:txBody>
                  <a:tcPr marL="72000" marR="72000" marT="18000" marB="18000" anchor="ctr"/>
                </a:tc>
                <a:tc>
                  <a:txBody>
                    <a:bodyPr/>
                    <a:lstStyle/>
                    <a:p>
                      <a:pPr algn="ctr">
                        <a:lnSpc>
                          <a:spcPct val="130000"/>
                        </a:lnSpc>
                      </a:pPr>
                      <a:r>
                        <a:rPr lang="en-AU" sz="800" b="1" dirty="0" smtClean="0">
                          <a:latin typeface="Arial Narrow" pitchFamily="34" charset="0"/>
                        </a:rPr>
                        <a:t>+0.01</a:t>
                      </a:r>
                      <a:endParaRPr lang="en-AU" sz="800" b="1" dirty="0">
                        <a:latin typeface="Arial Narrow" pitchFamily="34" charset="0"/>
                      </a:endParaRPr>
                    </a:p>
                  </a:txBody>
                  <a:tcPr marL="72000" marR="72000" marT="18000" marB="18000" anchor="ctr"/>
                </a:tc>
                <a:tc>
                  <a:txBody>
                    <a:bodyPr/>
                    <a:lstStyle/>
                    <a:p>
                      <a:pPr>
                        <a:lnSpc>
                          <a:spcPct val="130000"/>
                        </a:lnSpc>
                      </a:pPr>
                      <a:r>
                        <a:rPr lang="en-AU" sz="800" b="0" dirty="0" smtClean="0">
                          <a:latin typeface="Arial Narrow" pitchFamily="34" charset="0"/>
                        </a:rPr>
                        <a:t>Making</a:t>
                      </a:r>
                      <a:r>
                        <a:rPr lang="en-AU" sz="800" b="0" baseline="0" dirty="0" smtClean="0">
                          <a:latin typeface="Arial Narrow" pitchFamily="34" charset="0"/>
                        </a:rPr>
                        <a:t> less unforced errors than opponents is somewhat important</a:t>
                      </a:r>
                      <a:endParaRPr lang="en-AU" sz="800" b="0" dirty="0">
                        <a:latin typeface="Arial Narrow" pitchFamily="34" charset="0"/>
                      </a:endParaRPr>
                    </a:p>
                  </a:txBody>
                  <a:tcPr marL="72000" marR="72000" marT="18000" marB="18000" anchor="ctr"/>
                </a:tc>
              </a:tr>
              <a:tr h="200303">
                <a:tc>
                  <a:txBody>
                    <a:bodyPr/>
                    <a:lstStyle/>
                    <a:p>
                      <a:pPr>
                        <a:lnSpc>
                          <a:spcPct val="130000"/>
                        </a:lnSpc>
                      </a:pPr>
                      <a:r>
                        <a:rPr lang="en-AU" sz="800" dirty="0" smtClean="0">
                          <a:latin typeface="Arial Narrow" pitchFamily="34" charset="0"/>
                        </a:rPr>
                        <a:t>Inside_50s</a:t>
                      </a:r>
                      <a:endParaRPr lang="en-AU" sz="800" dirty="0">
                        <a:latin typeface="Arial Narrow" pitchFamily="34" charset="0"/>
                      </a:endParaRPr>
                    </a:p>
                  </a:txBody>
                  <a:tcPr marL="72000" marR="72000" marT="18000" marB="18000" anchor="ctr"/>
                </a:tc>
                <a:tc>
                  <a:txBody>
                    <a:bodyPr/>
                    <a:lstStyle/>
                    <a:p>
                      <a:pPr algn="ctr">
                        <a:lnSpc>
                          <a:spcPct val="130000"/>
                        </a:lnSpc>
                      </a:pPr>
                      <a:r>
                        <a:rPr lang="en-AU" sz="800" b="1" dirty="0" smtClean="0">
                          <a:latin typeface="Arial Narrow" pitchFamily="34" charset="0"/>
                        </a:rPr>
                        <a:t>+0.01</a:t>
                      </a:r>
                      <a:endParaRPr lang="en-AU" sz="800" b="1" dirty="0">
                        <a:latin typeface="Arial Narrow" pitchFamily="34" charset="0"/>
                      </a:endParaRPr>
                    </a:p>
                  </a:txBody>
                  <a:tcPr marL="72000" marR="72000" marT="18000" marB="18000" anchor="ctr"/>
                </a:tc>
                <a:tc>
                  <a:txBody>
                    <a:bodyPr/>
                    <a:lstStyle/>
                    <a:p>
                      <a:pPr>
                        <a:lnSpc>
                          <a:spcPct val="130000"/>
                        </a:lnSpc>
                      </a:pPr>
                      <a:r>
                        <a:rPr lang="en-AU" sz="800" b="0" dirty="0" smtClean="0">
                          <a:latin typeface="Arial Narrow" pitchFamily="34" charset="0"/>
                        </a:rPr>
                        <a:t>Having a high proportion of top ten players who get the ball inside 50m is somewhat important</a:t>
                      </a:r>
                      <a:endParaRPr lang="en-AU" sz="800" b="0" dirty="0">
                        <a:latin typeface="Arial Narrow" pitchFamily="34" charset="0"/>
                      </a:endParaRPr>
                    </a:p>
                  </a:txBody>
                  <a:tcPr marL="72000" marR="72000" marT="18000" marB="18000" anchor="ctr"/>
                </a:tc>
              </a:tr>
              <a:tr h="219430">
                <a:tc>
                  <a:txBody>
                    <a:bodyPr/>
                    <a:lstStyle/>
                    <a:p>
                      <a:pPr>
                        <a:lnSpc>
                          <a:spcPct val="130000"/>
                        </a:lnSpc>
                      </a:pPr>
                      <a:r>
                        <a:rPr lang="en-AU" sz="800" dirty="0" err="1" smtClean="0">
                          <a:latin typeface="Arial Narrow" pitchFamily="34" charset="0"/>
                        </a:rPr>
                        <a:t>idx_less_frees</a:t>
                      </a:r>
                      <a:endParaRPr lang="en-AU" sz="800" dirty="0">
                        <a:latin typeface="Arial Narrow" pitchFamily="34" charset="0"/>
                      </a:endParaRPr>
                    </a:p>
                  </a:txBody>
                  <a:tcPr marL="72000" marR="72000" marT="18000" marB="18000" anchor="ctr"/>
                </a:tc>
                <a:tc>
                  <a:txBody>
                    <a:bodyPr/>
                    <a:lstStyle/>
                    <a:p>
                      <a:pPr algn="ctr">
                        <a:lnSpc>
                          <a:spcPct val="130000"/>
                        </a:lnSpc>
                      </a:pPr>
                      <a:r>
                        <a:rPr lang="en-AU" sz="800" b="1" dirty="0" smtClean="0">
                          <a:latin typeface="Arial Narrow" pitchFamily="34" charset="0"/>
                        </a:rPr>
                        <a:t>±0.00</a:t>
                      </a:r>
                      <a:endParaRPr lang="en-AU" sz="800" b="1" dirty="0">
                        <a:latin typeface="Arial Narrow" pitchFamily="34" charset="0"/>
                      </a:endParaRPr>
                    </a:p>
                  </a:txBody>
                  <a:tcPr marL="72000" marR="72000" marT="18000" marB="18000" anchor="ctr"/>
                </a:tc>
                <a:tc>
                  <a:txBody>
                    <a:bodyPr/>
                    <a:lstStyle/>
                    <a:p>
                      <a:pPr>
                        <a:lnSpc>
                          <a:spcPct val="130000"/>
                        </a:lnSpc>
                      </a:pPr>
                      <a:r>
                        <a:rPr lang="en-AU" sz="800" b="0" dirty="0" smtClean="0">
                          <a:latin typeface="Arial Narrow" pitchFamily="34" charset="0"/>
                        </a:rPr>
                        <a:t>Giving away less free kicks than opponents is not really important at all</a:t>
                      </a:r>
                      <a:endParaRPr lang="en-AU" sz="800" b="0" dirty="0">
                        <a:latin typeface="Arial Narrow" pitchFamily="34" charset="0"/>
                      </a:endParaRPr>
                    </a:p>
                  </a:txBody>
                  <a:tcPr marL="72000" marR="72000" marT="18000" marB="18000" anchor="ctr"/>
                </a:tc>
              </a:tr>
              <a:tr h="219430">
                <a:tc>
                  <a:txBody>
                    <a:bodyPr/>
                    <a:lstStyle/>
                    <a:p>
                      <a:pPr>
                        <a:lnSpc>
                          <a:spcPct val="130000"/>
                        </a:lnSpc>
                      </a:pPr>
                      <a:r>
                        <a:rPr lang="en-AU" sz="800" dirty="0" err="1" smtClean="0">
                          <a:latin typeface="Arial Narrow" pitchFamily="34" charset="0"/>
                        </a:rPr>
                        <a:t>idx_win_aerial_ball</a:t>
                      </a:r>
                      <a:endParaRPr lang="en-AU" sz="800" dirty="0">
                        <a:latin typeface="Arial Narrow" pitchFamily="34" charset="0"/>
                      </a:endParaRPr>
                    </a:p>
                  </a:txBody>
                  <a:tcPr marL="72000" marR="72000" marT="18000" marB="18000" anchor="ctr"/>
                </a:tc>
                <a:tc>
                  <a:txBody>
                    <a:bodyPr/>
                    <a:lstStyle/>
                    <a:p>
                      <a:pPr algn="ctr">
                        <a:lnSpc>
                          <a:spcPct val="130000"/>
                        </a:lnSpc>
                      </a:pPr>
                      <a:r>
                        <a:rPr lang="en-AU" sz="800" b="1" baseline="0" dirty="0" smtClean="0">
                          <a:latin typeface="Arial Narrow" pitchFamily="34" charset="0"/>
                          <a:cs typeface="Arial"/>
                        </a:rPr>
                        <a:t>–</a:t>
                      </a:r>
                      <a:r>
                        <a:rPr lang="en-AU" sz="800" b="1" dirty="0" smtClean="0">
                          <a:latin typeface="Arial Narrow" pitchFamily="34" charset="0"/>
                        </a:rPr>
                        <a:t>0.01</a:t>
                      </a:r>
                      <a:endParaRPr lang="en-AU" sz="800" b="1" dirty="0">
                        <a:latin typeface="Arial Narrow" pitchFamily="34" charset="0"/>
                      </a:endParaRPr>
                    </a:p>
                  </a:txBody>
                  <a:tcPr marL="72000" marR="72000" marT="18000" marB="18000" anchor="ctr"/>
                </a:tc>
                <a:tc>
                  <a:txBody>
                    <a:bodyPr/>
                    <a:lstStyle/>
                    <a:p>
                      <a:pPr>
                        <a:lnSpc>
                          <a:spcPct val="130000"/>
                        </a:lnSpc>
                      </a:pPr>
                      <a:r>
                        <a:rPr lang="en-AU" sz="800" b="0" i="1" dirty="0" smtClean="0">
                          <a:latin typeface="Arial Narrow" pitchFamily="34" charset="0"/>
                        </a:rPr>
                        <a:t>We ignore this finding due to moderate correlation between </a:t>
                      </a:r>
                      <a:r>
                        <a:rPr lang="en-AU" sz="800" b="0" i="1" dirty="0" err="1" smtClean="0">
                          <a:latin typeface="Arial Narrow" pitchFamily="34" charset="0"/>
                        </a:rPr>
                        <a:t>idx_win_aerial_ball</a:t>
                      </a:r>
                      <a:r>
                        <a:rPr lang="en-AU" sz="800" b="0" i="1" dirty="0" smtClean="0">
                          <a:latin typeface="Arial Narrow" pitchFamily="34" charset="0"/>
                        </a:rPr>
                        <a:t> and idx_50m_entry</a:t>
                      </a:r>
                      <a:endParaRPr lang="en-AU" sz="800" b="0" i="1" dirty="0">
                        <a:latin typeface="Arial Narrow" pitchFamily="34" charset="0"/>
                      </a:endParaRPr>
                    </a:p>
                  </a:txBody>
                  <a:tcPr marL="72000" marR="72000" marT="18000" marB="18000" anchor="ctr"/>
                </a:tc>
              </a:tr>
            </a:tbl>
          </a:graphicData>
        </a:graphic>
      </p:graphicFrame>
      <p:grpSp>
        <p:nvGrpSpPr>
          <p:cNvPr id="63" name="Group 9"/>
          <p:cNvGrpSpPr/>
          <p:nvPr/>
        </p:nvGrpSpPr>
        <p:grpSpPr>
          <a:xfrm>
            <a:off x="1547664" y="4011910"/>
            <a:ext cx="6048672" cy="546625"/>
            <a:chOff x="539552" y="1088965"/>
            <a:chExt cx="6048672" cy="546625"/>
          </a:xfrm>
        </p:grpSpPr>
        <p:sp>
          <p:nvSpPr>
            <p:cNvPr id="65" name="Rectangle 64"/>
            <p:cNvSpPr/>
            <p:nvPr/>
          </p:nvSpPr>
          <p:spPr>
            <a:xfrm>
              <a:off x="539552" y="1088965"/>
              <a:ext cx="6048672" cy="461665"/>
            </a:xfrm>
            <a:prstGeom prst="rect">
              <a:avLst/>
            </a:prstGeom>
          </p:spPr>
          <p:txBody>
            <a:bodyPr wrap="square" lIns="126000">
              <a:spAutoFit/>
            </a:bodyPr>
            <a:lstStyle/>
            <a:p>
              <a:pPr>
                <a:lnSpc>
                  <a:spcPct val="75000"/>
                </a:lnSpc>
                <a:spcBef>
                  <a:spcPts val="850"/>
                </a:spcBef>
                <a:buClr>
                  <a:srgbClr val="08267E"/>
                </a:buClr>
                <a:buSzPct val="80000"/>
              </a:pPr>
              <a:r>
                <a:rPr lang="en-AU" sz="1600" spc="-100" dirty="0" smtClean="0">
                  <a:solidFill>
                    <a:srgbClr val="FF0000"/>
                  </a:solidFill>
                  <a:latin typeface="Calibri Light" pitchFamily="34" charset="0"/>
                </a:rPr>
                <a:t>The most significant variables in the Logistic Regression model align with those in the Decision Tree – this is expected and confirms their relative importance in this analysis</a:t>
              </a:r>
              <a:endParaRPr lang="en-AU" sz="1600" spc="-100" dirty="0" smtClean="0">
                <a:solidFill>
                  <a:srgbClr val="FF0000"/>
                </a:solidFill>
                <a:latin typeface="Calibri Light" pitchFamily="34" charset="0"/>
              </a:endParaRPr>
            </a:p>
          </p:txBody>
        </p:sp>
        <p:cxnSp>
          <p:nvCxnSpPr>
            <p:cNvPr id="66" name="Straight Connector 65"/>
            <p:cNvCxnSpPr/>
            <p:nvPr/>
          </p:nvCxnSpPr>
          <p:spPr>
            <a:xfrm>
              <a:off x="539552" y="1131590"/>
              <a:ext cx="0" cy="504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conclusions </a:t>
            </a:r>
            <a:r>
              <a:rPr lang="en-AU" sz="1400" dirty="0" smtClean="0"/>
              <a:t> </a:t>
            </a:r>
            <a:r>
              <a:rPr lang="en-AU" sz="1400" dirty="0" smtClean="0"/>
              <a:t>– </a:t>
            </a:r>
            <a:r>
              <a:rPr lang="en-AU" sz="1400" dirty="0" smtClean="0"/>
              <a:t>1 </a:t>
            </a:r>
            <a:r>
              <a:rPr lang="en-AU" sz="1400" dirty="0" smtClean="0"/>
              <a:t>of </a:t>
            </a:r>
            <a:r>
              <a:rPr lang="en-AU" sz="1400" dirty="0" smtClean="0"/>
              <a:t>2</a:t>
            </a:r>
            <a:endParaRPr lang="en-AU" sz="1400" dirty="0">
              <a:solidFill>
                <a:srgbClr val="FF0000"/>
              </a:solidFill>
            </a:endParaRPr>
          </a:p>
        </p:txBody>
      </p:sp>
      <p:sp>
        <p:nvSpPr>
          <p:cNvPr id="36" name="Slide Number Placeholder 21"/>
          <p:cNvSpPr>
            <a:spLocks noGrp="1"/>
          </p:cNvSpPr>
          <p:nvPr>
            <p:ph type="sldNum" sz="quarter" idx="12"/>
          </p:nvPr>
        </p:nvSpPr>
        <p:spPr>
          <a:xfrm>
            <a:off x="8244408" y="4803998"/>
            <a:ext cx="472060" cy="205740"/>
          </a:xfrm>
        </p:spPr>
        <p:txBody>
          <a:bodyPr/>
          <a:lstStyle/>
          <a:p>
            <a:fld id="{330D2E87-30D5-43AF-A58B-0855920B3EF9}" type="slidenum">
              <a:rPr lang="en-AU" sz="1100" smtClean="0">
                <a:solidFill>
                  <a:schemeClr val="tx1">
                    <a:lumMod val="65000"/>
                    <a:lumOff val="35000"/>
                  </a:schemeClr>
                </a:solidFill>
                <a:latin typeface="Arial" pitchFamily="34" charset="0"/>
                <a:cs typeface="Arial" pitchFamily="34" charset="0"/>
              </a:rPr>
              <a:pPr/>
              <a:t>16</a:t>
            </a:fld>
            <a:endParaRPr lang="en-AU" sz="1100" dirty="0">
              <a:solidFill>
                <a:schemeClr val="tx1">
                  <a:lumMod val="65000"/>
                  <a:lumOff val="35000"/>
                </a:schemeClr>
              </a:solidFill>
              <a:latin typeface="Arial" pitchFamily="34" charset="0"/>
              <a:cs typeface="Arial" pitchFamily="34" charset="0"/>
            </a:endParaRPr>
          </a:p>
        </p:txBody>
      </p:sp>
      <p:grpSp>
        <p:nvGrpSpPr>
          <p:cNvPr id="3" name="Group 54"/>
          <p:cNvGrpSpPr/>
          <p:nvPr/>
        </p:nvGrpSpPr>
        <p:grpSpPr>
          <a:xfrm>
            <a:off x="6012160" y="411510"/>
            <a:ext cx="2016224" cy="324000"/>
            <a:chOff x="5868144" y="303498"/>
            <a:chExt cx="2016224" cy="324000"/>
          </a:xfrm>
        </p:grpSpPr>
        <p:pic>
          <p:nvPicPr>
            <p:cNvPr id="49" name="Picture 48" descr="905_viz.png"/>
            <p:cNvPicPr>
              <a:picLocks noChangeAspect="1"/>
            </p:cNvPicPr>
            <p:nvPr/>
          </p:nvPicPr>
          <p:blipFill>
            <a:blip r:embed="rId2" cstate="print">
              <a:duotone>
                <a:prstClr val="black"/>
                <a:srgbClr val="08267E">
                  <a:tint val="45000"/>
                  <a:satMod val="400000"/>
                </a:srgbClr>
              </a:duotone>
              <a:lum bright="20000"/>
            </a:blip>
            <a:stretch>
              <a:fillRect/>
            </a:stretch>
          </p:blipFill>
          <p:spPr>
            <a:xfrm>
              <a:off x="5868144" y="321498"/>
              <a:ext cx="288000" cy="288000"/>
            </a:xfrm>
            <a:prstGeom prst="rect">
              <a:avLst/>
            </a:prstGeom>
          </p:spPr>
        </p:pic>
        <p:pic>
          <p:nvPicPr>
            <p:cNvPr id="50" name="Picture 49" descr="910_stats.png"/>
            <p:cNvPicPr>
              <a:picLocks noChangeAspect="1"/>
            </p:cNvPicPr>
            <p:nvPr/>
          </p:nvPicPr>
          <p:blipFill>
            <a:blip r:embed="rId3" cstate="print">
              <a:duotone>
                <a:prstClr val="black"/>
                <a:srgbClr val="08267E">
                  <a:tint val="45000"/>
                  <a:satMod val="400000"/>
                </a:srgbClr>
              </a:duotone>
              <a:lum bright="20000"/>
            </a:blip>
            <a:stretch>
              <a:fillRect/>
            </a:stretch>
          </p:blipFill>
          <p:spPr>
            <a:xfrm>
              <a:off x="6420218" y="321498"/>
              <a:ext cx="288000" cy="288000"/>
            </a:xfrm>
            <a:prstGeom prst="rect">
              <a:avLst/>
            </a:prstGeom>
          </p:spPr>
        </p:pic>
        <p:pic>
          <p:nvPicPr>
            <p:cNvPr id="51" name="Picture 50" descr="915_ml.png"/>
            <p:cNvPicPr>
              <a:picLocks noChangeAspect="1"/>
            </p:cNvPicPr>
            <p:nvPr/>
          </p:nvPicPr>
          <p:blipFill>
            <a:blip r:embed="rId4" cstate="print">
              <a:duotone>
                <a:prstClr val="black"/>
                <a:srgbClr val="08267E">
                  <a:tint val="45000"/>
                  <a:satMod val="400000"/>
                </a:srgbClr>
              </a:duotone>
              <a:lum bright="20000"/>
            </a:blip>
            <a:stretch>
              <a:fillRect/>
            </a:stretch>
          </p:blipFill>
          <p:spPr>
            <a:xfrm>
              <a:off x="6972292" y="303498"/>
              <a:ext cx="324000" cy="324000"/>
            </a:xfrm>
            <a:prstGeom prst="rect">
              <a:avLst/>
            </a:prstGeom>
          </p:spPr>
        </p:pic>
        <p:pic>
          <p:nvPicPr>
            <p:cNvPr id="52" name="Picture 51" descr="920_findings.png"/>
            <p:cNvPicPr>
              <a:picLocks noChangeAspect="1"/>
            </p:cNvPicPr>
            <p:nvPr/>
          </p:nvPicPr>
          <p:blipFill>
            <a:blip r:embed="rId5" cstate="print">
              <a:duotone>
                <a:prstClr val="black"/>
                <a:srgbClr val="08267E">
                  <a:tint val="45000"/>
                  <a:satMod val="400000"/>
                </a:srgbClr>
              </a:duotone>
              <a:lum bright="-20000"/>
            </a:blip>
            <a:stretch>
              <a:fillRect/>
            </a:stretch>
          </p:blipFill>
          <p:spPr>
            <a:xfrm>
              <a:off x="7560368" y="303498"/>
              <a:ext cx="324000" cy="324000"/>
            </a:xfrm>
            <a:prstGeom prst="rect">
              <a:avLst/>
            </a:prstGeom>
          </p:spPr>
        </p:pic>
        <p:sp>
          <p:nvSpPr>
            <p:cNvPr id="53" name="Down Arrow 52"/>
            <p:cNvSpPr/>
            <p:nvPr/>
          </p:nvSpPr>
          <p:spPr>
            <a:xfrm rot="16200000">
              <a:off x="6198181"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Down Arrow 53"/>
            <p:cNvSpPr/>
            <p:nvPr/>
          </p:nvSpPr>
          <p:spPr>
            <a:xfrm rot="16200000">
              <a:off x="6750255"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Down Arrow 54"/>
            <p:cNvSpPr/>
            <p:nvPr/>
          </p:nvSpPr>
          <p:spPr>
            <a:xfrm rot="16200000">
              <a:off x="7362328"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 name="Group 9"/>
          <p:cNvGrpSpPr/>
          <p:nvPr/>
        </p:nvGrpSpPr>
        <p:grpSpPr>
          <a:xfrm>
            <a:off x="539552" y="1809101"/>
            <a:ext cx="2160240" cy="690625"/>
            <a:chOff x="539552" y="1088965"/>
            <a:chExt cx="2160240" cy="690625"/>
          </a:xfrm>
        </p:grpSpPr>
        <p:sp>
          <p:nvSpPr>
            <p:cNvPr id="27" name="Rectangle 26"/>
            <p:cNvSpPr/>
            <p:nvPr/>
          </p:nvSpPr>
          <p:spPr>
            <a:xfrm>
              <a:off x="539552" y="1088965"/>
              <a:ext cx="2160240" cy="646331"/>
            </a:xfrm>
            <a:prstGeom prst="rect">
              <a:avLst/>
            </a:prstGeom>
          </p:spPr>
          <p:txBody>
            <a:bodyPr wrap="square" lIns="126000">
              <a:spAutoFit/>
            </a:bodyPr>
            <a:lstStyle/>
            <a:p>
              <a:pPr>
                <a:lnSpc>
                  <a:spcPct val="75000"/>
                </a:lnSpc>
                <a:spcBef>
                  <a:spcPts val="850"/>
                </a:spcBef>
                <a:buClr>
                  <a:srgbClr val="08267E"/>
                </a:buClr>
                <a:buSzPct val="80000"/>
              </a:pPr>
              <a:r>
                <a:rPr lang="en-AU" sz="1600" spc="-100" dirty="0" smtClean="0">
                  <a:solidFill>
                    <a:srgbClr val="08267E"/>
                  </a:solidFill>
                  <a:latin typeface="Calibri Light" pitchFamily="34" charset="0"/>
                </a:rPr>
                <a:t>The analysis confirmed conventional wisdom about how to win AFL matches</a:t>
              </a:r>
              <a:endParaRPr lang="en-AU" sz="1600" spc="-100" dirty="0" smtClean="0">
                <a:solidFill>
                  <a:srgbClr val="08267E"/>
                </a:solidFill>
                <a:latin typeface="Calibri Light" pitchFamily="34" charset="0"/>
              </a:endParaRPr>
            </a:p>
          </p:txBody>
        </p:sp>
        <p:cxnSp>
          <p:nvCxnSpPr>
            <p:cNvPr id="28" name="Straight Connector 27"/>
            <p:cNvCxnSpPr/>
            <p:nvPr/>
          </p:nvCxnSpPr>
          <p:spPr>
            <a:xfrm>
              <a:off x="539552" y="1131590"/>
              <a:ext cx="0" cy="648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434220" y="1059582"/>
            <a:ext cx="7954204" cy="641714"/>
          </a:xfrm>
          <a:prstGeom prst="rect">
            <a:avLst/>
          </a:prstGeom>
        </p:spPr>
        <p:txBody>
          <a:bodyPr wrap="square" lIns="126000">
            <a:spAutoFit/>
          </a:bodyPr>
          <a:lstStyle/>
          <a:p>
            <a:pPr>
              <a:lnSpc>
                <a:spcPct val="85000"/>
              </a:lnSpc>
              <a:spcBef>
                <a:spcPts val="850"/>
              </a:spcBef>
              <a:buClr>
                <a:srgbClr val="08267E"/>
              </a:buClr>
              <a:buSzPct val="80000"/>
            </a:pPr>
            <a:r>
              <a:rPr lang="en-AU" sz="1400" b="1" spc="-20" dirty="0" smtClean="0">
                <a:solidFill>
                  <a:schemeClr val="tx1">
                    <a:lumMod val="85000"/>
                    <a:lumOff val="15000"/>
                  </a:schemeClr>
                </a:solidFill>
                <a:latin typeface="Arial Narrow" pitchFamily="34" charset="0"/>
              </a:rPr>
              <a:t>This analysis has been an insightful proof-of-concept to the value of data to AFL. Beyond the usua</a:t>
            </a:r>
            <a:r>
              <a:rPr lang="en-AU" sz="1400" b="1" spc="-20" dirty="0" smtClean="0">
                <a:solidFill>
                  <a:schemeClr val="tx1">
                    <a:lumMod val="85000"/>
                    <a:lumOff val="15000"/>
                  </a:schemeClr>
                </a:solidFill>
                <a:latin typeface="Arial Narrow" pitchFamily="34" charset="0"/>
              </a:rPr>
              <a:t>l sports focus areas of fan engagement, direct marketing and ticket sales, it shows that player performance data can be used as a predictor to match results and more importantly to define what factors are vital to winning.</a:t>
            </a:r>
            <a:endParaRPr lang="en-AU" sz="1400" b="1" spc="-20" dirty="0" smtClean="0">
              <a:solidFill>
                <a:schemeClr val="tx1">
                  <a:lumMod val="85000"/>
                  <a:lumOff val="15000"/>
                </a:schemeClr>
              </a:solidFill>
              <a:latin typeface="Arial Narrow" pitchFamily="34" charset="0"/>
            </a:endParaRPr>
          </a:p>
        </p:txBody>
      </p:sp>
      <p:grpSp>
        <p:nvGrpSpPr>
          <p:cNvPr id="5" name="Group 9"/>
          <p:cNvGrpSpPr/>
          <p:nvPr/>
        </p:nvGrpSpPr>
        <p:grpSpPr>
          <a:xfrm>
            <a:off x="5508104" y="1809117"/>
            <a:ext cx="2736304" cy="690625"/>
            <a:chOff x="539552" y="1088965"/>
            <a:chExt cx="2736304" cy="690625"/>
          </a:xfrm>
        </p:grpSpPr>
        <p:sp>
          <p:nvSpPr>
            <p:cNvPr id="31" name="Rectangle 30"/>
            <p:cNvSpPr/>
            <p:nvPr/>
          </p:nvSpPr>
          <p:spPr>
            <a:xfrm>
              <a:off x="539552" y="1088965"/>
              <a:ext cx="2736304" cy="461665"/>
            </a:xfrm>
            <a:prstGeom prst="rect">
              <a:avLst/>
            </a:prstGeom>
          </p:spPr>
          <p:txBody>
            <a:bodyPr wrap="square" lIns="126000">
              <a:spAutoFit/>
            </a:bodyPr>
            <a:lstStyle/>
            <a:p>
              <a:pPr>
                <a:lnSpc>
                  <a:spcPct val="75000"/>
                </a:lnSpc>
                <a:spcBef>
                  <a:spcPts val="850"/>
                </a:spcBef>
                <a:buClr>
                  <a:srgbClr val="08267E"/>
                </a:buClr>
                <a:buSzPct val="80000"/>
              </a:pPr>
              <a:r>
                <a:rPr lang="en-AU" sz="1600" spc="-100" dirty="0" smtClean="0">
                  <a:solidFill>
                    <a:srgbClr val="FF0000"/>
                  </a:solidFill>
                  <a:latin typeface="Calibri Light" pitchFamily="34" charset="0"/>
                </a:rPr>
                <a:t>Further predictive accuracy could be found… but probably isn’t valuable</a:t>
              </a:r>
              <a:endParaRPr lang="en-AU" sz="1600" spc="-100" dirty="0" smtClean="0">
                <a:solidFill>
                  <a:srgbClr val="FF0000"/>
                </a:solidFill>
                <a:latin typeface="Calibri Light" pitchFamily="34" charset="0"/>
              </a:endParaRPr>
            </a:p>
          </p:txBody>
        </p:sp>
        <p:cxnSp>
          <p:nvCxnSpPr>
            <p:cNvPr id="32" name="Straight Connector 31"/>
            <p:cNvCxnSpPr/>
            <p:nvPr/>
          </p:nvCxnSpPr>
          <p:spPr>
            <a:xfrm>
              <a:off x="539552" y="1131590"/>
              <a:ext cx="0" cy="648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 name="Group 9"/>
          <p:cNvGrpSpPr/>
          <p:nvPr/>
        </p:nvGrpSpPr>
        <p:grpSpPr>
          <a:xfrm>
            <a:off x="2987824" y="1809101"/>
            <a:ext cx="2232248" cy="690625"/>
            <a:chOff x="539552" y="1088965"/>
            <a:chExt cx="2232248" cy="690625"/>
          </a:xfrm>
        </p:grpSpPr>
        <p:sp>
          <p:nvSpPr>
            <p:cNvPr id="35" name="Rectangle 34"/>
            <p:cNvSpPr/>
            <p:nvPr/>
          </p:nvSpPr>
          <p:spPr>
            <a:xfrm>
              <a:off x="539552" y="1088965"/>
              <a:ext cx="2232248" cy="646331"/>
            </a:xfrm>
            <a:prstGeom prst="rect">
              <a:avLst/>
            </a:prstGeom>
          </p:spPr>
          <p:txBody>
            <a:bodyPr wrap="square" lIns="126000">
              <a:spAutoFit/>
            </a:bodyPr>
            <a:lstStyle/>
            <a:p>
              <a:pPr>
                <a:lnSpc>
                  <a:spcPct val="75000"/>
                </a:lnSpc>
                <a:spcBef>
                  <a:spcPts val="850"/>
                </a:spcBef>
                <a:buClr>
                  <a:srgbClr val="08267E"/>
                </a:buClr>
                <a:buSzPct val="80000"/>
              </a:pPr>
              <a:r>
                <a:rPr lang="en-AU" sz="1600" spc="-100" dirty="0" smtClean="0">
                  <a:solidFill>
                    <a:srgbClr val="08267E"/>
                  </a:solidFill>
                  <a:latin typeface="Calibri Light" pitchFamily="34" charset="0"/>
                </a:rPr>
                <a:t>Player performance data is a surprisingly strong predictor of match outcomes</a:t>
              </a:r>
              <a:endParaRPr lang="en-AU" sz="1600" spc="-100" dirty="0" smtClean="0">
                <a:solidFill>
                  <a:srgbClr val="08267E"/>
                </a:solidFill>
                <a:latin typeface="Calibri Light" pitchFamily="34" charset="0"/>
              </a:endParaRPr>
            </a:p>
          </p:txBody>
        </p:sp>
        <p:cxnSp>
          <p:nvCxnSpPr>
            <p:cNvPr id="37" name="Straight Connector 36"/>
            <p:cNvCxnSpPr/>
            <p:nvPr/>
          </p:nvCxnSpPr>
          <p:spPr>
            <a:xfrm>
              <a:off x="539552" y="1131590"/>
              <a:ext cx="0" cy="648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539552" y="2499742"/>
            <a:ext cx="2232248" cy="1637243"/>
          </a:xfrm>
          <a:prstGeom prst="rect">
            <a:avLst/>
          </a:prstGeom>
        </p:spPr>
        <p:txBody>
          <a:bodyPr wrap="square" lIns="126000">
            <a:spAutoFit/>
          </a:bodyPr>
          <a:lstStyle/>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Coaches and talent managers should focus on finding players who are excellent at winning contested ground balls</a:t>
            </a:r>
          </a:p>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They should also seek accuracy in entering the forward 50m arc</a:t>
            </a:r>
          </a:p>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It helps to have more inside 50m contributors generally</a:t>
            </a:r>
            <a:endParaRPr lang="en-AU" sz="1200" dirty="0" smtClean="0">
              <a:latin typeface="Calibri Light" pitchFamily="34" charset="0"/>
              <a:cs typeface="Kalinga" pitchFamily="34" charset="0"/>
            </a:endParaRPr>
          </a:p>
        </p:txBody>
      </p:sp>
      <p:sp>
        <p:nvSpPr>
          <p:cNvPr id="39" name="Rectangle 38"/>
          <p:cNvSpPr/>
          <p:nvPr/>
        </p:nvSpPr>
        <p:spPr>
          <a:xfrm>
            <a:off x="2987824" y="2499742"/>
            <a:ext cx="2232248" cy="1554272"/>
          </a:xfrm>
          <a:prstGeom prst="rect">
            <a:avLst/>
          </a:prstGeom>
        </p:spPr>
        <p:txBody>
          <a:bodyPr wrap="square" lIns="126000">
            <a:spAutoFit/>
          </a:bodyPr>
          <a:lstStyle/>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This is surprising due to the adversarial nature of sport where one would expect there are many ways to win</a:t>
            </a:r>
          </a:p>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Decision Trees and Logistic Regression models were both reasonable prediction methods, including when 2017 player data was redacted</a:t>
            </a:r>
            <a:endParaRPr lang="en-AU" sz="1200" dirty="0" smtClean="0">
              <a:latin typeface="Calibri Light" pitchFamily="34" charset="0"/>
              <a:cs typeface="Kalinga" pitchFamily="34" charset="0"/>
            </a:endParaRPr>
          </a:p>
        </p:txBody>
      </p:sp>
      <p:sp>
        <p:nvSpPr>
          <p:cNvPr id="40" name="Rectangle 39"/>
          <p:cNvSpPr/>
          <p:nvPr/>
        </p:nvSpPr>
        <p:spPr>
          <a:xfrm>
            <a:off x="5508104" y="2355726"/>
            <a:ext cx="3024336" cy="2262158"/>
          </a:xfrm>
          <a:prstGeom prst="rect">
            <a:avLst/>
          </a:prstGeom>
        </p:spPr>
        <p:txBody>
          <a:bodyPr wrap="square" lIns="126000">
            <a:spAutoFit/>
          </a:bodyPr>
          <a:lstStyle/>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Clustering showed promise as a way of boosting accuracy</a:t>
            </a:r>
          </a:p>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Trying different numbers of clusters might find improvement, as could setting individual threshold probability values for each Logistic Regression model</a:t>
            </a:r>
          </a:p>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A more robust method of predicting player metrics for the predicted season (than prior season averages) is probably needed</a:t>
            </a:r>
          </a:p>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However, finding the n</a:t>
            </a:r>
            <a:r>
              <a:rPr lang="en-AU" sz="1200" baseline="30000" dirty="0" smtClean="0">
                <a:latin typeface="Calibri Light" pitchFamily="34" charset="0"/>
                <a:cs typeface="Kalinga" pitchFamily="34" charset="0"/>
              </a:rPr>
              <a:t>th</a:t>
            </a:r>
            <a:r>
              <a:rPr lang="en-AU" sz="1200" dirty="0" smtClean="0">
                <a:latin typeface="Calibri Light" pitchFamily="34" charset="0"/>
                <a:cs typeface="Kalinga" pitchFamily="34" charset="0"/>
              </a:rPr>
              <a:t> degree of accuracy in prediction may not be valuable – the results must be interpretable to be useful to the football department (coach or talent manager)</a:t>
            </a:r>
            <a:endParaRPr lang="en-AU" sz="1200" dirty="0" smtClean="0">
              <a:latin typeface="Calibri Light" pitchFamily="34" charset="0"/>
              <a:cs typeface="Kaling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conclusions </a:t>
            </a:r>
            <a:r>
              <a:rPr lang="en-AU" sz="1400" dirty="0" smtClean="0"/>
              <a:t> </a:t>
            </a:r>
            <a:r>
              <a:rPr lang="en-AU" sz="1400" dirty="0" smtClean="0"/>
              <a:t>– </a:t>
            </a:r>
            <a:r>
              <a:rPr lang="en-AU" sz="1400" dirty="0" smtClean="0"/>
              <a:t>2 </a:t>
            </a:r>
            <a:r>
              <a:rPr lang="en-AU" sz="1400" dirty="0" smtClean="0"/>
              <a:t>of </a:t>
            </a:r>
            <a:r>
              <a:rPr lang="en-AU" sz="1400" dirty="0" smtClean="0"/>
              <a:t>2</a:t>
            </a:r>
            <a:endParaRPr lang="en-AU" sz="1400" dirty="0">
              <a:solidFill>
                <a:srgbClr val="FF0000"/>
              </a:solidFill>
            </a:endParaRPr>
          </a:p>
        </p:txBody>
      </p:sp>
      <p:sp>
        <p:nvSpPr>
          <p:cNvPr id="36" name="Slide Number Placeholder 21"/>
          <p:cNvSpPr>
            <a:spLocks noGrp="1"/>
          </p:cNvSpPr>
          <p:nvPr>
            <p:ph type="sldNum" sz="quarter" idx="12"/>
          </p:nvPr>
        </p:nvSpPr>
        <p:spPr>
          <a:xfrm>
            <a:off x="8244408" y="4803998"/>
            <a:ext cx="472060" cy="205740"/>
          </a:xfrm>
        </p:spPr>
        <p:txBody>
          <a:bodyPr/>
          <a:lstStyle/>
          <a:p>
            <a:fld id="{330D2E87-30D5-43AF-A58B-0855920B3EF9}" type="slidenum">
              <a:rPr lang="en-AU" sz="1100" smtClean="0">
                <a:solidFill>
                  <a:schemeClr val="tx1">
                    <a:lumMod val="65000"/>
                    <a:lumOff val="35000"/>
                  </a:schemeClr>
                </a:solidFill>
                <a:latin typeface="Arial" pitchFamily="34" charset="0"/>
                <a:cs typeface="Arial" pitchFamily="34" charset="0"/>
              </a:rPr>
              <a:pPr/>
              <a:t>17</a:t>
            </a:fld>
            <a:endParaRPr lang="en-AU" sz="1100" dirty="0">
              <a:solidFill>
                <a:schemeClr val="tx1">
                  <a:lumMod val="65000"/>
                  <a:lumOff val="35000"/>
                </a:schemeClr>
              </a:solidFill>
              <a:latin typeface="Arial" pitchFamily="34" charset="0"/>
              <a:cs typeface="Arial" pitchFamily="34" charset="0"/>
            </a:endParaRPr>
          </a:p>
        </p:txBody>
      </p:sp>
      <p:grpSp>
        <p:nvGrpSpPr>
          <p:cNvPr id="3" name="Group 54"/>
          <p:cNvGrpSpPr/>
          <p:nvPr/>
        </p:nvGrpSpPr>
        <p:grpSpPr>
          <a:xfrm>
            <a:off x="6012160" y="411510"/>
            <a:ext cx="2016224" cy="324000"/>
            <a:chOff x="5868144" y="303498"/>
            <a:chExt cx="2016224" cy="324000"/>
          </a:xfrm>
        </p:grpSpPr>
        <p:pic>
          <p:nvPicPr>
            <p:cNvPr id="49" name="Picture 48" descr="905_viz.png"/>
            <p:cNvPicPr>
              <a:picLocks noChangeAspect="1"/>
            </p:cNvPicPr>
            <p:nvPr/>
          </p:nvPicPr>
          <p:blipFill>
            <a:blip r:embed="rId2" cstate="print">
              <a:duotone>
                <a:prstClr val="black"/>
                <a:srgbClr val="08267E">
                  <a:tint val="45000"/>
                  <a:satMod val="400000"/>
                </a:srgbClr>
              </a:duotone>
              <a:lum bright="20000"/>
            </a:blip>
            <a:stretch>
              <a:fillRect/>
            </a:stretch>
          </p:blipFill>
          <p:spPr>
            <a:xfrm>
              <a:off x="5868144" y="321498"/>
              <a:ext cx="288000" cy="288000"/>
            </a:xfrm>
            <a:prstGeom prst="rect">
              <a:avLst/>
            </a:prstGeom>
          </p:spPr>
        </p:pic>
        <p:pic>
          <p:nvPicPr>
            <p:cNvPr id="50" name="Picture 49" descr="910_stats.png"/>
            <p:cNvPicPr>
              <a:picLocks noChangeAspect="1"/>
            </p:cNvPicPr>
            <p:nvPr/>
          </p:nvPicPr>
          <p:blipFill>
            <a:blip r:embed="rId3" cstate="print">
              <a:duotone>
                <a:prstClr val="black"/>
                <a:srgbClr val="08267E">
                  <a:tint val="45000"/>
                  <a:satMod val="400000"/>
                </a:srgbClr>
              </a:duotone>
              <a:lum bright="20000"/>
            </a:blip>
            <a:stretch>
              <a:fillRect/>
            </a:stretch>
          </p:blipFill>
          <p:spPr>
            <a:xfrm>
              <a:off x="6420218" y="321498"/>
              <a:ext cx="288000" cy="288000"/>
            </a:xfrm>
            <a:prstGeom prst="rect">
              <a:avLst/>
            </a:prstGeom>
          </p:spPr>
        </p:pic>
        <p:pic>
          <p:nvPicPr>
            <p:cNvPr id="51" name="Picture 50" descr="915_ml.png"/>
            <p:cNvPicPr>
              <a:picLocks noChangeAspect="1"/>
            </p:cNvPicPr>
            <p:nvPr/>
          </p:nvPicPr>
          <p:blipFill>
            <a:blip r:embed="rId4" cstate="print">
              <a:duotone>
                <a:prstClr val="black"/>
                <a:srgbClr val="08267E">
                  <a:tint val="45000"/>
                  <a:satMod val="400000"/>
                </a:srgbClr>
              </a:duotone>
              <a:lum bright="20000"/>
            </a:blip>
            <a:stretch>
              <a:fillRect/>
            </a:stretch>
          </p:blipFill>
          <p:spPr>
            <a:xfrm>
              <a:off x="6972292" y="303498"/>
              <a:ext cx="324000" cy="324000"/>
            </a:xfrm>
            <a:prstGeom prst="rect">
              <a:avLst/>
            </a:prstGeom>
          </p:spPr>
        </p:pic>
        <p:pic>
          <p:nvPicPr>
            <p:cNvPr id="52" name="Picture 51" descr="920_findings.png"/>
            <p:cNvPicPr>
              <a:picLocks noChangeAspect="1"/>
            </p:cNvPicPr>
            <p:nvPr/>
          </p:nvPicPr>
          <p:blipFill>
            <a:blip r:embed="rId5" cstate="print">
              <a:duotone>
                <a:prstClr val="black"/>
                <a:srgbClr val="08267E">
                  <a:tint val="45000"/>
                  <a:satMod val="400000"/>
                </a:srgbClr>
              </a:duotone>
              <a:lum bright="-20000"/>
            </a:blip>
            <a:stretch>
              <a:fillRect/>
            </a:stretch>
          </p:blipFill>
          <p:spPr>
            <a:xfrm>
              <a:off x="7560368" y="303498"/>
              <a:ext cx="324000" cy="324000"/>
            </a:xfrm>
            <a:prstGeom prst="rect">
              <a:avLst/>
            </a:prstGeom>
          </p:spPr>
        </p:pic>
        <p:sp>
          <p:nvSpPr>
            <p:cNvPr id="53" name="Down Arrow 52"/>
            <p:cNvSpPr/>
            <p:nvPr/>
          </p:nvSpPr>
          <p:spPr>
            <a:xfrm rot="16200000">
              <a:off x="6198181"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Down Arrow 53"/>
            <p:cNvSpPr/>
            <p:nvPr/>
          </p:nvSpPr>
          <p:spPr>
            <a:xfrm rot="16200000">
              <a:off x="6750255"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Down Arrow 54"/>
            <p:cNvSpPr/>
            <p:nvPr/>
          </p:nvSpPr>
          <p:spPr>
            <a:xfrm rot="16200000">
              <a:off x="7362328"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6" name="Group 9"/>
          <p:cNvGrpSpPr/>
          <p:nvPr/>
        </p:nvGrpSpPr>
        <p:grpSpPr>
          <a:xfrm>
            <a:off x="539552" y="1923678"/>
            <a:ext cx="2520280" cy="690625"/>
            <a:chOff x="539552" y="1088965"/>
            <a:chExt cx="2520280" cy="690625"/>
          </a:xfrm>
        </p:grpSpPr>
        <p:sp>
          <p:nvSpPr>
            <p:cNvPr id="27" name="Rectangle 26"/>
            <p:cNvSpPr/>
            <p:nvPr/>
          </p:nvSpPr>
          <p:spPr>
            <a:xfrm>
              <a:off x="539552" y="1088965"/>
              <a:ext cx="2520280" cy="646331"/>
            </a:xfrm>
            <a:prstGeom prst="rect">
              <a:avLst/>
            </a:prstGeom>
          </p:spPr>
          <p:txBody>
            <a:bodyPr wrap="square" lIns="126000">
              <a:spAutoFit/>
            </a:bodyPr>
            <a:lstStyle/>
            <a:p>
              <a:pPr>
                <a:lnSpc>
                  <a:spcPct val="75000"/>
                </a:lnSpc>
                <a:spcBef>
                  <a:spcPts val="850"/>
                </a:spcBef>
                <a:buClr>
                  <a:srgbClr val="08267E"/>
                </a:buClr>
                <a:buSzPct val="80000"/>
              </a:pPr>
              <a:r>
                <a:rPr lang="en-AU" sz="1600" spc="-100" dirty="0" smtClean="0">
                  <a:solidFill>
                    <a:srgbClr val="08267E"/>
                  </a:solidFill>
                  <a:latin typeface="Calibri Light" pitchFamily="34" charset="0"/>
                </a:rPr>
                <a:t>Combining multiple, proprietary data sources could lead to huge tactical gains</a:t>
              </a:r>
              <a:endParaRPr lang="en-AU" sz="1600" spc="-100" dirty="0" smtClean="0">
                <a:solidFill>
                  <a:srgbClr val="08267E"/>
                </a:solidFill>
                <a:latin typeface="Calibri Light" pitchFamily="34" charset="0"/>
              </a:endParaRPr>
            </a:p>
          </p:txBody>
        </p:sp>
        <p:cxnSp>
          <p:nvCxnSpPr>
            <p:cNvPr id="28" name="Straight Connector 27"/>
            <p:cNvCxnSpPr/>
            <p:nvPr/>
          </p:nvCxnSpPr>
          <p:spPr>
            <a:xfrm>
              <a:off x="539552" y="1131590"/>
              <a:ext cx="0" cy="648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434220" y="1059582"/>
            <a:ext cx="7954204" cy="757130"/>
          </a:xfrm>
          <a:prstGeom prst="rect">
            <a:avLst/>
          </a:prstGeom>
        </p:spPr>
        <p:txBody>
          <a:bodyPr wrap="square" lIns="126000">
            <a:spAutoFit/>
          </a:bodyPr>
          <a:lstStyle/>
          <a:p>
            <a:pPr>
              <a:lnSpc>
                <a:spcPct val="85000"/>
              </a:lnSpc>
              <a:spcBef>
                <a:spcPts val="850"/>
              </a:spcBef>
              <a:buClr>
                <a:srgbClr val="08267E"/>
              </a:buClr>
              <a:buSzPct val="80000"/>
            </a:pPr>
            <a:r>
              <a:rPr lang="en-AU" sz="1400" b="1" spc="-20" dirty="0" smtClean="0">
                <a:solidFill>
                  <a:schemeClr val="tx1">
                    <a:lumMod val="85000"/>
                    <a:lumOff val="15000"/>
                  </a:schemeClr>
                </a:solidFill>
                <a:latin typeface="Arial Narrow" pitchFamily="34" charset="0"/>
              </a:rPr>
              <a:t>Where to from here?</a:t>
            </a:r>
          </a:p>
          <a:p>
            <a:pPr>
              <a:lnSpc>
                <a:spcPct val="85000"/>
              </a:lnSpc>
              <a:spcBef>
                <a:spcPts val="850"/>
              </a:spcBef>
              <a:buClr>
                <a:srgbClr val="08267E"/>
              </a:buClr>
              <a:buSzPct val="80000"/>
            </a:pPr>
            <a:r>
              <a:rPr lang="en-AU" sz="1400" b="1" spc="-20" dirty="0" smtClean="0">
                <a:solidFill>
                  <a:schemeClr val="tx1">
                    <a:lumMod val="85000"/>
                    <a:lumOff val="15000"/>
                  </a:schemeClr>
                </a:solidFill>
                <a:latin typeface="Arial Narrow" pitchFamily="34" charset="0"/>
              </a:rPr>
              <a:t>There are almost unlimited opportunities to expand this analysis to keep seeking deeper insights and greater competitive advantage.</a:t>
            </a:r>
            <a:endParaRPr lang="en-AU" sz="1400" b="1" spc="-20" dirty="0" smtClean="0">
              <a:solidFill>
                <a:schemeClr val="tx1">
                  <a:lumMod val="85000"/>
                  <a:lumOff val="15000"/>
                </a:schemeClr>
              </a:solidFill>
              <a:latin typeface="Arial Narrow" pitchFamily="34" charset="0"/>
            </a:endParaRPr>
          </a:p>
        </p:txBody>
      </p:sp>
      <p:grpSp>
        <p:nvGrpSpPr>
          <p:cNvPr id="30" name="Group 9"/>
          <p:cNvGrpSpPr/>
          <p:nvPr/>
        </p:nvGrpSpPr>
        <p:grpSpPr>
          <a:xfrm>
            <a:off x="6084168" y="1923678"/>
            <a:ext cx="2304256" cy="690625"/>
            <a:chOff x="539552" y="1088965"/>
            <a:chExt cx="2304256" cy="690625"/>
          </a:xfrm>
        </p:grpSpPr>
        <p:sp>
          <p:nvSpPr>
            <p:cNvPr id="31" name="Rectangle 30"/>
            <p:cNvSpPr/>
            <p:nvPr/>
          </p:nvSpPr>
          <p:spPr>
            <a:xfrm>
              <a:off x="539552" y="1088965"/>
              <a:ext cx="2304256" cy="461665"/>
            </a:xfrm>
            <a:prstGeom prst="rect">
              <a:avLst/>
            </a:prstGeom>
          </p:spPr>
          <p:txBody>
            <a:bodyPr wrap="square" lIns="126000">
              <a:spAutoFit/>
            </a:bodyPr>
            <a:lstStyle/>
            <a:p>
              <a:pPr>
                <a:lnSpc>
                  <a:spcPct val="75000"/>
                </a:lnSpc>
                <a:spcBef>
                  <a:spcPts val="850"/>
                </a:spcBef>
                <a:buClr>
                  <a:srgbClr val="08267E"/>
                </a:buClr>
                <a:buSzPct val="80000"/>
              </a:pPr>
              <a:r>
                <a:rPr lang="en-AU" sz="1600" spc="-100" dirty="0" smtClean="0">
                  <a:solidFill>
                    <a:srgbClr val="FF0000"/>
                  </a:solidFill>
                  <a:latin typeface="Calibri Light" pitchFamily="34" charset="0"/>
                </a:rPr>
                <a:t>This approach can be applied to any sport with rich data</a:t>
              </a:r>
              <a:endParaRPr lang="en-AU" sz="1600" spc="-100" dirty="0" smtClean="0">
                <a:solidFill>
                  <a:srgbClr val="FF0000"/>
                </a:solidFill>
                <a:latin typeface="Calibri Light" pitchFamily="34" charset="0"/>
              </a:endParaRPr>
            </a:p>
          </p:txBody>
        </p:sp>
        <p:cxnSp>
          <p:nvCxnSpPr>
            <p:cNvPr id="32" name="Straight Connector 31"/>
            <p:cNvCxnSpPr/>
            <p:nvPr/>
          </p:nvCxnSpPr>
          <p:spPr>
            <a:xfrm>
              <a:off x="539552" y="1131590"/>
              <a:ext cx="0" cy="648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4" name="Group 9"/>
          <p:cNvGrpSpPr/>
          <p:nvPr/>
        </p:nvGrpSpPr>
        <p:grpSpPr>
          <a:xfrm>
            <a:off x="3347864" y="1923678"/>
            <a:ext cx="2448272" cy="690625"/>
            <a:chOff x="539552" y="1088965"/>
            <a:chExt cx="2448272" cy="690625"/>
          </a:xfrm>
        </p:grpSpPr>
        <p:sp>
          <p:nvSpPr>
            <p:cNvPr id="35" name="Rectangle 34"/>
            <p:cNvSpPr/>
            <p:nvPr/>
          </p:nvSpPr>
          <p:spPr>
            <a:xfrm>
              <a:off x="539552" y="1088965"/>
              <a:ext cx="2448272" cy="461665"/>
            </a:xfrm>
            <a:prstGeom prst="rect">
              <a:avLst/>
            </a:prstGeom>
          </p:spPr>
          <p:txBody>
            <a:bodyPr wrap="square" lIns="126000">
              <a:spAutoFit/>
            </a:bodyPr>
            <a:lstStyle/>
            <a:p>
              <a:pPr>
                <a:lnSpc>
                  <a:spcPct val="75000"/>
                </a:lnSpc>
                <a:spcBef>
                  <a:spcPts val="850"/>
                </a:spcBef>
                <a:buClr>
                  <a:srgbClr val="08267E"/>
                </a:buClr>
                <a:buSzPct val="80000"/>
              </a:pPr>
              <a:r>
                <a:rPr lang="en-AU" sz="1600" spc="-100" dirty="0" smtClean="0">
                  <a:solidFill>
                    <a:srgbClr val="08267E"/>
                  </a:solidFill>
                  <a:latin typeface="Calibri Light" pitchFamily="34" charset="0"/>
                </a:rPr>
                <a:t>Going back to sports analytics roots: </a:t>
              </a:r>
              <a:r>
                <a:rPr lang="en-AU" sz="1600" spc="-100" dirty="0" err="1" smtClean="0">
                  <a:solidFill>
                    <a:srgbClr val="08267E"/>
                  </a:solidFill>
                  <a:latin typeface="Calibri Light" pitchFamily="34" charset="0"/>
                </a:rPr>
                <a:t>Moneyball</a:t>
              </a:r>
              <a:r>
                <a:rPr lang="en-AU" sz="1600" spc="-100" dirty="0" smtClean="0">
                  <a:solidFill>
                    <a:srgbClr val="08267E"/>
                  </a:solidFill>
                  <a:latin typeface="Calibri Light" pitchFamily="34" charset="0"/>
                </a:rPr>
                <a:t> version 2</a:t>
              </a:r>
              <a:endParaRPr lang="en-AU" sz="1600" spc="-100" dirty="0" smtClean="0">
                <a:solidFill>
                  <a:srgbClr val="08267E"/>
                </a:solidFill>
                <a:latin typeface="Calibri Light" pitchFamily="34" charset="0"/>
              </a:endParaRPr>
            </a:p>
          </p:txBody>
        </p:sp>
        <p:cxnSp>
          <p:nvCxnSpPr>
            <p:cNvPr id="37" name="Straight Connector 36"/>
            <p:cNvCxnSpPr/>
            <p:nvPr/>
          </p:nvCxnSpPr>
          <p:spPr>
            <a:xfrm>
              <a:off x="539552" y="1131590"/>
              <a:ext cx="0" cy="648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539552" y="2590691"/>
            <a:ext cx="2520280" cy="1908215"/>
          </a:xfrm>
          <a:prstGeom prst="rect">
            <a:avLst/>
          </a:prstGeom>
        </p:spPr>
        <p:txBody>
          <a:bodyPr wrap="square" lIns="126000">
            <a:spAutoFit/>
          </a:bodyPr>
          <a:lstStyle/>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This analysis only used free data – much more detail is in Champion Data</a:t>
            </a:r>
          </a:p>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Combining this with player GPS data could lead to invaluable insights into play-by-play outcomes</a:t>
            </a:r>
          </a:p>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What if we could go from understanding we need to win the contested ball, to knowing how to win it with the right running patterns and team plans?</a:t>
            </a:r>
            <a:endParaRPr lang="en-AU" sz="1200" dirty="0" smtClean="0">
              <a:latin typeface="Calibri Light" pitchFamily="34" charset="0"/>
              <a:cs typeface="Kalinga" pitchFamily="34" charset="0"/>
            </a:endParaRPr>
          </a:p>
        </p:txBody>
      </p:sp>
      <p:sp>
        <p:nvSpPr>
          <p:cNvPr id="42" name="Rectangle 41"/>
          <p:cNvSpPr/>
          <p:nvPr/>
        </p:nvSpPr>
        <p:spPr>
          <a:xfrm>
            <a:off x="3347864" y="2590691"/>
            <a:ext cx="2520280" cy="1908215"/>
          </a:xfrm>
          <a:prstGeom prst="rect">
            <a:avLst/>
          </a:prstGeom>
        </p:spPr>
        <p:txBody>
          <a:bodyPr wrap="square" lIns="126000">
            <a:spAutoFit/>
          </a:bodyPr>
          <a:lstStyle/>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An understanding of how players can successfully combine to create winning plays could lead to the next revolution in </a:t>
            </a:r>
            <a:r>
              <a:rPr lang="en-AU" sz="1200" dirty="0" err="1" smtClean="0">
                <a:latin typeface="Calibri Light" pitchFamily="34" charset="0"/>
                <a:cs typeface="Kalinga" pitchFamily="34" charset="0"/>
              </a:rPr>
              <a:t>Moneyball</a:t>
            </a:r>
            <a:endParaRPr lang="en-AU" sz="1200" dirty="0" smtClean="0">
              <a:latin typeface="Calibri Light" pitchFamily="34" charset="0"/>
              <a:cs typeface="Kalinga" pitchFamily="34" charset="0"/>
            </a:endParaRPr>
          </a:p>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The relative value of players in the draft and trade period probably has more to do with a team’s specific needs than taking the best midfielders and big forwards on offer</a:t>
            </a:r>
          </a:p>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Are we sure we’ve taken the lessons of </a:t>
            </a:r>
            <a:r>
              <a:rPr lang="en-AU" sz="1200" dirty="0" err="1" smtClean="0">
                <a:latin typeface="Calibri Light" pitchFamily="34" charset="0"/>
                <a:cs typeface="Kalinga" pitchFamily="34" charset="0"/>
              </a:rPr>
              <a:t>Moneyball</a:t>
            </a:r>
            <a:r>
              <a:rPr lang="en-AU" sz="1200" dirty="0" smtClean="0">
                <a:latin typeface="Calibri Light" pitchFamily="34" charset="0"/>
                <a:cs typeface="Kalinga" pitchFamily="34" charset="0"/>
              </a:rPr>
              <a:t> </a:t>
            </a:r>
            <a:r>
              <a:rPr lang="en-AU" sz="1200" dirty="0" smtClean="0">
                <a:latin typeface="Calibri Light" pitchFamily="34" charset="0"/>
                <a:cs typeface="Kalinga" pitchFamily="34" charset="0"/>
              </a:rPr>
              <a:t>in AFL?</a:t>
            </a:r>
            <a:endParaRPr lang="en-AU" sz="1200" dirty="0" smtClean="0">
              <a:latin typeface="Calibri Light" pitchFamily="34" charset="0"/>
              <a:cs typeface="Kalinga" pitchFamily="34" charset="0"/>
            </a:endParaRPr>
          </a:p>
        </p:txBody>
      </p:sp>
      <p:sp>
        <p:nvSpPr>
          <p:cNvPr id="43" name="Rectangle 42"/>
          <p:cNvSpPr/>
          <p:nvPr/>
        </p:nvSpPr>
        <p:spPr>
          <a:xfrm>
            <a:off x="6084168" y="2590691"/>
            <a:ext cx="2232248" cy="1138773"/>
          </a:xfrm>
          <a:prstGeom prst="rect">
            <a:avLst/>
          </a:prstGeom>
        </p:spPr>
        <p:txBody>
          <a:bodyPr wrap="square" lIns="126000">
            <a:spAutoFit/>
          </a:bodyPr>
          <a:lstStyle/>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The use of data analysis in short-form cricket (T20) is already defining competitive advantage</a:t>
            </a:r>
          </a:p>
          <a:p>
            <a:pPr marL="180975" lvl="1" indent="-180975">
              <a:lnSpc>
                <a:spcPct val="75000"/>
              </a:lnSpc>
              <a:spcBef>
                <a:spcPts val="600"/>
              </a:spcBef>
              <a:buClr>
                <a:schemeClr val="tx1">
                  <a:lumMod val="75000"/>
                  <a:lumOff val="25000"/>
                </a:schemeClr>
              </a:buClr>
              <a:buSzPct val="90000"/>
              <a:buFont typeface="Wingdings"/>
              <a:buChar char=""/>
              <a:defRPr/>
            </a:pPr>
            <a:r>
              <a:rPr lang="en-AU" sz="1200" dirty="0" smtClean="0">
                <a:latin typeface="Calibri Light" pitchFamily="34" charset="0"/>
                <a:cs typeface="Kalinga" pitchFamily="34" charset="0"/>
              </a:rPr>
              <a:t>It is evident that teams have specific plans by game phase, by match-up and by player</a:t>
            </a:r>
            <a:endParaRPr lang="en-AU" sz="1200" dirty="0" smtClean="0">
              <a:latin typeface="Calibri Light" pitchFamily="34" charset="0"/>
              <a:cs typeface="Kaling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SPORT IS ABOUT </a:t>
            </a:r>
            <a:r>
              <a:rPr lang="en-AU" dirty="0" smtClean="0">
                <a:solidFill>
                  <a:srgbClr val="FF0000"/>
                </a:solidFill>
              </a:rPr>
              <a:t>WINNING</a:t>
            </a:r>
            <a:endParaRPr lang="en-AU" dirty="0">
              <a:solidFill>
                <a:srgbClr val="FF0000"/>
              </a:solidFill>
            </a:endParaRPr>
          </a:p>
        </p:txBody>
      </p:sp>
      <p:grpSp>
        <p:nvGrpSpPr>
          <p:cNvPr id="6" name="Group 5"/>
          <p:cNvGrpSpPr/>
          <p:nvPr/>
        </p:nvGrpSpPr>
        <p:grpSpPr>
          <a:xfrm>
            <a:off x="1607840" y="3718049"/>
            <a:ext cx="5928320" cy="1032634"/>
            <a:chOff x="1619672" y="3699356"/>
            <a:chExt cx="5928320" cy="1032634"/>
          </a:xfrm>
        </p:grpSpPr>
        <p:graphicFrame>
          <p:nvGraphicFramePr>
            <p:cNvPr id="4" name="Diagram 3"/>
            <p:cNvGraphicFramePr/>
            <p:nvPr/>
          </p:nvGraphicFramePr>
          <p:xfrm>
            <a:off x="1619672" y="3780110"/>
            <a:ext cx="5928320" cy="951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4935860" y="3699356"/>
              <a:ext cx="929742" cy="307777"/>
            </a:xfrm>
            <a:prstGeom prst="rect">
              <a:avLst/>
            </a:prstGeom>
          </p:spPr>
          <p:txBody>
            <a:bodyPr wrap="none">
              <a:spAutoFit/>
            </a:bodyPr>
            <a:lstStyle/>
            <a:p>
              <a:pPr lvl="0" algn="ctr"/>
              <a:r>
                <a:rPr lang="en-AU" sz="1400" dirty="0" smtClean="0">
                  <a:solidFill>
                    <a:schemeClr val="accent3">
                      <a:lumMod val="50000"/>
                    </a:schemeClr>
                  </a:solidFill>
                </a:rPr>
                <a:t>(explains) </a:t>
              </a:r>
              <a:endParaRPr lang="en-AU" sz="1400" dirty="0">
                <a:solidFill>
                  <a:schemeClr val="accent3">
                    <a:lumMod val="50000"/>
                  </a:schemeClr>
                </a:solidFill>
              </a:endParaRPr>
            </a:p>
          </p:txBody>
        </p:sp>
      </p:grpSp>
      <p:grpSp>
        <p:nvGrpSpPr>
          <p:cNvPr id="10" name="Group 9"/>
          <p:cNvGrpSpPr/>
          <p:nvPr/>
        </p:nvGrpSpPr>
        <p:grpSpPr>
          <a:xfrm>
            <a:off x="539552" y="1851670"/>
            <a:ext cx="2448272" cy="942625"/>
            <a:chOff x="539552" y="1088965"/>
            <a:chExt cx="2448272" cy="942625"/>
          </a:xfrm>
        </p:grpSpPr>
        <p:sp>
          <p:nvSpPr>
            <p:cNvPr id="7" name="Rectangle 6"/>
            <p:cNvSpPr/>
            <p:nvPr/>
          </p:nvSpPr>
          <p:spPr>
            <a:xfrm>
              <a:off x="539552" y="1088965"/>
              <a:ext cx="2448272" cy="932307"/>
            </a:xfrm>
            <a:prstGeom prst="rect">
              <a:avLst/>
            </a:prstGeom>
          </p:spPr>
          <p:txBody>
            <a:bodyPr wrap="square" lIns="126000">
              <a:spAutoFit/>
            </a:bodyPr>
            <a:lstStyle/>
            <a:p>
              <a:pPr>
                <a:lnSpc>
                  <a:spcPct val="75000"/>
                </a:lnSpc>
                <a:spcBef>
                  <a:spcPts val="850"/>
                </a:spcBef>
                <a:buClr>
                  <a:srgbClr val="08267E"/>
                </a:buClr>
                <a:buSzPct val="80000"/>
              </a:pPr>
              <a:r>
                <a:rPr lang="en-AU" spc="-120" dirty="0" smtClean="0">
                  <a:solidFill>
                    <a:srgbClr val="08267E"/>
                  </a:solidFill>
                  <a:latin typeface="Calibri Light" pitchFamily="34" charset="0"/>
                </a:rPr>
                <a:t>The story of </a:t>
              </a:r>
              <a:r>
                <a:rPr lang="en-AU" spc="-120" dirty="0" err="1" smtClean="0">
                  <a:solidFill>
                    <a:srgbClr val="08267E"/>
                  </a:solidFill>
                  <a:latin typeface="Calibri Light" pitchFamily="34" charset="0"/>
                </a:rPr>
                <a:t>Moneyball</a:t>
              </a:r>
              <a:r>
                <a:rPr lang="en-AU" spc="-120" dirty="0" smtClean="0">
                  <a:solidFill>
                    <a:srgbClr val="08267E"/>
                  </a:solidFill>
                  <a:latin typeface="Calibri Light" pitchFamily="34" charset="0"/>
                </a:rPr>
                <a:t> and the Oakland A’s signalled the beginnings of a data-driven revolution in sport</a:t>
              </a:r>
            </a:p>
          </p:txBody>
        </p:sp>
        <p:cxnSp>
          <p:nvCxnSpPr>
            <p:cNvPr id="8" name="Straight Connector 7"/>
            <p:cNvCxnSpPr/>
            <p:nvPr/>
          </p:nvCxnSpPr>
          <p:spPr>
            <a:xfrm>
              <a:off x="539552" y="1131590"/>
              <a:ext cx="0" cy="900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239852" y="1851670"/>
            <a:ext cx="2448272" cy="942625"/>
            <a:chOff x="539552" y="1088965"/>
            <a:chExt cx="2448272" cy="942625"/>
          </a:xfrm>
        </p:grpSpPr>
        <p:sp>
          <p:nvSpPr>
            <p:cNvPr id="12" name="Rectangle 11"/>
            <p:cNvSpPr/>
            <p:nvPr/>
          </p:nvSpPr>
          <p:spPr>
            <a:xfrm>
              <a:off x="539552" y="1088965"/>
              <a:ext cx="2448272" cy="516808"/>
            </a:xfrm>
            <a:prstGeom prst="rect">
              <a:avLst/>
            </a:prstGeom>
          </p:spPr>
          <p:txBody>
            <a:bodyPr wrap="square" lIns="126000">
              <a:spAutoFit/>
            </a:bodyPr>
            <a:lstStyle/>
            <a:p>
              <a:pPr>
                <a:lnSpc>
                  <a:spcPct val="75000"/>
                </a:lnSpc>
                <a:spcBef>
                  <a:spcPts val="850"/>
                </a:spcBef>
                <a:buClr>
                  <a:srgbClr val="08267E"/>
                </a:buClr>
                <a:buSzPct val="80000"/>
              </a:pPr>
              <a:r>
                <a:rPr lang="en-AU" spc="-120" dirty="0" smtClean="0">
                  <a:solidFill>
                    <a:srgbClr val="08267E"/>
                  </a:solidFill>
                  <a:latin typeface="Calibri Light" pitchFamily="34" charset="0"/>
                </a:rPr>
                <a:t>Elite sport is about winning and commercial success</a:t>
              </a:r>
            </a:p>
          </p:txBody>
        </p:sp>
        <p:cxnSp>
          <p:nvCxnSpPr>
            <p:cNvPr id="13" name="Straight Connector 12"/>
            <p:cNvCxnSpPr/>
            <p:nvPr/>
          </p:nvCxnSpPr>
          <p:spPr>
            <a:xfrm>
              <a:off x="539552" y="1131590"/>
              <a:ext cx="0" cy="900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3239852" y="2614375"/>
            <a:ext cx="2448272" cy="984180"/>
          </a:xfrm>
          <a:prstGeom prst="rect">
            <a:avLst/>
          </a:prstGeom>
        </p:spPr>
        <p:txBody>
          <a:bodyPr wrap="square" lIns="126000">
            <a:spAutoFit/>
          </a:bodyPr>
          <a:lstStyle/>
          <a:p>
            <a:pPr marL="180975" lvl="1" indent="-180975">
              <a:lnSpc>
                <a:spcPct val="75000"/>
              </a:lnSpc>
              <a:spcBef>
                <a:spcPts val="600"/>
              </a:spcBef>
              <a:buClr>
                <a:schemeClr val="tx1">
                  <a:lumMod val="75000"/>
                  <a:lumOff val="25000"/>
                </a:schemeClr>
              </a:buClr>
              <a:buSzPct val="90000"/>
              <a:buFont typeface="Wingdings"/>
              <a:buChar char=""/>
              <a:defRPr/>
            </a:pPr>
            <a:r>
              <a:rPr lang="en-AU" sz="1400" dirty="0" smtClean="0">
                <a:latin typeface="Calibri Light" pitchFamily="34" charset="0"/>
                <a:cs typeface="Kalinga" pitchFamily="34" charset="0"/>
              </a:rPr>
              <a:t>Commercial success often follows on-field success</a:t>
            </a:r>
          </a:p>
          <a:p>
            <a:pPr marL="180975" lvl="1" indent="-180975">
              <a:lnSpc>
                <a:spcPct val="75000"/>
              </a:lnSpc>
              <a:spcBef>
                <a:spcPts val="600"/>
              </a:spcBef>
              <a:buClr>
                <a:schemeClr val="tx1">
                  <a:lumMod val="75000"/>
                  <a:lumOff val="25000"/>
                </a:schemeClr>
              </a:buClr>
              <a:buSzPct val="90000"/>
              <a:buFont typeface="Wingdings"/>
              <a:buChar char=""/>
              <a:defRPr/>
            </a:pPr>
            <a:r>
              <a:rPr lang="en-AU" sz="1400" dirty="0" smtClean="0">
                <a:latin typeface="Calibri Light" pitchFamily="34" charset="0"/>
                <a:cs typeface="Kalinga" pitchFamily="34" charset="0"/>
              </a:rPr>
              <a:t>Data analysis is giving teams the competitive edge in elite competition</a:t>
            </a:r>
          </a:p>
        </p:txBody>
      </p:sp>
      <p:grpSp>
        <p:nvGrpSpPr>
          <p:cNvPr id="17" name="Group 16"/>
          <p:cNvGrpSpPr/>
          <p:nvPr/>
        </p:nvGrpSpPr>
        <p:grpSpPr>
          <a:xfrm>
            <a:off x="5940152" y="1851670"/>
            <a:ext cx="2448272" cy="942625"/>
            <a:chOff x="539552" y="1088965"/>
            <a:chExt cx="2448272" cy="942625"/>
          </a:xfrm>
        </p:grpSpPr>
        <p:sp>
          <p:nvSpPr>
            <p:cNvPr id="18" name="Rectangle 17"/>
            <p:cNvSpPr/>
            <p:nvPr/>
          </p:nvSpPr>
          <p:spPr>
            <a:xfrm>
              <a:off x="539552" y="1088965"/>
              <a:ext cx="2448272" cy="932307"/>
            </a:xfrm>
            <a:prstGeom prst="rect">
              <a:avLst/>
            </a:prstGeom>
          </p:spPr>
          <p:txBody>
            <a:bodyPr wrap="square" lIns="126000">
              <a:spAutoFit/>
            </a:bodyPr>
            <a:lstStyle/>
            <a:p>
              <a:pPr>
                <a:lnSpc>
                  <a:spcPct val="75000"/>
                </a:lnSpc>
                <a:spcBef>
                  <a:spcPts val="850"/>
                </a:spcBef>
                <a:buClr>
                  <a:srgbClr val="08267E"/>
                </a:buClr>
                <a:buSzPct val="80000"/>
              </a:pPr>
              <a:r>
                <a:rPr lang="en-AU" spc="-120" dirty="0" smtClean="0">
                  <a:solidFill>
                    <a:srgbClr val="FF0000"/>
                  </a:solidFill>
                  <a:latin typeface="Calibri Light" pitchFamily="34" charset="0"/>
                </a:rPr>
                <a:t>This analysis sets out to find a link between AFL player performance and team results</a:t>
              </a:r>
            </a:p>
          </p:txBody>
        </p:sp>
        <p:cxnSp>
          <p:nvCxnSpPr>
            <p:cNvPr id="19" name="Straight Connector 18"/>
            <p:cNvCxnSpPr/>
            <p:nvPr/>
          </p:nvCxnSpPr>
          <p:spPr>
            <a:xfrm>
              <a:off x="539552" y="1131590"/>
              <a:ext cx="0" cy="900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2" name="Slide Number Placeholder 21"/>
          <p:cNvSpPr>
            <a:spLocks noGrp="1"/>
          </p:cNvSpPr>
          <p:nvPr>
            <p:ph type="sldNum" sz="quarter" idx="12"/>
          </p:nvPr>
        </p:nvSpPr>
        <p:spPr>
          <a:xfrm>
            <a:off x="8244408" y="4803998"/>
            <a:ext cx="472060" cy="205740"/>
          </a:xfrm>
        </p:spPr>
        <p:txBody>
          <a:bodyPr/>
          <a:lstStyle/>
          <a:p>
            <a:fld id="{330D2E87-30D5-43AF-A58B-0855920B3EF9}" type="slidenum">
              <a:rPr lang="en-AU" sz="1100" smtClean="0">
                <a:solidFill>
                  <a:schemeClr val="tx1">
                    <a:lumMod val="65000"/>
                    <a:lumOff val="35000"/>
                  </a:schemeClr>
                </a:solidFill>
                <a:latin typeface="Arial" pitchFamily="34" charset="0"/>
                <a:cs typeface="Arial" pitchFamily="34" charset="0"/>
              </a:rPr>
              <a:pPr/>
              <a:t>2</a:t>
            </a:fld>
            <a:endParaRPr lang="en-AU" sz="1100" dirty="0">
              <a:solidFill>
                <a:schemeClr val="tx1">
                  <a:lumMod val="65000"/>
                  <a:lumOff val="35000"/>
                </a:schemeClr>
              </a:solidFill>
              <a:latin typeface="Arial" pitchFamily="34" charset="0"/>
              <a:cs typeface="Arial" pitchFamily="34" charset="0"/>
            </a:endParaRPr>
          </a:p>
        </p:txBody>
      </p:sp>
      <p:sp>
        <p:nvSpPr>
          <p:cNvPr id="20" name="Rectangle 19"/>
          <p:cNvSpPr/>
          <p:nvPr/>
        </p:nvSpPr>
        <p:spPr>
          <a:xfrm>
            <a:off x="434220" y="1059582"/>
            <a:ext cx="7954204" cy="641714"/>
          </a:xfrm>
          <a:prstGeom prst="rect">
            <a:avLst/>
          </a:prstGeom>
        </p:spPr>
        <p:txBody>
          <a:bodyPr wrap="square" lIns="126000">
            <a:spAutoFit/>
          </a:bodyPr>
          <a:lstStyle/>
          <a:p>
            <a:pPr>
              <a:lnSpc>
                <a:spcPct val="85000"/>
              </a:lnSpc>
              <a:spcBef>
                <a:spcPts val="850"/>
              </a:spcBef>
              <a:buClr>
                <a:srgbClr val="08267E"/>
              </a:buClr>
              <a:buSzPct val="80000"/>
            </a:pPr>
            <a:r>
              <a:rPr lang="en-AU" sz="1400" b="1" spc="-20" dirty="0" smtClean="0">
                <a:solidFill>
                  <a:schemeClr val="tx1">
                    <a:lumMod val="85000"/>
                    <a:lumOff val="15000"/>
                  </a:schemeClr>
                </a:solidFill>
                <a:latin typeface="Arial Narrow" pitchFamily="34" charset="0"/>
              </a:rPr>
              <a:t>Choosing personnel and tactics in sport used to be more art than science. In some sports, it arguably still is. Nowadays, the rich commercial returns of succeeding in sport through TV rights deals, sponsorships and merchandising is too much to leave to chance – teams need to maximise their chances of “making their own luck”.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grayscl/>
            <a:lum contrast="10000"/>
          </a:blip>
          <a:srcRect r="12121" b="20566"/>
          <a:stretch>
            <a:fillRect/>
          </a:stretch>
        </p:blipFill>
        <p:spPr bwMode="auto">
          <a:xfrm>
            <a:off x="6571605" y="1059582"/>
            <a:ext cx="2248867" cy="1008112"/>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grayscl/>
            <a:lum bright="10000" contrast="-10000"/>
          </a:blip>
          <a:srcRect/>
          <a:stretch>
            <a:fillRect/>
          </a:stretch>
        </p:blipFill>
        <p:spPr bwMode="auto">
          <a:xfrm>
            <a:off x="6588224" y="2211710"/>
            <a:ext cx="2226373" cy="1152128"/>
          </a:xfrm>
          <a:prstGeom prst="rect">
            <a:avLst/>
          </a:prstGeom>
          <a:noFill/>
          <a:ln w="9525">
            <a:noFill/>
            <a:miter lim="800000"/>
            <a:headEnd/>
            <a:tailEnd/>
          </a:ln>
        </p:spPr>
      </p:pic>
      <p:sp>
        <p:nvSpPr>
          <p:cNvPr id="2" name="Title 1"/>
          <p:cNvSpPr>
            <a:spLocks noGrp="1"/>
          </p:cNvSpPr>
          <p:nvPr>
            <p:ph type="title"/>
          </p:nvPr>
        </p:nvSpPr>
        <p:spPr/>
        <p:txBody>
          <a:bodyPr/>
          <a:lstStyle/>
          <a:p>
            <a:r>
              <a:rPr lang="en-AU" dirty="0" smtClean="0"/>
              <a:t>Analysis approach</a:t>
            </a:r>
            <a:endParaRPr lang="en-AU" dirty="0">
              <a:solidFill>
                <a:srgbClr val="FF0000"/>
              </a:solidFill>
            </a:endParaRPr>
          </a:p>
        </p:txBody>
      </p:sp>
      <p:sp>
        <p:nvSpPr>
          <p:cNvPr id="22" name="Slide Number Placeholder 21"/>
          <p:cNvSpPr>
            <a:spLocks noGrp="1"/>
          </p:cNvSpPr>
          <p:nvPr>
            <p:ph type="sldNum" sz="quarter" idx="12"/>
          </p:nvPr>
        </p:nvSpPr>
        <p:spPr>
          <a:xfrm>
            <a:off x="8244408" y="4803998"/>
            <a:ext cx="472060" cy="205740"/>
          </a:xfrm>
        </p:spPr>
        <p:txBody>
          <a:bodyPr/>
          <a:lstStyle/>
          <a:p>
            <a:fld id="{330D2E87-30D5-43AF-A58B-0855920B3EF9}" type="slidenum">
              <a:rPr lang="en-AU" sz="1100" smtClean="0">
                <a:solidFill>
                  <a:schemeClr val="tx1">
                    <a:lumMod val="65000"/>
                    <a:lumOff val="35000"/>
                  </a:schemeClr>
                </a:solidFill>
                <a:latin typeface="Arial" pitchFamily="34" charset="0"/>
                <a:cs typeface="Arial" pitchFamily="34" charset="0"/>
              </a:rPr>
              <a:pPr/>
              <a:t>3</a:t>
            </a:fld>
            <a:endParaRPr lang="en-AU" sz="1100" dirty="0">
              <a:solidFill>
                <a:schemeClr val="tx1">
                  <a:lumMod val="65000"/>
                  <a:lumOff val="35000"/>
                </a:schemeClr>
              </a:solidFill>
              <a:latin typeface="Arial" pitchFamily="34" charset="0"/>
              <a:cs typeface="Arial" pitchFamily="34" charset="0"/>
            </a:endParaRPr>
          </a:p>
        </p:txBody>
      </p:sp>
      <p:grpSp>
        <p:nvGrpSpPr>
          <p:cNvPr id="43" name="Group 42"/>
          <p:cNvGrpSpPr/>
          <p:nvPr/>
        </p:nvGrpSpPr>
        <p:grpSpPr>
          <a:xfrm>
            <a:off x="2987457" y="1471859"/>
            <a:ext cx="4536871" cy="3339352"/>
            <a:chOff x="2987457" y="1471859"/>
            <a:chExt cx="4536871" cy="3339352"/>
          </a:xfrm>
        </p:grpSpPr>
        <p:grpSp>
          <p:nvGrpSpPr>
            <p:cNvPr id="6" name="Group 9"/>
            <p:cNvGrpSpPr/>
            <p:nvPr/>
          </p:nvGrpSpPr>
          <p:grpSpPr>
            <a:xfrm>
              <a:off x="2987457" y="1471859"/>
              <a:ext cx="2808679" cy="438625"/>
              <a:chOff x="539552" y="1088965"/>
              <a:chExt cx="2808679" cy="438625"/>
            </a:xfrm>
          </p:grpSpPr>
          <p:sp>
            <p:nvSpPr>
              <p:cNvPr id="7" name="Rectangle 6"/>
              <p:cNvSpPr/>
              <p:nvPr/>
            </p:nvSpPr>
            <p:spPr>
              <a:xfrm>
                <a:off x="539552" y="1088965"/>
                <a:ext cx="2808679" cy="375359"/>
              </a:xfrm>
              <a:prstGeom prst="rect">
                <a:avLst/>
              </a:prstGeom>
            </p:spPr>
            <p:txBody>
              <a:bodyPr wrap="square" lIns="126000">
                <a:spAutoFit/>
              </a:bodyPr>
              <a:lstStyle/>
              <a:p>
                <a:pPr>
                  <a:lnSpc>
                    <a:spcPct val="75000"/>
                  </a:lnSpc>
                  <a:spcBef>
                    <a:spcPts val="850"/>
                  </a:spcBef>
                  <a:buClr>
                    <a:srgbClr val="08267E"/>
                  </a:buClr>
                  <a:buSzPct val="80000"/>
                </a:pPr>
                <a:r>
                  <a:rPr lang="en-AU" sz="1200" spc="-60" dirty="0" smtClean="0">
                    <a:solidFill>
                      <a:srgbClr val="0C3CC4"/>
                    </a:solidFill>
                    <a:latin typeface="Calibri Light" pitchFamily="34" charset="0"/>
                  </a:rPr>
                  <a:t>Gathering player metric and team results data, creating team-wise totals for each match</a:t>
                </a:r>
              </a:p>
            </p:txBody>
          </p:sp>
          <p:cxnSp>
            <p:nvCxnSpPr>
              <p:cNvPr id="8" name="Straight Connector 7"/>
              <p:cNvCxnSpPr/>
              <p:nvPr/>
            </p:nvCxnSpPr>
            <p:spPr>
              <a:xfrm>
                <a:off x="539552" y="1131590"/>
                <a:ext cx="0" cy="396000"/>
              </a:xfrm>
              <a:prstGeom prst="line">
                <a:avLst/>
              </a:prstGeom>
              <a:ln w="38100" cap="sq">
                <a:solidFill>
                  <a:srgbClr val="0C3CC4"/>
                </a:solidFill>
              </a:ln>
            </p:spPr>
            <p:style>
              <a:lnRef idx="1">
                <a:schemeClr val="accent1"/>
              </a:lnRef>
              <a:fillRef idx="0">
                <a:schemeClr val="accent1"/>
              </a:fillRef>
              <a:effectRef idx="0">
                <a:schemeClr val="accent1"/>
              </a:effectRef>
              <a:fontRef idx="minor">
                <a:schemeClr val="tx1"/>
              </a:fontRef>
            </p:style>
          </p:cxnSp>
        </p:grpSp>
        <p:grpSp>
          <p:nvGrpSpPr>
            <p:cNvPr id="17" name="Group 9"/>
            <p:cNvGrpSpPr/>
            <p:nvPr/>
          </p:nvGrpSpPr>
          <p:grpSpPr>
            <a:xfrm>
              <a:off x="3203848" y="1845093"/>
              <a:ext cx="2808679" cy="438625"/>
              <a:chOff x="539552" y="986524"/>
              <a:chExt cx="2808679" cy="438625"/>
            </a:xfrm>
          </p:grpSpPr>
          <p:sp>
            <p:nvSpPr>
              <p:cNvPr id="20" name="Rectangle 19"/>
              <p:cNvSpPr/>
              <p:nvPr/>
            </p:nvSpPr>
            <p:spPr>
              <a:xfrm>
                <a:off x="539552" y="986524"/>
                <a:ext cx="2808679" cy="375359"/>
              </a:xfrm>
              <a:prstGeom prst="rect">
                <a:avLst/>
              </a:prstGeom>
            </p:spPr>
            <p:txBody>
              <a:bodyPr wrap="square" lIns="126000">
                <a:spAutoFit/>
              </a:bodyPr>
              <a:lstStyle/>
              <a:p>
                <a:pPr>
                  <a:lnSpc>
                    <a:spcPct val="75000"/>
                  </a:lnSpc>
                  <a:spcBef>
                    <a:spcPts val="850"/>
                  </a:spcBef>
                  <a:buClr>
                    <a:srgbClr val="08267E"/>
                  </a:buClr>
                  <a:buSzPct val="80000"/>
                </a:pPr>
                <a:r>
                  <a:rPr lang="en-AU" sz="1200" spc="-60" dirty="0" smtClean="0">
                    <a:solidFill>
                      <a:srgbClr val="0C3CC4"/>
                    </a:solidFill>
                    <a:latin typeface="Calibri Light" pitchFamily="34" charset="0"/>
                  </a:rPr>
                  <a:t>Performing exploratory visualisation to look for relationships in the raw data</a:t>
                </a:r>
              </a:p>
            </p:txBody>
          </p:sp>
          <p:cxnSp>
            <p:nvCxnSpPr>
              <p:cNvPr id="21" name="Straight Connector 20"/>
              <p:cNvCxnSpPr/>
              <p:nvPr/>
            </p:nvCxnSpPr>
            <p:spPr>
              <a:xfrm>
                <a:off x="539552" y="1029149"/>
                <a:ext cx="0" cy="396000"/>
              </a:xfrm>
              <a:prstGeom prst="line">
                <a:avLst/>
              </a:prstGeom>
              <a:ln w="38100" cap="sq">
                <a:solidFill>
                  <a:srgbClr val="0C3CC4"/>
                </a:solidFill>
              </a:ln>
            </p:spPr>
            <p:style>
              <a:lnRef idx="1">
                <a:schemeClr val="accent1"/>
              </a:lnRef>
              <a:fillRef idx="0">
                <a:schemeClr val="accent1"/>
              </a:fillRef>
              <a:effectRef idx="0">
                <a:schemeClr val="accent1"/>
              </a:effectRef>
              <a:fontRef idx="minor">
                <a:schemeClr val="tx1"/>
              </a:fontRef>
            </p:style>
          </p:cxnSp>
        </p:grpSp>
        <p:grpSp>
          <p:nvGrpSpPr>
            <p:cNvPr id="23" name="Group 9"/>
            <p:cNvGrpSpPr/>
            <p:nvPr/>
          </p:nvGrpSpPr>
          <p:grpSpPr>
            <a:xfrm>
              <a:off x="3563521" y="2436363"/>
              <a:ext cx="2808679" cy="438625"/>
              <a:chOff x="539552" y="1088965"/>
              <a:chExt cx="2808679" cy="438625"/>
            </a:xfrm>
          </p:grpSpPr>
          <p:sp>
            <p:nvSpPr>
              <p:cNvPr id="24" name="Rectangle 23"/>
              <p:cNvSpPr/>
              <p:nvPr/>
            </p:nvSpPr>
            <p:spPr>
              <a:xfrm>
                <a:off x="539552" y="1088965"/>
                <a:ext cx="2808679" cy="369332"/>
              </a:xfrm>
              <a:prstGeom prst="rect">
                <a:avLst/>
              </a:prstGeom>
            </p:spPr>
            <p:txBody>
              <a:bodyPr wrap="square" lIns="126000">
                <a:spAutoFit/>
              </a:bodyPr>
              <a:lstStyle/>
              <a:p>
                <a:pPr>
                  <a:lnSpc>
                    <a:spcPct val="75000"/>
                  </a:lnSpc>
                  <a:spcBef>
                    <a:spcPts val="850"/>
                  </a:spcBef>
                  <a:buClr>
                    <a:srgbClr val="08267E"/>
                  </a:buClr>
                  <a:buSzPct val="80000"/>
                </a:pPr>
                <a:r>
                  <a:rPr lang="en-AU" sz="1200" spc="-60" dirty="0" smtClean="0">
                    <a:solidFill>
                      <a:srgbClr val="08267E"/>
                    </a:solidFill>
                    <a:latin typeface="Calibri Light" pitchFamily="34" charset="0"/>
                  </a:rPr>
                  <a:t>Creating indices to measure team </a:t>
                </a:r>
                <a:r>
                  <a:rPr lang="en-AU" sz="1200" spc="-60" dirty="0" err="1" smtClean="0">
                    <a:solidFill>
                      <a:srgbClr val="08267E"/>
                    </a:solidFill>
                    <a:latin typeface="Calibri Light" pitchFamily="34" charset="0"/>
                  </a:rPr>
                  <a:t>vs</a:t>
                </a:r>
                <a:r>
                  <a:rPr lang="en-AU" sz="1200" spc="-60" dirty="0" smtClean="0">
                    <a:solidFill>
                      <a:srgbClr val="08267E"/>
                    </a:solidFill>
                    <a:latin typeface="Calibri Light" pitchFamily="34" charset="0"/>
                  </a:rPr>
                  <a:t> opponent, performing visual and statistical analysis</a:t>
                </a:r>
              </a:p>
            </p:txBody>
          </p:sp>
          <p:cxnSp>
            <p:nvCxnSpPr>
              <p:cNvPr id="25" name="Straight Connector 24"/>
              <p:cNvCxnSpPr/>
              <p:nvPr/>
            </p:nvCxnSpPr>
            <p:spPr>
              <a:xfrm>
                <a:off x="539552" y="1131590"/>
                <a:ext cx="0" cy="396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pSp>
          <p:nvGrpSpPr>
            <p:cNvPr id="29" name="Group 9"/>
            <p:cNvGrpSpPr/>
            <p:nvPr/>
          </p:nvGrpSpPr>
          <p:grpSpPr>
            <a:xfrm>
              <a:off x="3923561" y="2990623"/>
              <a:ext cx="2808679" cy="438625"/>
              <a:chOff x="539552" y="1088965"/>
              <a:chExt cx="2808679" cy="438625"/>
            </a:xfrm>
          </p:grpSpPr>
          <p:sp>
            <p:nvSpPr>
              <p:cNvPr id="30" name="Rectangle 29"/>
              <p:cNvSpPr/>
              <p:nvPr/>
            </p:nvSpPr>
            <p:spPr>
              <a:xfrm>
                <a:off x="539552" y="1088965"/>
                <a:ext cx="2808679" cy="375359"/>
              </a:xfrm>
              <a:prstGeom prst="rect">
                <a:avLst/>
              </a:prstGeom>
            </p:spPr>
            <p:txBody>
              <a:bodyPr wrap="square" lIns="126000">
                <a:spAutoFit/>
              </a:bodyPr>
              <a:lstStyle/>
              <a:p>
                <a:pPr>
                  <a:lnSpc>
                    <a:spcPct val="75000"/>
                  </a:lnSpc>
                  <a:spcBef>
                    <a:spcPts val="850"/>
                  </a:spcBef>
                  <a:buClr>
                    <a:srgbClr val="08267E"/>
                  </a:buClr>
                  <a:buSzPct val="80000"/>
                </a:pPr>
                <a:r>
                  <a:rPr lang="en-AU" sz="1200" spc="-60" dirty="0" smtClean="0">
                    <a:solidFill>
                      <a:srgbClr val="0C3CC4"/>
                    </a:solidFill>
                    <a:latin typeface="Calibri Light" pitchFamily="34" charset="0"/>
                  </a:rPr>
                  <a:t>Creating additional proportion measures and clustering data for modelling</a:t>
                </a:r>
              </a:p>
            </p:txBody>
          </p:sp>
          <p:cxnSp>
            <p:nvCxnSpPr>
              <p:cNvPr id="31" name="Straight Connector 30"/>
              <p:cNvCxnSpPr/>
              <p:nvPr/>
            </p:nvCxnSpPr>
            <p:spPr>
              <a:xfrm>
                <a:off x="539552" y="1131590"/>
                <a:ext cx="0" cy="396000"/>
              </a:xfrm>
              <a:prstGeom prst="line">
                <a:avLst/>
              </a:prstGeom>
              <a:ln w="38100" cap="sq">
                <a:solidFill>
                  <a:srgbClr val="0C3CC4"/>
                </a:solidFill>
              </a:ln>
            </p:spPr>
            <p:style>
              <a:lnRef idx="1">
                <a:schemeClr val="accent1"/>
              </a:lnRef>
              <a:fillRef idx="0">
                <a:schemeClr val="accent1"/>
              </a:fillRef>
              <a:effectRef idx="0">
                <a:schemeClr val="accent1"/>
              </a:effectRef>
              <a:fontRef idx="minor">
                <a:schemeClr val="tx1"/>
              </a:fontRef>
            </p:style>
          </p:cxnSp>
        </p:grpSp>
        <p:grpSp>
          <p:nvGrpSpPr>
            <p:cNvPr id="32" name="Group 9"/>
            <p:cNvGrpSpPr/>
            <p:nvPr/>
          </p:nvGrpSpPr>
          <p:grpSpPr>
            <a:xfrm>
              <a:off x="4139585" y="3389966"/>
              <a:ext cx="2808679" cy="438625"/>
              <a:chOff x="539552" y="979928"/>
              <a:chExt cx="2808679" cy="438625"/>
            </a:xfrm>
          </p:grpSpPr>
          <p:sp>
            <p:nvSpPr>
              <p:cNvPr id="33" name="Rectangle 32"/>
              <p:cNvSpPr/>
              <p:nvPr/>
            </p:nvSpPr>
            <p:spPr>
              <a:xfrm>
                <a:off x="539552" y="979928"/>
                <a:ext cx="2808679" cy="369332"/>
              </a:xfrm>
              <a:prstGeom prst="rect">
                <a:avLst/>
              </a:prstGeom>
            </p:spPr>
            <p:txBody>
              <a:bodyPr wrap="square" lIns="126000">
                <a:spAutoFit/>
              </a:bodyPr>
              <a:lstStyle/>
              <a:p>
                <a:pPr>
                  <a:lnSpc>
                    <a:spcPct val="75000"/>
                  </a:lnSpc>
                  <a:spcBef>
                    <a:spcPts val="850"/>
                  </a:spcBef>
                  <a:buClr>
                    <a:srgbClr val="08267E"/>
                  </a:buClr>
                  <a:buSzPct val="80000"/>
                </a:pPr>
                <a:r>
                  <a:rPr lang="en-AU" sz="1200" spc="-60" dirty="0" smtClean="0">
                    <a:solidFill>
                      <a:srgbClr val="0C3CC4"/>
                    </a:solidFill>
                    <a:latin typeface="Calibri Light" pitchFamily="34" charset="0"/>
                  </a:rPr>
                  <a:t>Creating Decision Tree models, testing predictive accuracy non-clustered and clustered</a:t>
                </a:r>
              </a:p>
            </p:txBody>
          </p:sp>
          <p:cxnSp>
            <p:nvCxnSpPr>
              <p:cNvPr id="34" name="Straight Connector 33"/>
              <p:cNvCxnSpPr/>
              <p:nvPr/>
            </p:nvCxnSpPr>
            <p:spPr>
              <a:xfrm>
                <a:off x="539552" y="1022553"/>
                <a:ext cx="0" cy="396000"/>
              </a:xfrm>
              <a:prstGeom prst="line">
                <a:avLst/>
              </a:prstGeom>
              <a:ln w="38100" cap="sq">
                <a:solidFill>
                  <a:srgbClr val="0C3CC4"/>
                </a:solidFill>
              </a:ln>
            </p:spPr>
            <p:style>
              <a:lnRef idx="1">
                <a:schemeClr val="accent1"/>
              </a:lnRef>
              <a:fillRef idx="0">
                <a:schemeClr val="accent1"/>
              </a:fillRef>
              <a:effectRef idx="0">
                <a:schemeClr val="accent1"/>
              </a:effectRef>
              <a:fontRef idx="minor">
                <a:schemeClr val="tx1"/>
              </a:fontRef>
            </p:style>
          </p:cxnSp>
        </p:grpSp>
        <p:grpSp>
          <p:nvGrpSpPr>
            <p:cNvPr id="36" name="Group 9"/>
            <p:cNvGrpSpPr/>
            <p:nvPr/>
          </p:nvGrpSpPr>
          <p:grpSpPr>
            <a:xfrm>
              <a:off x="4355609" y="3789309"/>
              <a:ext cx="2808679" cy="438625"/>
              <a:chOff x="539552" y="923147"/>
              <a:chExt cx="2808679" cy="438625"/>
            </a:xfrm>
          </p:grpSpPr>
          <p:sp>
            <p:nvSpPr>
              <p:cNvPr id="37" name="Rectangle 36"/>
              <p:cNvSpPr/>
              <p:nvPr/>
            </p:nvSpPr>
            <p:spPr>
              <a:xfrm>
                <a:off x="539552" y="923147"/>
                <a:ext cx="2808679" cy="369332"/>
              </a:xfrm>
              <a:prstGeom prst="rect">
                <a:avLst/>
              </a:prstGeom>
            </p:spPr>
            <p:txBody>
              <a:bodyPr wrap="square" lIns="126000">
                <a:spAutoFit/>
              </a:bodyPr>
              <a:lstStyle/>
              <a:p>
                <a:pPr>
                  <a:lnSpc>
                    <a:spcPct val="75000"/>
                  </a:lnSpc>
                  <a:spcBef>
                    <a:spcPts val="850"/>
                  </a:spcBef>
                  <a:buClr>
                    <a:srgbClr val="08267E"/>
                  </a:buClr>
                  <a:buSzPct val="80000"/>
                </a:pPr>
                <a:r>
                  <a:rPr lang="en-AU" sz="1200" spc="-60" dirty="0" smtClean="0">
                    <a:solidFill>
                      <a:srgbClr val="0C3CC4"/>
                    </a:solidFill>
                    <a:latin typeface="Calibri Light" pitchFamily="34" charset="0"/>
                  </a:rPr>
                  <a:t>Creating Logistic Regression models, testing predictive accuracy non-clustered and clustered</a:t>
                </a:r>
              </a:p>
            </p:txBody>
          </p:sp>
          <p:cxnSp>
            <p:nvCxnSpPr>
              <p:cNvPr id="38" name="Straight Connector 37"/>
              <p:cNvCxnSpPr/>
              <p:nvPr/>
            </p:nvCxnSpPr>
            <p:spPr>
              <a:xfrm>
                <a:off x="539552" y="965772"/>
                <a:ext cx="0" cy="396000"/>
              </a:xfrm>
              <a:prstGeom prst="line">
                <a:avLst/>
              </a:prstGeom>
              <a:ln w="38100" cap="sq">
                <a:solidFill>
                  <a:srgbClr val="0C3CC4"/>
                </a:solidFill>
              </a:ln>
            </p:spPr>
            <p:style>
              <a:lnRef idx="1">
                <a:schemeClr val="accent1"/>
              </a:lnRef>
              <a:fillRef idx="0">
                <a:schemeClr val="accent1"/>
              </a:fillRef>
              <a:effectRef idx="0">
                <a:schemeClr val="accent1"/>
              </a:effectRef>
              <a:fontRef idx="minor">
                <a:schemeClr val="tx1"/>
              </a:fontRef>
            </p:style>
          </p:cxnSp>
        </p:grpSp>
        <p:grpSp>
          <p:nvGrpSpPr>
            <p:cNvPr id="39" name="Group 9"/>
            <p:cNvGrpSpPr/>
            <p:nvPr/>
          </p:nvGrpSpPr>
          <p:grpSpPr>
            <a:xfrm>
              <a:off x="4715649" y="4372586"/>
              <a:ext cx="2808679" cy="438625"/>
              <a:chOff x="539552" y="1088965"/>
              <a:chExt cx="2808679" cy="438625"/>
            </a:xfrm>
          </p:grpSpPr>
          <p:sp>
            <p:nvSpPr>
              <p:cNvPr id="40" name="Rectangle 39"/>
              <p:cNvSpPr/>
              <p:nvPr/>
            </p:nvSpPr>
            <p:spPr>
              <a:xfrm>
                <a:off x="539552" y="1088965"/>
                <a:ext cx="2808679" cy="375359"/>
              </a:xfrm>
              <a:prstGeom prst="rect">
                <a:avLst/>
              </a:prstGeom>
            </p:spPr>
            <p:txBody>
              <a:bodyPr wrap="square" lIns="126000">
                <a:spAutoFit/>
              </a:bodyPr>
              <a:lstStyle/>
              <a:p>
                <a:pPr>
                  <a:lnSpc>
                    <a:spcPct val="75000"/>
                  </a:lnSpc>
                  <a:spcBef>
                    <a:spcPts val="850"/>
                  </a:spcBef>
                  <a:buClr>
                    <a:srgbClr val="08267E"/>
                  </a:buClr>
                  <a:buSzPct val="80000"/>
                </a:pPr>
                <a:r>
                  <a:rPr lang="en-AU" sz="1200" spc="-60" dirty="0" smtClean="0">
                    <a:solidFill>
                      <a:srgbClr val="08267E"/>
                    </a:solidFill>
                    <a:latin typeface="Calibri Light" pitchFamily="34" charset="0"/>
                  </a:rPr>
                  <a:t>Documenting findings, opportunities for further analysis and wrap up</a:t>
                </a:r>
              </a:p>
            </p:txBody>
          </p:sp>
          <p:cxnSp>
            <p:nvCxnSpPr>
              <p:cNvPr id="41" name="Straight Connector 40"/>
              <p:cNvCxnSpPr/>
              <p:nvPr/>
            </p:nvCxnSpPr>
            <p:spPr>
              <a:xfrm>
                <a:off x="539552" y="1131590"/>
                <a:ext cx="0" cy="396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pSp>
      <p:sp>
        <p:nvSpPr>
          <p:cNvPr id="47" name="Rectangle 46"/>
          <p:cNvSpPr/>
          <p:nvPr/>
        </p:nvSpPr>
        <p:spPr>
          <a:xfrm>
            <a:off x="899592" y="3094116"/>
            <a:ext cx="2448272" cy="215444"/>
          </a:xfrm>
          <a:prstGeom prst="rect">
            <a:avLst/>
          </a:prstGeom>
        </p:spPr>
        <p:txBody>
          <a:bodyPr wrap="square" lIns="0" tIns="0" rIns="0" bIns="0" anchor="ctr" anchorCtr="0">
            <a:spAutoFit/>
          </a:bodyPr>
          <a:lstStyle/>
          <a:p>
            <a:pPr marL="0" lvl="1" indent="1588">
              <a:buClr>
                <a:schemeClr val="tx1">
                  <a:lumMod val="75000"/>
                  <a:lumOff val="25000"/>
                </a:schemeClr>
              </a:buClr>
              <a:buSzPct val="90000"/>
              <a:defRPr/>
            </a:pPr>
            <a:r>
              <a:rPr lang="en-AU" sz="1400" spc="80" dirty="0" smtClean="0">
                <a:solidFill>
                  <a:srgbClr val="0C3CC4"/>
                </a:solidFill>
                <a:latin typeface="Calibri" pitchFamily="34" charset="0"/>
                <a:cs typeface="Kalinga" pitchFamily="34" charset="0"/>
              </a:rPr>
              <a:t>MACHINE LEARNING</a:t>
            </a:r>
          </a:p>
        </p:txBody>
      </p:sp>
      <p:sp>
        <p:nvSpPr>
          <p:cNvPr id="46" name="Rectangle 45"/>
          <p:cNvSpPr/>
          <p:nvPr/>
        </p:nvSpPr>
        <p:spPr>
          <a:xfrm>
            <a:off x="434220" y="1059582"/>
            <a:ext cx="7954204" cy="275460"/>
          </a:xfrm>
          <a:prstGeom prst="rect">
            <a:avLst/>
          </a:prstGeom>
        </p:spPr>
        <p:txBody>
          <a:bodyPr wrap="square" lIns="126000">
            <a:spAutoFit/>
          </a:bodyPr>
          <a:lstStyle/>
          <a:p>
            <a:pPr>
              <a:lnSpc>
                <a:spcPct val="85000"/>
              </a:lnSpc>
              <a:spcBef>
                <a:spcPts val="850"/>
              </a:spcBef>
              <a:buClr>
                <a:srgbClr val="08267E"/>
              </a:buClr>
              <a:buSzPct val="80000"/>
            </a:pPr>
            <a:r>
              <a:rPr lang="en-AU" sz="1400" b="1" spc="-20" dirty="0" smtClean="0">
                <a:solidFill>
                  <a:schemeClr val="tx1">
                    <a:lumMod val="85000"/>
                    <a:lumOff val="15000"/>
                  </a:schemeClr>
                </a:solidFill>
                <a:latin typeface="Arial Narrow" pitchFamily="34" charset="0"/>
              </a:rPr>
              <a:t>The analysis uses free data from </a:t>
            </a:r>
            <a:r>
              <a:rPr lang="en-AU" sz="1400" b="1" spc="-20" dirty="0" smtClean="0">
                <a:solidFill>
                  <a:srgbClr val="08267E"/>
                </a:solidFill>
                <a:latin typeface="Arial Narrow" pitchFamily="34" charset="0"/>
              </a:rPr>
              <a:t>afltables.com</a:t>
            </a:r>
            <a:r>
              <a:rPr lang="en-AU" sz="1400" b="1" spc="-20" dirty="0" smtClean="0">
                <a:solidFill>
                  <a:schemeClr val="tx1">
                    <a:lumMod val="85000"/>
                    <a:lumOff val="15000"/>
                  </a:schemeClr>
                </a:solidFill>
                <a:latin typeface="Arial Narrow" pitchFamily="34" charset="0"/>
              </a:rPr>
              <a:t> and comprises:</a:t>
            </a:r>
          </a:p>
        </p:txBody>
      </p:sp>
      <p:grpSp>
        <p:nvGrpSpPr>
          <p:cNvPr id="42" name="Group 41"/>
          <p:cNvGrpSpPr/>
          <p:nvPr/>
        </p:nvGrpSpPr>
        <p:grpSpPr>
          <a:xfrm>
            <a:off x="467544" y="1563638"/>
            <a:ext cx="2880320" cy="3204320"/>
            <a:chOff x="467544" y="1563638"/>
            <a:chExt cx="2880320" cy="3204320"/>
          </a:xfrm>
        </p:grpSpPr>
        <p:sp>
          <p:nvSpPr>
            <p:cNvPr id="44" name="Rectangle 43"/>
            <p:cNvSpPr/>
            <p:nvPr/>
          </p:nvSpPr>
          <p:spPr>
            <a:xfrm>
              <a:off x="899592" y="1583449"/>
              <a:ext cx="2232248" cy="215444"/>
            </a:xfrm>
            <a:prstGeom prst="rect">
              <a:avLst/>
            </a:prstGeom>
          </p:spPr>
          <p:txBody>
            <a:bodyPr wrap="square" lIns="0" tIns="0" rIns="0" bIns="0" anchor="ctr" anchorCtr="0">
              <a:spAutoFit/>
            </a:bodyPr>
            <a:lstStyle/>
            <a:p>
              <a:pPr marL="0" lvl="1" indent="1588">
                <a:buClr>
                  <a:schemeClr val="tx1">
                    <a:lumMod val="75000"/>
                    <a:lumOff val="25000"/>
                  </a:schemeClr>
                </a:buClr>
                <a:buSzPct val="90000"/>
                <a:defRPr/>
              </a:pPr>
              <a:r>
                <a:rPr lang="en-AU" sz="1400" spc="80" dirty="0" smtClean="0">
                  <a:solidFill>
                    <a:srgbClr val="0C3CC4"/>
                  </a:solidFill>
                  <a:latin typeface="Calibri" pitchFamily="34" charset="0"/>
                  <a:cs typeface="Kalinga" pitchFamily="34" charset="0"/>
                </a:rPr>
                <a:t>EXPLORATORY ANALYSIS</a:t>
              </a:r>
            </a:p>
          </p:txBody>
        </p:sp>
        <p:sp>
          <p:nvSpPr>
            <p:cNvPr id="45" name="Rectangle 44"/>
            <p:cNvSpPr/>
            <p:nvPr/>
          </p:nvSpPr>
          <p:spPr>
            <a:xfrm>
              <a:off x="899592" y="2547953"/>
              <a:ext cx="2448272" cy="215444"/>
            </a:xfrm>
            <a:prstGeom prst="rect">
              <a:avLst/>
            </a:prstGeom>
          </p:spPr>
          <p:txBody>
            <a:bodyPr wrap="square" lIns="0" tIns="0" rIns="0" bIns="0" anchor="ctr" anchorCtr="0">
              <a:spAutoFit/>
            </a:bodyPr>
            <a:lstStyle/>
            <a:p>
              <a:pPr marL="0" lvl="1" indent="1588">
                <a:buClr>
                  <a:schemeClr val="tx1">
                    <a:lumMod val="75000"/>
                    <a:lumOff val="25000"/>
                  </a:schemeClr>
                </a:buClr>
                <a:buSzPct val="90000"/>
                <a:defRPr/>
              </a:pPr>
              <a:r>
                <a:rPr lang="en-AU" sz="1400" spc="80" dirty="0" smtClean="0">
                  <a:solidFill>
                    <a:srgbClr val="08267E"/>
                  </a:solidFill>
                  <a:latin typeface="Calibri" pitchFamily="34" charset="0"/>
                  <a:cs typeface="Kalinga" pitchFamily="34" charset="0"/>
                </a:rPr>
                <a:t>INDEX STATISTICAL ANALYSIS</a:t>
              </a:r>
            </a:p>
          </p:txBody>
        </p:sp>
        <p:sp>
          <p:nvSpPr>
            <p:cNvPr id="48" name="Rectangle 47"/>
            <p:cNvSpPr/>
            <p:nvPr/>
          </p:nvSpPr>
          <p:spPr>
            <a:xfrm>
              <a:off x="899592" y="4484176"/>
              <a:ext cx="1368152" cy="215444"/>
            </a:xfrm>
            <a:prstGeom prst="rect">
              <a:avLst/>
            </a:prstGeom>
          </p:spPr>
          <p:txBody>
            <a:bodyPr wrap="square" lIns="0" tIns="0" rIns="0" bIns="0" anchor="ctr" anchorCtr="0">
              <a:spAutoFit/>
            </a:bodyPr>
            <a:lstStyle/>
            <a:p>
              <a:pPr marL="0" lvl="1" indent="1588">
                <a:buClr>
                  <a:schemeClr val="tx1">
                    <a:lumMod val="75000"/>
                    <a:lumOff val="25000"/>
                  </a:schemeClr>
                </a:buClr>
                <a:buSzPct val="90000"/>
                <a:defRPr/>
              </a:pPr>
              <a:r>
                <a:rPr lang="en-AU" sz="1400" spc="80" dirty="0" smtClean="0">
                  <a:solidFill>
                    <a:srgbClr val="08267E"/>
                  </a:solidFill>
                  <a:latin typeface="Calibri" pitchFamily="34" charset="0"/>
                  <a:cs typeface="Kalinga" pitchFamily="34" charset="0"/>
                </a:rPr>
                <a:t>CONCLUSIONS</a:t>
              </a:r>
            </a:p>
          </p:txBody>
        </p:sp>
        <p:sp>
          <p:nvSpPr>
            <p:cNvPr id="50" name="Down Arrow 49"/>
            <p:cNvSpPr/>
            <p:nvPr/>
          </p:nvSpPr>
          <p:spPr>
            <a:xfrm>
              <a:off x="1043608" y="1851670"/>
              <a:ext cx="252000" cy="68400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Down Arrow 50"/>
            <p:cNvSpPr/>
            <p:nvPr/>
          </p:nvSpPr>
          <p:spPr>
            <a:xfrm>
              <a:off x="1043608" y="2787774"/>
              <a:ext cx="252000" cy="28800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Down Arrow 51"/>
            <p:cNvSpPr/>
            <p:nvPr/>
          </p:nvSpPr>
          <p:spPr>
            <a:xfrm>
              <a:off x="1043608" y="3327966"/>
              <a:ext cx="252000" cy="115200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7" name="Picture 66" descr="905_viz.png"/>
            <p:cNvPicPr>
              <a:picLocks noChangeAspect="1"/>
            </p:cNvPicPr>
            <p:nvPr/>
          </p:nvPicPr>
          <p:blipFill>
            <a:blip r:embed="rId4" cstate="print">
              <a:duotone>
                <a:prstClr val="black"/>
                <a:srgbClr val="08267E">
                  <a:tint val="45000"/>
                  <a:satMod val="400000"/>
                </a:srgbClr>
              </a:duotone>
              <a:lum bright="-20000"/>
            </a:blip>
            <a:stretch>
              <a:fillRect/>
            </a:stretch>
          </p:blipFill>
          <p:spPr>
            <a:xfrm>
              <a:off x="485544" y="1563638"/>
              <a:ext cx="288000" cy="288000"/>
            </a:xfrm>
            <a:prstGeom prst="rect">
              <a:avLst/>
            </a:prstGeom>
          </p:spPr>
        </p:pic>
        <p:pic>
          <p:nvPicPr>
            <p:cNvPr id="68" name="Picture 67" descr="910_stats.png"/>
            <p:cNvPicPr>
              <a:picLocks noChangeAspect="1"/>
            </p:cNvPicPr>
            <p:nvPr/>
          </p:nvPicPr>
          <p:blipFill>
            <a:blip r:embed="rId5" cstate="print">
              <a:duotone>
                <a:prstClr val="black"/>
                <a:srgbClr val="08267E">
                  <a:tint val="45000"/>
                  <a:satMod val="400000"/>
                </a:srgbClr>
              </a:duotone>
              <a:lum bright="-20000"/>
            </a:blip>
            <a:stretch>
              <a:fillRect/>
            </a:stretch>
          </p:blipFill>
          <p:spPr>
            <a:xfrm>
              <a:off x="485544" y="2520502"/>
              <a:ext cx="288000" cy="288000"/>
            </a:xfrm>
            <a:prstGeom prst="rect">
              <a:avLst/>
            </a:prstGeom>
          </p:spPr>
        </p:pic>
        <p:pic>
          <p:nvPicPr>
            <p:cNvPr id="69" name="Picture 68" descr="915_ml.png"/>
            <p:cNvPicPr>
              <a:picLocks noChangeAspect="1"/>
            </p:cNvPicPr>
            <p:nvPr/>
          </p:nvPicPr>
          <p:blipFill>
            <a:blip r:embed="rId6" cstate="print">
              <a:duotone>
                <a:prstClr val="black"/>
                <a:srgbClr val="08267E">
                  <a:tint val="45000"/>
                  <a:satMod val="400000"/>
                </a:srgbClr>
              </a:duotone>
              <a:lum bright="-20000"/>
            </a:blip>
            <a:stretch>
              <a:fillRect/>
            </a:stretch>
          </p:blipFill>
          <p:spPr>
            <a:xfrm>
              <a:off x="467544" y="3039838"/>
              <a:ext cx="324000" cy="324000"/>
            </a:xfrm>
            <a:prstGeom prst="rect">
              <a:avLst/>
            </a:prstGeom>
          </p:spPr>
        </p:pic>
        <p:pic>
          <p:nvPicPr>
            <p:cNvPr id="70" name="Picture 69" descr="920_findings.png"/>
            <p:cNvPicPr>
              <a:picLocks noChangeAspect="1"/>
            </p:cNvPicPr>
            <p:nvPr/>
          </p:nvPicPr>
          <p:blipFill>
            <a:blip r:embed="rId7" cstate="print">
              <a:duotone>
                <a:prstClr val="black"/>
                <a:srgbClr val="08267E">
                  <a:tint val="45000"/>
                  <a:satMod val="400000"/>
                </a:srgbClr>
              </a:duotone>
              <a:lum bright="-20000"/>
            </a:blip>
            <a:stretch>
              <a:fillRect/>
            </a:stretch>
          </p:blipFill>
          <p:spPr>
            <a:xfrm>
              <a:off x="467544" y="4443958"/>
              <a:ext cx="324000" cy="324000"/>
            </a:xfrm>
            <a:prstGeom prst="rect">
              <a:avLst/>
            </a:prstGeom>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467544" y="1924217"/>
            <a:ext cx="8280920" cy="2899783"/>
            <a:chOff x="467544" y="1707654"/>
            <a:chExt cx="8280920" cy="2899783"/>
          </a:xfrm>
        </p:grpSpPr>
        <p:pic>
          <p:nvPicPr>
            <p:cNvPr id="17" name="Picture 16" descr="temp_viz.png"/>
            <p:cNvPicPr>
              <a:picLocks/>
            </p:cNvPicPr>
            <p:nvPr/>
          </p:nvPicPr>
          <p:blipFill>
            <a:blip r:embed="rId2" cstate="print"/>
            <a:stretch>
              <a:fillRect/>
            </a:stretch>
          </p:blipFill>
          <p:spPr>
            <a:xfrm>
              <a:off x="467544" y="1708193"/>
              <a:ext cx="1606927" cy="1440000"/>
            </a:xfrm>
            <a:prstGeom prst="rect">
              <a:avLst/>
            </a:prstGeom>
          </p:spPr>
        </p:pic>
        <p:pic>
          <p:nvPicPr>
            <p:cNvPr id="29" name="Picture 28" descr="temp_viz.png"/>
            <p:cNvPicPr>
              <a:picLocks/>
            </p:cNvPicPr>
            <p:nvPr/>
          </p:nvPicPr>
          <p:blipFill>
            <a:blip r:embed="rId3" cstate="print"/>
            <a:stretch>
              <a:fillRect/>
            </a:stretch>
          </p:blipFill>
          <p:spPr>
            <a:xfrm>
              <a:off x="2136042" y="1708193"/>
              <a:ext cx="1606927" cy="1440000"/>
            </a:xfrm>
            <a:prstGeom prst="rect">
              <a:avLst/>
            </a:prstGeom>
          </p:spPr>
        </p:pic>
        <p:pic>
          <p:nvPicPr>
            <p:cNvPr id="30" name="Picture 29" descr="temp_viz.png"/>
            <p:cNvPicPr>
              <a:picLocks/>
            </p:cNvPicPr>
            <p:nvPr/>
          </p:nvPicPr>
          <p:blipFill>
            <a:blip r:embed="rId4" cstate="print"/>
            <a:stretch>
              <a:fillRect/>
            </a:stretch>
          </p:blipFill>
          <p:spPr>
            <a:xfrm>
              <a:off x="3804540" y="1708193"/>
              <a:ext cx="1606927" cy="1440000"/>
            </a:xfrm>
            <a:prstGeom prst="rect">
              <a:avLst/>
            </a:prstGeom>
          </p:spPr>
        </p:pic>
        <p:pic>
          <p:nvPicPr>
            <p:cNvPr id="31" name="Picture 30" descr="temp_viz.png"/>
            <p:cNvPicPr>
              <a:picLocks/>
            </p:cNvPicPr>
            <p:nvPr/>
          </p:nvPicPr>
          <p:blipFill>
            <a:blip r:embed="rId5" cstate="print"/>
            <a:stretch>
              <a:fillRect/>
            </a:stretch>
          </p:blipFill>
          <p:spPr>
            <a:xfrm>
              <a:off x="5473038" y="1708193"/>
              <a:ext cx="1606927" cy="1440000"/>
            </a:xfrm>
            <a:prstGeom prst="rect">
              <a:avLst/>
            </a:prstGeom>
          </p:spPr>
        </p:pic>
        <p:pic>
          <p:nvPicPr>
            <p:cNvPr id="32" name="Picture 31" descr="temp_viz.png"/>
            <p:cNvPicPr>
              <a:picLocks/>
            </p:cNvPicPr>
            <p:nvPr/>
          </p:nvPicPr>
          <p:blipFill>
            <a:blip r:embed="rId6" cstate="print"/>
            <a:stretch>
              <a:fillRect/>
            </a:stretch>
          </p:blipFill>
          <p:spPr>
            <a:xfrm>
              <a:off x="7141537" y="1708193"/>
              <a:ext cx="1606927" cy="1440000"/>
            </a:xfrm>
            <a:prstGeom prst="rect">
              <a:avLst/>
            </a:prstGeom>
          </p:spPr>
        </p:pic>
        <p:sp>
          <p:nvSpPr>
            <p:cNvPr id="37" name="Rectangle 36"/>
            <p:cNvSpPr/>
            <p:nvPr/>
          </p:nvSpPr>
          <p:spPr>
            <a:xfrm>
              <a:off x="866775" y="1707654"/>
              <a:ext cx="281231" cy="127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Rectangle 37"/>
            <p:cNvSpPr/>
            <p:nvPr/>
          </p:nvSpPr>
          <p:spPr>
            <a:xfrm>
              <a:off x="4241626" y="1707654"/>
              <a:ext cx="281231" cy="127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ectangle 38"/>
            <p:cNvSpPr/>
            <p:nvPr/>
          </p:nvSpPr>
          <p:spPr>
            <a:xfrm>
              <a:off x="5990655" y="1742505"/>
              <a:ext cx="885601" cy="127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Rectangle 39"/>
            <p:cNvSpPr/>
            <p:nvPr/>
          </p:nvSpPr>
          <p:spPr>
            <a:xfrm>
              <a:off x="7814692" y="1739057"/>
              <a:ext cx="885601" cy="127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1" name="Picture 40" descr="temp_viz.png"/>
            <p:cNvPicPr>
              <a:picLocks/>
            </p:cNvPicPr>
            <p:nvPr/>
          </p:nvPicPr>
          <p:blipFill>
            <a:blip r:embed="rId7" cstate="print"/>
            <a:stretch>
              <a:fillRect/>
            </a:stretch>
          </p:blipFill>
          <p:spPr>
            <a:xfrm>
              <a:off x="467544" y="3167437"/>
              <a:ext cx="1606927" cy="1440000"/>
            </a:xfrm>
            <a:prstGeom prst="rect">
              <a:avLst/>
            </a:prstGeom>
          </p:spPr>
        </p:pic>
        <p:pic>
          <p:nvPicPr>
            <p:cNvPr id="42" name="Picture 41" descr="temp_viz.png"/>
            <p:cNvPicPr>
              <a:picLocks/>
            </p:cNvPicPr>
            <p:nvPr/>
          </p:nvPicPr>
          <p:blipFill>
            <a:blip r:embed="rId8" cstate="print"/>
            <a:stretch>
              <a:fillRect/>
            </a:stretch>
          </p:blipFill>
          <p:spPr>
            <a:xfrm>
              <a:off x="2136042" y="3167437"/>
              <a:ext cx="1606927" cy="1440000"/>
            </a:xfrm>
            <a:prstGeom prst="rect">
              <a:avLst/>
            </a:prstGeom>
          </p:spPr>
        </p:pic>
        <p:pic>
          <p:nvPicPr>
            <p:cNvPr id="43" name="Picture 42" descr="temp_viz.png"/>
            <p:cNvPicPr>
              <a:picLocks/>
            </p:cNvPicPr>
            <p:nvPr/>
          </p:nvPicPr>
          <p:blipFill>
            <a:blip r:embed="rId9" cstate="print"/>
            <a:stretch>
              <a:fillRect/>
            </a:stretch>
          </p:blipFill>
          <p:spPr>
            <a:xfrm>
              <a:off x="3804540" y="3167437"/>
              <a:ext cx="1606927" cy="1440000"/>
            </a:xfrm>
            <a:prstGeom prst="rect">
              <a:avLst/>
            </a:prstGeom>
          </p:spPr>
        </p:pic>
        <p:pic>
          <p:nvPicPr>
            <p:cNvPr id="44" name="Picture 43" descr="temp_viz.png"/>
            <p:cNvPicPr>
              <a:picLocks/>
            </p:cNvPicPr>
            <p:nvPr/>
          </p:nvPicPr>
          <p:blipFill>
            <a:blip r:embed="rId10" cstate="print"/>
            <a:stretch>
              <a:fillRect/>
            </a:stretch>
          </p:blipFill>
          <p:spPr>
            <a:xfrm>
              <a:off x="5473038" y="3167437"/>
              <a:ext cx="1606927" cy="1440000"/>
            </a:xfrm>
            <a:prstGeom prst="rect">
              <a:avLst/>
            </a:prstGeom>
          </p:spPr>
        </p:pic>
        <p:pic>
          <p:nvPicPr>
            <p:cNvPr id="45" name="Picture 44" descr="temp_viz.png"/>
            <p:cNvPicPr>
              <a:picLocks/>
            </p:cNvPicPr>
            <p:nvPr/>
          </p:nvPicPr>
          <p:blipFill>
            <a:blip r:embed="rId11" cstate="print"/>
            <a:stretch>
              <a:fillRect/>
            </a:stretch>
          </p:blipFill>
          <p:spPr>
            <a:xfrm>
              <a:off x="7141537" y="3167437"/>
              <a:ext cx="1606927" cy="1440000"/>
            </a:xfrm>
            <a:prstGeom prst="rect">
              <a:avLst/>
            </a:prstGeom>
          </p:spPr>
        </p:pic>
        <p:sp>
          <p:nvSpPr>
            <p:cNvPr id="46" name="Rectangle 45"/>
            <p:cNvSpPr/>
            <p:nvPr/>
          </p:nvSpPr>
          <p:spPr>
            <a:xfrm>
              <a:off x="1390730" y="3182230"/>
              <a:ext cx="541613" cy="127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Rectangle 46"/>
            <p:cNvSpPr/>
            <p:nvPr/>
          </p:nvSpPr>
          <p:spPr>
            <a:xfrm>
              <a:off x="2621009" y="3157396"/>
              <a:ext cx="541613" cy="127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 name="Title 1"/>
          <p:cNvSpPr>
            <a:spLocks noGrp="1"/>
          </p:cNvSpPr>
          <p:nvPr>
            <p:ph type="title"/>
          </p:nvPr>
        </p:nvSpPr>
        <p:spPr/>
        <p:txBody>
          <a:bodyPr/>
          <a:lstStyle/>
          <a:p>
            <a:r>
              <a:rPr lang="en-AU" dirty="0" smtClean="0"/>
              <a:t>Exploratory analysis </a:t>
            </a:r>
            <a:r>
              <a:rPr lang="en-AU" sz="1400" dirty="0" smtClean="0"/>
              <a:t> – 1 of 2</a:t>
            </a:r>
            <a:endParaRPr lang="en-AU" sz="1400" dirty="0">
              <a:solidFill>
                <a:srgbClr val="FF0000"/>
              </a:solidFill>
            </a:endParaRPr>
          </a:p>
        </p:txBody>
      </p:sp>
      <p:grpSp>
        <p:nvGrpSpPr>
          <p:cNvPr id="6" name="Group 9"/>
          <p:cNvGrpSpPr/>
          <p:nvPr/>
        </p:nvGrpSpPr>
        <p:grpSpPr>
          <a:xfrm>
            <a:off x="539552" y="1339607"/>
            <a:ext cx="3024336" cy="546625"/>
            <a:chOff x="539552" y="1088965"/>
            <a:chExt cx="3024336" cy="546625"/>
          </a:xfrm>
        </p:grpSpPr>
        <p:sp>
          <p:nvSpPr>
            <p:cNvPr id="7" name="Rectangle 6"/>
            <p:cNvSpPr/>
            <p:nvPr/>
          </p:nvSpPr>
          <p:spPr>
            <a:xfrm>
              <a:off x="539552" y="1088965"/>
              <a:ext cx="3024336" cy="507831"/>
            </a:xfrm>
            <a:prstGeom prst="rect">
              <a:avLst/>
            </a:prstGeom>
          </p:spPr>
          <p:txBody>
            <a:bodyPr wrap="square" lIns="126000">
              <a:spAutoFit/>
            </a:bodyPr>
            <a:lstStyle/>
            <a:p>
              <a:pPr>
                <a:lnSpc>
                  <a:spcPct val="75000"/>
                </a:lnSpc>
                <a:spcBef>
                  <a:spcPts val="850"/>
                </a:spcBef>
                <a:buClr>
                  <a:srgbClr val="08267E"/>
                </a:buClr>
                <a:buSzPct val="80000"/>
              </a:pPr>
              <a:r>
                <a:rPr lang="en-AU" spc="-120" dirty="0" smtClean="0">
                  <a:solidFill>
                    <a:srgbClr val="08267E"/>
                  </a:solidFill>
                  <a:latin typeface="Calibri Light" pitchFamily="34" charset="0"/>
                </a:rPr>
                <a:t>Below are plots showing team totals of player metrics in wins </a:t>
              </a:r>
              <a:r>
                <a:rPr lang="en-AU" spc="-120" dirty="0" err="1" smtClean="0">
                  <a:solidFill>
                    <a:srgbClr val="08267E"/>
                  </a:solidFill>
                  <a:latin typeface="Calibri Light" pitchFamily="34" charset="0"/>
                </a:rPr>
                <a:t>vs</a:t>
              </a:r>
              <a:r>
                <a:rPr lang="en-AU" spc="-120" dirty="0" smtClean="0">
                  <a:solidFill>
                    <a:srgbClr val="08267E"/>
                  </a:solidFill>
                  <a:latin typeface="Calibri Light" pitchFamily="34" charset="0"/>
                </a:rPr>
                <a:t> losses</a:t>
              </a:r>
            </a:p>
          </p:txBody>
        </p:sp>
        <p:cxnSp>
          <p:nvCxnSpPr>
            <p:cNvPr id="8" name="Straight Connector 7"/>
            <p:cNvCxnSpPr/>
            <p:nvPr/>
          </p:nvCxnSpPr>
          <p:spPr>
            <a:xfrm>
              <a:off x="539552" y="1131590"/>
              <a:ext cx="0" cy="504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pSp>
        <p:nvGrpSpPr>
          <p:cNvPr id="23" name="Group 9"/>
          <p:cNvGrpSpPr/>
          <p:nvPr/>
        </p:nvGrpSpPr>
        <p:grpSpPr>
          <a:xfrm>
            <a:off x="3707904" y="1339607"/>
            <a:ext cx="1584176" cy="546625"/>
            <a:chOff x="539552" y="1088965"/>
            <a:chExt cx="1584176" cy="546625"/>
          </a:xfrm>
        </p:grpSpPr>
        <p:sp>
          <p:nvSpPr>
            <p:cNvPr id="24" name="Rectangle 23"/>
            <p:cNvSpPr/>
            <p:nvPr/>
          </p:nvSpPr>
          <p:spPr>
            <a:xfrm>
              <a:off x="539552" y="1088965"/>
              <a:ext cx="1584176" cy="507831"/>
            </a:xfrm>
            <a:prstGeom prst="rect">
              <a:avLst/>
            </a:prstGeom>
          </p:spPr>
          <p:txBody>
            <a:bodyPr wrap="square" lIns="126000">
              <a:spAutoFit/>
            </a:bodyPr>
            <a:lstStyle/>
            <a:p>
              <a:pPr>
                <a:lnSpc>
                  <a:spcPct val="75000"/>
                </a:lnSpc>
                <a:spcBef>
                  <a:spcPts val="850"/>
                </a:spcBef>
                <a:buClr>
                  <a:srgbClr val="08267E"/>
                </a:buClr>
                <a:buSzPct val="80000"/>
              </a:pPr>
              <a:r>
                <a:rPr lang="en-AU" spc="-120" dirty="0" smtClean="0">
                  <a:solidFill>
                    <a:srgbClr val="08267E"/>
                  </a:solidFill>
                  <a:latin typeface="Calibri Light" pitchFamily="34" charset="0"/>
                </a:rPr>
                <a:t>Illustrated by year for last 15 years</a:t>
              </a:r>
            </a:p>
          </p:txBody>
        </p:sp>
        <p:cxnSp>
          <p:nvCxnSpPr>
            <p:cNvPr id="25" name="Straight Connector 24"/>
            <p:cNvCxnSpPr/>
            <p:nvPr/>
          </p:nvCxnSpPr>
          <p:spPr>
            <a:xfrm>
              <a:off x="539552" y="1131590"/>
              <a:ext cx="0" cy="504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pSp>
        <p:nvGrpSpPr>
          <p:cNvPr id="26" name="Group 9"/>
          <p:cNvGrpSpPr/>
          <p:nvPr/>
        </p:nvGrpSpPr>
        <p:grpSpPr>
          <a:xfrm>
            <a:off x="5436096" y="1339607"/>
            <a:ext cx="3096344" cy="584071"/>
            <a:chOff x="539552" y="1088965"/>
            <a:chExt cx="3096344" cy="584071"/>
          </a:xfrm>
        </p:grpSpPr>
        <p:sp>
          <p:nvSpPr>
            <p:cNvPr id="27" name="Rectangle 26"/>
            <p:cNvSpPr/>
            <p:nvPr/>
          </p:nvSpPr>
          <p:spPr>
            <a:xfrm>
              <a:off x="539552" y="1088965"/>
              <a:ext cx="3096344" cy="584071"/>
            </a:xfrm>
            <a:prstGeom prst="rect">
              <a:avLst/>
            </a:prstGeom>
          </p:spPr>
          <p:txBody>
            <a:bodyPr wrap="square" lIns="126000">
              <a:spAutoFit/>
            </a:bodyPr>
            <a:lstStyle/>
            <a:p>
              <a:pPr>
                <a:lnSpc>
                  <a:spcPct val="75000"/>
                </a:lnSpc>
                <a:spcBef>
                  <a:spcPts val="850"/>
                </a:spcBef>
                <a:buClr>
                  <a:srgbClr val="08267E"/>
                </a:buClr>
                <a:buSzPct val="80000"/>
              </a:pPr>
              <a:r>
                <a:rPr lang="en-AU" sz="1400" spc="-80" dirty="0" smtClean="0">
                  <a:solidFill>
                    <a:srgbClr val="FF0000"/>
                  </a:solidFill>
                  <a:latin typeface="Calibri Light" pitchFamily="34" charset="0"/>
                </a:rPr>
                <a:t>Annotated with statistical confidence interval of win / loss  difference being positive – test of whether metric is significant to winning</a:t>
              </a:r>
            </a:p>
          </p:txBody>
        </p:sp>
        <p:cxnSp>
          <p:nvCxnSpPr>
            <p:cNvPr id="28" name="Straight Connector 27"/>
            <p:cNvCxnSpPr/>
            <p:nvPr/>
          </p:nvCxnSpPr>
          <p:spPr>
            <a:xfrm>
              <a:off x="539552" y="1131590"/>
              <a:ext cx="0" cy="504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6" name="Slide Number Placeholder 21"/>
          <p:cNvSpPr>
            <a:spLocks noGrp="1"/>
          </p:cNvSpPr>
          <p:nvPr>
            <p:ph type="sldNum" sz="quarter" idx="12"/>
          </p:nvPr>
        </p:nvSpPr>
        <p:spPr>
          <a:xfrm>
            <a:off x="8244408" y="4803998"/>
            <a:ext cx="472060" cy="205740"/>
          </a:xfrm>
        </p:spPr>
        <p:txBody>
          <a:bodyPr/>
          <a:lstStyle/>
          <a:p>
            <a:fld id="{330D2E87-30D5-43AF-A58B-0855920B3EF9}" type="slidenum">
              <a:rPr lang="en-AU" sz="1100" smtClean="0">
                <a:solidFill>
                  <a:schemeClr val="tx1">
                    <a:lumMod val="65000"/>
                    <a:lumOff val="35000"/>
                  </a:schemeClr>
                </a:solidFill>
                <a:latin typeface="Arial" pitchFamily="34" charset="0"/>
                <a:cs typeface="Arial" pitchFamily="34" charset="0"/>
              </a:rPr>
              <a:pPr/>
              <a:t>4</a:t>
            </a:fld>
            <a:endParaRPr lang="en-AU" sz="1100" dirty="0">
              <a:solidFill>
                <a:schemeClr val="tx1">
                  <a:lumMod val="65000"/>
                  <a:lumOff val="35000"/>
                </a:schemeClr>
              </a:solidFill>
              <a:latin typeface="Arial" pitchFamily="34" charset="0"/>
              <a:cs typeface="Arial" pitchFamily="34" charset="0"/>
            </a:endParaRPr>
          </a:p>
        </p:txBody>
      </p:sp>
      <p:sp>
        <p:nvSpPr>
          <p:cNvPr id="33" name="Rectangle 32"/>
          <p:cNvSpPr/>
          <p:nvPr/>
        </p:nvSpPr>
        <p:spPr>
          <a:xfrm>
            <a:off x="434220" y="1059582"/>
            <a:ext cx="7954204" cy="275460"/>
          </a:xfrm>
          <a:prstGeom prst="rect">
            <a:avLst/>
          </a:prstGeom>
        </p:spPr>
        <p:txBody>
          <a:bodyPr wrap="square" lIns="126000">
            <a:spAutoFit/>
          </a:bodyPr>
          <a:lstStyle/>
          <a:p>
            <a:pPr>
              <a:lnSpc>
                <a:spcPct val="85000"/>
              </a:lnSpc>
              <a:spcBef>
                <a:spcPts val="850"/>
              </a:spcBef>
              <a:buClr>
                <a:srgbClr val="08267E"/>
              </a:buClr>
              <a:buSzPct val="80000"/>
            </a:pPr>
            <a:r>
              <a:rPr lang="en-AU" sz="1400" b="1" spc="-20" dirty="0" smtClean="0">
                <a:solidFill>
                  <a:schemeClr val="tx1">
                    <a:lumMod val="85000"/>
                    <a:lumOff val="15000"/>
                  </a:schemeClr>
                </a:solidFill>
                <a:latin typeface="Arial Narrow" pitchFamily="34" charset="0"/>
              </a:rPr>
              <a:t>Data visualisation provides a simple and digestible method to get an overview of the data.</a:t>
            </a:r>
          </a:p>
        </p:txBody>
      </p:sp>
      <p:grpSp>
        <p:nvGrpSpPr>
          <p:cNvPr id="55" name="Group 54"/>
          <p:cNvGrpSpPr/>
          <p:nvPr/>
        </p:nvGrpSpPr>
        <p:grpSpPr>
          <a:xfrm>
            <a:off x="6012160" y="411510"/>
            <a:ext cx="2016224" cy="324000"/>
            <a:chOff x="5868144" y="303498"/>
            <a:chExt cx="2016224" cy="324000"/>
          </a:xfrm>
        </p:grpSpPr>
        <p:pic>
          <p:nvPicPr>
            <p:cNvPr id="56" name="Picture 55" descr="905_viz.png"/>
            <p:cNvPicPr>
              <a:picLocks noChangeAspect="1"/>
            </p:cNvPicPr>
            <p:nvPr/>
          </p:nvPicPr>
          <p:blipFill>
            <a:blip r:embed="rId12" cstate="print">
              <a:duotone>
                <a:prstClr val="black"/>
                <a:srgbClr val="08267E">
                  <a:tint val="45000"/>
                  <a:satMod val="400000"/>
                </a:srgbClr>
              </a:duotone>
              <a:lum bright="-20000"/>
            </a:blip>
            <a:stretch>
              <a:fillRect/>
            </a:stretch>
          </p:blipFill>
          <p:spPr>
            <a:xfrm>
              <a:off x="5868144" y="321498"/>
              <a:ext cx="288000" cy="288000"/>
            </a:xfrm>
            <a:prstGeom prst="rect">
              <a:avLst/>
            </a:prstGeom>
          </p:spPr>
        </p:pic>
        <p:pic>
          <p:nvPicPr>
            <p:cNvPr id="57" name="Picture 56" descr="910_stats.png"/>
            <p:cNvPicPr>
              <a:picLocks noChangeAspect="1"/>
            </p:cNvPicPr>
            <p:nvPr/>
          </p:nvPicPr>
          <p:blipFill>
            <a:blip r:embed="rId13" cstate="print">
              <a:duotone>
                <a:prstClr val="black"/>
                <a:srgbClr val="08267E">
                  <a:tint val="45000"/>
                  <a:satMod val="400000"/>
                </a:srgbClr>
              </a:duotone>
              <a:lum bright="20000"/>
            </a:blip>
            <a:stretch>
              <a:fillRect/>
            </a:stretch>
          </p:blipFill>
          <p:spPr>
            <a:xfrm>
              <a:off x="6420218" y="321498"/>
              <a:ext cx="288000" cy="288000"/>
            </a:xfrm>
            <a:prstGeom prst="rect">
              <a:avLst/>
            </a:prstGeom>
          </p:spPr>
        </p:pic>
        <p:pic>
          <p:nvPicPr>
            <p:cNvPr id="58" name="Picture 57" descr="915_ml.png"/>
            <p:cNvPicPr>
              <a:picLocks noChangeAspect="1"/>
            </p:cNvPicPr>
            <p:nvPr/>
          </p:nvPicPr>
          <p:blipFill>
            <a:blip r:embed="rId14" cstate="print">
              <a:duotone>
                <a:prstClr val="black"/>
                <a:srgbClr val="08267E">
                  <a:tint val="45000"/>
                  <a:satMod val="400000"/>
                </a:srgbClr>
              </a:duotone>
              <a:lum bright="20000"/>
            </a:blip>
            <a:stretch>
              <a:fillRect/>
            </a:stretch>
          </p:blipFill>
          <p:spPr>
            <a:xfrm>
              <a:off x="6972292" y="303498"/>
              <a:ext cx="324000" cy="324000"/>
            </a:xfrm>
            <a:prstGeom prst="rect">
              <a:avLst/>
            </a:prstGeom>
          </p:spPr>
        </p:pic>
        <p:pic>
          <p:nvPicPr>
            <p:cNvPr id="59" name="Picture 58" descr="920_findings.png"/>
            <p:cNvPicPr>
              <a:picLocks noChangeAspect="1"/>
            </p:cNvPicPr>
            <p:nvPr/>
          </p:nvPicPr>
          <p:blipFill>
            <a:blip r:embed="rId15" cstate="print">
              <a:duotone>
                <a:prstClr val="black"/>
                <a:srgbClr val="08267E">
                  <a:tint val="45000"/>
                  <a:satMod val="400000"/>
                </a:srgbClr>
              </a:duotone>
              <a:lum bright="20000"/>
            </a:blip>
            <a:stretch>
              <a:fillRect/>
            </a:stretch>
          </p:blipFill>
          <p:spPr>
            <a:xfrm>
              <a:off x="7560368" y="303498"/>
              <a:ext cx="324000" cy="324000"/>
            </a:xfrm>
            <a:prstGeom prst="rect">
              <a:avLst/>
            </a:prstGeom>
          </p:spPr>
        </p:pic>
        <p:sp>
          <p:nvSpPr>
            <p:cNvPr id="60" name="Down Arrow 59"/>
            <p:cNvSpPr/>
            <p:nvPr/>
          </p:nvSpPr>
          <p:spPr>
            <a:xfrm rot="16200000">
              <a:off x="6198181"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Down Arrow 60"/>
            <p:cNvSpPr/>
            <p:nvPr/>
          </p:nvSpPr>
          <p:spPr>
            <a:xfrm rot="16200000">
              <a:off x="6750255"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Down Arrow 61"/>
            <p:cNvSpPr/>
            <p:nvPr/>
          </p:nvSpPr>
          <p:spPr>
            <a:xfrm rot="16200000">
              <a:off x="7362328"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Exploratory analysis </a:t>
            </a:r>
            <a:r>
              <a:rPr lang="en-AU" sz="1400" dirty="0" smtClean="0"/>
              <a:t> – 2 of 2</a:t>
            </a:r>
            <a:endParaRPr lang="en-AU" sz="1400" dirty="0">
              <a:solidFill>
                <a:srgbClr val="FF0000"/>
              </a:solidFill>
            </a:endParaRPr>
          </a:p>
        </p:txBody>
      </p:sp>
      <p:grpSp>
        <p:nvGrpSpPr>
          <p:cNvPr id="3" name="Group 9"/>
          <p:cNvGrpSpPr/>
          <p:nvPr/>
        </p:nvGrpSpPr>
        <p:grpSpPr>
          <a:xfrm>
            <a:off x="539552" y="4155926"/>
            <a:ext cx="2520280" cy="546625"/>
            <a:chOff x="539552" y="1088965"/>
            <a:chExt cx="2520280" cy="546625"/>
          </a:xfrm>
        </p:grpSpPr>
        <p:sp>
          <p:nvSpPr>
            <p:cNvPr id="7" name="Rectangle 6"/>
            <p:cNvSpPr/>
            <p:nvPr/>
          </p:nvSpPr>
          <p:spPr>
            <a:xfrm>
              <a:off x="539552" y="1088965"/>
              <a:ext cx="2520280" cy="507831"/>
            </a:xfrm>
            <a:prstGeom prst="rect">
              <a:avLst/>
            </a:prstGeom>
          </p:spPr>
          <p:txBody>
            <a:bodyPr wrap="square" lIns="126000">
              <a:spAutoFit/>
            </a:bodyPr>
            <a:lstStyle/>
            <a:p>
              <a:pPr>
                <a:lnSpc>
                  <a:spcPct val="75000"/>
                </a:lnSpc>
                <a:spcBef>
                  <a:spcPts val="850"/>
                </a:spcBef>
                <a:buClr>
                  <a:srgbClr val="08267E"/>
                </a:buClr>
                <a:buSzPct val="80000"/>
              </a:pPr>
              <a:r>
                <a:rPr lang="en-AU" spc="-120" dirty="0" smtClean="0">
                  <a:solidFill>
                    <a:srgbClr val="08267E"/>
                  </a:solidFill>
                  <a:latin typeface="Calibri Light" pitchFamily="34" charset="0"/>
                </a:rPr>
                <a:t>While some relationships are evident, they aren’t useful</a:t>
              </a:r>
            </a:p>
          </p:txBody>
        </p:sp>
        <p:cxnSp>
          <p:nvCxnSpPr>
            <p:cNvPr id="8" name="Straight Connector 7"/>
            <p:cNvCxnSpPr/>
            <p:nvPr/>
          </p:nvCxnSpPr>
          <p:spPr>
            <a:xfrm>
              <a:off x="539552" y="1131590"/>
              <a:ext cx="0" cy="504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pSp>
        <p:nvGrpSpPr>
          <p:cNvPr id="4" name="Group 9"/>
          <p:cNvGrpSpPr/>
          <p:nvPr/>
        </p:nvGrpSpPr>
        <p:grpSpPr>
          <a:xfrm>
            <a:off x="3167844" y="4155926"/>
            <a:ext cx="3816424" cy="546625"/>
            <a:chOff x="539552" y="1088965"/>
            <a:chExt cx="3816424" cy="546625"/>
          </a:xfrm>
        </p:grpSpPr>
        <p:sp>
          <p:nvSpPr>
            <p:cNvPr id="24" name="Rectangle 23"/>
            <p:cNvSpPr/>
            <p:nvPr/>
          </p:nvSpPr>
          <p:spPr>
            <a:xfrm>
              <a:off x="539552" y="1088965"/>
              <a:ext cx="3816424" cy="507831"/>
            </a:xfrm>
            <a:prstGeom prst="rect">
              <a:avLst/>
            </a:prstGeom>
          </p:spPr>
          <p:txBody>
            <a:bodyPr wrap="square" lIns="126000">
              <a:spAutoFit/>
            </a:bodyPr>
            <a:lstStyle/>
            <a:p>
              <a:pPr>
                <a:lnSpc>
                  <a:spcPct val="75000"/>
                </a:lnSpc>
                <a:spcBef>
                  <a:spcPts val="850"/>
                </a:spcBef>
                <a:buClr>
                  <a:srgbClr val="08267E"/>
                </a:buClr>
                <a:buSzPct val="80000"/>
              </a:pPr>
              <a:r>
                <a:rPr lang="en-AU" spc="-120" dirty="0" smtClean="0">
                  <a:solidFill>
                    <a:srgbClr val="08267E"/>
                  </a:solidFill>
                  <a:latin typeface="Calibri Light" pitchFamily="34" charset="0"/>
                </a:rPr>
                <a:t>The raw data tells us to score, by possessing the ball, from winning it in contests (obvious)</a:t>
              </a:r>
            </a:p>
          </p:txBody>
        </p:sp>
        <p:cxnSp>
          <p:nvCxnSpPr>
            <p:cNvPr id="25" name="Straight Connector 24"/>
            <p:cNvCxnSpPr/>
            <p:nvPr/>
          </p:nvCxnSpPr>
          <p:spPr>
            <a:xfrm>
              <a:off x="539552" y="1131590"/>
              <a:ext cx="0" cy="504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pSp>
        <p:nvGrpSpPr>
          <p:cNvPr id="5" name="Group 9"/>
          <p:cNvGrpSpPr/>
          <p:nvPr/>
        </p:nvGrpSpPr>
        <p:grpSpPr>
          <a:xfrm>
            <a:off x="7092280" y="4155926"/>
            <a:ext cx="1512168" cy="577081"/>
            <a:chOff x="539552" y="1088965"/>
            <a:chExt cx="1512168" cy="577081"/>
          </a:xfrm>
        </p:grpSpPr>
        <p:sp>
          <p:nvSpPr>
            <p:cNvPr id="27" name="Rectangle 26"/>
            <p:cNvSpPr/>
            <p:nvPr/>
          </p:nvSpPr>
          <p:spPr>
            <a:xfrm>
              <a:off x="539552" y="1088965"/>
              <a:ext cx="1512168" cy="577081"/>
            </a:xfrm>
            <a:prstGeom prst="rect">
              <a:avLst/>
            </a:prstGeom>
          </p:spPr>
          <p:txBody>
            <a:bodyPr wrap="square" lIns="126000">
              <a:spAutoFit/>
            </a:bodyPr>
            <a:lstStyle/>
            <a:p>
              <a:pPr>
                <a:lnSpc>
                  <a:spcPct val="75000"/>
                </a:lnSpc>
                <a:spcBef>
                  <a:spcPts val="850"/>
                </a:spcBef>
                <a:buClr>
                  <a:srgbClr val="08267E"/>
                </a:buClr>
                <a:buSzPct val="80000"/>
              </a:pPr>
              <a:r>
                <a:rPr lang="en-AU" sz="1400" spc="-80" dirty="0" smtClean="0">
                  <a:solidFill>
                    <a:srgbClr val="FF0000"/>
                  </a:solidFill>
                  <a:latin typeface="Calibri Light" pitchFamily="34" charset="0"/>
                </a:rPr>
                <a:t>Deeper analysis may uncover more useful insights</a:t>
              </a:r>
            </a:p>
          </p:txBody>
        </p:sp>
        <p:cxnSp>
          <p:nvCxnSpPr>
            <p:cNvPr id="28" name="Straight Connector 27"/>
            <p:cNvCxnSpPr/>
            <p:nvPr/>
          </p:nvCxnSpPr>
          <p:spPr>
            <a:xfrm>
              <a:off x="539552" y="1131590"/>
              <a:ext cx="0" cy="504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6" name="Slide Number Placeholder 21"/>
          <p:cNvSpPr>
            <a:spLocks noGrp="1"/>
          </p:cNvSpPr>
          <p:nvPr>
            <p:ph type="sldNum" sz="quarter" idx="12"/>
          </p:nvPr>
        </p:nvSpPr>
        <p:spPr>
          <a:xfrm>
            <a:off x="8244408" y="4803998"/>
            <a:ext cx="472060" cy="205740"/>
          </a:xfrm>
        </p:spPr>
        <p:txBody>
          <a:bodyPr/>
          <a:lstStyle/>
          <a:p>
            <a:fld id="{330D2E87-30D5-43AF-A58B-0855920B3EF9}" type="slidenum">
              <a:rPr lang="en-AU" sz="1100" smtClean="0">
                <a:solidFill>
                  <a:schemeClr val="tx1">
                    <a:lumMod val="65000"/>
                    <a:lumOff val="35000"/>
                  </a:schemeClr>
                </a:solidFill>
                <a:latin typeface="Arial" pitchFamily="34" charset="0"/>
                <a:cs typeface="Arial" pitchFamily="34" charset="0"/>
              </a:rPr>
              <a:pPr/>
              <a:t>5</a:t>
            </a:fld>
            <a:endParaRPr lang="en-AU" sz="1100" dirty="0">
              <a:solidFill>
                <a:schemeClr val="tx1">
                  <a:lumMod val="65000"/>
                  <a:lumOff val="35000"/>
                </a:schemeClr>
              </a:solidFill>
              <a:latin typeface="Arial" pitchFamily="34" charset="0"/>
              <a:cs typeface="Arial" pitchFamily="34" charset="0"/>
            </a:endParaRPr>
          </a:p>
        </p:txBody>
      </p:sp>
      <p:grpSp>
        <p:nvGrpSpPr>
          <p:cNvPr id="30" name="Group 29"/>
          <p:cNvGrpSpPr/>
          <p:nvPr/>
        </p:nvGrpSpPr>
        <p:grpSpPr>
          <a:xfrm>
            <a:off x="467544" y="1059582"/>
            <a:ext cx="8280920" cy="2952168"/>
            <a:chOff x="467544" y="1059582"/>
            <a:chExt cx="8280920" cy="2952168"/>
          </a:xfrm>
        </p:grpSpPr>
        <p:pic>
          <p:nvPicPr>
            <p:cNvPr id="54" name="Picture 53" descr="temp_viz.png"/>
            <p:cNvPicPr>
              <a:picLocks/>
            </p:cNvPicPr>
            <p:nvPr/>
          </p:nvPicPr>
          <p:blipFill>
            <a:blip r:embed="rId2" cstate="print"/>
            <a:stretch>
              <a:fillRect/>
            </a:stretch>
          </p:blipFill>
          <p:spPr>
            <a:xfrm>
              <a:off x="7141537" y="2571750"/>
              <a:ext cx="1606927" cy="1440000"/>
            </a:xfrm>
            <a:prstGeom prst="rect">
              <a:avLst/>
            </a:prstGeom>
          </p:spPr>
        </p:pic>
        <p:pic>
          <p:nvPicPr>
            <p:cNvPr id="50" name="Picture 49" descr="temp_viz.png"/>
            <p:cNvPicPr>
              <a:picLocks/>
            </p:cNvPicPr>
            <p:nvPr/>
          </p:nvPicPr>
          <p:blipFill>
            <a:blip r:embed="rId3" cstate="print"/>
            <a:stretch>
              <a:fillRect/>
            </a:stretch>
          </p:blipFill>
          <p:spPr>
            <a:xfrm>
              <a:off x="467544" y="2571750"/>
              <a:ext cx="1606927" cy="1440000"/>
            </a:xfrm>
            <a:prstGeom prst="rect">
              <a:avLst/>
            </a:prstGeom>
          </p:spPr>
        </p:pic>
        <p:pic>
          <p:nvPicPr>
            <p:cNvPr id="49" name="Picture 48" descr="temp_viz.png"/>
            <p:cNvPicPr>
              <a:picLocks/>
            </p:cNvPicPr>
            <p:nvPr/>
          </p:nvPicPr>
          <p:blipFill>
            <a:blip r:embed="rId4" cstate="print"/>
            <a:stretch>
              <a:fillRect/>
            </a:stretch>
          </p:blipFill>
          <p:spPr>
            <a:xfrm>
              <a:off x="7141537" y="1059582"/>
              <a:ext cx="1606927" cy="1440000"/>
            </a:xfrm>
            <a:prstGeom prst="rect">
              <a:avLst/>
            </a:prstGeom>
          </p:spPr>
        </p:pic>
        <p:pic>
          <p:nvPicPr>
            <p:cNvPr id="33" name="Picture 32" descr="temp_viz.png"/>
            <p:cNvPicPr>
              <a:picLocks/>
            </p:cNvPicPr>
            <p:nvPr/>
          </p:nvPicPr>
          <p:blipFill>
            <a:blip r:embed="rId5" cstate="print"/>
            <a:stretch>
              <a:fillRect/>
            </a:stretch>
          </p:blipFill>
          <p:spPr>
            <a:xfrm>
              <a:off x="467544" y="1059582"/>
              <a:ext cx="1606927" cy="1440000"/>
            </a:xfrm>
            <a:prstGeom prst="rect">
              <a:avLst/>
            </a:prstGeom>
          </p:spPr>
        </p:pic>
        <p:pic>
          <p:nvPicPr>
            <p:cNvPr id="34" name="Picture 33" descr="temp_viz.png"/>
            <p:cNvPicPr>
              <a:picLocks/>
            </p:cNvPicPr>
            <p:nvPr/>
          </p:nvPicPr>
          <p:blipFill>
            <a:blip r:embed="rId6" cstate="print"/>
            <a:stretch>
              <a:fillRect/>
            </a:stretch>
          </p:blipFill>
          <p:spPr>
            <a:xfrm>
              <a:off x="2136042" y="1059582"/>
              <a:ext cx="1606927" cy="1440000"/>
            </a:xfrm>
            <a:prstGeom prst="rect">
              <a:avLst/>
            </a:prstGeom>
          </p:spPr>
        </p:pic>
        <p:pic>
          <p:nvPicPr>
            <p:cNvPr id="35" name="Picture 34" descr="temp_viz.png"/>
            <p:cNvPicPr>
              <a:picLocks/>
            </p:cNvPicPr>
            <p:nvPr/>
          </p:nvPicPr>
          <p:blipFill>
            <a:blip r:embed="rId7" cstate="print"/>
            <a:stretch>
              <a:fillRect/>
            </a:stretch>
          </p:blipFill>
          <p:spPr>
            <a:xfrm>
              <a:off x="3804540" y="1059582"/>
              <a:ext cx="1606927" cy="1440000"/>
            </a:xfrm>
            <a:prstGeom prst="rect">
              <a:avLst/>
            </a:prstGeom>
          </p:spPr>
        </p:pic>
        <p:pic>
          <p:nvPicPr>
            <p:cNvPr id="48" name="Picture 47" descr="temp_viz.png"/>
            <p:cNvPicPr>
              <a:picLocks/>
            </p:cNvPicPr>
            <p:nvPr/>
          </p:nvPicPr>
          <p:blipFill>
            <a:blip r:embed="rId8" cstate="print"/>
            <a:stretch>
              <a:fillRect/>
            </a:stretch>
          </p:blipFill>
          <p:spPr>
            <a:xfrm>
              <a:off x="5473038" y="1059582"/>
              <a:ext cx="1606927" cy="1440000"/>
            </a:xfrm>
            <a:prstGeom prst="rect">
              <a:avLst/>
            </a:prstGeom>
          </p:spPr>
        </p:pic>
        <p:pic>
          <p:nvPicPr>
            <p:cNvPr id="51" name="Picture 50" descr="temp_viz.png"/>
            <p:cNvPicPr>
              <a:picLocks/>
            </p:cNvPicPr>
            <p:nvPr/>
          </p:nvPicPr>
          <p:blipFill>
            <a:blip r:embed="rId9" cstate="print"/>
            <a:stretch>
              <a:fillRect/>
            </a:stretch>
          </p:blipFill>
          <p:spPr>
            <a:xfrm>
              <a:off x="2136042" y="2571750"/>
              <a:ext cx="1606927" cy="1440000"/>
            </a:xfrm>
            <a:prstGeom prst="rect">
              <a:avLst/>
            </a:prstGeom>
          </p:spPr>
        </p:pic>
        <p:pic>
          <p:nvPicPr>
            <p:cNvPr id="52" name="Picture 51" descr="temp_viz.png"/>
            <p:cNvPicPr>
              <a:picLocks/>
            </p:cNvPicPr>
            <p:nvPr/>
          </p:nvPicPr>
          <p:blipFill>
            <a:blip r:embed="rId10" cstate="print"/>
            <a:stretch>
              <a:fillRect/>
            </a:stretch>
          </p:blipFill>
          <p:spPr>
            <a:xfrm>
              <a:off x="3804540" y="2571750"/>
              <a:ext cx="1606927" cy="1440000"/>
            </a:xfrm>
            <a:prstGeom prst="rect">
              <a:avLst/>
            </a:prstGeom>
          </p:spPr>
        </p:pic>
        <p:pic>
          <p:nvPicPr>
            <p:cNvPr id="53" name="Picture 52" descr="temp_viz.png"/>
            <p:cNvPicPr>
              <a:picLocks/>
            </p:cNvPicPr>
            <p:nvPr/>
          </p:nvPicPr>
          <p:blipFill>
            <a:blip r:embed="rId11" cstate="print"/>
            <a:stretch>
              <a:fillRect/>
            </a:stretch>
          </p:blipFill>
          <p:spPr>
            <a:xfrm>
              <a:off x="5473038" y="2571750"/>
              <a:ext cx="1606927" cy="1440000"/>
            </a:xfrm>
            <a:prstGeom prst="rect">
              <a:avLst/>
            </a:prstGeom>
          </p:spPr>
        </p:pic>
        <p:sp>
          <p:nvSpPr>
            <p:cNvPr id="55" name="Rectangle 54"/>
            <p:cNvSpPr/>
            <p:nvPr/>
          </p:nvSpPr>
          <p:spPr>
            <a:xfrm>
              <a:off x="816249" y="1069323"/>
              <a:ext cx="318408" cy="125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Rectangle 55"/>
            <p:cNvSpPr/>
            <p:nvPr/>
          </p:nvSpPr>
          <p:spPr>
            <a:xfrm>
              <a:off x="4211450" y="1074099"/>
              <a:ext cx="531999" cy="125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Rectangle 56"/>
            <p:cNvSpPr/>
            <p:nvPr/>
          </p:nvSpPr>
          <p:spPr>
            <a:xfrm>
              <a:off x="5962339" y="1070081"/>
              <a:ext cx="697893" cy="125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Rectangle 57"/>
            <p:cNvSpPr/>
            <p:nvPr/>
          </p:nvSpPr>
          <p:spPr>
            <a:xfrm>
              <a:off x="2790826" y="2572289"/>
              <a:ext cx="750876" cy="125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p:cNvSpPr/>
            <p:nvPr/>
          </p:nvSpPr>
          <p:spPr>
            <a:xfrm>
              <a:off x="4356721" y="2589057"/>
              <a:ext cx="750876" cy="125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Rectangle 59"/>
            <p:cNvSpPr/>
            <p:nvPr/>
          </p:nvSpPr>
          <p:spPr>
            <a:xfrm>
              <a:off x="8113763" y="2584295"/>
              <a:ext cx="634701" cy="125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5" name="Group 64"/>
          <p:cNvGrpSpPr/>
          <p:nvPr/>
        </p:nvGrpSpPr>
        <p:grpSpPr>
          <a:xfrm>
            <a:off x="6012160" y="411510"/>
            <a:ext cx="2016224" cy="324000"/>
            <a:chOff x="5868144" y="303498"/>
            <a:chExt cx="2016224" cy="324000"/>
          </a:xfrm>
        </p:grpSpPr>
        <p:pic>
          <p:nvPicPr>
            <p:cNvPr id="66" name="Picture 65" descr="905_viz.png"/>
            <p:cNvPicPr>
              <a:picLocks noChangeAspect="1"/>
            </p:cNvPicPr>
            <p:nvPr/>
          </p:nvPicPr>
          <p:blipFill>
            <a:blip r:embed="rId12" cstate="print">
              <a:duotone>
                <a:prstClr val="black"/>
                <a:srgbClr val="08267E">
                  <a:tint val="45000"/>
                  <a:satMod val="400000"/>
                </a:srgbClr>
              </a:duotone>
              <a:lum bright="-20000"/>
            </a:blip>
            <a:stretch>
              <a:fillRect/>
            </a:stretch>
          </p:blipFill>
          <p:spPr>
            <a:xfrm>
              <a:off x="5868144" y="321498"/>
              <a:ext cx="288000" cy="288000"/>
            </a:xfrm>
            <a:prstGeom prst="rect">
              <a:avLst/>
            </a:prstGeom>
          </p:spPr>
        </p:pic>
        <p:pic>
          <p:nvPicPr>
            <p:cNvPr id="67" name="Picture 66" descr="910_stats.png"/>
            <p:cNvPicPr>
              <a:picLocks noChangeAspect="1"/>
            </p:cNvPicPr>
            <p:nvPr/>
          </p:nvPicPr>
          <p:blipFill>
            <a:blip r:embed="rId13" cstate="print">
              <a:duotone>
                <a:prstClr val="black"/>
                <a:srgbClr val="08267E">
                  <a:tint val="45000"/>
                  <a:satMod val="400000"/>
                </a:srgbClr>
              </a:duotone>
              <a:lum bright="20000"/>
            </a:blip>
            <a:stretch>
              <a:fillRect/>
            </a:stretch>
          </p:blipFill>
          <p:spPr>
            <a:xfrm>
              <a:off x="6420218" y="321498"/>
              <a:ext cx="288000" cy="288000"/>
            </a:xfrm>
            <a:prstGeom prst="rect">
              <a:avLst/>
            </a:prstGeom>
          </p:spPr>
        </p:pic>
        <p:pic>
          <p:nvPicPr>
            <p:cNvPr id="68" name="Picture 67" descr="915_ml.png"/>
            <p:cNvPicPr>
              <a:picLocks noChangeAspect="1"/>
            </p:cNvPicPr>
            <p:nvPr/>
          </p:nvPicPr>
          <p:blipFill>
            <a:blip r:embed="rId14" cstate="print">
              <a:duotone>
                <a:prstClr val="black"/>
                <a:srgbClr val="08267E">
                  <a:tint val="45000"/>
                  <a:satMod val="400000"/>
                </a:srgbClr>
              </a:duotone>
              <a:lum bright="20000"/>
            </a:blip>
            <a:stretch>
              <a:fillRect/>
            </a:stretch>
          </p:blipFill>
          <p:spPr>
            <a:xfrm>
              <a:off x="6972292" y="303498"/>
              <a:ext cx="324000" cy="324000"/>
            </a:xfrm>
            <a:prstGeom prst="rect">
              <a:avLst/>
            </a:prstGeom>
          </p:spPr>
        </p:pic>
        <p:pic>
          <p:nvPicPr>
            <p:cNvPr id="69" name="Picture 68" descr="920_findings.png"/>
            <p:cNvPicPr>
              <a:picLocks noChangeAspect="1"/>
            </p:cNvPicPr>
            <p:nvPr/>
          </p:nvPicPr>
          <p:blipFill>
            <a:blip r:embed="rId15" cstate="print">
              <a:duotone>
                <a:prstClr val="black"/>
                <a:srgbClr val="08267E">
                  <a:tint val="45000"/>
                  <a:satMod val="400000"/>
                </a:srgbClr>
              </a:duotone>
              <a:lum bright="20000"/>
            </a:blip>
            <a:stretch>
              <a:fillRect/>
            </a:stretch>
          </p:blipFill>
          <p:spPr>
            <a:xfrm>
              <a:off x="7560368" y="303498"/>
              <a:ext cx="324000" cy="324000"/>
            </a:xfrm>
            <a:prstGeom prst="rect">
              <a:avLst/>
            </a:prstGeom>
          </p:spPr>
        </p:pic>
        <p:sp>
          <p:nvSpPr>
            <p:cNvPr id="70" name="Down Arrow 69"/>
            <p:cNvSpPr/>
            <p:nvPr/>
          </p:nvSpPr>
          <p:spPr>
            <a:xfrm rot="16200000">
              <a:off x="6198181"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Down Arrow 70"/>
            <p:cNvSpPr/>
            <p:nvPr/>
          </p:nvSpPr>
          <p:spPr>
            <a:xfrm rot="16200000">
              <a:off x="6750255"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Down Arrow 71"/>
            <p:cNvSpPr/>
            <p:nvPr/>
          </p:nvSpPr>
          <p:spPr>
            <a:xfrm rot="16200000">
              <a:off x="7362328"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INDEX STATISTICAL analysis </a:t>
            </a:r>
            <a:r>
              <a:rPr lang="en-AU" sz="1400" dirty="0" smtClean="0"/>
              <a:t> – 1 of 5</a:t>
            </a:r>
            <a:endParaRPr lang="en-AU" sz="1400" dirty="0">
              <a:solidFill>
                <a:srgbClr val="FF0000"/>
              </a:solidFill>
            </a:endParaRPr>
          </a:p>
        </p:txBody>
      </p:sp>
      <p:grpSp>
        <p:nvGrpSpPr>
          <p:cNvPr id="3" name="Group 9"/>
          <p:cNvGrpSpPr/>
          <p:nvPr/>
        </p:nvGrpSpPr>
        <p:grpSpPr>
          <a:xfrm>
            <a:off x="539552" y="1347614"/>
            <a:ext cx="3024336" cy="762625"/>
            <a:chOff x="539552" y="1088965"/>
            <a:chExt cx="3024336" cy="762625"/>
          </a:xfrm>
        </p:grpSpPr>
        <p:sp>
          <p:nvSpPr>
            <p:cNvPr id="7" name="Rectangle 6"/>
            <p:cNvSpPr/>
            <p:nvPr/>
          </p:nvSpPr>
          <p:spPr>
            <a:xfrm>
              <a:off x="539552" y="1088965"/>
              <a:ext cx="3024336" cy="724557"/>
            </a:xfrm>
            <a:prstGeom prst="rect">
              <a:avLst/>
            </a:prstGeom>
          </p:spPr>
          <p:txBody>
            <a:bodyPr wrap="square" lIns="126000">
              <a:spAutoFit/>
            </a:bodyPr>
            <a:lstStyle/>
            <a:p>
              <a:pPr>
                <a:lnSpc>
                  <a:spcPct val="75000"/>
                </a:lnSpc>
                <a:spcBef>
                  <a:spcPts val="850"/>
                </a:spcBef>
                <a:buClr>
                  <a:srgbClr val="08267E"/>
                </a:buClr>
                <a:buSzPct val="80000"/>
              </a:pPr>
              <a:r>
                <a:rPr lang="en-AU" spc="-120" dirty="0" smtClean="0">
                  <a:solidFill>
                    <a:srgbClr val="08267E"/>
                  </a:solidFill>
                  <a:latin typeface="Calibri Light" pitchFamily="34" charset="0"/>
                </a:rPr>
                <a:t>Players are not in total control of their performance outcomes due to opponents’ actions</a:t>
              </a:r>
            </a:p>
          </p:txBody>
        </p:sp>
        <p:cxnSp>
          <p:nvCxnSpPr>
            <p:cNvPr id="8" name="Straight Connector 7"/>
            <p:cNvCxnSpPr/>
            <p:nvPr/>
          </p:nvCxnSpPr>
          <p:spPr>
            <a:xfrm>
              <a:off x="539552" y="1131590"/>
              <a:ext cx="0" cy="720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pSp>
        <p:nvGrpSpPr>
          <p:cNvPr id="4" name="Group 9"/>
          <p:cNvGrpSpPr/>
          <p:nvPr/>
        </p:nvGrpSpPr>
        <p:grpSpPr>
          <a:xfrm>
            <a:off x="3851920" y="1347614"/>
            <a:ext cx="3816424" cy="762625"/>
            <a:chOff x="539552" y="1088965"/>
            <a:chExt cx="3816424" cy="762625"/>
          </a:xfrm>
        </p:grpSpPr>
        <p:sp>
          <p:nvSpPr>
            <p:cNvPr id="24" name="Rectangle 23"/>
            <p:cNvSpPr/>
            <p:nvPr/>
          </p:nvSpPr>
          <p:spPr>
            <a:xfrm>
              <a:off x="539552" y="1088965"/>
              <a:ext cx="3816424" cy="715581"/>
            </a:xfrm>
            <a:prstGeom prst="rect">
              <a:avLst/>
            </a:prstGeom>
          </p:spPr>
          <p:txBody>
            <a:bodyPr wrap="square" lIns="126000">
              <a:spAutoFit/>
            </a:bodyPr>
            <a:lstStyle/>
            <a:p>
              <a:pPr>
                <a:lnSpc>
                  <a:spcPct val="75000"/>
                </a:lnSpc>
                <a:spcBef>
                  <a:spcPts val="850"/>
                </a:spcBef>
                <a:buClr>
                  <a:srgbClr val="08267E"/>
                </a:buClr>
                <a:buSzPct val="80000"/>
              </a:pPr>
              <a:r>
                <a:rPr lang="en-AU" spc="-120" dirty="0" smtClean="0">
                  <a:solidFill>
                    <a:srgbClr val="FF0000"/>
                  </a:solidFill>
                  <a:latin typeface="Calibri Light" pitchFamily="34" charset="0"/>
                </a:rPr>
                <a:t>Indices can be used to compare a team versus its opponent in key outcome measures (log used to standardise results)</a:t>
              </a:r>
            </a:p>
          </p:txBody>
        </p:sp>
        <p:cxnSp>
          <p:nvCxnSpPr>
            <p:cNvPr id="25" name="Straight Connector 24"/>
            <p:cNvCxnSpPr/>
            <p:nvPr/>
          </p:nvCxnSpPr>
          <p:spPr>
            <a:xfrm>
              <a:off x="539552" y="1131590"/>
              <a:ext cx="0" cy="720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6" name="Slide Number Placeholder 21"/>
          <p:cNvSpPr>
            <a:spLocks noGrp="1"/>
          </p:cNvSpPr>
          <p:nvPr>
            <p:ph type="sldNum" sz="quarter" idx="12"/>
          </p:nvPr>
        </p:nvSpPr>
        <p:spPr>
          <a:xfrm>
            <a:off x="8244408" y="4803998"/>
            <a:ext cx="472060" cy="205740"/>
          </a:xfrm>
        </p:spPr>
        <p:txBody>
          <a:bodyPr/>
          <a:lstStyle/>
          <a:p>
            <a:fld id="{330D2E87-30D5-43AF-A58B-0855920B3EF9}" type="slidenum">
              <a:rPr lang="en-AU" sz="1100" smtClean="0">
                <a:solidFill>
                  <a:schemeClr val="tx1">
                    <a:lumMod val="65000"/>
                    <a:lumOff val="35000"/>
                  </a:schemeClr>
                </a:solidFill>
                <a:latin typeface="Arial" pitchFamily="34" charset="0"/>
                <a:cs typeface="Arial" pitchFamily="34" charset="0"/>
              </a:rPr>
              <a:pPr/>
              <a:t>6</a:t>
            </a:fld>
            <a:endParaRPr lang="en-AU" sz="1100" dirty="0">
              <a:solidFill>
                <a:schemeClr val="tx1">
                  <a:lumMod val="65000"/>
                  <a:lumOff val="35000"/>
                </a:schemeClr>
              </a:solidFill>
              <a:latin typeface="Arial" pitchFamily="34" charset="0"/>
              <a:cs typeface="Arial" pitchFamily="34" charset="0"/>
            </a:endParaRPr>
          </a:p>
        </p:txBody>
      </p:sp>
      <p:grpSp>
        <p:nvGrpSpPr>
          <p:cNvPr id="84" name="Group 83"/>
          <p:cNvGrpSpPr/>
          <p:nvPr/>
        </p:nvGrpSpPr>
        <p:grpSpPr>
          <a:xfrm>
            <a:off x="827584" y="2319798"/>
            <a:ext cx="7488832" cy="684000"/>
            <a:chOff x="755576" y="2139702"/>
            <a:chExt cx="7488832" cy="684000"/>
          </a:xfrm>
        </p:grpSpPr>
        <p:grpSp>
          <p:nvGrpSpPr>
            <p:cNvPr id="35" name="Group 34"/>
            <p:cNvGrpSpPr/>
            <p:nvPr/>
          </p:nvGrpSpPr>
          <p:grpSpPr>
            <a:xfrm>
              <a:off x="755576" y="2139702"/>
              <a:ext cx="2448272" cy="684000"/>
              <a:chOff x="539552" y="2139702"/>
              <a:chExt cx="2448272" cy="684000"/>
            </a:xfrm>
          </p:grpSpPr>
          <p:pic>
            <p:nvPicPr>
              <p:cNvPr id="17410" name="Picture 2" descr="Image result for afl win contested ball"/>
              <p:cNvPicPr>
                <a:picLocks noChangeAspect="1" noChangeArrowheads="1"/>
              </p:cNvPicPr>
              <p:nvPr/>
            </p:nvPicPr>
            <p:blipFill>
              <a:blip r:embed="rId2" cstate="print">
                <a:grayscl/>
                <a:lum bright="10000" contrast="20000"/>
              </a:blip>
              <a:srcRect l="26523" t="11111" r="20430"/>
              <a:stretch>
                <a:fillRect/>
              </a:stretch>
            </p:blipFill>
            <p:spPr bwMode="auto">
              <a:xfrm>
                <a:off x="539552" y="2139702"/>
                <a:ext cx="684000" cy="684000"/>
              </a:xfrm>
              <a:prstGeom prst="rect">
                <a:avLst/>
              </a:prstGeom>
              <a:noFill/>
            </p:spPr>
          </p:pic>
          <p:sp>
            <p:nvSpPr>
              <p:cNvPr id="34" name="TextBox 33"/>
              <p:cNvSpPr txBox="1"/>
              <p:nvPr/>
            </p:nvSpPr>
            <p:spPr>
              <a:xfrm>
                <a:off x="1187624" y="2179696"/>
                <a:ext cx="1800200" cy="604012"/>
              </a:xfrm>
              <a:prstGeom prst="rect">
                <a:avLst/>
              </a:prstGeom>
              <a:noFill/>
            </p:spPr>
            <p:txBody>
              <a:bodyPr wrap="square" tIns="0" rIns="0" bIns="0" rtlCol="0">
                <a:spAutoFit/>
              </a:bodyPr>
              <a:lstStyle/>
              <a:p>
                <a:pPr>
                  <a:lnSpc>
                    <a:spcPct val="75000"/>
                  </a:lnSpc>
                  <a:spcAft>
                    <a:spcPts val="600"/>
                  </a:spcAft>
                  <a:tabLst>
                    <a:tab pos="180975" algn="l"/>
                  </a:tabLst>
                </a:pPr>
                <a:r>
                  <a:rPr lang="en-AU" sz="1050" b="1" spc="-20" dirty="0" smtClean="0">
                    <a:solidFill>
                      <a:schemeClr val="tx1">
                        <a:lumMod val="85000"/>
                        <a:lumOff val="15000"/>
                      </a:schemeClr>
                    </a:solidFill>
                    <a:latin typeface="Calibri Light" pitchFamily="34" charset="0"/>
                  </a:rPr>
                  <a:t>Win contested ground ball</a:t>
                </a:r>
              </a:p>
              <a:p>
                <a:pPr>
                  <a:lnSpc>
                    <a:spcPct val="75000"/>
                  </a:lnSpc>
                  <a:spcAft>
                    <a:spcPts val="600"/>
                  </a:spcAft>
                  <a:tabLst>
                    <a:tab pos="180975" algn="l"/>
                  </a:tabLst>
                </a:pPr>
                <a:r>
                  <a:rPr lang="en-AU" sz="1050" dirty="0" err="1" smtClean="0">
                    <a:solidFill>
                      <a:schemeClr val="tx1">
                        <a:lumMod val="85000"/>
                        <a:lumOff val="15000"/>
                      </a:schemeClr>
                    </a:solidFill>
                    <a:latin typeface="Calibri Light" pitchFamily="34" charset="0"/>
                  </a:rPr>
                  <a:t>idx_win_ground_ball</a:t>
                </a:r>
                <a:r>
                  <a:rPr lang="en-AU" sz="1050" dirty="0" smtClean="0">
                    <a:solidFill>
                      <a:schemeClr val="tx1">
                        <a:lumMod val="85000"/>
                        <a:lumOff val="15000"/>
                      </a:schemeClr>
                    </a:solidFill>
                    <a:latin typeface="Calibri Light" pitchFamily="34" charset="0"/>
                  </a:rPr>
                  <a:t> = log </a:t>
                </a:r>
              </a:p>
              <a:p>
                <a:pPr algn="ctr">
                  <a:lnSpc>
                    <a:spcPct val="75000"/>
                  </a:lnSpc>
                  <a:spcAft>
                    <a:spcPts val="600"/>
                  </a:spcAft>
                  <a:tabLst>
                    <a:tab pos="87313" algn="l"/>
                  </a:tabLst>
                </a:pPr>
                <a:r>
                  <a:rPr lang="en-AU" sz="900" dirty="0" smtClean="0">
                    <a:solidFill>
                      <a:schemeClr val="tx1">
                        <a:lumMod val="85000"/>
                        <a:lumOff val="15000"/>
                      </a:schemeClr>
                    </a:solidFill>
                    <a:latin typeface="Calibri Light" pitchFamily="34" charset="0"/>
                  </a:rPr>
                  <a:t>	</a:t>
                </a:r>
                <a:r>
                  <a:rPr lang="en-AU" sz="900" u="sng" dirty="0" smtClean="0">
                    <a:solidFill>
                      <a:schemeClr val="tx1">
                        <a:lumMod val="85000"/>
                        <a:lumOff val="15000"/>
                      </a:schemeClr>
                    </a:solidFill>
                    <a:latin typeface="Calibri Light" pitchFamily="34" charset="0"/>
                  </a:rPr>
                  <a:t>contested possessions</a:t>
                </a:r>
                <a:br>
                  <a:rPr lang="en-AU" sz="900" u="sng" dirty="0" smtClean="0">
                    <a:solidFill>
                      <a:schemeClr val="tx1">
                        <a:lumMod val="85000"/>
                        <a:lumOff val="15000"/>
                      </a:schemeClr>
                    </a:solidFill>
                    <a:latin typeface="Calibri Light" pitchFamily="34" charset="0"/>
                  </a:rPr>
                </a:br>
                <a:r>
                  <a:rPr lang="en-AU" sz="900" dirty="0" smtClean="0">
                    <a:solidFill>
                      <a:schemeClr val="tx1">
                        <a:lumMod val="85000"/>
                        <a:lumOff val="15000"/>
                      </a:schemeClr>
                    </a:solidFill>
                    <a:latin typeface="Calibri Light" pitchFamily="34" charset="0"/>
                  </a:rPr>
                  <a:t>	opposition contested possessions</a:t>
                </a:r>
              </a:p>
            </p:txBody>
          </p:sp>
        </p:grpSp>
        <p:grpSp>
          <p:nvGrpSpPr>
            <p:cNvPr id="51" name="Group 50"/>
            <p:cNvGrpSpPr/>
            <p:nvPr/>
          </p:nvGrpSpPr>
          <p:grpSpPr>
            <a:xfrm>
              <a:off x="3491880" y="2139702"/>
              <a:ext cx="2232248" cy="684000"/>
              <a:chOff x="3275856" y="2139702"/>
              <a:chExt cx="2232248" cy="684000"/>
            </a:xfrm>
          </p:grpSpPr>
          <p:pic>
            <p:nvPicPr>
              <p:cNvPr id="17413" name="Picture 5" descr="Image result for afl win contested mark"/>
              <p:cNvPicPr>
                <a:picLocks noChangeArrowheads="1"/>
              </p:cNvPicPr>
              <p:nvPr/>
            </p:nvPicPr>
            <p:blipFill>
              <a:blip r:embed="rId3" cstate="print">
                <a:grayscl/>
                <a:lum bright="20000" contrast="20000"/>
              </a:blip>
              <a:srcRect l="16667" r="16667" b="-3083"/>
              <a:stretch>
                <a:fillRect/>
              </a:stretch>
            </p:blipFill>
            <p:spPr bwMode="auto">
              <a:xfrm>
                <a:off x="3275856" y="2139702"/>
                <a:ext cx="684000" cy="684000"/>
              </a:xfrm>
              <a:prstGeom prst="rect">
                <a:avLst/>
              </a:prstGeom>
              <a:noFill/>
            </p:spPr>
          </p:pic>
          <p:sp>
            <p:nvSpPr>
              <p:cNvPr id="50" name="TextBox 49"/>
              <p:cNvSpPr txBox="1"/>
              <p:nvPr/>
            </p:nvSpPr>
            <p:spPr>
              <a:xfrm>
                <a:off x="3923928" y="2179696"/>
                <a:ext cx="1584176" cy="604012"/>
              </a:xfrm>
              <a:prstGeom prst="rect">
                <a:avLst/>
              </a:prstGeom>
              <a:noFill/>
            </p:spPr>
            <p:txBody>
              <a:bodyPr wrap="square" tIns="0" rIns="0" bIns="0" rtlCol="0">
                <a:spAutoFit/>
              </a:bodyPr>
              <a:lstStyle/>
              <a:p>
                <a:pPr>
                  <a:lnSpc>
                    <a:spcPct val="75000"/>
                  </a:lnSpc>
                  <a:spcAft>
                    <a:spcPts val="600"/>
                  </a:spcAft>
                  <a:tabLst>
                    <a:tab pos="180975" algn="l"/>
                  </a:tabLst>
                </a:pPr>
                <a:r>
                  <a:rPr lang="en-AU" sz="1050" b="1" spc="-20" dirty="0" smtClean="0">
                    <a:solidFill>
                      <a:schemeClr val="tx1">
                        <a:lumMod val="85000"/>
                        <a:lumOff val="15000"/>
                      </a:schemeClr>
                    </a:solidFill>
                    <a:latin typeface="Calibri Light" pitchFamily="34" charset="0"/>
                  </a:rPr>
                  <a:t>Win contested aerial ball</a:t>
                </a:r>
              </a:p>
              <a:p>
                <a:pPr>
                  <a:lnSpc>
                    <a:spcPct val="75000"/>
                  </a:lnSpc>
                  <a:spcAft>
                    <a:spcPts val="600"/>
                  </a:spcAft>
                  <a:tabLst>
                    <a:tab pos="180975" algn="l"/>
                  </a:tabLst>
                </a:pPr>
                <a:r>
                  <a:rPr lang="en-AU" sz="1050" dirty="0" err="1" smtClean="0">
                    <a:solidFill>
                      <a:schemeClr val="tx1">
                        <a:lumMod val="85000"/>
                        <a:lumOff val="15000"/>
                      </a:schemeClr>
                    </a:solidFill>
                    <a:latin typeface="Calibri Light" pitchFamily="34" charset="0"/>
                  </a:rPr>
                  <a:t>idx_win_aerial_ball</a:t>
                </a:r>
                <a:r>
                  <a:rPr lang="en-AU" sz="1050" dirty="0" smtClean="0">
                    <a:solidFill>
                      <a:schemeClr val="tx1">
                        <a:lumMod val="85000"/>
                        <a:lumOff val="15000"/>
                      </a:schemeClr>
                    </a:solidFill>
                    <a:latin typeface="Calibri Light" pitchFamily="34" charset="0"/>
                  </a:rPr>
                  <a:t> = log </a:t>
                </a:r>
              </a:p>
              <a:p>
                <a:pPr algn="ctr">
                  <a:lnSpc>
                    <a:spcPct val="75000"/>
                  </a:lnSpc>
                  <a:spcAft>
                    <a:spcPts val="600"/>
                  </a:spcAft>
                  <a:tabLst>
                    <a:tab pos="87313" algn="l"/>
                  </a:tabLst>
                </a:pPr>
                <a:r>
                  <a:rPr lang="en-AU" sz="900" dirty="0" smtClean="0">
                    <a:solidFill>
                      <a:schemeClr val="tx1">
                        <a:lumMod val="85000"/>
                        <a:lumOff val="15000"/>
                      </a:schemeClr>
                    </a:solidFill>
                    <a:latin typeface="Calibri Light" pitchFamily="34" charset="0"/>
                  </a:rPr>
                  <a:t>	</a:t>
                </a:r>
                <a:r>
                  <a:rPr lang="en-AU" sz="900" u="sng" dirty="0" smtClean="0">
                    <a:solidFill>
                      <a:schemeClr val="tx1">
                        <a:lumMod val="85000"/>
                        <a:lumOff val="15000"/>
                      </a:schemeClr>
                    </a:solidFill>
                    <a:latin typeface="Calibri Light" pitchFamily="34" charset="0"/>
                  </a:rPr>
                  <a:t>contested marks</a:t>
                </a:r>
                <a:br>
                  <a:rPr lang="en-AU" sz="900" u="sng" dirty="0" smtClean="0">
                    <a:solidFill>
                      <a:schemeClr val="tx1">
                        <a:lumMod val="85000"/>
                        <a:lumOff val="15000"/>
                      </a:schemeClr>
                    </a:solidFill>
                    <a:latin typeface="Calibri Light" pitchFamily="34" charset="0"/>
                  </a:rPr>
                </a:br>
                <a:r>
                  <a:rPr lang="en-AU" sz="900" dirty="0" smtClean="0">
                    <a:solidFill>
                      <a:schemeClr val="tx1">
                        <a:lumMod val="85000"/>
                        <a:lumOff val="15000"/>
                      </a:schemeClr>
                    </a:solidFill>
                    <a:latin typeface="Calibri Light" pitchFamily="34" charset="0"/>
                  </a:rPr>
                  <a:t>	opposition contested marks</a:t>
                </a:r>
              </a:p>
            </p:txBody>
          </p:sp>
        </p:grpSp>
        <p:grpSp>
          <p:nvGrpSpPr>
            <p:cNvPr id="63" name="Group 62"/>
            <p:cNvGrpSpPr/>
            <p:nvPr/>
          </p:nvGrpSpPr>
          <p:grpSpPr>
            <a:xfrm>
              <a:off x="6012160" y="2139702"/>
              <a:ext cx="2232248" cy="684000"/>
              <a:chOff x="539552" y="3003798"/>
              <a:chExt cx="2232248" cy="684000"/>
            </a:xfrm>
          </p:grpSpPr>
          <p:pic>
            <p:nvPicPr>
              <p:cNvPr id="17423" name="Picture 15" descr="Related image"/>
              <p:cNvPicPr>
                <a:picLocks noChangeArrowheads="1"/>
              </p:cNvPicPr>
              <p:nvPr/>
            </p:nvPicPr>
            <p:blipFill>
              <a:blip r:embed="rId4" cstate="print">
                <a:grayscl/>
                <a:lum bright="10000" contrast="20000"/>
              </a:blip>
              <a:srcRect l="15898" r="6073"/>
              <a:stretch>
                <a:fillRect/>
              </a:stretch>
            </p:blipFill>
            <p:spPr bwMode="auto">
              <a:xfrm>
                <a:off x="539552" y="3003798"/>
                <a:ext cx="684000" cy="684000"/>
              </a:xfrm>
              <a:prstGeom prst="rect">
                <a:avLst/>
              </a:prstGeom>
              <a:noFill/>
            </p:spPr>
          </p:pic>
          <p:sp>
            <p:nvSpPr>
              <p:cNvPr id="62" name="TextBox 61"/>
              <p:cNvSpPr txBox="1"/>
              <p:nvPr/>
            </p:nvSpPr>
            <p:spPr>
              <a:xfrm>
                <a:off x="1187624" y="3043792"/>
                <a:ext cx="1584176" cy="580928"/>
              </a:xfrm>
              <a:prstGeom prst="rect">
                <a:avLst/>
              </a:prstGeom>
              <a:noFill/>
            </p:spPr>
            <p:txBody>
              <a:bodyPr wrap="square" tIns="0" rIns="0" bIns="0" rtlCol="0">
                <a:spAutoFit/>
              </a:bodyPr>
              <a:lstStyle/>
              <a:p>
                <a:pPr>
                  <a:lnSpc>
                    <a:spcPct val="75000"/>
                  </a:lnSpc>
                  <a:spcAft>
                    <a:spcPts val="600"/>
                  </a:spcAft>
                  <a:tabLst>
                    <a:tab pos="180975" algn="l"/>
                  </a:tabLst>
                </a:pPr>
                <a:r>
                  <a:rPr lang="en-AU" sz="1050" b="1" spc="-20" dirty="0" smtClean="0">
                    <a:solidFill>
                      <a:schemeClr val="tx1">
                        <a:lumMod val="85000"/>
                        <a:lumOff val="15000"/>
                      </a:schemeClr>
                    </a:solidFill>
                    <a:latin typeface="Calibri Light" pitchFamily="34" charset="0"/>
                  </a:rPr>
                  <a:t>Assisted goal</a:t>
                </a:r>
              </a:p>
              <a:p>
                <a:pPr>
                  <a:lnSpc>
                    <a:spcPct val="75000"/>
                  </a:lnSpc>
                  <a:spcAft>
                    <a:spcPts val="600"/>
                  </a:spcAft>
                  <a:tabLst>
                    <a:tab pos="180975" algn="l"/>
                  </a:tabLst>
                </a:pPr>
                <a:r>
                  <a:rPr lang="en-AU" sz="1050" dirty="0" err="1" smtClean="0">
                    <a:solidFill>
                      <a:schemeClr val="tx1">
                        <a:lumMod val="85000"/>
                        <a:lumOff val="15000"/>
                      </a:schemeClr>
                    </a:solidFill>
                    <a:latin typeface="Calibri Light" pitchFamily="34" charset="0"/>
                  </a:rPr>
                  <a:t>idx_goal_assist</a:t>
                </a:r>
                <a:r>
                  <a:rPr lang="en-AU" sz="1050" dirty="0" smtClean="0">
                    <a:solidFill>
                      <a:schemeClr val="tx1">
                        <a:lumMod val="85000"/>
                        <a:lumOff val="15000"/>
                      </a:schemeClr>
                    </a:solidFill>
                    <a:latin typeface="Calibri Light" pitchFamily="34" charset="0"/>
                  </a:rPr>
                  <a:t> = log </a:t>
                </a:r>
              </a:p>
              <a:p>
                <a:pPr algn="ctr">
                  <a:lnSpc>
                    <a:spcPct val="75000"/>
                  </a:lnSpc>
                  <a:spcAft>
                    <a:spcPts val="600"/>
                  </a:spcAft>
                  <a:tabLst>
                    <a:tab pos="87313" algn="l"/>
                  </a:tabLst>
                </a:pPr>
                <a:r>
                  <a:rPr lang="en-AU" sz="800" dirty="0" smtClean="0">
                    <a:solidFill>
                      <a:schemeClr val="tx1">
                        <a:lumMod val="85000"/>
                        <a:lumOff val="15000"/>
                      </a:schemeClr>
                    </a:solidFill>
                    <a:latin typeface="Calibri Light" pitchFamily="34" charset="0"/>
                  </a:rPr>
                  <a:t>	</a:t>
                </a:r>
                <a:r>
                  <a:rPr lang="en-AU" sz="800" u="sng" dirty="0" smtClean="0">
                    <a:solidFill>
                      <a:schemeClr val="tx1">
                        <a:lumMod val="85000"/>
                        <a:lumOff val="15000"/>
                      </a:schemeClr>
                    </a:solidFill>
                    <a:latin typeface="Calibri Light" pitchFamily="34" charset="0"/>
                  </a:rPr>
                  <a:t>goal assists/goals</a:t>
                </a:r>
                <a:br>
                  <a:rPr lang="en-AU" sz="800" u="sng" dirty="0" smtClean="0">
                    <a:solidFill>
                      <a:schemeClr val="tx1">
                        <a:lumMod val="85000"/>
                        <a:lumOff val="15000"/>
                      </a:schemeClr>
                    </a:solidFill>
                    <a:latin typeface="Calibri Light" pitchFamily="34" charset="0"/>
                  </a:rPr>
                </a:br>
                <a:r>
                  <a:rPr lang="en-AU" sz="800" dirty="0" smtClean="0">
                    <a:solidFill>
                      <a:schemeClr val="tx1">
                        <a:lumMod val="85000"/>
                        <a:lumOff val="15000"/>
                      </a:schemeClr>
                    </a:solidFill>
                    <a:latin typeface="Calibri Light" pitchFamily="34" charset="0"/>
                  </a:rPr>
                  <a:t>	opposition goal assists/opp goals</a:t>
                </a:r>
              </a:p>
            </p:txBody>
          </p:sp>
        </p:grpSp>
      </p:grpSp>
      <p:grpSp>
        <p:nvGrpSpPr>
          <p:cNvPr id="83" name="Group 82"/>
          <p:cNvGrpSpPr/>
          <p:nvPr/>
        </p:nvGrpSpPr>
        <p:grpSpPr>
          <a:xfrm>
            <a:off x="503548" y="3147890"/>
            <a:ext cx="8136904" cy="684000"/>
            <a:chOff x="539552" y="3003798"/>
            <a:chExt cx="8136904" cy="684000"/>
          </a:xfrm>
        </p:grpSpPr>
        <p:grpSp>
          <p:nvGrpSpPr>
            <p:cNvPr id="59" name="Group 58"/>
            <p:cNvGrpSpPr/>
            <p:nvPr/>
          </p:nvGrpSpPr>
          <p:grpSpPr>
            <a:xfrm>
              <a:off x="4812026" y="3003798"/>
              <a:ext cx="2016224" cy="684000"/>
              <a:chOff x="5652120" y="2931790"/>
              <a:chExt cx="2016224" cy="684000"/>
            </a:xfrm>
          </p:grpSpPr>
          <p:pic>
            <p:nvPicPr>
              <p:cNvPr id="17419" name="Picture 11" descr="Image result for afl  falcon"/>
              <p:cNvPicPr>
                <a:picLocks noChangeAspect="1" noChangeArrowheads="1"/>
              </p:cNvPicPr>
              <p:nvPr/>
            </p:nvPicPr>
            <p:blipFill>
              <a:blip r:embed="rId5" cstate="print">
                <a:grayscl/>
                <a:lum bright="10000" contrast="20000"/>
              </a:blip>
              <a:srcRect l="25200" t="23100" r="27551" b="13901"/>
              <a:stretch>
                <a:fillRect/>
              </a:stretch>
            </p:blipFill>
            <p:spPr bwMode="auto">
              <a:xfrm>
                <a:off x="5652120" y="2931790"/>
                <a:ext cx="684000" cy="684000"/>
              </a:xfrm>
              <a:prstGeom prst="rect">
                <a:avLst/>
              </a:prstGeom>
              <a:noFill/>
            </p:spPr>
          </p:pic>
          <p:sp>
            <p:nvSpPr>
              <p:cNvPr id="58" name="TextBox 57"/>
              <p:cNvSpPr txBox="1"/>
              <p:nvPr/>
            </p:nvSpPr>
            <p:spPr>
              <a:xfrm>
                <a:off x="6300192" y="2971784"/>
                <a:ext cx="1368152" cy="604012"/>
              </a:xfrm>
              <a:prstGeom prst="rect">
                <a:avLst/>
              </a:prstGeom>
              <a:noFill/>
            </p:spPr>
            <p:txBody>
              <a:bodyPr wrap="square" tIns="0" rIns="0" bIns="0" rtlCol="0">
                <a:spAutoFit/>
              </a:bodyPr>
              <a:lstStyle/>
              <a:p>
                <a:pPr>
                  <a:lnSpc>
                    <a:spcPct val="75000"/>
                  </a:lnSpc>
                  <a:spcAft>
                    <a:spcPts val="600"/>
                  </a:spcAft>
                  <a:tabLst>
                    <a:tab pos="180975" algn="l"/>
                  </a:tabLst>
                </a:pPr>
                <a:r>
                  <a:rPr lang="en-AU" sz="1050" b="1" spc="-20" dirty="0" smtClean="0">
                    <a:solidFill>
                      <a:schemeClr val="tx1">
                        <a:lumMod val="85000"/>
                        <a:lumOff val="15000"/>
                      </a:schemeClr>
                    </a:solidFill>
                    <a:latin typeface="Calibri Light" pitchFamily="34" charset="0"/>
                  </a:rPr>
                  <a:t>Less clangers</a:t>
                </a:r>
              </a:p>
              <a:p>
                <a:pPr>
                  <a:lnSpc>
                    <a:spcPct val="75000"/>
                  </a:lnSpc>
                  <a:spcAft>
                    <a:spcPts val="600"/>
                  </a:spcAft>
                  <a:tabLst>
                    <a:tab pos="180975" algn="l"/>
                  </a:tabLst>
                </a:pPr>
                <a:r>
                  <a:rPr lang="en-AU" sz="1050" dirty="0" err="1" smtClean="0">
                    <a:solidFill>
                      <a:schemeClr val="tx1">
                        <a:lumMod val="85000"/>
                        <a:lumOff val="15000"/>
                      </a:schemeClr>
                    </a:solidFill>
                    <a:latin typeface="Calibri Light" pitchFamily="34" charset="0"/>
                  </a:rPr>
                  <a:t>idx_less_clangers</a:t>
                </a:r>
                <a:r>
                  <a:rPr lang="en-AU" sz="1050" dirty="0" smtClean="0">
                    <a:solidFill>
                      <a:schemeClr val="tx1">
                        <a:lumMod val="85000"/>
                        <a:lumOff val="15000"/>
                      </a:schemeClr>
                    </a:solidFill>
                    <a:latin typeface="Calibri Light" pitchFamily="34" charset="0"/>
                  </a:rPr>
                  <a:t> = log </a:t>
                </a:r>
              </a:p>
              <a:p>
                <a:pPr algn="ctr">
                  <a:lnSpc>
                    <a:spcPct val="75000"/>
                  </a:lnSpc>
                  <a:spcAft>
                    <a:spcPts val="600"/>
                  </a:spcAft>
                  <a:tabLst>
                    <a:tab pos="87313" algn="l"/>
                  </a:tabLst>
                </a:pPr>
                <a:r>
                  <a:rPr lang="en-AU" sz="900" dirty="0" smtClean="0">
                    <a:solidFill>
                      <a:schemeClr val="tx1">
                        <a:lumMod val="85000"/>
                        <a:lumOff val="15000"/>
                      </a:schemeClr>
                    </a:solidFill>
                    <a:latin typeface="Calibri Light" pitchFamily="34" charset="0"/>
                  </a:rPr>
                  <a:t>	</a:t>
                </a:r>
                <a:r>
                  <a:rPr lang="en-AU" sz="900" u="sng" dirty="0" smtClean="0">
                    <a:solidFill>
                      <a:schemeClr val="tx1">
                        <a:lumMod val="85000"/>
                        <a:lumOff val="15000"/>
                      </a:schemeClr>
                    </a:solidFill>
                    <a:latin typeface="Calibri Light" pitchFamily="34" charset="0"/>
                  </a:rPr>
                  <a:t>opposition clangers</a:t>
                </a:r>
                <a:br>
                  <a:rPr lang="en-AU" sz="900" u="sng" dirty="0" smtClean="0">
                    <a:solidFill>
                      <a:schemeClr val="tx1">
                        <a:lumMod val="85000"/>
                        <a:lumOff val="15000"/>
                      </a:schemeClr>
                    </a:solidFill>
                    <a:latin typeface="Calibri Light" pitchFamily="34" charset="0"/>
                  </a:rPr>
                </a:br>
                <a:r>
                  <a:rPr lang="en-AU" sz="900" dirty="0" smtClean="0">
                    <a:solidFill>
                      <a:schemeClr val="tx1">
                        <a:lumMod val="85000"/>
                        <a:lumOff val="15000"/>
                      </a:schemeClr>
                    </a:solidFill>
                    <a:latin typeface="Calibri Light" pitchFamily="34" charset="0"/>
                  </a:rPr>
                  <a:t>	clangers</a:t>
                </a:r>
              </a:p>
            </p:txBody>
          </p:sp>
        </p:grpSp>
        <p:grpSp>
          <p:nvGrpSpPr>
            <p:cNvPr id="67" name="Group 66"/>
            <p:cNvGrpSpPr/>
            <p:nvPr/>
          </p:nvGrpSpPr>
          <p:grpSpPr>
            <a:xfrm>
              <a:off x="539552" y="3003798"/>
              <a:ext cx="1944216" cy="684000"/>
              <a:chOff x="683568" y="3003798"/>
              <a:chExt cx="1944216" cy="684000"/>
            </a:xfrm>
          </p:grpSpPr>
          <p:pic>
            <p:nvPicPr>
              <p:cNvPr id="17425" name="Picture 17" descr="Image result for afl uncontested mark"/>
              <p:cNvPicPr>
                <a:picLocks noChangeArrowheads="1"/>
              </p:cNvPicPr>
              <p:nvPr/>
            </p:nvPicPr>
            <p:blipFill>
              <a:blip r:embed="rId6" cstate="print">
                <a:grayscl/>
                <a:lum bright="10000" contrast="20000"/>
              </a:blip>
              <a:srcRect l="5882" r="23529"/>
              <a:stretch>
                <a:fillRect/>
              </a:stretch>
            </p:blipFill>
            <p:spPr bwMode="auto">
              <a:xfrm>
                <a:off x="683568" y="3003798"/>
                <a:ext cx="684000" cy="684000"/>
              </a:xfrm>
              <a:prstGeom prst="rect">
                <a:avLst/>
              </a:prstGeom>
              <a:noFill/>
            </p:spPr>
          </p:pic>
          <p:sp>
            <p:nvSpPr>
              <p:cNvPr id="66" name="TextBox 65"/>
              <p:cNvSpPr txBox="1"/>
              <p:nvPr/>
            </p:nvSpPr>
            <p:spPr>
              <a:xfrm>
                <a:off x="1331640" y="3043792"/>
                <a:ext cx="1296144" cy="580928"/>
              </a:xfrm>
              <a:prstGeom prst="rect">
                <a:avLst/>
              </a:prstGeom>
              <a:noFill/>
            </p:spPr>
            <p:txBody>
              <a:bodyPr wrap="square" tIns="0" rIns="0" bIns="0" rtlCol="0">
                <a:spAutoFit/>
              </a:bodyPr>
              <a:lstStyle/>
              <a:p>
                <a:pPr>
                  <a:lnSpc>
                    <a:spcPct val="75000"/>
                  </a:lnSpc>
                  <a:spcAft>
                    <a:spcPts val="600"/>
                  </a:spcAft>
                  <a:tabLst>
                    <a:tab pos="180975" algn="l"/>
                  </a:tabLst>
                </a:pPr>
                <a:r>
                  <a:rPr lang="en-AU" sz="1050" b="1" spc="-20" dirty="0" smtClean="0">
                    <a:solidFill>
                      <a:schemeClr val="tx1">
                        <a:lumMod val="85000"/>
                        <a:lumOff val="15000"/>
                      </a:schemeClr>
                    </a:solidFill>
                    <a:latin typeface="Calibri Light" pitchFamily="34" charset="0"/>
                  </a:rPr>
                  <a:t>Maintain possession</a:t>
                </a:r>
              </a:p>
              <a:p>
                <a:pPr>
                  <a:lnSpc>
                    <a:spcPct val="75000"/>
                  </a:lnSpc>
                  <a:spcAft>
                    <a:spcPts val="600"/>
                  </a:spcAft>
                  <a:tabLst>
                    <a:tab pos="180975" algn="l"/>
                  </a:tabLst>
                </a:pPr>
                <a:r>
                  <a:rPr lang="en-AU" sz="1050" dirty="0" err="1" smtClean="0">
                    <a:solidFill>
                      <a:schemeClr val="tx1">
                        <a:lumMod val="85000"/>
                        <a:lumOff val="15000"/>
                      </a:schemeClr>
                    </a:solidFill>
                    <a:latin typeface="Calibri Light" pitchFamily="34" charset="0"/>
                  </a:rPr>
                  <a:t>idx_mark_kick</a:t>
                </a:r>
                <a:r>
                  <a:rPr lang="en-AU" sz="1050" dirty="0" smtClean="0">
                    <a:solidFill>
                      <a:schemeClr val="tx1">
                        <a:lumMod val="85000"/>
                        <a:lumOff val="15000"/>
                      </a:schemeClr>
                    </a:solidFill>
                    <a:latin typeface="Calibri Light" pitchFamily="34" charset="0"/>
                  </a:rPr>
                  <a:t> = log </a:t>
                </a:r>
              </a:p>
              <a:p>
                <a:pPr algn="ctr">
                  <a:lnSpc>
                    <a:spcPct val="75000"/>
                  </a:lnSpc>
                  <a:spcAft>
                    <a:spcPts val="600"/>
                  </a:spcAft>
                  <a:tabLst>
                    <a:tab pos="87313" algn="l"/>
                  </a:tabLst>
                </a:pPr>
                <a:r>
                  <a:rPr lang="en-AU" sz="800" dirty="0" smtClean="0">
                    <a:solidFill>
                      <a:schemeClr val="tx1">
                        <a:lumMod val="85000"/>
                        <a:lumOff val="15000"/>
                      </a:schemeClr>
                    </a:solidFill>
                    <a:latin typeface="Calibri Light" pitchFamily="34" charset="0"/>
                  </a:rPr>
                  <a:t>	</a:t>
                </a:r>
                <a:r>
                  <a:rPr lang="en-AU" sz="800" u="sng" dirty="0" smtClean="0">
                    <a:solidFill>
                      <a:schemeClr val="tx1">
                        <a:lumMod val="85000"/>
                        <a:lumOff val="15000"/>
                      </a:schemeClr>
                    </a:solidFill>
                    <a:latin typeface="Calibri Light" pitchFamily="34" charset="0"/>
                  </a:rPr>
                  <a:t>marks/kicks</a:t>
                </a:r>
                <a:br>
                  <a:rPr lang="en-AU" sz="800" u="sng" dirty="0" smtClean="0">
                    <a:solidFill>
                      <a:schemeClr val="tx1">
                        <a:lumMod val="85000"/>
                        <a:lumOff val="15000"/>
                      </a:schemeClr>
                    </a:solidFill>
                    <a:latin typeface="Calibri Light" pitchFamily="34" charset="0"/>
                  </a:rPr>
                </a:br>
                <a:r>
                  <a:rPr lang="en-AU" sz="800" dirty="0" smtClean="0">
                    <a:solidFill>
                      <a:schemeClr val="tx1">
                        <a:lumMod val="85000"/>
                        <a:lumOff val="15000"/>
                      </a:schemeClr>
                    </a:solidFill>
                    <a:latin typeface="Calibri Light" pitchFamily="34" charset="0"/>
                  </a:rPr>
                  <a:t>	opposition marks/opp kicks</a:t>
                </a:r>
              </a:p>
            </p:txBody>
          </p:sp>
        </p:grpSp>
        <p:grpSp>
          <p:nvGrpSpPr>
            <p:cNvPr id="71" name="Group 70"/>
            <p:cNvGrpSpPr/>
            <p:nvPr/>
          </p:nvGrpSpPr>
          <p:grpSpPr>
            <a:xfrm>
              <a:off x="2603781" y="3003798"/>
              <a:ext cx="2088232" cy="684000"/>
              <a:chOff x="539552" y="3867894"/>
              <a:chExt cx="2088232" cy="684000"/>
            </a:xfrm>
          </p:grpSpPr>
          <p:pic>
            <p:nvPicPr>
              <p:cNvPr id="17427" name="Picture 19" descr="Image result for afl contested marks inside 50"/>
              <p:cNvPicPr>
                <a:picLocks noChangeArrowheads="1"/>
              </p:cNvPicPr>
              <p:nvPr/>
            </p:nvPicPr>
            <p:blipFill>
              <a:blip r:embed="rId7" cstate="print">
                <a:grayscl/>
                <a:lum bright="10000" contrast="20000"/>
              </a:blip>
              <a:srcRect l="5889" r="17550"/>
              <a:stretch>
                <a:fillRect/>
              </a:stretch>
            </p:blipFill>
            <p:spPr bwMode="auto">
              <a:xfrm>
                <a:off x="539552" y="3867894"/>
                <a:ext cx="684000" cy="684000"/>
              </a:xfrm>
              <a:prstGeom prst="rect">
                <a:avLst/>
              </a:prstGeom>
              <a:noFill/>
            </p:spPr>
          </p:pic>
          <p:sp>
            <p:nvSpPr>
              <p:cNvPr id="70" name="TextBox 69"/>
              <p:cNvSpPr txBox="1"/>
              <p:nvPr/>
            </p:nvSpPr>
            <p:spPr>
              <a:xfrm>
                <a:off x="1187624" y="3907888"/>
                <a:ext cx="1440160" cy="580928"/>
              </a:xfrm>
              <a:prstGeom prst="rect">
                <a:avLst/>
              </a:prstGeom>
              <a:noFill/>
            </p:spPr>
            <p:txBody>
              <a:bodyPr wrap="square" tIns="0" rIns="0" bIns="0" rtlCol="0">
                <a:spAutoFit/>
              </a:bodyPr>
              <a:lstStyle/>
              <a:p>
                <a:pPr>
                  <a:lnSpc>
                    <a:spcPct val="75000"/>
                  </a:lnSpc>
                  <a:spcAft>
                    <a:spcPts val="600"/>
                  </a:spcAft>
                  <a:tabLst>
                    <a:tab pos="180975" algn="l"/>
                  </a:tabLst>
                </a:pPr>
                <a:r>
                  <a:rPr lang="en-AU" sz="1050" b="1" spc="-20" dirty="0" smtClean="0">
                    <a:solidFill>
                      <a:schemeClr val="tx1">
                        <a:lumMod val="85000"/>
                        <a:lumOff val="15000"/>
                      </a:schemeClr>
                    </a:solidFill>
                    <a:latin typeface="Calibri Light" pitchFamily="34" charset="0"/>
                  </a:rPr>
                  <a:t>Accurate 50m entry</a:t>
                </a:r>
              </a:p>
              <a:p>
                <a:pPr>
                  <a:lnSpc>
                    <a:spcPct val="75000"/>
                  </a:lnSpc>
                  <a:spcAft>
                    <a:spcPts val="600"/>
                  </a:spcAft>
                  <a:tabLst>
                    <a:tab pos="180975" algn="l"/>
                  </a:tabLst>
                </a:pPr>
                <a:r>
                  <a:rPr lang="en-AU" sz="1050" dirty="0" smtClean="0">
                    <a:solidFill>
                      <a:schemeClr val="tx1">
                        <a:lumMod val="85000"/>
                        <a:lumOff val="15000"/>
                      </a:schemeClr>
                    </a:solidFill>
                    <a:latin typeface="Calibri Light" pitchFamily="34" charset="0"/>
                  </a:rPr>
                  <a:t>idx_50m_entry = log </a:t>
                </a:r>
              </a:p>
              <a:p>
                <a:pPr algn="ctr">
                  <a:lnSpc>
                    <a:spcPct val="75000"/>
                  </a:lnSpc>
                  <a:spcAft>
                    <a:spcPts val="600"/>
                  </a:spcAft>
                  <a:tabLst>
                    <a:tab pos="87313" algn="l"/>
                  </a:tabLst>
                </a:pPr>
                <a:r>
                  <a:rPr lang="en-AU" sz="800" dirty="0" smtClean="0">
                    <a:solidFill>
                      <a:schemeClr val="tx1">
                        <a:lumMod val="85000"/>
                        <a:lumOff val="15000"/>
                      </a:schemeClr>
                    </a:solidFill>
                    <a:latin typeface="Calibri Light" pitchFamily="34" charset="0"/>
                  </a:rPr>
                  <a:t>	</a:t>
                </a:r>
                <a:r>
                  <a:rPr lang="en-AU" sz="800" u="sng" dirty="0" smtClean="0">
                    <a:solidFill>
                      <a:schemeClr val="tx1">
                        <a:lumMod val="85000"/>
                        <a:lumOff val="15000"/>
                      </a:schemeClr>
                    </a:solidFill>
                    <a:latin typeface="Calibri Light" pitchFamily="34" charset="0"/>
                  </a:rPr>
                  <a:t>marks inside 50/inside 50s</a:t>
                </a:r>
                <a:br>
                  <a:rPr lang="en-AU" sz="800" u="sng" dirty="0" smtClean="0">
                    <a:solidFill>
                      <a:schemeClr val="tx1">
                        <a:lumMod val="85000"/>
                        <a:lumOff val="15000"/>
                      </a:schemeClr>
                    </a:solidFill>
                    <a:latin typeface="Calibri Light" pitchFamily="34" charset="0"/>
                  </a:rPr>
                </a:br>
                <a:r>
                  <a:rPr lang="en-AU" sz="800" dirty="0" smtClean="0">
                    <a:solidFill>
                      <a:schemeClr val="tx1">
                        <a:lumMod val="85000"/>
                        <a:lumOff val="15000"/>
                      </a:schemeClr>
                    </a:solidFill>
                    <a:latin typeface="Calibri Light" pitchFamily="34" charset="0"/>
                  </a:rPr>
                  <a:t>	opposition marks i50/opp i50s</a:t>
                </a:r>
              </a:p>
            </p:txBody>
          </p:sp>
        </p:grpSp>
        <p:grpSp>
          <p:nvGrpSpPr>
            <p:cNvPr id="81" name="Group 80"/>
            <p:cNvGrpSpPr/>
            <p:nvPr/>
          </p:nvGrpSpPr>
          <p:grpSpPr>
            <a:xfrm>
              <a:off x="6948264" y="3003798"/>
              <a:ext cx="1728192" cy="684000"/>
              <a:chOff x="7020272" y="3075806"/>
              <a:chExt cx="1728192" cy="684000"/>
            </a:xfrm>
          </p:grpSpPr>
          <p:pic>
            <p:nvPicPr>
              <p:cNvPr id="17431" name="Picture 23" descr="Related image"/>
              <p:cNvPicPr>
                <a:picLocks noChangeAspect="1" noChangeArrowheads="1"/>
              </p:cNvPicPr>
              <p:nvPr/>
            </p:nvPicPr>
            <p:blipFill>
              <a:blip r:embed="rId8" cstate="print">
                <a:grayscl/>
                <a:lum bright="10000" contrast="20000"/>
              </a:blip>
              <a:srcRect l="12381" r="10465"/>
              <a:stretch>
                <a:fillRect/>
              </a:stretch>
            </p:blipFill>
            <p:spPr bwMode="auto">
              <a:xfrm>
                <a:off x="7020272" y="3075806"/>
                <a:ext cx="683293" cy="684000"/>
              </a:xfrm>
              <a:prstGeom prst="rect">
                <a:avLst/>
              </a:prstGeom>
              <a:noFill/>
            </p:spPr>
          </p:pic>
          <p:sp>
            <p:nvSpPr>
              <p:cNvPr id="74" name="TextBox 73"/>
              <p:cNvSpPr txBox="1"/>
              <p:nvPr/>
            </p:nvSpPr>
            <p:spPr>
              <a:xfrm>
                <a:off x="7668344" y="3115800"/>
                <a:ext cx="1080120" cy="604012"/>
              </a:xfrm>
              <a:prstGeom prst="rect">
                <a:avLst/>
              </a:prstGeom>
              <a:noFill/>
            </p:spPr>
            <p:txBody>
              <a:bodyPr wrap="square" tIns="0" rIns="0" bIns="0" rtlCol="0">
                <a:spAutoFit/>
              </a:bodyPr>
              <a:lstStyle/>
              <a:p>
                <a:pPr>
                  <a:lnSpc>
                    <a:spcPct val="75000"/>
                  </a:lnSpc>
                  <a:spcAft>
                    <a:spcPts val="600"/>
                  </a:spcAft>
                  <a:tabLst>
                    <a:tab pos="180975" algn="l"/>
                  </a:tabLst>
                </a:pPr>
                <a:r>
                  <a:rPr lang="en-AU" sz="1050" b="1" spc="-20" dirty="0" smtClean="0">
                    <a:solidFill>
                      <a:schemeClr val="tx1">
                        <a:lumMod val="85000"/>
                        <a:lumOff val="15000"/>
                      </a:schemeClr>
                    </a:solidFill>
                    <a:latin typeface="Calibri Light" pitchFamily="34" charset="0"/>
                  </a:rPr>
                  <a:t>Tackling</a:t>
                </a:r>
              </a:p>
              <a:p>
                <a:pPr>
                  <a:lnSpc>
                    <a:spcPct val="75000"/>
                  </a:lnSpc>
                  <a:spcAft>
                    <a:spcPts val="600"/>
                  </a:spcAft>
                  <a:tabLst>
                    <a:tab pos="180975" algn="l"/>
                  </a:tabLst>
                </a:pPr>
                <a:r>
                  <a:rPr lang="en-AU" sz="1050" dirty="0" err="1" smtClean="0">
                    <a:solidFill>
                      <a:schemeClr val="tx1">
                        <a:lumMod val="85000"/>
                        <a:lumOff val="15000"/>
                      </a:schemeClr>
                    </a:solidFill>
                    <a:latin typeface="Calibri Light" pitchFamily="34" charset="0"/>
                  </a:rPr>
                  <a:t>idx_tackle</a:t>
                </a:r>
                <a:r>
                  <a:rPr lang="en-AU" sz="1050" dirty="0" smtClean="0">
                    <a:solidFill>
                      <a:schemeClr val="tx1">
                        <a:lumMod val="85000"/>
                        <a:lumOff val="15000"/>
                      </a:schemeClr>
                    </a:solidFill>
                    <a:latin typeface="Calibri Light" pitchFamily="34" charset="0"/>
                  </a:rPr>
                  <a:t> = log </a:t>
                </a:r>
              </a:p>
              <a:p>
                <a:pPr algn="ctr">
                  <a:lnSpc>
                    <a:spcPct val="75000"/>
                  </a:lnSpc>
                  <a:spcAft>
                    <a:spcPts val="600"/>
                  </a:spcAft>
                  <a:tabLst>
                    <a:tab pos="87313" algn="l"/>
                  </a:tabLst>
                </a:pPr>
                <a:r>
                  <a:rPr lang="en-AU" sz="900" dirty="0" smtClean="0">
                    <a:solidFill>
                      <a:schemeClr val="tx1">
                        <a:lumMod val="85000"/>
                        <a:lumOff val="15000"/>
                      </a:schemeClr>
                    </a:solidFill>
                    <a:latin typeface="Calibri Light" pitchFamily="34" charset="0"/>
                  </a:rPr>
                  <a:t>	</a:t>
                </a:r>
                <a:r>
                  <a:rPr lang="en-AU" sz="900" u="sng" dirty="0" smtClean="0">
                    <a:solidFill>
                      <a:schemeClr val="tx1">
                        <a:lumMod val="85000"/>
                        <a:lumOff val="15000"/>
                      </a:schemeClr>
                    </a:solidFill>
                    <a:latin typeface="Calibri Light" pitchFamily="34" charset="0"/>
                  </a:rPr>
                  <a:t>tackles</a:t>
                </a:r>
                <a:br>
                  <a:rPr lang="en-AU" sz="900" u="sng" dirty="0" smtClean="0">
                    <a:solidFill>
                      <a:schemeClr val="tx1">
                        <a:lumMod val="85000"/>
                        <a:lumOff val="15000"/>
                      </a:schemeClr>
                    </a:solidFill>
                    <a:latin typeface="Calibri Light" pitchFamily="34" charset="0"/>
                  </a:rPr>
                </a:br>
                <a:r>
                  <a:rPr lang="en-AU" sz="900" dirty="0" smtClean="0">
                    <a:solidFill>
                      <a:schemeClr val="tx1">
                        <a:lumMod val="85000"/>
                        <a:lumOff val="15000"/>
                      </a:schemeClr>
                    </a:solidFill>
                    <a:latin typeface="Calibri Light" pitchFamily="34" charset="0"/>
                  </a:rPr>
                  <a:t>	opposition tackles</a:t>
                </a:r>
              </a:p>
            </p:txBody>
          </p:sp>
        </p:grpSp>
      </p:grpSp>
      <p:grpSp>
        <p:nvGrpSpPr>
          <p:cNvPr id="44" name="Group 43"/>
          <p:cNvGrpSpPr/>
          <p:nvPr/>
        </p:nvGrpSpPr>
        <p:grpSpPr>
          <a:xfrm>
            <a:off x="1043608" y="3975982"/>
            <a:ext cx="7056784" cy="684000"/>
            <a:chOff x="1043608" y="3903974"/>
            <a:chExt cx="7056784" cy="684000"/>
          </a:xfrm>
        </p:grpSpPr>
        <p:grpSp>
          <p:nvGrpSpPr>
            <p:cNvPr id="87" name="Group 86"/>
            <p:cNvGrpSpPr/>
            <p:nvPr/>
          </p:nvGrpSpPr>
          <p:grpSpPr>
            <a:xfrm>
              <a:off x="3491880" y="3903974"/>
              <a:ext cx="2088232" cy="684000"/>
              <a:chOff x="3491880" y="3903974"/>
              <a:chExt cx="2088232" cy="684000"/>
            </a:xfrm>
          </p:grpSpPr>
          <p:pic>
            <p:nvPicPr>
              <p:cNvPr id="17435" name="Picture 27" descr="Image result for afl smother"/>
              <p:cNvPicPr>
                <a:picLocks noChangeAspect="1" noChangeArrowheads="1"/>
              </p:cNvPicPr>
              <p:nvPr/>
            </p:nvPicPr>
            <p:blipFill>
              <a:blip r:embed="rId9" cstate="print">
                <a:grayscl/>
                <a:lum bright="10000" contrast="30000"/>
              </a:blip>
              <a:srcRect l="5556" t="3980" r="30555" b="421"/>
              <a:stretch>
                <a:fillRect/>
              </a:stretch>
            </p:blipFill>
            <p:spPr bwMode="auto">
              <a:xfrm>
                <a:off x="3491880" y="3903974"/>
                <a:ext cx="684000" cy="684000"/>
              </a:xfrm>
              <a:prstGeom prst="rect">
                <a:avLst/>
              </a:prstGeom>
              <a:noFill/>
            </p:spPr>
          </p:pic>
          <p:sp>
            <p:nvSpPr>
              <p:cNvPr id="77" name="TextBox 76"/>
              <p:cNvSpPr txBox="1"/>
              <p:nvPr/>
            </p:nvSpPr>
            <p:spPr>
              <a:xfrm>
                <a:off x="4139952" y="3943968"/>
                <a:ext cx="1440160" cy="604012"/>
              </a:xfrm>
              <a:prstGeom prst="rect">
                <a:avLst/>
              </a:prstGeom>
              <a:noFill/>
            </p:spPr>
            <p:txBody>
              <a:bodyPr wrap="square" tIns="0" rIns="0" bIns="0" rtlCol="0">
                <a:spAutoFit/>
              </a:bodyPr>
              <a:lstStyle/>
              <a:p>
                <a:pPr>
                  <a:lnSpc>
                    <a:spcPct val="75000"/>
                  </a:lnSpc>
                  <a:spcAft>
                    <a:spcPts val="600"/>
                  </a:spcAft>
                  <a:tabLst>
                    <a:tab pos="180975" algn="l"/>
                  </a:tabLst>
                </a:pPr>
                <a:r>
                  <a:rPr lang="en-AU" sz="1050" b="1" spc="-20" dirty="0" smtClean="0">
                    <a:solidFill>
                      <a:schemeClr val="tx1">
                        <a:lumMod val="85000"/>
                        <a:lumOff val="15000"/>
                      </a:schemeClr>
                    </a:solidFill>
                    <a:latin typeface="Calibri Light" pitchFamily="34" charset="0"/>
                  </a:rPr>
                  <a:t>One </a:t>
                </a:r>
                <a:r>
                  <a:rPr lang="en-AU" sz="1050" b="1" spc="-20" dirty="0" err="1" smtClean="0">
                    <a:solidFill>
                      <a:schemeClr val="tx1">
                        <a:lumMod val="85000"/>
                        <a:lumOff val="15000"/>
                      </a:schemeClr>
                    </a:solidFill>
                    <a:latin typeface="Calibri Light" pitchFamily="34" charset="0"/>
                  </a:rPr>
                  <a:t>percenters</a:t>
                </a:r>
                <a:endParaRPr lang="en-AU" sz="1050" b="1" spc="-20" dirty="0" smtClean="0">
                  <a:solidFill>
                    <a:schemeClr val="tx1">
                      <a:lumMod val="85000"/>
                      <a:lumOff val="15000"/>
                    </a:schemeClr>
                  </a:solidFill>
                  <a:latin typeface="Calibri Light" pitchFamily="34" charset="0"/>
                </a:endParaRPr>
              </a:p>
              <a:p>
                <a:pPr>
                  <a:lnSpc>
                    <a:spcPct val="75000"/>
                  </a:lnSpc>
                  <a:spcAft>
                    <a:spcPts val="600"/>
                  </a:spcAft>
                  <a:tabLst>
                    <a:tab pos="180975" algn="l"/>
                  </a:tabLst>
                </a:pPr>
                <a:r>
                  <a:rPr lang="en-AU" sz="1050" dirty="0" err="1" smtClean="0">
                    <a:solidFill>
                      <a:schemeClr val="tx1">
                        <a:lumMod val="85000"/>
                        <a:lumOff val="15000"/>
                      </a:schemeClr>
                    </a:solidFill>
                    <a:latin typeface="Calibri Light" pitchFamily="34" charset="0"/>
                  </a:rPr>
                  <a:t>idx_one_pct</a:t>
                </a:r>
                <a:r>
                  <a:rPr lang="en-AU" sz="1050" dirty="0" smtClean="0">
                    <a:solidFill>
                      <a:schemeClr val="tx1">
                        <a:lumMod val="85000"/>
                        <a:lumOff val="15000"/>
                      </a:schemeClr>
                    </a:solidFill>
                    <a:latin typeface="Calibri Light" pitchFamily="34" charset="0"/>
                  </a:rPr>
                  <a:t> = log </a:t>
                </a:r>
              </a:p>
              <a:p>
                <a:pPr algn="ctr">
                  <a:lnSpc>
                    <a:spcPct val="75000"/>
                  </a:lnSpc>
                  <a:spcAft>
                    <a:spcPts val="600"/>
                  </a:spcAft>
                  <a:tabLst>
                    <a:tab pos="87313" algn="l"/>
                  </a:tabLst>
                </a:pPr>
                <a:r>
                  <a:rPr lang="en-AU" sz="900" dirty="0" smtClean="0">
                    <a:solidFill>
                      <a:schemeClr val="tx1">
                        <a:lumMod val="85000"/>
                        <a:lumOff val="15000"/>
                      </a:schemeClr>
                    </a:solidFill>
                    <a:latin typeface="Calibri Light" pitchFamily="34" charset="0"/>
                  </a:rPr>
                  <a:t>	</a:t>
                </a:r>
                <a:r>
                  <a:rPr lang="en-AU" sz="900" u="sng" dirty="0" smtClean="0">
                    <a:solidFill>
                      <a:schemeClr val="tx1">
                        <a:lumMod val="85000"/>
                        <a:lumOff val="15000"/>
                      </a:schemeClr>
                    </a:solidFill>
                    <a:latin typeface="Calibri Light" pitchFamily="34" charset="0"/>
                  </a:rPr>
                  <a:t>one </a:t>
                </a:r>
                <a:r>
                  <a:rPr lang="en-AU" sz="900" u="sng" dirty="0" err="1" smtClean="0">
                    <a:solidFill>
                      <a:schemeClr val="tx1">
                        <a:lumMod val="85000"/>
                        <a:lumOff val="15000"/>
                      </a:schemeClr>
                    </a:solidFill>
                    <a:latin typeface="Calibri Light" pitchFamily="34" charset="0"/>
                  </a:rPr>
                  <a:t>percenters</a:t>
                </a:r>
                <a:r>
                  <a:rPr lang="en-AU" sz="900" u="sng" dirty="0" smtClean="0">
                    <a:solidFill>
                      <a:schemeClr val="tx1">
                        <a:lumMod val="85000"/>
                        <a:lumOff val="15000"/>
                      </a:schemeClr>
                    </a:solidFill>
                    <a:latin typeface="Calibri Light" pitchFamily="34" charset="0"/>
                  </a:rPr>
                  <a:t/>
                </a:r>
                <a:br>
                  <a:rPr lang="en-AU" sz="900" u="sng" dirty="0" smtClean="0">
                    <a:solidFill>
                      <a:schemeClr val="tx1">
                        <a:lumMod val="85000"/>
                        <a:lumOff val="15000"/>
                      </a:schemeClr>
                    </a:solidFill>
                    <a:latin typeface="Calibri Light" pitchFamily="34" charset="0"/>
                  </a:rPr>
                </a:br>
                <a:r>
                  <a:rPr lang="en-AU" sz="900" dirty="0" smtClean="0">
                    <a:solidFill>
                      <a:schemeClr val="tx1">
                        <a:lumMod val="85000"/>
                        <a:lumOff val="15000"/>
                      </a:schemeClr>
                    </a:solidFill>
                    <a:latin typeface="Calibri Light" pitchFamily="34" charset="0"/>
                  </a:rPr>
                  <a:t>	opposition one </a:t>
                </a:r>
                <a:r>
                  <a:rPr lang="en-AU" sz="900" dirty="0" err="1" smtClean="0">
                    <a:solidFill>
                      <a:schemeClr val="tx1">
                        <a:lumMod val="85000"/>
                        <a:lumOff val="15000"/>
                      </a:schemeClr>
                    </a:solidFill>
                    <a:latin typeface="Calibri Light" pitchFamily="34" charset="0"/>
                  </a:rPr>
                  <a:t>percenters</a:t>
                </a:r>
                <a:endParaRPr lang="en-AU" sz="900" dirty="0" smtClean="0">
                  <a:solidFill>
                    <a:schemeClr val="tx1">
                      <a:lumMod val="85000"/>
                      <a:lumOff val="15000"/>
                    </a:schemeClr>
                  </a:solidFill>
                  <a:latin typeface="Calibri Light" pitchFamily="34" charset="0"/>
                </a:endParaRPr>
              </a:p>
            </p:txBody>
          </p:sp>
        </p:grpSp>
        <p:grpSp>
          <p:nvGrpSpPr>
            <p:cNvPr id="55" name="Group 54"/>
            <p:cNvGrpSpPr/>
            <p:nvPr/>
          </p:nvGrpSpPr>
          <p:grpSpPr>
            <a:xfrm>
              <a:off x="1043608" y="3903974"/>
              <a:ext cx="1944216" cy="684000"/>
              <a:chOff x="5724128" y="2139702"/>
              <a:chExt cx="1944216" cy="684000"/>
            </a:xfrm>
          </p:grpSpPr>
          <p:pic>
            <p:nvPicPr>
              <p:cNvPr id="17415" name="Picture 7" descr="Image result for afl win clearance"/>
              <p:cNvPicPr>
                <a:picLocks noChangeArrowheads="1"/>
              </p:cNvPicPr>
              <p:nvPr/>
            </p:nvPicPr>
            <p:blipFill>
              <a:blip r:embed="rId10" cstate="print">
                <a:grayscl/>
                <a:lum bright="20000" contrast="30000"/>
              </a:blip>
              <a:srcRect l="8984" r="35274"/>
              <a:stretch>
                <a:fillRect/>
              </a:stretch>
            </p:blipFill>
            <p:spPr bwMode="auto">
              <a:xfrm>
                <a:off x="5724128" y="2139702"/>
                <a:ext cx="684000" cy="684000"/>
              </a:xfrm>
              <a:prstGeom prst="rect">
                <a:avLst/>
              </a:prstGeom>
              <a:noFill/>
            </p:spPr>
          </p:pic>
          <p:sp>
            <p:nvSpPr>
              <p:cNvPr id="54" name="TextBox 53"/>
              <p:cNvSpPr txBox="1"/>
              <p:nvPr/>
            </p:nvSpPr>
            <p:spPr>
              <a:xfrm>
                <a:off x="6372200" y="2179696"/>
                <a:ext cx="1296144" cy="604012"/>
              </a:xfrm>
              <a:prstGeom prst="rect">
                <a:avLst/>
              </a:prstGeom>
              <a:noFill/>
            </p:spPr>
            <p:txBody>
              <a:bodyPr wrap="square" tIns="0" rIns="0" bIns="0" rtlCol="0">
                <a:spAutoFit/>
              </a:bodyPr>
              <a:lstStyle/>
              <a:p>
                <a:pPr>
                  <a:lnSpc>
                    <a:spcPct val="75000"/>
                  </a:lnSpc>
                  <a:spcAft>
                    <a:spcPts val="600"/>
                  </a:spcAft>
                  <a:tabLst>
                    <a:tab pos="180975" algn="l"/>
                  </a:tabLst>
                </a:pPr>
                <a:r>
                  <a:rPr lang="en-AU" sz="1050" b="1" spc="-20" dirty="0" smtClean="0">
                    <a:solidFill>
                      <a:schemeClr val="tx1">
                        <a:lumMod val="85000"/>
                        <a:lumOff val="15000"/>
                      </a:schemeClr>
                    </a:solidFill>
                    <a:latin typeface="Calibri Light" pitchFamily="34" charset="0"/>
                  </a:rPr>
                  <a:t>Clear ball to advantage</a:t>
                </a:r>
              </a:p>
              <a:p>
                <a:pPr>
                  <a:lnSpc>
                    <a:spcPct val="75000"/>
                  </a:lnSpc>
                  <a:spcAft>
                    <a:spcPts val="600"/>
                  </a:spcAft>
                  <a:tabLst>
                    <a:tab pos="180975" algn="l"/>
                  </a:tabLst>
                </a:pPr>
                <a:r>
                  <a:rPr lang="en-AU" sz="1050" dirty="0" err="1" smtClean="0">
                    <a:solidFill>
                      <a:schemeClr val="tx1">
                        <a:lumMod val="85000"/>
                        <a:lumOff val="15000"/>
                      </a:schemeClr>
                    </a:solidFill>
                    <a:latin typeface="Calibri Light" pitchFamily="34" charset="0"/>
                  </a:rPr>
                  <a:t>idx_clear_ball</a:t>
                </a:r>
                <a:r>
                  <a:rPr lang="en-AU" sz="1050" dirty="0" smtClean="0">
                    <a:solidFill>
                      <a:schemeClr val="tx1">
                        <a:lumMod val="85000"/>
                        <a:lumOff val="15000"/>
                      </a:schemeClr>
                    </a:solidFill>
                    <a:latin typeface="Calibri Light" pitchFamily="34" charset="0"/>
                  </a:rPr>
                  <a:t> = log </a:t>
                </a:r>
              </a:p>
              <a:p>
                <a:pPr algn="ctr">
                  <a:lnSpc>
                    <a:spcPct val="75000"/>
                  </a:lnSpc>
                  <a:spcAft>
                    <a:spcPts val="600"/>
                  </a:spcAft>
                  <a:tabLst>
                    <a:tab pos="87313" algn="l"/>
                  </a:tabLst>
                </a:pPr>
                <a:r>
                  <a:rPr lang="en-AU" sz="900" dirty="0" smtClean="0">
                    <a:solidFill>
                      <a:schemeClr val="tx1">
                        <a:lumMod val="85000"/>
                        <a:lumOff val="15000"/>
                      </a:schemeClr>
                    </a:solidFill>
                    <a:latin typeface="Calibri Light" pitchFamily="34" charset="0"/>
                  </a:rPr>
                  <a:t>	</a:t>
                </a:r>
                <a:r>
                  <a:rPr lang="en-AU" sz="900" u="sng" dirty="0" smtClean="0">
                    <a:solidFill>
                      <a:schemeClr val="tx1">
                        <a:lumMod val="85000"/>
                        <a:lumOff val="15000"/>
                      </a:schemeClr>
                    </a:solidFill>
                    <a:latin typeface="Calibri Light" pitchFamily="34" charset="0"/>
                  </a:rPr>
                  <a:t>clearances</a:t>
                </a:r>
                <a:br>
                  <a:rPr lang="en-AU" sz="900" u="sng" dirty="0" smtClean="0">
                    <a:solidFill>
                      <a:schemeClr val="tx1">
                        <a:lumMod val="85000"/>
                        <a:lumOff val="15000"/>
                      </a:schemeClr>
                    </a:solidFill>
                    <a:latin typeface="Calibri Light" pitchFamily="34" charset="0"/>
                  </a:rPr>
                </a:br>
                <a:r>
                  <a:rPr lang="en-AU" sz="900" dirty="0" smtClean="0">
                    <a:solidFill>
                      <a:schemeClr val="tx1">
                        <a:lumMod val="85000"/>
                        <a:lumOff val="15000"/>
                      </a:schemeClr>
                    </a:solidFill>
                    <a:latin typeface="Calibri Light" pitchFamily="34" charset="0"/>
                  </a:rPr>
                  <a:t>	opposition </a:t>
                </a:r>
                <a:r>
                  <a:rPr lang="en-AU" sz="900" dirty="0" err="1" smtClean="0">
                    <a:solidFill>
                      <a:schemeClr val="tx1">
                        <a:lumMod val="85000"/>
                        <a:lumOff val="15000"/>
                      </a:schemeClr>
                    </a:solidFill>
                    <a:latin typeface="Calibri Light" pitchFamily="34" charset="0"/>
                  </a:rPr>
                  <a:t>clearanced</a:t>
                </a:r>
                <a:endParaRPr lang="en-AU" sz="900" dirty="0" smtClean="0">
                  <a:solidFill>
                    <a:schemeClr val="tx1">
                      <a:lumMod val="85000"/>
                      <a:lumOff val="15000"/>
                    </a:schemeClr>
                  </a:solidFill>
                  <a:latin typeface="Calibri Light" pitchFamily="34" charset="0"/>
                </a:endParaRPr>
              </a:p>
            </p:txBody>
          </p:sp>
        </p:grpSp>
        <p:grpSp>
          <p:nvGrpSpPr>
            <p:cNvPr id="85" name="Group 84"/>
            <p:cNvGrpSpPr/>
            <p:nvPr/>
          </p:nvGrpSpPr>
          <p:grpSpPr>
            <a:xfrm>
              <a:off x="6084168" y="3903974"/>
              <a:ext cx="2016224" cy="684000"/>
              <a:chOff x="6084168" y="3867894"/>
              <a:chExt cx="2016224" cy="684000"/>
            </a:xfrm>
          </p:grpSpPr>
          <p:pic>
            <p:nvPicPr>
              <p:cNvPr id="17433" name="Picture 25" descr="Image result for afl give away free kick"/>
              <p:cNvPicPr>
                <a:picLocks noChangeArrowheads="1"/>
              </p:cNvPicPr>
              <p:nvPr/>
            </p:nvPicPr>
            <p:blipFill>
              <a:blip r:embed="rId11" cstate="print">
                <a:grayscl/>
                <a:lum bright="10000" contrast="20000"/>
              </a:blip>
              <a:srcRect l="28411" r="27119" b="38854"/>
              <a:stretch>
                <a:fillRect/>
              </a:stretch>
            </p:blipFill>
            <p:spPr bwMode="auto">
              <a:xfrm>
                <a:off x="6084168" y="3867894"/>
                <a:ext cx="684000" cy="684000"/>
              </a:xfrm>
              <a:prstGeom prst="rect">
                <a:avLst/>
              </a:prstGeom>
              <a:noFill/>
            </p:spPr>
          </p:pic>
          <p:sp>
            <p:nvSpPr>
              <p:cNvPr id="80" name="TextBox 79"/>
              <p:cNvSpPr txBox="1"/>
              <p:nvPr/>
            </p:nvSpPr>
            <p:spPr>
              <a:xfrm>
                <a:off x="6732240" y="3907888"/>
                <a:ext cx="1368152" cy="604012"/>
              </a:xfrm>
              <a:prstGeom prst="rect">
                <a:avLst/>
              </a:prstGeom>
              <a:noFill/>
            </p:spPr>
            <p:txBody>
              <a:bodyPr wrap="square" tIns="0" rIns="0" bIns="0" rtlCol="0">
                <a:spAutoFit/>
              </a:bodyPr>
              <a:lstStyle/>
              <a:p>
                <a:pPr>
                  <a:lnSpc>
                    <a:spcPct val="75000"/>
                  </a:lnSpc>
                  <a:spcAft>
                    <a:spcPts val="600"/>
                  </a:spcAft>
                  <a:tabLst>
                    <a:tab pos="180975" algn="l"/>
                  </a:tabLst>
                </a:pPr>
                <a:r>
                  <a:rPr lang="en-AU" sz="1050" b="1" spc="-20" dirty="0" smtClean="0">
                    <a:solidFill>
                      <a:schemeClr val="tx1">
                        <a:lumMod val="85000"/>
                        <a:lumOff val="15000"/>
                      </a:schemeClr>
                    </a:solidFill>
                    <a:latin typeface="Calibri Light" pitchFamily="34" charset="0"/>
                  </a:rPr>
                  <a:t>Give away less frees</a:t>
                </a:r>
              </a:p>
              <a:p>
                <a:pPr>
                  <a:lnSpc>
                    <a:spcPct val="75000"/>
                  </a:lnSpc>
                  <a:spcAft>
                    <a:spcPts val="600"/>
                  </a:spcAft>
                  <a:tabLst>
                    <a:tab pos="180975" algn="l"/>
                  </a:tabLst>
                </a:pPr>
                <a:r>
                  <a:rPr lang="en-AU" sz="1050" dirty="0" err="1" smtClean="0">
                    <a:solidFill>
                      <a:schemeClr val="tx1">
                        <a:lumMod val="85000"/>
                        <a:lumOff val="15000"/>
                      </a:schemeClr>
                    </a:solidFill>
                    <a:latin typeface="Calibri Light" pitchFamily="34" charset="0"/>
                  </a:rPr>
                  <a:t>idx_less_frees</a:t>
                </a:r>
                <a:r>
                  <a:rPr lang="en-AU" sz="1050" dirty="0" smtClean="0">
                    <a:solidFill>
                      <a:schemeClr val="tx1">
                        <a:lumMod val="85000"/>
                        <a:lumOff val="15000"/>
                      </a:schemeClr>
                    </a:solidFill>
                    <a:latin typeface="Calibri Light" pitchFamily="34" charset="0"/>
                  </a:rPr>
                  <a:t> = log </a:t>
                </a:r>
              </a:p>
              <a:p>
                <a:pPr algn="ctr">
                  <a:lnSpc>
                    <a:spcPct val="75000"/>
                  </a:lnSpc>
                  <a:spcAft>
                    <a:spcPts val="600"/>
                  </a:spcAft>
                  <a:tabLst>
                    <a:tab pos="87313" algn="l"/>
                  </a:tabLst>
                </a:pPr>
                <a:r>
                  <a:rPr lang="en-AU" sz="900" dirty="0" smtClean="0">
                    <a:solidFill>
                      <a:schemeClr val="tx1">
                        <a:lumMod val="85000"/>
                        <a:lumOff val="15000"/>
                      </a:schemeClr>
                    </a:solidFill>
                    <a:latin typeface="Calibri Light" pitchFamily="34" charset="0"/>
                  </a:rPr>
                  <a:t>	</a:t>
                </a:r>
                <a:r>
                  <a:rPr lang="en-AU" sz="900" u="sng" dirty="0" smtClean="0">
                    <a:solidFill>
                      <a:schemeClr val="tx1">
                        <a:lumMod val="85000"/>
                        <a:lumOff val="15000"/>
                      </a:schemeClr>
                    </a:solidFill>
                    <a:latin typeface="Calibri Light" pitchFamily="34" charset="0"/>
                  </a:rPr>
                  <a:t>opposition frees against</a:t>
                </a:r>
                <a:br>
                  <a:rPr lang="en-AU" sz="900" u="sng" dirty="0" smtClean="0">
                    <a:solidFill>
                      <a:schemeClr val="tx1">
                        <a:lumMod val="85000"/>
                        <a:lumOff val="15000"/>
                      </a:schemeClr>
                    </a:solidFill>
                    <a:latin typeface="Calibri Light" pitchFamily="34" charset="0"/>
                  </a:rPr>
                </a:br>
                <a:r>
                  <a:rPr lang="en-AU" sz="900" dirty="0" smtClean="0">
                    <a:solidFill>
                      <a:schemeClr val="tx1">
                        <a:lumMod val="85000"/>
                        <a:lumOff val="15000"/>
                      </a:schemeClr>
                    </a:solidFill>
                    <a:latin typeface="Calibri Light" pitchFamily="34" charset="0"/>
                  </a:rPr>
                  <a:t>frees against</a:t>
                </a:r>
              </a:p>
            </p:txBody>
          </p:sp>
        </p:grpSp>
      </p:grpSp>
      <p:sp>
        <p:nvSpPr>
          <p:cNvPr id="43" name="Rectangle 42"/>
          <p:cNvSpPr/>
          <p:nvPr/>
        </p:nvSpPr>
        <p:spPr>
          <a:xfrm>
            <a:off x="434220" y="1059582"/>
            <a:ext cx="7954204" cy="275460"/>
          </a:xfrm>
          <a:prstGeom prst="rect">
            <a:avLst/>
          </a:prstGeom>
        </p:spPr>
        <p:txBody>
          <a:bodyPr wrap="square" lIns="126000">
            <a:spAutoFit/>
          </a:bodyPr>
          <a:lstStyle/>
          <a:p>
            <a:pPr>
              <a:lnSpc>
                <a:spcPct val="85000"/>
              </a:lnSpc>
              <a:spcBef>
                <a:spcPts val="850"/>
              </a:spcBef>
              <a:buClr>
                <a:srgbClr val="08267E"/>
              </a:buClr>
              <a:buSzPct val="80000"/>
            </a:pPr>
            <a:r>
              <a:rPr lang="en-AU" sz="1400" b="1" spc="-20" dirty="0" smtClean="0">
                <a:solidFill>
                  <a:schemeClr val="tx1">
                    <a:lumMod val="85000"/>
                    <a:lumOff val="15000"/>
                  </a:schemeClr>
                </a:solidFill>
                <a:latin typeface="Arial Narrow" pitchFamily="34" charset="0"/>
              </a:rPr>
              <a:t>In sports analytics, it’s critical to remember the game is adversarial – opponents will also influence the result.</a:t>
            </a:r>
          </a:p>
        </p:txBody>
      </p:sp>
      <p:grpSp>
        <p:nvGrpSpPr>
          <p:cNvPr id="45" name="Group 44"/>
          <p:cNvGrpSpPr/>
          <p:nvPr/>
        </p:nvGrpSpPr>
        <p:grpSpPr>
          <a:xfrm>
            <a:off x="6012160" y="411510"/>
            <a:ext cx="2016224" cy="324000"/>
            <a:chOff x="5868144" y="303498"/>
            <a:chExt cx="2016224" cy="324000"/>
          </a:xfrm>
        </p:grpSpPr>
        <p:pic>
          <p:nvPicPr>
            <p:cNvPr id="46" name="Picture 45" descr="905_viz.png"/>
            <p:cNvPicPr>
              <a:picLocks noChangeAspect="1"/>
            </p:cNvPicPr>
            <p:nvPr/>
          </p:nvPicPr>
          <p:blipFill>
            <a:blip r:embed="rId12" cstate="print">
              <a:duotone>
                <a:prstClr val="black"/>
                <a:srgbClr val="08267E">
                  <a:tint val="45000"/>
                  <a:satMod val="400000"/>
                </a:srgbClr>
              </a:duotone>
              <a:lum bright="20000"/>
            </a:blip>
            <a:stretch>
              <a:fillRect/>
            </a:stretch>
          </p:blipFill>
          <p:spPr>
            <a:xfrm>
              <a:off x="5868144" y="321498"/>
              <a:ext cx="288000" cy="288000"/>
            </a:xfrm>
            <a:prstGeom prst="rect">
              <a:avLst/>
            </a:prstGeom>
          </p:spPr>
        </p:pic>
        <p:pic>
          <p:nvPicPr>
            <p:cNvPr id="47" name="Picture 46" descr="910_stats.png"/>
            <p:cNvPicPr>
              <a:picLocks noChangeAspect="1"/>
            </p:cNvPicPr>
            <p:nvPr/>
          </p:nvPicPr>
          <p:blipFill>
            <a:blip r:embed="rId13" cstate="print">
              <a:duotone>
                <a:prstClr val="black"/>
                <a:srgbClr val="08267E">
                  <a:tint val="45000"/>
                  <a:satMod val="400000"/>
                </a:srgbClr>
              </a:duotone>
              <a:lum bright="-20000"/>
            </a:blip>
            <a:stretch>
              <a:fillRect/>
            </a:stretch>
          </p:blipFill>
          <p:spPr>
            <a:xfrm>
              <a:off x="6420218" y="321498"/>
              <a:ext cx="288000" cy="288000"/>
            </a:xfrm>
            <a:prstGeom prst="rect">
              <a:avLst/>
            </a:prstGeom>
          </p:spPr>
        </p:pic>
        <p:pic>
          <p:nvPicPr>
            <p:cNvPr id="48" name="Picture 47" descr="915_ml.png"/>
            <p:cNvPicPr>
              <a:picLocks noChangeAspect="1"/>
            </p:cNvPicPr>
            <p:nvPr/>
          </p:nvPicPr>
          <p:blipFill>
            <a:blip r:embed="rId14" cstate="print">
              <a:duotone>
                <a:prstClr val="black"/>
                <a:srgbClr val="08267E">
                  <a:tint val="45000"/>
                  <a:satMod val="400000"/>
                </a:srgbClr>
              </a:duotone>
              <a:lum bright="20000"/>
            </a:blip>
            <a:stretch>
              <a:fillRect/>
            </a:stretch>
          </p:blipFill>
          <p:spPr>
            <a:xfrm>
              <a:off x="6972292" y="303498"/>
              <a:ext cx="324000" cy="324000"/>
            </a:xfrm>
            <a:prstGeom prst="rect">
              <a:avLst/>
            </a:prstGeom>
          </p:spPr>
        </p:pic>
        <p:pic>
          <p:nvPicPr>
            <p:cNvPr id="49" name="Picture 48" descr="920_findings.png"/>
            <p:cNvPicPr>
              <a:picLocks noChangeAspect="1"/>
            </p:cNvPicPr>
            <p:nvPr/>
          </p:nvPicPr>
          <p:blipFill>
            <a:blip r:embed="rId15" cstate="print">
              <a:duotone>
                <a:prstClr val="black"/>
                <a:srgbClr val="08267E">
                  <a:tint val="45000"/>
                  <a:satMod val="400000"/>
                </a:srgbClr>
              </a:duotone>
              <a:lum bright="20000"/>
            </a:blip>
            <a:stretch>
              <a:fillRect/>
            </a:stretch>
          </p:blipFill>
          <p:spPr>
            <a:xfrm>
              <a:off x="7560368" y="303498"/>
              <a:ext cx="324000" cy="324000"/>
            </a:xfrm>
            <a:prstGeom prst="rect">
              <a:avLst/>
            </a:prstGeom>
          </p:spPr>
        </p:pic>
        <p:sp>
          <p:nvSpPr>
            <p:cNvPr id="52" name="Down Arrow 51"/>
            <p:cNvSpPr/>
            <p:nvPr/>
          </p:nvSpPr>
          <p:spPr>
            <a:xfrm rot="16200000">
              <a:off x="6198181"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Down Arrow 52"/>
            <p:cNvSpPr/>
            <p:nvPr/>
          </p:nvSpPr>
          <p:spPr>
            <a:xfrm rot="16200000">
              <a:off x="6750255"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Down Arrow 55"/>
            <p:cNvSpPr/>
            <p:nvPr/>
          </p:nvSpPr>
          <p:spPr>
            <a:xfrm rot="16200000">
              <a:off x="7362328"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temp_viz.png"/>
          <p:cNvPicPr>
            <a:picLocks/>
          </p:cNvPicPr>
          <p:nvPr/>
        </p:nvPicPr>
        <p:blipFill>
          <a:blip r:embed="rId2" cstate="print"/>
          <a:stretch>
            <a:fillRect/>
          </a:stretch>
        </p:blipFill>
        <p:spPr>
          <a:xfrm>
            <a:off x="467545" y="3291974"/>
            <a:ext cx="2088000" cy="1296000"/>
          </a:xfrm>
          <a:prstGeom prst="rect">
            <a:avLst/>
          </a:prstGeom>
        </p:spPr>
      </p:pic>
      <p:sp>
        <p:nvSpPr>
          <p:cNvPr id="2" name="Title 1"/>
          <p:cNvSpPr>
            <a:spLocks noGrp="1"/>
          </p:cNvSpPr>
          <p:nvPr>
            <p:ph type="title"/>
          </p:nvPr>
        </p:nvSpPr>
        <p:spPr/>
        <p:txBody>
          <a:bodyPr/>
          <a:lstStyle/>
          <a:p>
            <a:r>
              <a:rPr lang="en-AU" dirty="0" smtClean="0"/>
              <a:t>INDEX STATISTICAL analysis </a:t>
            </a:r>
            <a:r>
              <a:rPr lang="en-AU" sz="1400" dirty="0" smtClean="0"/>
              <a:t> – 2 of 5</a:t>
            </a:r>
            <a:endParaRPr lang="en-AU" sz="1400" dirty="0">
              <a:solidFill>
                <a:srgbClr val="FF0000"/>
              </a:solidFill>
            </a:endParaRPr>
          </a:p>
        </p:txBody>
      </p:sp>
      <p:grpSp>
        <p:nvGrpSpPr>
          <p:cNvPr id="3" name="Group 9"/>
          <p:cNvGrpSpPr/>
          <p:nvPr/>
        </p:nvGrpSpPr>
        <p:grpSpPr>
          <a:xfrm>
            <a:off x="539552" y="1088965"/>
            <a:ext cx="2592288" cy="546625"/>
            <a:chOff x="539552" y="1088965"/>
            <a:chExt cx="2592288" cy="546625"/>
          </a:xfrm>
        </p:grpSpPr>
        <p:sp>
          <p:nvSpPr>
            <p:cNvPr id="7" name="Rectangle 6"/>
            <p:cNvSpPr/>
            <p:nvPr/>
          </p:nvSpPr>
          <p:spPr>
            <a:xfrm>
              <a:off x="539552" y="1088965"/>
              <a:ext cx="2592288" cy="507831"/>
            </a:xfrm>
            <a:prstGeom prst="rect">
              <a:avLst/>
            </a:prstGeom>
          </p:spPr>
          <p:txBody>
            <a:bodyPr wrap="square" lIns="126000">
              <a:spAutoFit/>
            </a:bodyPr>
            <a:lstStyle/>
            <a:p>
              <a:pPr>
                <a:lnSpc>
                  <a:spcPct val="75000"/>
                </a:lnSpc>
                <a:spcBef>
                  <a:spcPts val="850"/>
                </a:spcBef>
                <a:buClr>
                  <a:srgbClr val="08267E"/>
                </a:buClr>
                <a:buSzPct val="80000"/>
              </a:pPr>
              <a:r>
                <a:rPr lang="en-AU" spc="-120" dirty="0" smtClean="0">
                  <a:solidFill>
                    <a:srgbClr val="08267E"/>
                  </a:solidFill>
                  <a:latin typeface="Calibri Light" pitchFamily="34" charset="0"/>
                </a:rPr>
                <a:t>Below are plots showing team indices in wins </a:t>
              </a:r>
              <a:r>
                <a:rPr lang="en-AU" spc="-120" dirty="0" err="1" smtClean="0">
                  <a:solidFill>
                    <a:srgbClr val="08267E"/>
                  </a:solidFill>
                  <a:latin typeface="Calibri Light" pitchFamily="34" charset="0"/>
                </a:rPr>
                <a:t>vs</a:t>
              </a:r>
              <a:r>
                <a:rPr lang="en-AU" spc="-120" dirty="0" smtClean="0">
                  <a:solidFill>
                    <a:srgbClr val="08267E"/>
                  </a:solidFill>
                  <a:latin typeface="Calibri Light" pitchFamily="34" charset="0"/>
                </a:rPr>
                <a:t> losses</a:t>
              </a:r>
            </a:p>
          </p:txBody>
        </p:sp>
        <p:cxnSp>
          <p:nvCxnSpPr>
            <p:cNvPr id="8" name="Straight Connector 7"/>
            <p:cNvCxnSpPr/>
            <p:nvPr/>
          </p:nvCxnSpPr>
          <p:spPr>
            <a:xfrm>
              <a:off x="539552" y="1131590"/>
              <a:ext cx="0" cy="504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grpSp>
        <p:nvGrpSpPr>
          <p:cNvPr id="5" name="Group 9"/>
          <p:cNvGrpSpPr/>
          <p:nvPr/>
        </p:nvGrpSpPr>
        <p:grpSpPr>
          <a:xfrm>
            <a:off x="3311860" y="1088965"/>
            <a:ext cx="2880320" cy="577081"/>
            <a:chOff x="539552" y="1088965"/>
            <a:chExt cx="2880320" cy="577081"/>
          </a:xfrm>
        </p:grpSpPr>
        <p:sp>
          <p:nvSpPr>
            <p:cNvPr id="27" name="Rectangle 26"/>
            <p:cNvSpPr/>
            <p:nvPr/>
          </p:nvSpPr>
          <p:spPr>
            <a:xfrm>
              <a:off x="539552" y="1088965"/>
              <a:ext cx="2880320" cy="577081"/>
            </a:xfrm>
            <a:prstGeom prst="rect">
              <a:avLst/>
            </a:prstGeom>
          </p:spPr>
          <p:txBody>
            <a:bodyPr wrap="square" lIns="126000">
              <a:spAutoFit/>
            </a:bodyPr>
            <a:lstStyle/>
            <a:p>
              <a:pPr>
                <a:lnSpc>
                  <a:spcPct val="75000"/>
                </a:lnSpc>
                <a:spcBef>
                  <a:spcPts val="850"/>
                </a:spcBef>
                <a:buClr>
                  <a:srgbClr val="08267E"/>
                </a:buClr>
                <a:buSzPct val="80000"/>
              </a:pPr>
              <a:r>
                <a:rPr lang="en-AU" sz="1400" spc="-80" dirty="0" smtClean="0">
                  <a:solidFill>
                    <a:srgbClr val="FF0000"/>
                  </a:solidFill>
                  <a:latin typeface="Calibri Light" pitchFamily="34" charset="0"/>
                </a:rPr>
                <a:t>Next to the line plots are mosaics coloured by Chi-squared residuals: blue for over-represented, red for under-represented</a:t>
              </a:r>
            </a:p>
          </p:txBody>
        </p:sp>
        <p:cxnSp>
          <p:nvCxnSpPr>
            <p:cNvPr id="28" name="Straight Connector 27"/>
            <p:cNvCxnSpPr/>
            <p:nvPr/>
          </p:nvCxnSpPr>
          <p:spPr>
            <a:xfrm>
              <a:off x="539552" y="1131590"/>
              <a:ext cx="0" cy="504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6" name="Slide Number Placeholder 21"/>
          <p:cNvSpPr>
            <a:spLocks noGrp="1"/>
          </p:cNvSpPr>
          <p:nvPr>
            <p:ph type="sldNum" sz="quarter" idx="12"/>
          </p:nvPr>
        </p:nvSpPr>
        <p:spPr>
          <a:xfrm>
            <a:off x="8244408" y="4803998"/>
            <a:ext cx="472060" cy="205740"/>
          </a:xfrm>
        </p:spPr>
        <p:txBody>
          <a:bodyPr/>
          <a:lstStyle/>
          <a:p>
            <a:fld id="{330D2E87-30D5-43AF-A58B-0855920B3EF9}" type="slidenum">
              <a:rPr lang="en-AU" sz="1100" smtClean="0">
                <a:solidFill>
                  <a:schemeClr val="tx1">
                    <a:lumMod val="65000"/>
                    <a:lumOff val="35000"/>
                  </a:schemeClr>
                </a:solidFill>
                <a:latin typeface="Arial" pitchFamily="34" charset="0"/>
                <a:cs typeface="Arial" pitchFamily="34" charset="0"/>
              </a:rPr>
              <a:pPr/>
              <a:t>7</a:t>
            </a:fld>
            <a:endParaRPr lang="en-AU" sz="1100" dirty="0">
              <a:solidFill>
                <a:schemeClr val="tx1">
                  <a:lumMod val="65000"/>
                  <a:lumOff val="35000"/>
                </a:schemeClr>
              </a:solidFill>
              <a:latin typeface="Arial" pitchFamily="34" charset="0"/>
              <a:cs typeface="Arial" pitchFamily="34" charset="0"/>
            </a:endParaRPr>
          </a:p>
        </p:txBody>
      </p:sp>
      <p:grpSp>
        <p:nvGrpSpPr>
          <p:cNvPr id="33" name="Group 9"/>
          <p:cNvGrpSpPr/>
          <p:nvPr/>
        </p:nvGrpSpPr>
        <p:grpSpPr>
          <a:xfrm>
            <a:off x="6372200" y="1088965"/>
            <a:ext cx="2088232" cy="584071"/>
            <a:chOff x="539552" y="1088965"/>
            <a:chExt cx="2088232" cy="584071"/>
          </a:xfrm>
        </p:grpSpPr>
        <p:sp>
          <p:nvSpPr>
            <p:cNvPr id="34" name="Rectangle 33"/>
            <p:cNvSpPr/>
            <p:nvPr/>
          </p:nvSpPr>
          <p:spPr>
            <a:xfrm>
              <a:off x="539552" y="1088965"/>
              <a:ext cx="2088232" cy="584071"/>
            </a:xfrm>
            <a:prstGeom prst="rect">
              <a:avLst/>
            </a:prstGeom>
          </p:spPr>
          <p:txBody>
            <a:bodyPr wrap="square" lIns="126000">
              <a:spAutoFit/>
            </a:bodyPr>
            <a:lstStyle/>
            <a:p>
              <a:pPr>
                <a:lnSpc>
                  <a:spcPct val="75000"/>
                </a:lnSpc>
                <a:spcBef>
                  <a:spcPts val="850"/>
                </a:spcBef>
                <a:buClr>
                  <a:srgbClr val="08267E"/>
                </a:buClr>
                <a:buSzPct val="80000"/>
              </a:pPr>
              <a:r>
                <a:rPr lang="en-AU" sz="1400" spc="-80" dirty="0" smtClean="0">
                  <a:solidFill>
                    <a:srgbClr val="FF0000"/>
                  </a:solidFill>
                  <a:latin typeface="Calibri Light" pitchFamily="34" charset="0"/>
                </a:rPr>
                <a:t>Stronger slopes and shades indicate a more significant relationship to wins</a:t>
              </a:r>
            </a:p>
          </p:txBody>
        </p:sp>
        <p:cxnSp>
          <p:nvCxnSpPr>
            <p:cNvPr id="35" name="Straight Connector 34"/>
            <p:cNvCxnSpPr/>
            <p:nvPr/>
          </p:nvCxnSpPr>
          <p:spPr>
            <a:xfrm>
              <a:off x="539552" y="1131590"/>
              <a:ext cx="0" cy="504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48" name="Picture 47" descr="temp_viz.png"/>
          <p:cNvPicPr>
            <a:picLocks noChangeAspect="1"/>
          </p:cNvPicPr>
          <p:nvPr/>
        </p:nvPicPr>
        <p:blipFill>
          <a:blip r:embed="rId3" cstate="print"/>
          <a:stretch>
            <a:fillRect/>
          </a:stretch>
        </p:blipFill>
        <p:spPr>
          <a:xfrm>
            <a:off x="467545" y="1779806"/>
            <a:ext cx="2088231" cy="1295604"/>
          </a:xfrm>
          <a:prstGeom prst="rect">
            <a:avLst/>
          </a:prstGeom>
        </p:spPr>
      </p:pic>
      <p:pic>
        <p:nvPicPr>
          <p:cNvPr id="51" name="Picture 50" descr="temp_viz.png"/>
          <p:cNvPicPr>
            <a:picLocks noChangeAspect="1"/>
          </p:cNvPicPr>
          <p:nvPr/>
        </p:nvPicPr>
        <p:blipFill>
          <a:blip r:embed="rId4" cstate="print"/>
          <a:stretch>
            <a:fillRect/>
          </a:stretch>
        </p:blipFill>
        <p:spPr>
          <a:xfrm>
            <a:off x="2555776" y="1779806"/>
            <a:ext cx="1944216" cy="1296000"/>
          </a:xfrm>
          <a:prstGeom prst="rect">
            <a:avLst/>
          </a:prstGeom>
        </p:spPr>
      </p:pic>
      <p:pic>
        <p:nvPicPr>
          <p:cNvPr id="52" name="Picture 51" descr="temp_viz.png"/>
          <p:cNvPicPr>
            <a:picLocks/>
          </p:cNvPicPr>
          <p:nvPr/>
        </p:nvPicPr>
        <p:blipFill>
          <a:blip r:embed="rId5" cstate="print"/>
          <a:stretch>
            <a:fillRect/>
          </a:stretch>
        </p:blipFill>
        <p:spPr>
          <a:xfrm>
            <a:off x="4716248" y="1779806"/>
            <a:ext cx="2088000" cy="1296000"/>
          </a:xfrm>
          <a:prstGeom prst="rect">
            <a:avLst/>
          </a:prstGeom>
        </p:spPr>
      </p:pic>
      <p:pic>
        <p:nvPicPr>
          <p:cNvPr id="53" name="Picture 52" descr="temp_viz.png"/>
          <p:cNvPicPr>
            <a:picLocks/>
          </p:cNvPicPr>
          <p:nvPr/>
        </p:nvPicPr>
        <p:blipFill>
          <a:blip r:embed="rId6" cstate="print"/>
          <a:stretch>
            <a:fillRect/>
          </a:stretch>
        </p:blipFill>
        <p:spPr>
          <a:xfrm>
            <a:off x="6804464" y="1779806"/>
            <a:ext cx="1944000" cy="1296000"/>
          </a:xfrm>
          <a:prstGeom prst="rect">
            <a:avLst/>
          </a:prstGeom>
        </p:spPr>
      </p:pic>
      <p:pic>
        <p:nvPicPr>
          <p:cNvPr id="55" name="Picture 54" descr="temp_viz.png"/>
          <p:cNvPicPr>
            <a:picLocks/>
          </p:cNvPicPr>
          <p:nvPr/>
        </p:nvPicPr>
        <p:blipFill>
          <a:blip r:embed="rId7" cstate="print"/>
          <a:stretch>
            <a:fillRect/>
          </a:stretch>
        </p:blipFill>
        <p:spPr>
          <a:xfrm>
            <a:off x="2555776" y="3291974"/>
            <a:ext cx="1944000" cy="1296000"/>
          </a:xfrm>
          <a:prstGeom prst="rect">
            <a:avLst/>
          </a:prstGeom>
        </p:spPr>
      </p:pic>
      <p:pic>
        <p:nvPicPr>
          <p:cNvPr id="56" name="Picture 55" descr="temp_viz.png"/>
          <p:cNvPicPr>
            <a:picLocks/>
          </p:cNvPicPr>
          <p:nvPr/>
        </p:nvPicPr>
        <p:blipFill>
          <a:blip r:embed="rId8" cstate="print"/>
          <a:stretch>
            <a:fillRect/>
          </a:stretch>
        </p:blipFill>
        <p:spPr>
          <a:xfrm>
            <a:off x="4716248" y="3291974"/>
            <a:ext cx="2088000" cy="1296000"/>
          </a:xfrm>
          <a:prstGeom prst="rect">
            <a:avLst/>
          </a:prstGeom>
        </p:spPr>
      </p:pic>
      <p:pic>
        <p:nvPicPr>
          <p:cNvPr id="57" name="Picture 56" descr="temp_viz.png"/>
          <p:cNvPicPr>
            <a:picLocks/>
          </p:cNvPicPr>
          <p:nvPr/>
        </p:nvPicPr>
        <p:blipFill>
          <a:blip r:embed="rId9" cstate="print"/>
          <a:stretch>
            <a:fillRect/>
          </a:stretch>
        </p:blipFill>
        <p:spPr>
          <a:xfrm>
            <a:off x="6804464" y="3291974"/>
            <a:ext cx="1944000" cy="1296000"/>
          </a:xfrm>
          <a:prstGeom prst="rect">
            <a:avLst/>
          </a:prstGeom>
        </p:spPr>
      </p:pic>
      <p:grpSp>
        <p:nvGrpSpPr>
          <p:cNvPr id="31" name="Group 30"/>
          <p:cNvGrpSpPr/>
          <p:nvPr/>
        </p:nvGrpSpPr>
        <p:grpSpPr>
          <a:xfrm>
            <a:off x="6012160" y="411510"/>
            <a:ext cx="2016224" cy="324000"/>
            <a:chOff x="5868144" y="303498"/>
            <a:chExt cx="2016224" cy="324000"/>
          </a:xfrm>
        </p:grpSpPr>
        <p:pic>
          <p:nvPicPr>
            <p:cNvPr id="32" name="Picture 31" descr="905_viz.png"/>
            <p:cNvPicPr>
              <a:picLocks noChangeAspect="1"/>
            </p:cNvPicPr>
            <p:nvPr/>
          </p:nvPicPr>
          <p:blipFill>
            <a:blip r:embed="rId10" cstate="print">
              <a:duotone>
                <a:prstClr val="black"/>
                <a:srgbClr val="08267E">
                  <a:tint val="45000"/>
                  <a:satMod val="400000"/>
                </a:srgbClr>
              </a:duotone>
              <a:lum bright="20000"/>
            </a:blip>
            <a:stretch>
              <a:fillRect/>
            </a:stretch>
          </p:blipFill>
          <p:spPr>
            <a:xfrm>
              <a:off x="5868144" y="321498"/>
              <a:ext cx="288000" cy="288000"/>
            </a:xfrm>
            <a:prstGeom prst="rect">
              <a:avLst/>
            </a:prstGeom>
          </p:spPr>
        </p:pic>
        <p:pic>
          <p:nvPicPr>
            <p:cNvPr id="37" name="Picture 36" descr="910_stats.png"/>
            <p:cNvPicPr>
              <a:picLocks noChangeAspect="1"/>
            </p:cNvPicPr>
            <p:nvPr/>
          </p:nvPicPr>
          <p:blipFill>
            <a:blip r:embed="rId11" cstate="print">
              <a:duotone>
                <a:prstClr val="black"/>
                <a:srgbClr val="08267E">
                  <a:tint val="45000"/>
                  <a:satMod val="400000"/>
                </a:srgbClr>
              </a:duotone>
              <a:lum bright="-20000"/>
            </a:blip>
            <a:stretch>
              <a:fillRect/>
            </a:stretch>
          </p:blipFill>
          <p:spPr>
            <a:xfrm>
              <a:off x="6420218" y="321498"/>
              <a:ext cx="288000" cy="288000"/>
            </a:xfrm>
            <a:prstGeom prst="rect">
              <a:avLst/>
            </a:prstGeom>
          </p:spPr>
        </p:pic>
        <p:pic>
          <p:nvPicPr>
            <p:cNvPr id="38" name="Picture 37" descr="915_ml.png"/>
            <p:cNvPicPr>
              <a:picLocks noChangeAspect="1"/>
            </p:cNvPicPr>
            <p:nvPr/>
          </p:nvPicPr>
          <p:blipFill>
            <a:blip r:embed="rId12" cstate="print">
              <a:duotone>
                <a:prstClr val="black"/>
                <a:srgbClr val="08267E">
                  <a:tint val="45000"/>
                  <a:satMod val="400000"/>
                </a:srgbClr>
              </a:duotone>
              <a:lum bright="20000"/>
            </a:blip>
            <a:stretch>
              <a:fillRect/>
            </a:stretch>
          </p:blipFill>
          <p:spPr>
            <a:xfrm>
              <a:off x="6972292" y="303498"/>
              <a:ext cx="324000" cy="324000"/>
            </a:xfrm>
            <a:prstGeom prst="rect">
              <a:avLst/>
            </a:prstGeom>
          </p:spPr>
        </p:pic>
        <p:pic>
          <p:nvPicPr>
            <p:cNvPr id="39" name="Picture 38" descr="920_findings.png"/>
            <p:cNvPicPr>
              <a:picLocks noChangeAspect="1"/>
            </p:cNvPicPr>
            <p:nvPr/>
          </p:nvPicPr>
          <p:blipFill>
            <a:blip r:embed="rId13" cstate="print">
              <a:duotone>
                <a:prstClr val="black"/>
                <a:srgbClr val="08267E">
                  <a:tint val="45000"/>
                  <a:satMod val="400000"/>
                </a:srgbClr>
              </a:duotone>
              <a:lum bright="20000"/>
            </a:blip>
            <a:stretch>
              <a:fillRect/>
            </a:stretch>
          </p:blipFill>
          <p:spPr>
            <a:xfrm>
              <a:off x="7560368" y="303498"/>
              <a:ext cx="324000" cy="324000"/>
            </a:xfrm>
            <a:prstGeom prst="rect">
              <a:avLst/>
            </a:prstGeom>
          </p:spPr>
        </p:pic>
        <p:sp>
          <p:nvSpPr>
            <p:cNvPr id="40" name="Down Arrow 39"/>
            <p:cNvSpPr/>
            <p:nvPr/>
          </p:nvSpPr>
          <p:spPr>
            <a:xfrm rot="16200000">
              <a:off x="6198181"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Down Arrow 40"/>
            <p:cNvSpPr/>
            <p:nvPr/>
          </p:nvSpPr>
          <p:spPr>
            <a:xfrm rot="16200000">
              <a:off x="6750255"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Down Arrow 41"/>
            <p:cNvSpPr/>
            <p:nvPr/>
          </p:nvSpPr>
          <p:spPr>
            <a:xfrm rot="16200000">
              <a:off x="7362328"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67545" y="2283786"/>
            <a:ext cx="8280919" cy="1224000"/>
            <a:chOff x="467545" y="2355726"/>
            <a:chExt cx="8280919" cy="1224000"/>
          </a:xfrm>
        </p:grpSpPr>
        <p:pic>
          <p:nvPicPr>
            <p:cNvPr id="30" name="Picture 29" descr="temp_viz.png"/>
            <p:cNvPicPr>
              <a:picLocks/>
            </p:cNvPicPr>
            <p:nvPr/>
          </p:nvPicPr>
          <p:blipFill>
            <a:blip r:embed="rId2" cstate="print"/>
            <a:stretch>
              <a:fillRect/>
            </a:stretch>
          </p:blipFill>
          <p:spPr>
            <a:xfrm>
              <a:off x="6804464" y="2355726"/>
              <a:ext cx="1944000" cy="1224000"/>
            </a:xfrm>
            <a:prstGeom prst="rect">
              <a:avLst/>
            </a:prstGeom>
          </p:spPr>
        </p:pic>
        <p:pic>
          <p:nvPicPr>
            <p:cNvPr id="29" name="Picture 28" descr="temp_viz.png"/>
            <p:cNvPicPr>
              <a:picLocks/>
            </p:cNvPicPr>
            <p:nvPr/>
          </p:nvPicPr>
          <p:blipFill>
            <a:blip r:embed="rId3" cstate="print"/>
            <a:stretch>
              <a:fillRect/>
            </a:stretch>
          </p:blipFill>
          <p:spPr>
            <a:xfrm>
              <a:off x="4716248" y="2355726"/>
              <a:ext cx="2088000" cy="1224000"/>
            </a:xfrm>
            <a:prstGeom prst="rect">
              <a:avLst/>
            </a:prstGeom>
          </p:spPr>
        </p:pic>
        <p:pic>
          <p:nvPicPr>
            <p:cNvPr id="26" name="Picture 25" descr="temp_viz.png"/>
            <p:cNvPicPr>
              <a:picLocks/>
            </p:cNvPicPr>
            <p:nvPr/>
          </p:nvPicPr>
          <p:blipFill>
            <a:blip r:embed="rId4" cstate="print"/>
            <a:stretch>
              <a:fillRect/>
            </a:stretch>
          </p:blipFill>
          <p:spPr>
            <a:xfrm>
              <a:off x="2555776" y="2355726"/>
              <a:ext cx="1944000" cy="1224000"/>
            </a:xfrm>
            <a:prstGeom prst="rect">
              <a:avLst/>
            </a:prstGeom>
          </p:spPr>
        </p:pic>
        <p:pic>
          <p:nvPicPr>
            <p:cNvPr id="25" name="Picture 24" descr="temp_viz.png"/>
            <p:cNvPicPr>
              <a:picLocks/>
            </p:cNvPicPr>
            <p:nvPr/>
          </p:nvPicPr>
          <p:blipFill>
            <a:blip r:embed="rId5" cstate="print"/>
            <a:stretch>
              <a:fillRect/>
            </a:stretch>
          </p:blipFill>
          <p:spPr>
            <a:xfrm>
              <a:off x="467545" y="2355726"/>
              <a:ext cx="2088000" cy="1224000"/>
            </a:xfrm>
            <a:prstGeom prst="rect">
              <a:avLst/>
            </a:prstGeom>
          </p:spPr>
        </p:pic>
      </p:grpSp>
      <p:grpSp>
        <p:nvGrpSpPr>
          <p:cNvPr id="41" name="Group 40"/>
          <p:cNvGrpSpPr/>
          <p:nvPr/>
        </p:nvGrpSpPr>
        <p:grpSpPr>
          <a:xfrm>
            <a:off x="467545" y="3579998"/>
            <a:ext cx="8280919" cy="1224000"/>
            <a:chOff x="467545" y="3507990"/>
            <a:chExt cx="8280919" cy="1224000"/>
          </a:xfrm>
        </p:grpSpPr>
        <p:pic>
          <p:nvPicPr>
            <p:cNvPr id="31" name="Picture 30" descr="temp_viz.png"/>
            <p:cNvPicPr>
              <a:picLocks/>
            </p:cNvPicPr>
            <p:nvPr/>
          </p:nvPicPr>
          <p:blipFill>
            <a:blip r:embed="rId6" cstate="print"/>
            <a:stretch>
              <a:fillRect/>
            </a:stretch>
          </p:blipFill>
          <p:spPr>
            <a:xfrm>
              <a:off x="6804464" y="3507990"/>
              <a:ext cx="1944000" cy="1224000"/>
            </a:xfrm>
            <a:prstGeom prst="rect">
              <a:avLst/>
            </a:prstGeom>
          </p:spPr>
        </p:pic>
        <p:pic>
          <p:nvPicPr>
            <p:cNvPr id="32" name="Picture 31" descr="temp_viz.png"/>
            <p:cNvPicPr>
              <a:picLocks/>
            </p:cNvPicPr>
            <p:nvPr/>
          </p:nvPicPr>
          <p:blipFill>
            <a:blip r:embed="rId7" cstate="print"/>
            <a:stretch>
              <a:fillRect/>
            </a:stretch>
          </p:blipFill>
          <p:spPr>
            <a:xfrm>
              <a:off x="4716248" y="3507990"/>
              <a:ext cx="2088000" cy="1224000"/>
            </a:xfrm>
            <a:prstGeom prst="rect">
              <a:avLst/>
            </a:prstGeom>
          </p:spPr>
        </p:pic>
        <p:pic>
          <p:nvPicPr>
            <p:cNvPr id="33" name="Picture 32" descr="temp_viz.png"/>
            <p:cNvPicPr>
              <a:picLocks/>
            </p:cNvPicPr>
            <p:nvPr/>
          </p:nvPicPr>
          <p:blipFill>
            <a:blip r:embed="rId8" cstate="print"/>
            <a:stretch>
              <a:fillRect/>
            </a:stretch>
          </p:blipFill>
          <p:spPr>
            <a:xfrm>
              <a:off x="2555776" y="3507990"/>
              <a:ext cx="1944000" cy="1224000"/>
            </a:xfrm>
            <a:prstGeom prst="rect">
              <a:avLst/>
            </a:prstGeom>
          </p:spPr>
        </p:pic>
        <p:pic>
          <p:nvPicPr>
            <p:cNvPr id="37" name="Picture 36" descr="temp_viz.png"/>
            <p:cNvPicPr>
              <a:picLocks/>
            </p:cNvPicPr>
            <p:nvPr/>
          </p:nvPicPr>
          <p:blipFill>
            <a:blip r:embed="rId9" cstate="print"/>
            <a:stretch>
              <a:fillRect/>
            </a:stretch>
          </p:blipFill>
          <p:spPr>
            <a:xfrm>
              <a:off x="467545" y="3507990"/>
              <a:ext cx="2088000" cy="1224000"/>
            </a:xfrm>
            <a:prstGeom prst="rect">
              <a:avLst/>
            </a:prstGeom>
          </p:spPr>
        </p:pic>
      </p:grpSp>
      <p:grpSp>
        <p:nvGrpSpPr>
          <p:cNvPr id="39" name="Group 38"/>
          <p:cNvGrpSpPr/>
          <p:nvPr/>
        </p:nvGrpSpPr>
        <p:grpSpPr>
          <a:xfrm>
            <a:off x="467545" y="987574"/>
            <a:ext cx="8280919" cy="1224000"/>
            <a:chOff x="467545" y="987574"/>
            <a:chExt cx="8280919" cy="1224000"/>
          </a:xfrm>
        </p:grpSpPr>
        <p:pic>
          <p:nvPicPr>
            <p:cNvPr id="24" name="Picture 23" descr="temp_viz.png"/>
            <p:cNvPicPr>
              <a:picLocks/>
            </p:cNvPicPr>
            <p:nvPr/>
          </p:nvPicPr>
          <p:blipFill>
            <a:blip r:embed="rId10" cstate="print"/>
            <a:stretch>
              <a:fillRect/>
            </a:stretch>
          </p:blipFill>
          <p:spPr>
            <a:xfrm>
              <a:off x="6804464" y="987574"/>
              <a:ext cx="1944000" cy="1224000"/>
            </a:xfrm>
            <a:prstGeom prst="rect">
              <a:avLst/>
            </a:prstGeom>
          </p:spPr>
        </p:pic>
        <p:pic>
          <p:nvPicPr>
            <p:cNvPr id="23" name="Picture 22" descr="temp_viz.png"/>
            <p:cNvPicPr>
              <a:picLocks/>
            </p:cNvPicPr>
            <p:nvPr/>
          </p:nvPicPr>
          <p:blipFill>
            <a:blip r:embed="rId11" cstate="print"/>
            <a:stretch>
              <a:fillRect/>
            </a:stretch>
          </p:blipFill>
          <p:spPr>
            <a:xfrm>
              <a:off x="4716248" y="987574"/>
              <a:ext cx="2088000" cy="1224000"/>
            </a:xfrm>
            <a:prstGeom prst="rect">
              <a:avLst/>
            </a:prstGeom>
          </p:spPr>
        </p:pic>
        <p:pic>
          <p:nvPicPr>
            <p:cNvPr id="22" name="Picture 21" descr="temp_viz.png"/>
            <p:cNvPicPr>
              <a:picLocks/>
            </p:cNvPicPr>
            <p:nvPr/>
          </p:nvPicPr>
          <p:blipFill>
            <a:blip r:embed="rId12" cstate="print"/>
            <a:stretch>
              <a:fillRect/>
            </a:stretch>
          </p:blipFill>
          <p:spPr>
            <a:xfrm>
              <a:off x="2555776" y="987574"/>
              <a:ext cx="1944000" cy="1224000"/>
            </a:xfrm>
            <a:prstGeom prst="rect">
              <a:avLst/>
            </a:prstGeom>
          </p:spPr>
        </p:pic>
        <p:pic>
          <p:nvPicPr>
            <p:cNvPr id="21" name="Picture 20" descr="temp_viz.png"/>
            <p:cNvPicPr>
              <a:picLocks/>
            </p:cNvPicPr>
            <p:nvPr/>
          </p:nvPicPr>
          <p:blipFill>
            <a:blip r:embed="rId13" cstate="print"/>
            <a:stretch>
              <a:fillRect/>
            </a:stretch>
          </p:blipFill>
          <p:spPr>
            <a:xfrm>
              <a:off x="467545" y="987574"/>
              <a:ext cx="2088000" cy="1224000"/>
            </a:xfrm>
            <a:prstGeom prst="rect">
              <a:avLst/>
            </a:prstGeom>
          </p:spPr>
        </p:pic>
      </p:grpSp>
      <p:sp>
        <p:nvSpPr>
          <p:cNvPr id="2" name="Title 1"/>
          <p:cNvSpPr>
            <a:spLocks noGrp="1"/>
          </p:cNvSpPr>
          <p:nvPr>
            <p:ph type="title"/>
          </p:nvPr>
        </p:nvSpPr>
        <p:spPr/>
        <p:txBody>
          <a:bodyPr/>
          <a:lstStyle/>
          <a:p>
            <a:r>
              <a:rPr lang="en-AU" dirty="0" smtClean="0"/>
              <a:t>INDEX STATISTICAL analysis </a:t>
            </a:r>
            <a:r>
              <a:rPr lang="en-AU" sz="1400" dirty="0" smtClean="0"/>
              <a:t> – 3 of 5</a:t>
            </a:r>
            <a:endParaRPr lang="en-AU" sz="1400" dirty="0">
              <a:solidFill>
                <a:srgbClr val="FF0000"/>
              </a:solidFill>
            </a:endParaRPr>
          </a:p>
        </p:txBody>
      </p:sp>
      <p:grpSp>
        <p:nvGrpSpPr>
          <p:cNvPr id="42" name="Group 41"/>
          <p:cNvGrpSpPr/>
          <p:nvPr/>
        </p:nvGrpSpPr>
        <p:grpSpPr>
          <a:xfrm>
            <a:off x="6012160" y="411510"/>
            <a:ext cx="2016224" cy="324000"/>
            <a:chOff x="5868144" y="303498"/>
            <a:chExt cx="2016224" cy="324000"/>
          </a:xfrm>
        </p:grpSpPr>
        <p:pic>
          <p:nvPicPr>
            <p:cNvPr id="43" name="Picture 42" descr="905_viz.png"/>
            <p:cNvPicPr>
              <a:picLocks noChangeAspect="1"/>
            </p:cNvPicPr>
            <p:nvPr/>
          </p:nvPicPr>
          <p:blipFill>
            <a:blip r:embed="rId14" cstate="print">
              <a:duotone>
                <a:prstClr val="black"/>
                <a:srgbClr val="08267E">
                  <a:tint val="45000"/>
                  <a:satMod val="400000"/>
                </a:srgbClr>
              </a:duotone>
              <a:lum bright="20000"/>
            </a:blip>
            <a:stretch>
              <a:fillRect/>
            </a:stretch>
          </p:blipFill>
          <p:spPr>
            <a:xfrm>
              <a:off x="5868144" y="321498"/>
              <a:ext cx="288000" cy="288000"/>
            </a:xfrm>
            <a:prstGeom prst="rect">
              <a:avLst/>
            </a:prstGeom>
          </p:spPr>
        </p:pic>
        <p:pic>
          <p:nvPicPr>
            <p:cNvPr id="44" name="Picture 43" descr="910_stats.png"/>
            <p:cNvPicPr>
              <a:picLocks noChangeAspect="1"/>
            </p:cNvPicPr>
            <p:nvPr/>
          </p:nvPicPr>
          <p:blipFill>
            <a:blip r:embed="rId15" cstate="print">
              <a:duotone>
                <a:prstClr val="black"/>
                <a:srgbClr val="08267E">
                  <a:tint val="45000"/>
                  <a:satMod val="400000"/>
                </a:srgbClr>
              </a:duotone>
              <a:lum bright="-20000"/>
            </a:blip>
            <a:stretch>
              <a:fillRect/>
            </a:stretch>
          </p:blipFill>
          <p:spPr>
            <a:xfrm>
              <a:off x="6420218" y="321498"/>
              <a:ext cx="288000" cy="288000"/>
            </a:xfrm>
            <a:prstGeom prst="rect">
              <a:avLst/>
            </a:prstGeom>
          </p:spPr>
        </p:pic>
        <p:pic>
          <p:nvPicPr>
            <p:cNvPr id="45" name="Picture 44" descr="915_ml.png"/>
            <p:cNvPicPr>
              <a:picLocks noChangeAspect="1"/>
            </p:cNvPicPr>
            <p:nvPr/>
          </p:nvPicPr>
          <p:blipFill>
            <a:blip r:embed="rId16" cstate="print">
              <a:duotone>
                <a:prstClr val="black"/>
                <a:srgbClr val="08267E">
                  <a:tint val="45000"/>
                  <a:satMod val="400000"/>
                </a:srgbClr>
              </a:duotone>
              <a:lum bright="20000"/>
            </a:blip>
            <a:stretch>
              <a:fillRect/>
            </a:stretch>
          </p:blipFill>
          <p:spPr>
            <a:xfrm>
              <a:off x="6972292" y="303498"/>
              <a:ext cx="324000" cy="324000"/>
            </a:xfrm>
            <a:prstGeom prst="rect">
              <a:avLst/>
            </a:prstGeom>
          </p:spPr>
        </p:pic>
        <p:pic>
          <p:nvPicPr>
            <p:cNvPr id="46" name="Picture 45" descr="920_findings.png"/>
            <p:cNvPicPr>
              <a:picLocks noChangeAspect="1"/>
            </p:cNvPicPr>
            <p:nvPr/>
          </p:nvPicPr>
          <p:blipFill>
            <a:blip r:embed="rId17" cstate="print">
              <a:duotone>
                <a:prstClr val="black"/>
                <a:srgbClr val="08267E">
                  <a:tint val="45000"/>
                  <a:satMod val="400000"/>
                </a:srgbClr>
              </a:duotone>
              <a:lum bright="20000"/>
            </a:blip>
            <a:stretch>
              <a:fillRect/>
            </a:stretch>
          </p:blipFill>
          <p:spPr>
            <a:xfrm>
              <a:off x="7560368" y="303498"/>
              <a:ext cx="324000" cy="324000"/>
            </a:xfrm>
            <a:prstGeom prst="rect">
              <a:avLst/>
            </a:prstGeom>
          </p:spPr>
        </p:pic>
        <p:sp>
          <p:nvSpPr>
            <p:cNvPr id="47" name="Down Arrow 46"/>
            <p:cNvSpPr/>
            <p:nvPr/>
          </p:nvSpPr>
          <p:spPr>
            <a:xfrm rot="16200000">
              <a:off x="6198181"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Down Arrow 47"/>
            <p:cNvSpPr/>
            <p:nvPr/>
          </p:nvSpPr>
          <p:spPr>
            <a:xfrm rot="16200000">
              <a:off x="6750255"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Down Arrow 48"/>
            <p:cNvSpPr/>
            <p:nvPr/>
          </p:nvSpPr>
          <p:spPr>
            <a:xfrm rot="16200000">
              <a:off x="7362328"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8" name="Slide Number Placeholder 21"/>
          <p:cNvSpPr>
            <a:spLocks noGrp="1"/>
          </p:cNvSpPr>
          <p:nvPr>
            <p:ph type="sldNum" sz="quarter" idx="12"/>
          </p:nvPr>
        </p:nvSpPr>
        <p:spPr>
          <a:xfrm>
            <a:off x="8244408" y="4803998"/>
            <a:ext cx="472060" cy="205740"/>
          </a:xfrm>
        </p:spPr>
        <p:txBody>
          <a:bodyPr/>
          <a:lstStyle/>
          <a:p>
            <a:fld id="{330D2E87-30D5-43AF-A58B-0855920B3EF9}" type="slidenum">
              <a:rPr lang="en-AU" sz="1100" smtClean="0">
                <a:solidFill>
                  <a:schemeClr val="tx1">
                    <a:lumMod val="65000"/>
                    <a:lumOff val="35000"/>
                  </a:schemeClr>
                </a:solidFill>
                <a:latin typeface="Arial" pitchFamily="34" charset="0"/>
                <a:cs typeface="Arial" pitchFamily="34" charset="0"/>
              </a:rPr>
              <a:pPr/>
              <a:t>8</a:t>
            </a:fld>
            <a:endParaRPr lang="en-AU" sz="1100" dirty="0">
              <a:solidFill>
                <a:schemeClr val="tx1">
                  <a:lumMod val="65000"/>
                  <a:lumOff val="3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9"/>
          <p:cNvGrpSpPr/>
          <p:nvPr/>
        </p:nvGrpSpPr>
        <p:grpSpPr>
          <a:xfrm>
            <a:off x="5220072" y="1088965"/>
            <a:ext cx="3528392" cy="584071"/>
            <a:chOff x="539552" y="1088965"/>
            <a:chExt cx="3528392" cy="584071"/>
          </a:xfrm>
        </p:grpSpPr>
        <p:sp>
          <p:nvSpPr>
            <p:cNvPr id="27" name="Rectangle 26"/>
            <p:cNvSpPr/>
            <p:nvPr/>
          </p:nvSpPr>
          <p:spPr>
            <a:xfrm>
              <a:off x="539552" y="1088965"/>
              <a:ext cx="3528392" cy="584071"/>
            </a:xfrm>
            <a:prstGeom prst="rect">
              <a:avLst/>
            </a:prstGeom>
          </p:spPr>
          <p:txBody>
            <a:bodyPr wrap="square" lIns="126000">
              <a:spAutoFit/>
            </a:bodyPr>
            <a:lstStyle/>
            <a:p>
              <a:pPr>
                <a:lnSpc>
                  <a:spcPct val="75000"/>
                </a:lnSpc>
                <a:spcBef>
                  <a:spcPts val="850"/>
                </a:spcBef>
                <a:buClr>
                  <a:srgbClr val="08267E"/>
                </a:buClr>
                <a:buSzPct val="80000"/>
              </a:pPr>
              <a:r>
                <a:rPr lang="en-AU" sz="1400" spc="-80" dirty="0" smtClean="0">
                  <a:solidFill>
                    <a:srgbClr val="FF0000"/>
                  </a:solidFill>
                  <a:latin typeface="Calibri Light" pitchFamily="34" charset="0"/>
                </a:rPr>
                <a:t>The more distinctly the win curve (</a:t>
              </a:r>
              <a:r>
                <a:rPr lang="en-AU" sz="1400" spc="-80" dirty="0" smtClean="0">
                  <a:solidFill>
                    <a:srgbClr val="0C3CC4"/>
                  </a:solidFill>
                  <a:latin typeface="Calibri Light" pitchFamily="34" charset="0"/>
                </a:rPr>
                <a:t>blue</a:t>
              </a:r>
              <a:r>
                <a:rPr lang="en-AU" sz="1400" spc="-80" dirty="0" smtClean="0">
                  <a:solidFill>
                    <a:srgbClr val="FF0000"/>
                  </a:solidFill>
                  <a:latin typeface="Calibri Light" pitchFamily="34" charset="0"/>
                </a:rPr>
                <a:t>) differs from the loss curve (red), the more confidently we can visually confirm the relationship of index to wins</a:t>
              </a:r>
            </a:p>
          </p:txBody>
        </p:sp>
        <p:cxnSp>
          <p:nvCxnSpPr>
            <p:cNvPr id="28" name="Straight Connector 27"/>
            <p:cNvCxnSpPr/>
            <p:nvPr/>
          </p:nvCxnSpPr>
          <p:spPr>
            <a:xfrm>
              <a:off x="539552" y="1131590"/>
              <a:ext cx="0" cy="504000"/>
            </a:xfrm>
            <a:prstGeom prst="line">
              <a:avLst/>
            </a:prstGeom>
            <a:ln w="38100" cap="sq">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AU" dirty="0" smtClean="0"/>
              <a:t>INDEX STATISTICAL analysis </a:t>
            </a:r>
            <a:r>
              <a:rPr lang="en-AU" sz="1400" dirty="0" smtClean="0"/>
              <a:t> – 4 of 5</a:t>
            </a:r>
            <a:endParaRPr lang="en-AU" sz="1400" dirty="0">
              <a:solidFill>
                <a:srgbClr val="FF0000"/>
              </a:solidFill>
            </a:endParaRPr>
          </a:p>
        </p:txBody>
      </p:sp>
      <p:grpSp>
        <p:nvGrpSpPr>
          <p:cNvPr id="3" name="Group 9"/>
          <p:cNvGrpSpPr/>
          <p:nvPr/>
        </p:nvGrpSpPr>
        <p:grpSpPr>
          <a:xfrm>
            <a:off x="539552" y="1088965"/>
            <a:ext cx="4464496" cy="546625"/>
            <a:chOff x="539552" y="1088965"/>
            <a:chExt cx="4464496" cy="546625"/>
          </a:xfrm>
        </p:grpSpPr>
        <p:sp>
          <p:nvSpPr>
            <p:cNvPr id="7" name="Rectangle 6"/>
            <p:cNvSpPr/>
            <p:nvPr/>
          </p:nvSpPr>
          <p:spPr>
            <a:xfrm>
              <a:off x="539552" y="1088965"/>
              <a:ext cx="4464496" cy="507831"/>
            </a:xfrm>
            <a:prstGeom prst="rect">
              <a:avLst/>
            </a:prstGeom>
          </p:spPr>
          <p:txBody>
            <a:bodyPr wrap="square" lIns="126000">
              <a:spAutoFit/>
            </a:bodyPr>
            <a:lstStyle/>
            <a:p>
              <a:pPr>
                <a:lnSpc>
                  <a:spcPct val="75000"/>
                </a:lnSpc>
                <a:spcBef>
                  <a:spcPts val="850"/>
                </a:spcBef>
                <a:buClr>
                  <a:srgbClr val="08267E"/>
                </a:buClr>
                <a:buSzPct val="80000"/>
              </a:pPr>
              <a:r>
                <a:rPr lang="en-AU" spc="-120" dirty="0" smtClean="0">
                  <a:solidFill>
                    <a:srgbClr val="08267E"/>
                  </a:solidFill>
                  <a:latin typeface="Calibri Light" pitchFamily="34" charset="0"/>
                </a:rPr>
                <a:t>Distribution histograms of index values by win </a:t>
              </a:r>
              <a:r>
                <a:rPr lang="en-AU" spc="-120" dirty="0" err="1" smtClean="0">
                  <a:solidFill>
                    <a:srgbClr val="08267E"/>
                  </a:solidFill>
                  <a:latin typeface="Calibri Light" pitchFamily="34" charset="0"/>
                </a:rPr>
                <a:t>vs</a:t>
              </a:r>
              <a:r>
                <a:rPr lang="en-AU" spc="-120" dirty="0" smtClean="0">
                  <a:solidFill>
                    <a:srgbClr val="08267E"/>
                  </a:solidFill>
                  <a:latin typeface="Calibri Light" pitchFamily="34" charset="0"/>
                </a:rPr>
                <a:t> loss help confirm observations from index and mosaic plots</a:t>
              </a:r>
            </a:p>
          </p:txBody>
        </p:sp>
        <p:cxnSp>
          <p:nvCxnSpPr>
            <p:cNvPr id="8" name="Straight Connector 7"/>
            <p:cNvCxnSpPr/>
            <p:nvPr/>
          </p:nvCxnSpPr>
          <p:spPr>
            <a:xfrm>
              <a:off x="539552" y="1131590"/>
              <a:ext cx="0" cy="504000"/>
            </a:xfrm>
            <a:prstGeom prst="line">
              <a:avLst/>
            </a:prstGeom>
            <a:ln w="38100" cap="sq">
              <a:solidFill>
                <a:srgbClr val="08267E"/>
              </a:solidFill>
            </a:ln>
          </p:spPr>
          <p:style>
            <a:lnRef idx="1">
              <a:schemeClr val="accent1"/>
            </a:lnRef>
            <a:fillRef idx="0">
              <a:schemeClr val="accent1"/>
            </a:fillRef>
            <a:effectRef idx="0">
              <a:schemeClr val="accent1"/>
            </a:effectRef>
            <a:fontRef idx="minor">
              <a:schemeClr val="tx1"/>
            </a:fontRef>
          </p:style>
        </p:cxnSp>
      </p:grpSp>
      <p:sp>
        <p:nvSpPr>
          <p:cNvPr id="36" name="Slide Number Placeholder 21"/>
          <p:cNvSpPr>
            <a:spLocks noGrp="1"/>
          </p:cNvSpPr>
          <p:nvPr>
            <p:ph type="sldNum" sz="quarter" idx="12"/>
          </p:nvPr>
        </p:nvSpPr>
        <p:spPr>
          <a:xfrm>
            <a:off x="8244408" y="4803998"/>
            <a:ext cx="472060" cy="205740"/>
          </a:xfrm>
        </p:spPr>
        <p:txBody>
          <a:bodyPr/>
          <a:lstStyle/>
          <a:p>
            <a:fld id="{330D2E87-30D5-43AF-A58B-0855920B3EF9}" type="slidenum">
              <a:rPr lang="en-AU" sz="1100" smtClean="0">
                <a:solidFill>
                  <a:schemeClr val="tx1">
                    <a:lumMod val="65000"/>
                    <a:lumOff val="35000"/>
                  </a:schemeClr>
                </a:solidFill>
                <a:latin typeface="Arial" pitchFamily="34" charset="0"/>
                <a:cs typeface="Arial" pitchFamily="34" charset="0"/>
              </a:rPr>
              <a:pPr/>
              <a:t>9</a:t>
            </a:fld>
            <a:endParaRPr lang="en-AU" sz="1100" dirty="0">
              <a:solidFill>
                <a:schemeClr val="tx1">
                  <a:lumMod val="65000"/>
                  <a:lumOff val="35000"/>
                </a:schemeClr>
              </a:solidFill>
              <a:latin typeface="Arial" pitchFamily="34" charset="0"/>
              <a:cs typeface="Arial" pitchFamily="34" charset="0"/>
            </a:endParaRPr>
          </a:p>
        </p:txBody>
      </p:sp>
      <p:pic>
        <p:nvPicPr>
          <p:cNvPr id="38" name="Picture 37" descr="temp_viz.png"/>
          <p:cNvPicPr>
            <a:picLocks/>
          </p:cNvPicPr>
          <p:nvPr/>
        </p:nvPicPr>
        <p:blipFill>
          <a:blip r:embed="rId2" cstate="print"/>
          <a:stretch>
            <a:fillRect/>
          </a:stretch>
        </p:blipFill>
        <p:spPr>
          <a:xfrm>
            <a:off x="467544" y="1815766"/>
            <a:ext cx="1908000" cy="900000"/>
          </a:xfrm>
          <a:prstGeom prst="rect">
            <a:avLst/>
          </a:prstGeom>
        </p:spPr>
      </p:pic>
      <p:pic>
        <p:nvPicPr>
          <p:cNvPr id="39" name="Picture 38" descr="temp_viz2.png"/>
          <p:cNvPicPr>
            <a:picLocks/>
          </p:cNvPicPr>
          <p:nvPr/>
        </p:nvPicPr>
        <p:blipFill>
          <a:blip r:embed="rId3" cstate="print"/>
          <a:stretch>
            <a:fillRect/>
          </a:stretch>
        </p:blipFill>
        <p:spPr>
          <a:xfrm>
            <a:off x="2543837" y="1815766"/>
            <a:ext cx="1908000" cy="900000"/>
          </a:xfrm>
          <a:prstGeom prst="rect">
            <a:avLst/>
          </a:prstGeom>
        </p:spPr>
      </p:pic>
      <p:pic>
        <p:nvPicPr>
          <p:cNvPr id="40" name="Picture 39" descr="temp_viz3.png"/>
          <p:cNvPicPr>
            <a:picLocks/>
          </p:cNvPicPr>
          <p:nvPr/>
        </p:nvPicPr>
        <p:blipFill>
          <a:blip r:embed="rId4" cstate="print"/>
          <a:stretch>
            <a:fillRect/>
          </a:stretch>
        </p:blipFill>
        <p:spPr>
          <a:xfrm>
            <a:off x="4620130" y="1815766"/>
            <a:ext cx="1908000" cy="900000"/>
          </a:xfrm>
          <a:prstGeom prst="rect">
            <a:avLst/>
          </a:prstGeom>
        </p:spPr>
      </p:pic>
      <p:pic>
        <p:nvPicPr>
          <p:cNvPr id="41" name="Picture 40" descr="temp_viz4.png"/>
          <p:cNvPicPr>
            <a:picLocks/>
          </p:cNvPicPr>
          <p:nvPr/>
        </p:nvPicPr>
        <p:blipFill>
          <a:blip r:embed="rId5" cstate="print"/>
          <a:stretch>
            <a:fillRect/>
          </a:stretch>
        </p:blipFill>
        <p:spPr>
          <a:xfrm>
            <a:off x="6696424" y="1815766"/>
            <a:ext cx="1908000" cy="900000"/>
          </a:xfrm>
          <a:prstGeom prst="rect">
            <a:avLst/>
          </a:prstGeom>
        </p:spPr>
      </p:pic>
      <p:pic>
        <p:nvPicPr>
          <p:cNvPr id="42" name="Picture 41" descr="temp_viz5.png"/>
          <p:cNvPicPr>
            <a:picLocks/>
          </p:cNvPicPr>
          <p:nvPr/>
        </p:nvPicPr>
        <p:blipFill>
          <a:blip r:embed="rId6" cstate="print"/>
          <a:stretch>
            <a:fillRect/>
          </a:stretch>
        </p:blipFill>
        <p:spPr>
          <a:xfrm>
            <a:off x="467544" y="2841830"/>
            <a:ext cx="1908000" cy="900000"/>
          </a:xfrm>
          <a:prstGeom prst="rect">
            <a:avLst/>
          </a:prstGeom>
        </p:spPr>
      </p:pic>
      <p:pic>
        <p:nvPicPr>
          <p:cNvPr id="43" name="Picture 42" descr="temp_viz6.png"/>
          <p:cNvPicPr>
            <a:picLocks/>
          </p:cNvPicPr>
          <p:nvPr/>
        </p:nvPicPr>
        <p:blipFill>
          <a:blip r:embed="rId7" cstate="print"/>
          <a:stretch>
            <a:fillRect/>
          </a:stretch>
        </p:blipFill>
        <p:spPr>
          <a:xfrm>
            <a:off x="2543837" y="2841830"/>
            <a:ext cx="1908000" cy="900000"/>
          </a:xfrm>
          <a:prstGeom prst="rect">
            <a:avLst/>
          </a:prstGeom>
        </p:spPr>
      </p:pic>
      <p:pic>
        <p:nvPicPr>
          <p:cNvPr id="44" name="Picture 43" descr="temp_viz7.png"/>
          <p:cNvPicPr>
            <a:picLocks/>
          </p:cNvPicPr>
          <p:nvPr/>
        </p:nvPicPr>
        <p:blipFill>
          <a:blip r:embed="rId8" cstate="print"/>
          <a:stretch>
            <a:fillRect/>
          </a:stretch>
        </p:blipFill>
        <p:spPr>
          <a:xfrm>
            <a:off x="4620130" y="2841830"/>
            <a:ext cx="1908000" cy="900000"/>
          </a:xfrm>
          <a:prstGeom prst="rect">
            <a:avLst/>
          </a:prstGeom>
        </p:spPr>
      </p:pic>
      <p:pic>
        <p:nvPicPr>
          <p:cNvPr id="45" name="Picture 44" descr="temp_viz8.png"/>
          <p:cNvPicPr>
            <a:picLocks/>
          </p:cNvPicPr>
          <p:nvPr/>
        </p:nvPicPr>
        <p:blipFill>
          <a:blip r:embed="rId9" cstate="print"/>
          <a:stretch>
            <a:fillRect/>
          </a:stretch>
        </p:blipFill>
        <p:spPr>
          <a:xfrm>
            <a:off x="6696424" y="2841830"/>
            <a:ext cx="1908000" cy="900000"/>
          </a:xfrm>
          <a:prstGeom prst="rect">
            <a:avLst/>
          </a:prstGeom>
        </p:spPr>
      </p:pic>
      <p:pic>
        <p:nvPicPr>
          <p:cNvPr id="46" name="Picture 45" descr="temp_viz9.png"/>
          <p:cNvPicPr>
            <a:picLocks/>
          </p:cNvPicPr>
          <p:nvPr/>
        </p:nvPicPr>
        <p:blipFill>
          <a:blip r:embed="rId10" cstate="print"/>
          <a:stretch>
            <a:fillRect/>
          </a:stretch>
        </p:blipFill>
        <p:spPr>
          <a:xfrm>
            <a:off x="2543837" y="3867894"/>
            <a:ext cx="1908000" cy="900000"/>
          </a:xfrm>
          <a:prstGeom prst="rect">
            <a:avLst/>
          </a:prstGeom>
        </p:spPr>
      </p:pic>
      <p:pic>
        <p:nvPicPr>
          <p:cNvPr id="47" name="Picture 46" descr="temp_viz99.png"/>
          <p:cNvPicPr>
            <a:picLocks/>
          </p:cNvPicPr>
          <p:nvPr/>
        </p:nvPicPr>
        <p:blipFill>
          <a:blip r:embed="rId11" cstate="print"/>
          <a:stretch>
            <a:fillRect/>
          </a:stretch>
        </p:blipFill>
        <p:spPr>
          <a:xfrm>
            <a:off x="4620130" y="3867894"/>
            <a:ext cx="1908000" cy="900000"/>
          </a:xfrm>
          <a:prstGeom prst="rect">
            <a:avLst/>
          </a:prstGeom>
        </p:spPr>
      </p:pic>
      <p:grpSp>
        <p:nvGrpSpPr>
          <p:cNvPr id="49" name="Group 48"/>
          <p:cNvGrpSpPr/>
          <p:nvPr/>
        </p:nvGrpSpPr>
        <p:grpSpPr>
          <a:xfrm>
            <a:off x="6012160" y="411510"/>
            <a:ext cx="2016224" cy="324000"/>
            <a:chOff x="5868144" y="303498"/>
            <a:chExt cx="2016224" cy="324000"/>
          </a:xfrm>
        </p:grpSpPr>
        <p:pic>
          <p:nvPicPr>
            <p:cNvPr id="50" name="Picture 49" descr="905_viz.png"/>
            <p:cNvPicPr>
              <a:picLocks noChangeAspect="1"/>
            </p:cNvPicPr>
            <p:nvPr/>
          </p:nvPicPr>
          <p:blipFill>
            <a:blip r:embed="rId12" cstate="print">
              <a:duotone>
                <a:prstClr val="black"/>
                <a:srgbClr val="08267E">
                  <a:tint val="45000"/>
                  <a:satMod val="400000"/>
                </a:srgbClr>
              </a:duotone>
              <a:lum bright="20000"/>
            </a:blip>
            <a:stretch>
              <a:fillRect/>
            </a:stretch>
          </p:blipFill>
          <p:spPr>
            <a:xfrm>
              <a:off x="5868144" y="321498"/>
              <a:ext cx="288000" cy="288000"/>
            </a:xfrm>
            <a:prstGeom prst="rect">
              <a:avLst/>
            </a:prstGeom>
          </p:spPr>
        </p:pic>
        <p:pic>
          <p:nvPicPr>
            <p:cNvPr id="51" name="Picture 50" descr="910_stats.png"/>
            <p:cNvPicPr>
              <a:picLocks noChangeAspect="1"/>
            </p:cNvPicPr>
            <p:nvPr/>
          </p:nvPicPr>
          <p:blipFill>
            <a:blip r:embed="rId13" cstate="print">
              <a:duotone>
                <a:prstClr val="black"/>
                <a:srgbClr val="08267E">
                  <a:tint val="45000"/>
                  <a:satMod val="400000"/>
                </a:srgbClr>
              </a:duotone>
              <a:lum bright="-20000"/>
            </a:blip>
            <a:stretch>
              <a:fillRect/>
            </a:stretch>
          </p:blipFill>
          <p:spPr>
            <a:xfrm>
              <a:off x="6420218" y="321498"/>
              <a:ext cx="288000" cy="288000"/>
            </a:xfrm>
            <a:prstGeom prst="rect">
              <a:avLst/>
            </a:prstGeom>
          </p:spPr>
        </p:pic>
        <p:pic>
          <p:nvPicPr>
            <p:cNvPr id="52" name="Picture 51" descr="915_ml.png"/>
            <p:cNvPicPr>
              <a:picLocks noChangeAspect="1"/>
            </p:cNvPicPr>
            <p:nvPr/>
          </p:nvPicPr>
          <p:blipFill>
            <a:blip r:embed="rId14" cstate="print">
              <a:duotone>
                <a:prstClr val="black"/>
                <a:srgbClr val="08267E">
                  <a:tint val="45000"/>
                  <a:satMod val="400000"/>
                </a:srgbClr>
              </a:duotone>
              <a:lum bright="20000"/>
            </a:blip>
            <a:stretch>
              <a:fillRect/>
            </a:stretch>
          </p:blipFill>
          <p:spPr>
            <a:xfrm>
              <a:off x="6972292" y="303498"/>
              <a:ext cx="324000" cy="324000"/>
            </a:xfrm>
            <a:prstGeom prst="rect">
              <a:avLst/>
            </a:prstGeom>
          </p:spPr>
        </p:pic>
        <p:pic>
          <p:nvPicPr>
            <p:cNvPr id="53" name="Picture 52" descr="920_findings.png"/>
            <p:cNvPicPr>
              <a:picLocks noChangeAspect="1"/>
            </p:cNvPicPr>
            <p:nvPr/>
          </p:nvPicPr>
          <p:blipFill>
            <a:blip r:embed="rId15" cstate="print">
              <a:duotone>
                <a:prstClr val="black"/>
                <a:srgbClr val="08267E">
                  <a:tint val="45000"/>
                  <a:satMod val="400000"/>
                </a:srgbClr>
              </a:duotone>
              <a:lum bright="20000"/>
            </a:blip>
            <a:stretch>
              <a:fillRect/>
            </a:stretch>
          </p:blipFill>
          <p:spPr>
            <a:xfrm>
              <a:off x="7560368" y="303498"/>
              <a:ext cx="324000" cy="324000"/>
            </a:xfrm>
            <a:prstGeom prst="rect">
              <a:avLst/>
            </a:prstGeom>
          </p:spPr>
        </p:pic>
        <p:sp>
          <p:nvSpPr>
            <p:cNvPr id="54" name="Down Arrow 53"/>
            <p:cNvSpPr/>
            <p:nvPr/>
          </p:nvSpPr>
          <p:spPr>
            <a:xfrm rot="16200000">
              <a:off x="6198181"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Down Arrow 54"/>
            <p:cNvSpPr/>
            <p:nvPr/>
          </p:nvSpPr>
          <p:spPr>
            <a:xfrm rot="16200000">
              <a:off x="6750255"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Down Arrow 55"/>
            <p:cNvSpPr/>
            <p:nvPr/>
          </p:nvSpPr>
          <p:spPr>
            <a:xfrm rot="16200000">
              <a:off x="7362328" y="393498"/>
              <a:ext cx="180000" cy="1440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796</TotalTime>
  <Words>2494</Words>
  <Application>Microsoft Office PowerPoint</Application>
  <PresentationFormat>On-screen Show (16:9)</PresentationFormat>
  <Paragraphs>308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Module</vt:lpstr>
      <vt:lpstr>AFL – how to win</vt:lpstr>
      <vt:lpstr>SPORT IS ABOUT WINNING</vt:lpstr>
      <vt:lpstr>Analysis approach</vt:lpstr>
      <vt:lpstr>Exploratory analysis  – 1 of 2</vt:lpstr>
      <vt:lpstr>Exploratory analysis  – 2 of 2</vt:lpstr>
      <vt:lpstr>INDEX STATISTICAL analysis  – 1 of 5</vt:lpstr>
      <vt:lpstr>INDEX STATISTICAL analysis  – 2 of 5</vt:lpstr>
      <vt:lpstr>INDEX STATISTICAL analysis  – 3 of 5</vt:lpstr>
      <vt:lpstr>INDEX STATISTICAL analysis  – 4 of 5</vt:lpstr>
      <vt:lpstr>INDEX STATISTICAL analysis  – 5 of 5</vt:lpstr>
      <vt:lpstr>Machine learning  – 1 of 5</vt:lpstr>
      <vt:lpstr>Machine learning  – 2 of 5</vt:lpstr>
      <vt:lpstr>Machine learning  – 3 of 5</vt:lpstr>
      <vt:lpstr>Machine learning  – 4 of 5</vt:lpstr>
      <vt:lpstr>Machine learning  – 5 of 5</vt:lpstr>
      <vt:lpstr>conclusions  – 1 of 2</vt:lpstr>
      <vt:lpstr>conclusions  – 2 of 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james.hooi</dc:creator>
  <cp:lastModifiedBy>james.hooi</cp:lastModifiedBy>
  <cp:revision>130</cp:revision>
  <dcterms:created xsi:type="dcterms:W3CDTF">2017-12-06T10:49:29Z</dcterms:created>
  <dcterms:modified xsi:type="dcterms:W3CDTF">2017-12-09T11:37:27Z</dcterms:modified>
</cp:coreProperties>
</file>