
<file path=[Content_Types].xml><?xml version="1.0" encoding="utf-8"?>
<Types xmlns="http://schemas.openxmlformats.org/package/2006/content-types">
  <Default ContentType="application/vnd.openxmlformats-officedocument.presentationml.printerSettings" Extension="bin"/>
  <Default ContentType="image/gif" Extension="gif"/>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3" Type="http://schemas.openxmlformats.org/officeDocument/2006/relationships/slide" Target="slides/slide7.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itle_slid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286000" y="2926080"/>
            <a:ext cx="4572000" cy="914400"/>
          </a:xfrm>
          <a:prstGeom prst="rect">
            <a:avLst/>
          </a:prstGeom>
          <a:noFill/>
        </p:spPr>
        <p:txBody>
          <a:bodyPr wrap="square">
            <a:normAutofit/>
          </a:bodyPr>
          <a:lstStyle/>
          <a:p/>
          <a:p>
            <a:pPr algn="ctr"/>
            <a:r>
              <a:rPr sz="5400" b="1">
                <a:solidFill>
                  <a:srgbClr val="FFFFFF"/>
                </a:solidFill>
              </a:rPr>
              <a:t>Central London 
 Sai Center
</a:t>
            </a:r>
            <a:r>
              <a:rPr sz="3200" b="1">
                <a:solidFill>
                  <a:srgbClr val="FFFF0F"/>
                </a:solidFill>
              </a:rPr>
              <a:t>October 24, 2016</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Kshamaa Prarthana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Yadakșarapadabhrașțam mātrāheīnam tu yad bhavet| 
tatsarvam kșamyatām̀ deva nārāyaņa namostute 
Visargabindumātrāņi padapādākșarāņi ca| 
nyūnāni cātiriktāni kșamasva sāiiśvara| 
aparādha sahasrāņi kriyante’harniśam mayā|</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Kshamaa Prarthana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dāso’yamiti mām matvā kșamasva sāyīśvara| 
anyathā śaraņam nāsti tvameva śaraņam mama. 
tasmāt kāruņya bhāvena rakșa rakșa sāyīśvara| 
harih om tatst śrī sāīśvarārpaņamastu| 
oṃ śāntiḥ śāntiḥ śāntiḥ ||</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Ganapathi Prarthana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oṃ gaṇānā”m tvā gaṇapa’tigṃ havāmahe 
kaviṃ ka’vīnām upamaśra’vastavam | 
jyeṣṭharājaṃ brahma’ṇāṃ brahmaṇaspata 
ā na’ḥ śṛṇvannūtibhi’ssīda sāda’nam || 
praṇo’ devī sara’svatī | vāje’bhir vājinīvatī |
dhīnāma’vitrya’vatu ||</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1.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Ganapathi Prarthana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gaṇeśāya’ namaḥ | 
sarasvatyai namaḥ | 
śrī gurubhyo namaḥ |
hariḥ oṃ ||
oṃ śāntiḥ śāntiḥ śāntiḥ ||</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Rudram - 1st Anuvaka</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Rudram - 1st Anuvaka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Om Namo Bhagavate̍ Rudrā̱ya 
Om Nama̍ste Rudra Ma̱nyava̍ U̱tota̱ Iṣa̍ve̱ Namaḥ̍
Namas̍te Astu̱ Dhanvan̍e Bā̱hubhyā̍mu̱ta Te̱ Namaḥ̍
Yā Ta̱ Iṣu̍ḥ Śi̱vata̍mā Śi̱vaṁ Baḇhūva̍ Te̱ Dhanuḥ̍ 
Śi̱vā Śa̍ra̱vyā̍ Yā Tava̱ Tayā̍ No Rudra Mṛḍaya 
Yā Te̍ Rudra Śi̱vā Ta̱nūragho̱rā'pā̍pakāśinī
Tayā̍ Nasta̱nuvā̱ Śanta̍mayā̱ Giri̍śaṁtā̱bhicā̍kaśīhi</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Rudram - 1st Anuvaka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Yāmiṣuṁ̍ Giriśaṁta̱ Haste̱ Bibhaṟṣyasta̍ve 
Śi̱vāṁ Gi̍ritra̱ Tāṁ Kur̍u̱ Mā Higṁ̍sī̱ḥ Puru̍ṣaṁ̱ Jagat̍
Śi̱vena̱ Vaca̍sā Tvā̱ Giri̱śācchā̍vadāmasi 
Yathā̍ Na̱ḥ Sarvam̱ijjagad̍ayaḵṣmagṁ Sum̱anā̱ Asat̍
Adhya̍vocadadhiva̱ktā Pra̍tham̱o Daivyo̍ Bhiṣ̱ak 
Ahīg̍sca̱ Sarvā̎ñja̱mbhaya̱ntsarvā̎śca Yātudhā̱nya̍ḥ</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Rudram - 1st Anuvaka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A̱sau Yastam̱ro A̍ru̱ṇa U̱ta Ba̱bhruḥ Su̍ma̱ṅgalaḥ̍ 
Ye Ce̱māgṁ Ru̱drā Aḇhito̍ Diḵṣu Śri̱tāḥ Sa̍hasra̱śo'vaiṣ̍ā̱gṁ̱ Heḍa̍ İ̄mahe 
A̱sau Yo̍'vas̱ Arpa̍ti̱ Nīla̍grīvo̱ Viloh̍itaḥ
Uṯainaṁ ̍ Gop̱ā Adṛśa̱nnadṛś̍annudahā̱rya̍h
U̱tainaṁ̱ Viśvā̍ Bhū̱tāni̱ Sa Dṛ̱ṣṭo Mṛ̍ḍayāti Naḥ 
Namo̍ Astu̱ Nīlag̍rīvāya Sahasrā̱kṣāya̍ Mī̱ḍhuṣe̎</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Rudram - 1st Anuvaka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Atho̱ Ye A̍sya̱ Satvā̍no'̱ Haṁ Tebhyo̍'kara̱nnamaḥ̍ 
Pramuñ̍ca̱ Dhanvan̍as̱tvamu̱bhayoṟārtni̍ Yo̱rjyām 
Yāśca̍ Te̱ Hasta̱ İṣa̍vaḥ̱ Parā̱ Tā Bha̍gavo Vapa 
A̱va̱tatya̱ Dhanu̱stvagṁ Sahas̍rākṣa̱ Śateṣ̍udhe 
Ni̱śīrya̍ Śaḻyānāṁ̱ Mukhā̍ Śi̱vo Na̍ḥ Sum̱anā̍ Bhava 
Vijyaṁ̱ Dhanuḥ̍ Kapa̱rdino̱ Viśa̍lyo̱ Bāṇa̍vāgṁ U̱ta 
Ane̍śanna̱syeṣa̍va Āḇhura̍sya Niṣaṁ̱gathiḥ̍</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Rudram - 1st Anuvaka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Yā Te̍ He̱tirmī̍ḍhuṣṭama̱ Haste̍ Baḇhūva̍ Te̱ Dhanuḥ̍ 
Tayā̱'smān Vi̱śvata̱stvama̍yaḵṣmayā̱ Pari̍bbhuja 
Namas̍te As̱tvāyud̍hā̱yānā̍tatāya Dhṛ̱ṣṇave̎
U̱bhābhyā̍muṯa Te̱ Namo̍ Bā̱hubhyām̱ ̱ Tava̱ Dhanva̍ne</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Continued</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2.gif"/>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182880"/>
            <a:ext cx="8229600" cy="960120"/>
          </a:xfrm>
          <a:prstGeom prst="rect">
            <a:avLst/>
          </a:prstGeom>
          <a:noFill/>
        </p:spPr>
        <p:txBody>
          <a:bodyPr wrap="square">
            <a:normAutofit/>
          </a:bodyPr>
          <a:lstStyle/>
          <a:p/>
          <a:p>
            <a:pPr algn="l"/>
            <a:r>
              <a:rPr sz="3600" b="0">
                <a:solidFill>
                  <a:srgbClr val="FFFFFF"/>
                </a:solidFill>
              </a:rPr>
              <a:t>Rudram - 1st Anuvaka</a:t>
            </a:r>
          </a:p>
        </p:txBody>
      </p:sp>
      <p:sp>
        <p:nvSpPr>
          <p:cNvPr id="4" name="TextBox 3"/>
          <p:cNvSpPr txBox="1"/>
          <p:nvPr/>
        </p:nvSpPr>
        <p:spPr>
          <a:xfrm>
            <a:off x="457200" y="1143000"/>
            <a:ext cx="8229600" cy="5029200"/>
          </a:xfrm>
          <a:prstGeom prst="rect">
            <a:avLst/>
          </a:prstGeom>
          <a:noFill/>
        </p:spPr>
        <p:txBody>
          <a:bodyPr wrap="square">
            <a:normAutofit/>
          </a:bodyPr>
          <a:lstStyle/>
          <a:p/>
          <a:p>
            <a:pPr algn="l"/>
            <a:r>
              <a:rPr sz="3200" b="0">
                <a:solidFill>
                  <a:srgbClr val="FFFFFF"/>
                </a:solidFill>
              </a:rPr>
              <a:t>Pari̍ Te̱ Dhanvan̍o Heṯiras̱mānvṛṇ̍aktu Vi̱śvata̍ḥ
Atho̱ Ya İṣ̍u̱dhistavā̱re A̱smannidheh̍i̱ Tam 
Nama̍ste Astu Bhagavan Viśveśva̱rāya̍ 
Mahāde̱vāya̍ Tryamba̱kāya̍ Tripurānta̱kāya̍ 
Trikāgnikā̱lāya̍ Kālāgniru̱drāya̍ Nīlaka̱ṇṭhāya̍ 
Mṛtyuñja̱yāya̍ Sarveśva̱rāya̍ Sadāśi̱vāya̍
Śrīmanmahāde̱vāya̱ Nama̍ḥ</a:t>
            </a:r>
          </a:p>
        </p:txBody>
      </p:sp>
      <p:sp>
        <p:nvSpPr>
          <p:cNvPr id="5" name="TextBox 4"/>
          <p:cNvSpPr txBox="1"/>
          <p:nvPr/>
        </p:nvSpPr>
        <p:spPr>
          <a:xfrm>
            <a:off x="457200" y="5943600"/>
            <a:ext cx="914400" cy="685800"/>
          </a:xfrm>
          <a:prstGeom prst="rect">
            <a:avLst/>
          </a:prstGeom>
          <a:noFill/>
        </p:spPr>
        <p:txBody>
          <a:bodyPr wrap="square">
            <a:normAutofit/>
          </a:bodyPr>
          <a:lstStyle/>
          <a:p/>
          <a:p>
            <a:pPr algn="l"/>
            <a:r>
              <a:rPr sz="1600" b="0">
                <a:solidFill>
                  <a:srgbClr val="FFFFFF"/>
                </a:solidFill>
              </a:rPr>
              <a:t/>
            </a:r>
          </a:p>
        </p:txBody>
      </p:sp>
      <p:sp>
        <p:nvSpPr>
          <p:cNvPr id="6" name="TextBox 5"/>
          <p:cNvSpPr txBox="1"/>
          <p:nvPr/>
        </p:nvSpPr>
        <p:spPr>
          <a:xfrm>
            <a:off x="2286000" y="5943600"/>
            <a:ext cx="3657600" cy="685800"/>
          </a:xfrm>
          <a:prstGeom prst="rect">
            <a:avLst/>
          </a:prstGeom>
          <a:noFill/>
        </p:spPr>
        <p:txBody>
          <a:bodyPr wrap="square">
            <a:normAutofit/>
          </a:bodyPr>
          <a:lstStyle/>
          <a:p/>
          <a:p>
            <a:pPr algn="ctr"/>
            <a:r>
              <a:rPr sz="1600" b="0">
                <a:solidFill>
                  <a:srgbClr val="FFFFFF"/>
                </a:solidFill>
              </a:rPr>
              <a:t>Kshamaa Prarthana </a:t>
            </a:r>
          </a:p>
        </p:txBody>
      </p:sp>
      <p:sp>
        <p:nvSpPr>
          <p:cNvPr id="7" name="TextBox 6"/>
          <p:cNvSpPr txBox="1"/>
          <p:nvPr/>
        </p:nvSpPr>
        <p:spPr>
          <a:xfrm>
            <a:off x="7315200" y="5943600"/>
            <a:ext cx="914400" cy="685800"/>
          </a:xfrm>
          <a:prstGeom prst="rect">
            <a:avLst/>
          </a:prstGeom>
          <a:noFill/>
        </p:spPr>
        <p:txBody>
          <a:bodyPr wrap="square">
            <a:normAutofit/>
          </a:bodyPr>
          <a:lstStyle/>
          <a:p/>
          <a:p>
            <a:pPr algn="r"/>
            <a:r>
              <a:rPr sz="1600" b="0">
                <a:solidFill>
                  <a:srgbClr val="FFFFFF"/>
                </a:solidFill>
              </a:rP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