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D0E8-63E9-4605-9AB1-9B06398963B4}" type="datetimeFigureOut">
              <a:rPr lang="it-IT" smtClean="0"/>
              <a:t>06/01/2024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512A-8B3B-481A-989F-EB41CD0D1BB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540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D0E8-63E9-4605-9AB1-9B06398963B4}" type="datetimeFigureOut">
              <a:rPr lang="it-IT" smtClean="0"/>
              <a:t>06/01/2024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512A-8B3B-481A-989F-EB41CD0D1BB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738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D0E8-63E9-4605-9AB1-9B06398963B4}" type="datetimeFigureOut">
              <a:rPr lang="it-IT" smtClean="0"/>
              <a:t>06/01/2024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512A-8B3B-481A-989F-EB41CD0D1BB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955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D0E8-63E9-4605-9AB1-9B06398963B4}" type="datetimeFigureOut">
              <a:rPr lang="it-IT" smtClean="0"/>
              <a:t>06/01/2024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512A-8B3B-481A-989F-EB41CD0D1BB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473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D0E8-63E9-4605-9AB1-9B06398963B4}" type="datetimeFigureOut">
              <a:rPr lang="it-IT" smtClean="0"/>
              <a:t>06/01/2024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512A-8B3B-481A-989F-EB41CD0D1BB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234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D0E8-63E9-4605-9AB1-9B06398963B4}" type="datetimeFigureOut">
              <a:rPr lang="it-IT" smtClean="0"/>
              <a:t>06/01/2024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512A-8B3B-481A-989F-EB41CD0D1BB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31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D0E8-63E9-4605-9AB1-9B06398963B4}" type="datetimeFigureOut">
              <a:rPr lang="it-IT" smtClean="0"/>
              <a:t>06/01/2024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512A-8B3B-481A-989F-EB41CD0D1BB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933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D0E8-63E9-4605-9AB1-9B06398963B4}" type="datetimeFigureOut">
              <a:rPr lang="it-IT" smtClean="0"/>
              <a:t>06/01/2024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512A-8B3B-481A-989F-EB41CD0D1BB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487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D0E8-63E9-4605-9AB1-9B06398963B4}" type="datetimeFigureOut">
              <a:rPr lang="it-IT" smtClean="0"/>
              <a:t>06/01/2024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512A-8B3B-481A-989F-EB41CD0D1BB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426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D0E8-63E9-4605-9AB1-9B06398963B4}" type="datetimeFigureOut">
              <a:rPr lang="it-IT" smtClean="0"/>
              <a:t>06/01/2024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512A-8B3B-481A-989F-EB41CD0D1BB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652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D0E8-63E9-4605-9AB1-9B06398963B4}" type="datetimeFigureOut">
              <a:rPr lang="it-IT" smtClean="0"/>
              <a:t>06/01/2024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512A-8B3B-481A-989F-EB41CD0D1BB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692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AD0E8-63E9-4605-9AB1-9B06398963B4}" type="datetimeFigureOut">
              <a:rPr lang="it-IT" smtClean="0"/>
              <a:t>06/01/2024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4512A-8B3B-481A-989F-EB41CD0D1BB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619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5400" dirty="0">
                <a:latin typeface="Calibri Light" panose="020F0302020204030204" pitchFamily="34" charset="0"/>
                <a:ea typeface="Calibri" panose="020F0502020204030204" pitchFamily="34" charset="0"/>
              </a:rPr>
              <a:t>UNIVERSITÀ DEGLI STUDI DI SALERNO</a:t>
            </a:r>
            <a:endParaRPr lang="it-IT" sz="5400" dirty="0"/>
          </a:p>
        </p:txBody>
      </p:sp>
      <p:sp>
        <p:nvSpPr>
          <p:cNvPr id="6" name="Rettangolo 5"/>
          <p:cNvSpPr/>
          <p:nvPr/>
        </p:nvSpPr>
        <p:spPr>
          <a:xfrm>
            <a:off x="0" y="923330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 smtClean="0">
                <a:latin typeface="Calibri Light" panose="020F0302020204030204" pitchFamily="34" charset="0"/>
                <a:ea typeface="Calibri" panose="020F0502020204030204" pitchFamily="34" charset="0"/>
              </a:rPr>
              <a:t>Dipartimento di Informatica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1" y="1292662"/>
            <a:ext cx="1666875" cy="1666875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0" y="2959537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 smtClean="0"/>
              <a:t>Corso di Laurea Magistrale in Software Engineering and IT Management</a:t>
            </a:r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-2" y="4389970"/>
            <a:ext cx="121920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</a:t>
            </a:r>
            <a:r>
              <a:rPr lang="it-IT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it-IT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it-IT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Riccardo Imparato 0522501613</a:t>
            </a:r>
            <a:endParaRPr lang="it-IT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0" y="4389970"/>
            <a:ext cx="121920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800"/>
              </a:spcAft>
            </a:pPr>
            <a:r>
              <a:rPr lang="it-IT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Professor</a:t>
            </a:r>
            <a:br>
              <a:rPr lang="it-IT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it-IT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Dario Di Nucci</a:t>
            </a:r>
            <a:endParaRPr lang="it-IT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0" y="648633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 smtClean="0">
                <a:latin typeface="Calibri" panose="020F0502020204030204" pitchFamily="34" charset="0"/>
                <a:ea typeface="Calibri" panose="020F0502020204030204" pitchFamily="34" charset="0"/>
              </a:rPr>
              <a:t>ACADEMIC YEAR 2023/2024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469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304200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400" dirty="0" smtClean="0">
                <a:latin typeface="Calibri Light" panose="020F0302020204030204" pitchFamily="34" charset="0"/>
                <a:ea typeface="Calibri" panose="020F0502020204030204" pitchFamily="34" charset="0"/>
              </a:rPr>
              <a:t>Thank you for your </a:t>
            </a:r>
            <a:r>
              <a:rPr lang="en-US" sz="4400" dirty="0" smtClean="0">
                <a:latin typeface="Calibri Light" panose="020F0302020204030204" pitchFamily="34" charset="0"/>
                <a:ea typeface="Calibri" panose="020F0502020204030204" pitchFamily="34" charset="0"/>
              </a:rPr>
              <a:t>attention</a:t>
            </a:r>
            <a:r>
              <a:rPr lang="it-IT" sz="4400" dirty="0" smtClean="0">
                <a:latin typeface="Calibri Light" panose="020F0302020204030204" pitchFamily="34" charset="0"/>
                <a:ea typeface="Calibri" panose="020F0502020204030204" pitchFamily="34" charset="0"/>
              </a:rPr>
              <a:t>!</a:t>
            </a:r>
            <a:endParaRPr lang="it-IT" sz="44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2" y="1292400"/>
            <a:ext cx="16668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5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Goal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The goal </a:t>
            </a:r>
            <a:r>
              <a:rPr lang="it-IT" dirty="0" err="1" smtClean="0"/>
              <a:t>was</a:t>
            </a:r>
            <a:r>
              <a:rPr lang="it-IT" dirty="0" smtClean="0"/>
              <a:t> to </a:t>
            </a:r>
            <a:r>
              <a:rPr lang="it-IT" dirty="0" err="1" smtClean="0"/>
              <a:t>fork</a:t>
            </a:r>
            <a:r>
              <a:rPr lang="it-IT" dirty="0" smtClean="0"/>
              <a:t> a </a:t>
            </a:r>
            <a:r>
              <a:rPr lang="it-IT" dirty="0" err="1" smtClean="0"/>
              <a:t>project</a:t>
            </a:r>
            <a:r>
              <a:rPr lang="it-IT" dirty="0" smtClean="0"/>
              <a:t> and to use </a:t>
            </a:r>
            <a:r>
              <a:rPr lang="it-IT" dirty="0" err="1" smtClean="0"/>
              <a:t>various</a:t>
            </a:r>
            <a:r>
              <a:rPr lang="it-IT" dirty="0" smtClean="0"/>
              <a:t> </a:t>
            </a:r>
            <a:r>
              <a:rPr lang="it-IT" dirty="0" err="1" smtClean="0"/>
              <a:t>tools</a:t>
            </a:r>
            <a:r>
              <a:rPr lang="it-IT" dirty="0" smtClean="0"/>
              <a:t> for the software </a:t>
            </a:r>
            <a:r>
              <a:rPr lang="it-IT" dirty="0" err="1" smtClean="0"/>
              <a:t>testing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990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0" y="769441"/>
            <a:ext cx="12192000" cy="6296377"/>
          </a:xfrm>
        </p:spPr>
        <p:txBody>
          <a:bodyPr anchor="ctr">
            <a:normAutofit/>
          </a:bodyPr>
          <a:lstStyle/>
          <a:p>
            <a:pPr algn="l"/>
            <a:r>
              <a:rPr lang="it-IT" dirty="0" err="1" smtClean="0"/>
              <a:t>GitHub</a:t>
            </a:r>
            <a:endParaRPr lang="it-IT" dirty="0" smtClean="0"/>
          </a:p>
          <a:p>
            <a:pPr algn="l"/>
            <a:r>
              <a:rPr lang="it-IT" dirty="0" err="1" smtClean="0"/>
              <a:t>IntelliJ</a:t>
            </a:r>
            <a:r>
              <a:rPr lang="it-IT" dirty="0" smtClean="0"/>
              <a:t> IDEA</a:t>
            </a:r>
          </a:p>
          <a:p>
            <a:pPr algn="l"/>
            <a:r>
              <a:rPr lang="it-IT" dirty="0" err="1" smtClean="0"/>
              <a:t>SonarCloud</a:t>
            </a:r>
            <a:endParaRPr lang="it-IT" dirty="0" smtClean="0"/>
          </a:p>
          <a:p>
            <a:pPr algn="l"/>
            <a:r>
              <a:rPr lang="it-IT" dirty="0" err="1" smtClean="0"/>
              <a:t>Codecov</a:t>
            </a:r>
            <a:endParaRPr lang="it-IT" dirty="0" smtClean="0"/>
          </a:p>
          <a:p>
            <a:pPr algn="l"/>
            <a:r>
              <a:rPr lang="it-IT" dirty="0" err="1" smtClean="0"/>
              <a:t>JaCoCo</a:t>
            </a:r>
            <a:endParaRPr lang="it-IT" dirty="0" smtClean="0"/>
          </a:p>
          <a:p>
            <a:pPr algn="l"/>
            <a:r>
              <a:rPr lang="it-IT" dirty="0" err="1" smtClean="0"/>
              <a:t>PiTest</a:t>
            </a:r>
            <a:endParaRPr lang="it-IT" dirty="0" smtClean="0"/>
          </a:p>
          <a:p>
            <a:pPr algn="l"/>
            <a:r>
              <a:rPr lang="it-IT" dirty="0" smtClean="0"/>
              <a:t>Java </a:t>
            </a:r>
            <a:r>
              <a:rPr lang="it-IT" dirty="0" err="1" smtClean="0"/>
              <a:t>Microbench</a:t>
            </a:r>
            <a:r>
              <a:rPr lang="it-IT" dirty="0" smtClean="0"/>
              <a:t> </a:t>
            </a:r>
            <a:r>
              <a:rPr lang="it-IT" dirty="0" err="1" smtClean="0"/>
              <a:t>Harness</a:t>
            </a:r>
            <a:endParaRPr lang="it-IT" dirty="0" smtClean="0"/>
          </a:p>
          <a:p>
            <a:pPr algn="l"/>
            <a:r>
              <a:rPr lang="it-IT" dirty="0" err="1" smtClean="0"/>
              <a:t>Evosuite</a:t>
            </a:r>
            <a:endParaRPr lang="it-IT" dirty="0" smtClean="0"/>
          </a:p>
          <a:p>
            <a:pPr algn="l"/>
            <a:r>
              <a:rPr lang="it-IT" dirty="0" err="1" smtClean="0"/>
              <a:t>Randoop</a:t>
            </a:r>
            <a:endParaRPr lang="it-IT" dirty="0" smtClean="0"/>
          </a:p>
          <a:p>
            <a:pPr algn="l"/>
            <a:r>
              <a:rPr lang="it-IT" dirty="0" err="1" smtClean="0"/>
              <a:t>FindSecBugs</a:t>
            </a:r>
            <a:endParaRPr lang="it-IT" dirty="0" smtClean="0"/>
          </a:p>
          <a:p>
            <a:pPr algn="l"/>
            <a:r>
              <a:rPr lang="it-IT" dirty="0" smtClean="0"/>
              <a:t>OWASP DC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0" y="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400" dirty="0" err="1">
                <a:latin typeface="+mj-lt"/>
              </a:rPr>
              <a:t>What</a:t>
            </a:r>
            <a:r>
              <a:rPr lang="it-IT" sz="4400" dirty="0">
                <a:latin typeface="+mj-lt"/>
              </a:rPr>
              <a:t> </a:t>
            </a:r>
            <a:r>
              <a:rPr lang="it-IT" sz="4400" dirty="0" err="1">
                <a:latin typeface="+mj-lt"/>
              </a:rPr>
              <a:t>was</a:t>
            </a:r>
            <a:r>
              <a:rPr lang="it-IT" sz="4400" dirty="0">
                <a:latin typeface="+mj-lt"/>
              </a:rPr>
              <a:t> </a:t>
            </a:r>
            <a:r>
              <a:rPr lang="it-IT" sz="4400" dirty="0" err="1">
                <a:latin typeface="+mj-lt"/>
              </a:rPr>
              <a:t>used</a:t>
            </a:r>
            <a:endParaRPr lang="it-IT" sz="4400" dirty="0">
              <a:latin typeface="+mj-lt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362" y="1149399"/>
            <a:ext cx="977052" cy="977052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119" y="1063702"/>
            <a:ext cx="1566574" cy="115295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634" y="1169655"/>
            <a:ext cx="1016242" cy="889212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710" y="1130515"/>
            <a:ext cx="967493" cy="967493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181" y="1775191"/>
            <a:ext cx="3123491" cy="1784852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299" y="2251935"/>
            <a:ext cx="905154" cy="917222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12" y="4378434"/>
            <a:ext cx="942925" cy="942925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119" y="4329484"/>
            <a:ext cx="4399654" cy="1091474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977" y="5156324"/>
            <a:ext cx="1440369" cy="1440369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44" y="5420958"/>
            <a:ext cx="3154959" cy="948609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452" y="3369654"/>
            <a:ext cx="4932034" cy="87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6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Forking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project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</a:t>
            </a:r>
            <a:r>
              <a:rPr lang="it-IT" dirty="0" err="1" smtClean="0"/>
              <a:t>forked</a:t>
            </a:r>
            <a:r>
              <a:rPr lang="it-IT" dirty="0" smtClean="0"/>
              <a:t> with </a:t>
            </a:r>
            <a:r>
              <a:rPr lang="it-IT" dirty="0" err="1" smtClean="0"/>
              <a:t>GutHub</a:t>
            </a:r>
            <a:r>
              <a:rPr lang="it-IT" dirty="0" smtClean="0"/>
              <a:t>, and </a:t>
            </a:r>
            <a:r>
              <a:rPr lang="it-IT" dirty="0" err="1" smtClean="0"/>
              <a:t>then</a:t>
            </a:r>
            <a:r>
              <a:rPr lang="it-IT" dirty="0" smtClean="0"/>
              <a:t> </a:t>
            </a:r>
            <a:r>
              <a:rPr lang="it-IT" dirty="0" err="1" smtClean="0"/>
              <a:t>cloned</a:t>
            </a:r>
            <a:r>
              <a:rPr lang="it-IT" dirty="0" smtClean="0"/>
              <a:t> with </a:t>
            </a:r>
            <a:r>
              <a:rPr lang="it-IT" dirty="0" err="1" smtClean="0"/>
              <a:t>IntelliJ</a:t>
            </a:r>
            <a:r>
              <a:rPr lang="it-IT" dirty="0" smtClean="0"/>
              <a:t> IDEA.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01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" y="769441"/>
            <a:ext cx="4472740" cy="6088559"/>
          </a:xfrm>
        </p:spPr>
        <p:txBody>
          <a:bodyPr anchor="ctr"/>
          <a:lstStyle/>
          <a:p>
            <a:pPr algn="l"/>
            <a:r>
              <a:rPr lang="it-IT" dirty="0" smtClean="0"/>
              <a:t>The </a:t>
            </a:r>
            <a:r>
              <a:rPr lang="it-IT" dirty="0" err="1" smtClean="0"/>
              <a:t>project</a:t>
            </a:r>
            <a:r>
              <a:rPr lang="it-IT" dirty="0" smtClean="0"/>
              <a:t> </a:t>
            </a:r>
            <a:r>
              <a:rPr lang="it-IT" dirty="0" err="1" smtClean="0"/>
              <a:t>was</a:t>
            </a:r>
            <a:r>
              <a:rPr lang="it-IT" dirty="0"/>
              <a:t> </a:t>
            </a:r>
            <a:r>
              <a:rPr lang="it-IT" dirty="0" err="1" smtClean="0"/>
              <a:t>builded</a:t>
            </a:r>
            <a:r>
              <a:rPr lang="it-IT" dirty="0" smtClean="0"/>
              <a:t>, bug </a:t>
            </a:r>
            <a:r>
              <a:rPr lang="it-IT" dirty="0" err="1" smtClean="0"/>
              <a:t>fixed</a:t>
            </a:r>
            <a:r>
              <a:rPr lang="it-IT" dirty="0" smtClean="0"/>
              <a:t> with the </a:t>
            </a:r>
            <a:r>
              <a:rPr lang="it-IT" dirty="0" err="1" smtClean="0"/>
              <a:t>support</a:t>
            </a:r>
            <a:r>
              <a:rPr lang="it-IT" dirty="0" smtClean="0"/>
              <a:t> of </a:t>
            </a:r>
            <a:r>
              <a:rPr lang="it-IT" dirty="0" err="1" smtClean="0"/>
              <a:t>SonarCloud</a:t>
            </a:r>
            <a:r>
              <a:rPr lang="it-IT" dirty="0" smtClean="0"/>
              <a:t>, and </a:t>
            </a:r>
            <a:r>
              <a:rPr lang="it-IT" dirty="0" err="1" smtClean="0"/>
              <a:t>at</a:t>
            </a:r>
            <a:r>
              <a:rPr lang="it-IT" dirty="0" smtClean="0"/>
              <a:t> last, </a:t>
            </a:r>
            <a:r>
              <a:rPr lang="it-IT" dirty="0" err="1" smtClean="0"/>
              <a:t>builded</a:t>
            </a:r>
            <a:r>
              <a:rPr lang="it-IT" dirty="0" smtClean="0"/>
              <a:t> with </a:t>
            </a:r>
            <a:r>
              <a:rPr lang="it-IT" dirty="0" err="1" smtClean="0"/>
              <a:t>GitHub</a:t>
            </a:r>
            <a:r>
              <a:rPr lang="it-IT" dirty="0" smtClean="0"/>
              <a:t> </a:t>
            </a:r>
            <a:r>
              <a:rPr lang="it-IT" dirty="0" err="1" smtClean="0"/>
              <a:t>actions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0" y="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400" dirty="0">
                <a:latin typeface="+mj-lt"/>
              </a:rPr>
              <a:t>Building and </a:t>
            </a:r>
            <a:r>
              <a:rPr lang="it-IT" sz="4400" dirty="0" smtClean="0">
                <a:latin typeface="+mj-lt"/>
              </a:rPr>
              <a:t>bug fixing</a:t>
            </a:r>
            <a:endParaRPr lang="it-IT" sz="4400" dirty="0">
              <a:latin typeface="+mj-lt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740" y="1067071"/>
            <a:ext cx="7719260" cy="212664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740" y="3491344"/>
            <a:ext cx="7719260" cy="336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8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0" y="769441"/>
            <a:ext cx="3837709" cy="6088559"/>
          </a:xfrm>
        </p:spPr>
        <p:txBody>
          <a:bodyPr anchor="ctr"/>
          <a:lstStyle/>
          <a:p>
            <a:pPr algn="l"/>
            <a:r>
              <a:rPr lang="en-US" dirty="0" err="1"/>
              <a:t>JaCoCo</a:t>
            </a:r>
            <a:r>
              <a:rPr lang="en-US" dirty="0"/>
              <a:t> has been used to create the coverage report, and sent the </a:t>
            </a:r>
            <a:r>
              <a:rPr lang="en-US" dirty="0" smtClean="0"/>
              <a:t>results </a:t>
            </a:r>
            <a:r>
              <a:rPr lang="en-US" dirty="0"/>
              <a:t>to the site </a:t>
            </a:r>
            <a:r>
              <a:rPr lang="en-US" dirty="0" err="1" smtClean="0"/>
              <a:t>Codecov</a:t>
            </a:r>
            <a:r>
              <a:rPr lang="en-US" dirty="0" smtClean="0"/>
              <a:t>.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834" y="2095576"/>
            <a:ext cx="8469166" cy="3436287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0" y="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400" dirty="0">
                <a:latin typeface="+mj-lt"/>
              </a:rPr>
              <a:t>Code </a:t>
            </a:r>
            <a:r>
              <a:rPr lang="it-IT" sz="4400" dirty="0" err="1">
                <a:latin typeface="+mj-lt"/>
              </a:rPr>
              <a:t>coverage</a:t>
            </a:r>
            <a:endParaRPr lang="it-IT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00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0" y="769441"/>
            <a:ext cx="6754664" cy="6088559"/>
          </a:xfrm>
        </p:spPr>
        <p:txBody>
          <a:bodyPr anchor="ctr">
            <a:normAutofit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mutation</a:t>
            </a:r>
            <a:r>
              <a:rPr lang="it-IT" dirty="0" smtClean="0"/>
              <a:t> test </a:t>
            </a:r>
            <a:r>
              <a:rPr lang="it-IT" dirty="0" err="1" smtClean="0"/>
              <a:t>was</a:t>
            </a:r>
            <a:r>
              <a:rPr lang="it-IT" dirty="0" smtClean="0"/>
              <a:t> </a:t>
            </a:r>
            <a:r>
              <a:rPr lang="it-IT" dirty="0" err="1" smtClean="0"/>
              <a:t>done</a:t>
            </a:r>
            <a:r>
              <a:rPr lang="it-IT" dirty="0" smtClean="0"/>
              <a:t> w</a:t>
            </a:r>
            <a:r>
              <a:rPr lang="en-US" dirty="0" err="1" smtClean="0"/>
              <a:t>ith</a:t>
            </a:r>
            <a:r>
              <a:rPr lang="en-US" dirty="0" smtClean="0"/>
              <a:t> </a:t>
            </a:r>
            <a:r>
              <a:rPr lang="en-US" dirty="0" err="1" smtClean="0"/>
              <a:t>PiTest</a:t>
            </a:r>
            <a:r>
              <a:rPr lang="en-US" dirty="0" smtClean="0"/>
              <a:t>. It created </a:t>
            </a:r>
            <a:r>
              <a:rPr lang="en-US" dirty="0"/>
              <a:t>709 </a:t>
            </a:r>
            <a:r>
              <a:rPr lang="en-US" dirty="0" smtClean="0"/>
              <a:t>mutations, </a:t>
            </a:r>
            <a:r>
              <a:rPr lang="en-US" dirty="0"/>
              <a:t>of which 677 (95%) were killed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Instead, the performance testing was </a:t>
            </a:r>
            <a:r>
              <a:rPr lang="en-US" dirty="0"/>
              <a:t>done </a:t>
            </a:r>
            <a:r>
              <a:rPr lang="en-US" dirty="0" smtClean="0"/>
              <a:t>with Java </a:t>
            </a:r>
            <a:r>
              <a:rPr lang="en-US" dirty="0" err="1"/>
              <a:t>Microbenchmark</a:t>
            </a:r>
            <a:r>
              <a:rPr lang="en-US" dirty="0"/>
              <a:t> </a:t>
            </a:r>
            <a:r>
              <a:rPr lang="en-US" dirty="0" smtClean="0"/>
              <a:t>Harness. This </a:t>
            </a:r>
            <a:r>
              <a:rPr lang="en-US" dirty="0" smtClean="0"/>
              <a:t>testing </a:t>
            </a:r>
            <a:r>
              <a:rPr lang="en-US" dirty="0" smtClean="0"/>
              <a:t>was done in order to compare different functions performing the same task.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0" y="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400" dirty="0" err="1">
                <a:latin typeface="+mj-lt"/>
              </a:rPr>
              <a:t>Mutation</a:t>
            </a:r>
            <a:r>
              <a:rPr lang="it-IT" sz="4400" dirty="0">
                <a:latin typeface="+mj-lt"/>
              </a:rPr>
              <a:t> and performance </a:t>
            </a:r>
            <a:r>
              <a:rPr lang="it-IT" sz="4400" dirty="0" err="1">
                <a:latin typeface="+mj-lt"/>
              </a:rPr>
              <a:t>testing</a:t>
            </a:r>
            <a:endParaRPr lang="it-IT" sz="4400" dirty="0">
              <a:latin typeface="+mj-lt"/>
            </a:endParaRPr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10832"/>
              </p:ext>
            </p:extLst>
          </p:nvPr>
        </p:nvGraphicFramePr>
        <p:xfrm>
          <a:off x="6754664" y="1689023"/>
          <a:ext cx="5437336" cy="43886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6178">
                  <a:extLst>
                    <a:ext uri="{9D8B030D-6E8A-4147-A177-3AD203B41FA5}">
                      <a16:colId xmlns:a16="http://schemas.microsoft.com/office/drawing/2014/main" val="2658863636"/>
                    </a:ext>
                  </a:extLst>
                </a:gridCol>
                <a:gridCol w="757990">
                  <a:extLst>
                    <a:ext uri="{9D8B030D-6E8A-4147-A177-3AD203B41FA5}">
                      <a16:colId xmlns:a16="http://schemas.microsoft.com/office/drawing/2014/main" val="853785612"/>
                    </a:ext>
                  </a:extLst>
                </a:gridCol>
                <a:gridCol w="773935">
                  <a:extLst>
                    <a:ext uri="{9D8B030D-6E8A-4147-A177-3AD203B41FA5}">
                      <a16:colId xmlns:a16="http://schemas.microsoft.com/office/drawing/2014/main" val="1475355214"/>
                    </a:ext>
                  </a:extLst>
                </a:gridCol>
                <a:gridCol w="906411">
                  <a:extLst>
                    <a:ext uri="{9D8B030D-6E8A-4147-A177-3AD203B41FA5}">
                      <a16:colId xmlns:a16="http://schemas.microsoft.com/office/drawing/2014/main" val="2133527900"/>
                    </a:ext>
                  </a:extLst>
                </a:gridCol>
                <a:gridCol w="906411">
                  <a:extLst>
                    <a:ext uri="{9D8B030D-6E8A-4147-A177-3AD203B41FA5}">
                      <a16:colId xmlns:a16="http://schemas.microsoft.com/office/drawing/2014/main" val="1836764703"/>
                    </a:ext>
                  </a:extLst>
                </a:gridCol>
                <a:gridCol w="906411">
                  <a:extLst>
                    <a:ext uri="{9D8B030D-6E8A-4147-A177-3AD203B41FA5}">
                      <a16:colId xmlns:a16="http://schemas.microsoft.com/office/drawing/2014/main" val="1334229832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Benchmark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Mode</a:t>
                      </a:r>
                      <a:endParaRPr lang="it-IT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Cnt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Score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Error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Units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577024575"/>
                  </a:ext>
                </a:extLst>
              </a:tr>
              <a:tr h="5221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CSVBenchmark.parseCommonsCSV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avgt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3359,297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 21,839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ms/op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3700574224"/>
                  </a:ext>
                </a:extLst>
              </a:tr>
              <a:tr h="5221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CSVBenchmark.parseGenJavaCSV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avgt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3035,217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 6,604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ms/op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745499821"/>
                  </a:ext>
                </a:extLst>
              </a:tr>
              <a:tr h="5221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CSVBenchmark.parseJavaCSV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avgt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1280,663</a:t>
                      </a:r>
                      <a:endParaRPr lang="it-IT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 33,184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ms/op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4087493426"/>
                  </a:ext>
                </a:extLst>
              </a:tr>
              <a:tr h="5221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CSVBenchmark.parseOpenCSV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avgt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1521,555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 37,987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ms/op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1890272335"/>
                  </a:ext>
                </a:extLst>
              </a:tr>
              <a:tr h="5221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CSVBenchmark.parseSkifeCSV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avgt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2080,360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 45,026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ms/op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3941481948"/>
                  </a:ext>
                </a:extLst>
              </a:tr>
              <a:tr h="5221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CSVBenchmark.parseSuperCSV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avgt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1712,673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 37,787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ms/op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2762931544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CSVBenchmark.read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avgt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198,199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 4,087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ms/op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4150161731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CSVBenchmark.scan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avgt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1158,116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 31,365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ms/op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2795620096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CSVBenchmark.split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avgt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971,231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 23,498</a:t>
                      </a:r>
                      <a:endParaRPr lang="it-I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ms</a:t>
                      </a:r>
                      <a:r>
                        <a:rPr lang="en-US" sz="1100" dirty="0">
                          <a:effectLst/>
                        </a:rPr>
                        <a:t>/op</a:t>
                      </a:r>
                      <a:endParaRPr lang="it-IT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3636105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92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0" y="769441"/>
            <a:ext cx="4206240" cy="6088559"/>
          </a:xfrm>
        </p:spPr>
        <p:txBody>
          <a:bodyPr anchor="ctr"/>
          <a:lstStyle/>
          <a:p>
            <a:r>
              <a:rPr lang="it-IT" dirty="0" smtClean="0"/>
              <a:t>The </a:t>
            </a:r>
            <a:r>
              <a:rPr lang="it-IT" dirty="0" err="1" smtClean="0"/>
              <a:t>automated</a:t>
            </a:r>
            <a:r>
              <a:rPr lang="it-IT" dirty="0" smtClean="0"/>
              <a:t> </a:t>
            </a:r>
            <a:r>
              <a:rPr lang="it-IT" dirty="0" err="1" smtClean="0"/>
              <a:t>tests</a:t>
            </a:r>
            <a:r>
              <a:rPr lang="it-IT" dirty="0" smtClean="0"/>
              <a:t> </a:t>
            </a:r>
            <a:r>
              <a:rPr lang="it-IT" dirty="0" err="1" smtClean="0"/>
              <a:t>were</a:t>
            </a:r>
            <a:r>
              <a:rPr lang="it-IT" dirty="0" smtClean="0"/>
              <a:t> </a:t>
            </a:r>
            <a:r>
              <a:rPr lang="it-IT" dirty="0" err="1" smtClean="0"/>
              <a:t>done</a:t>
            </a:r>
            <a:r>
              <a:rPr lang="it-IT" dirty="0" smtClean="0"/>
              <a:t> with </a:t>
            </a:r>
            <a:r>
              <a:rPr lang="it-IT" dirty="0" err="1" smtClean="0"/>
              <a:t>EvoSuite</a:t>
            </a:r>
            <a:r>
              <a:rPr lang="it-IT" dirty="0" smtClean="0"/>
              <a:t> and </a:t>
            </a:r>
            <a:r>
              <a:rPr lang="it-IT" dirty="0" err="1" smtClean="0"/>
              <a:t>Randoop</a:t>
            </a:r>
            <a:r>
              <a:rPr lang="it-IT" dirty="0" smtClean="0"/>
              <a:t>.</a:t>
            </a:r>
          </a:p>
          <a:p>
            <a:r>
              <a:rPr lang="it-IT" dirty="0" err="1" smtClean="0"/>
              <a:t>Randoop</a:t>
            </a:r>
            <a:r>
              <a:rPr lang="it-IT" dirty="0" smtClean="0"/>
              <a:t> </a:t>
            </a:r>
            <a:r>
              <a:rPr lang="it-IT" dirty="0" err="1" smtClean="0"/>
              <a:t>generated</a:t>
            </a:r>
            <a:r>
              <a:rPr lang="it-IT" dirty="0" smtClean="0"/>
              <a:t> 6 </a:t>
            </a:r>
            <a:r>
              <a:rPr lang="it-IT" dirty="0" err="1" smtClean="0"/>
              <a:t>regression</a:t>
            </a:r>
            <a:r>
              <a:rPr lang="it-IT" dirty="0" smtClean="0"/>
              <a:t> </a:t>
            </a:r>
            <a:r>
              <a:rPr lang="it-IT" dirty="0" err="1" smtClean="0"/>
              <a:t>tests</a:t>
            </a:r>
            <a:r>
              <a:rPr lang="it-IT" dirty="0" smtClean="0"/>
              <a:t> </a:t>
            </a:r>
            <a:r>
              <a:rPr lang="it-IT" dirty="0" err="1" smtClean="0"/>
              <a:t>while</a:t>
            </a:r>
            <a:r>
              <a:rPr lang="it-IT" dirty="0" smtClean="0"/>
              <a:t> </a:t>
            </a:r>
            <a:r>
              <a:rPr lang="it-IT" dirty="0" err="1" smtClean="0"/>
              <a:t>EvoSuite</a:t>
            </a:r>
            <a:r>
              <a:rPr lang="it-IT" dirty="0" smtClean="0"/>
              <a:t> made a report </a:t>
            </a:r>
            <a:r>
              <a:rPr lang="it-IT" dirty="0" err="1" smtClean="0"/>
              <a:t>about</a:t>
            </a:r>
            <a:r>
              <a:rPr lang="it-IT" dirty="0" smtClean="0"/>
              <a:t> the </a:t>
            </a:r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classes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0" y="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400" dirty="0" err="1" smtClean="0">
                <a:latin typeface="+mj-lt"/>
              </a:rPr>
              <a:t>Automated</a:t>
            </a:r>
            <a:r>
              <a:rPr lang="it-IT" sz="4400" dirty="0" smtClean="0">
                <a:latin typeface="+mj-lt"/>
              </a:rPr>
              <a:t> </a:t>
            </a:r>
            <a:r>
              <a:rPr lang="it-IT" sz="4400" dirty="0" err="1" smtClean="0">
                <a:latin typeface="+mj-lt"/>
              </a:rPr>
              <a:t>testing</a:t>
            </a:r>
            <a:endParaRPr lang="it-IT" sz="4400" dirty="0">
              <a:latin typeface="+mj-lt"/>
            </a:endParaRPr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153951"/>
              </p:ext>
            </p:extLst>
          </p:nvPr>
        </p:nvGraphicFramePr>
        <p:xfrm>
          <a:off x="6096000" y="2589123"/>
          <a:ext cx="6117590" cy="25441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3201">
                  <a:extLst>
                    <a:ext uri="{9D8B030D-6E8A-4147-A177-3AD203B41FA5}">
                      <a16:colId xmlns:a16="http://schemas.microsoft.com/office/drawing/2014/main" val="565881722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1176534927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3422475420"/>
                    </a:ext>
                  </a:extLst>
                </a:gridCol>
                <a:gridCol w="949234">
                  <a:extLst>
                    <a:ext uri="{9D8B030D-6E8A-4147-A177-3AD203B41FA5}">
                      <a16:colId xmlns:a16="http://schemas.microsoft.com/office/drawing/2014/main" val="456770062"/>
                    </a:ext>
                  </a:extLst>
                </a:gridCol>
                <a:gridCol w="1105989">
                  <a:extLst>
                    <a:ext uri="{9D8B030D-6E8A-4147-A177-3AD203B41FA5}">
                      <a16:colId xmlns:a16="http://schemas.microsoft.com/office/drawing/2014/main" val="42882955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TARGET_CLASS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criterion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Coverage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Total_Goals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Covered_Goals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6037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org.apache.commons.csv.Constants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*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7357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org.apache.commons.csv.CSVFormat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0,830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3668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2788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2241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org.apache.commons.csv.CSVParser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0,643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746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388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7786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org.apache.commons.csv.CSVPrinter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0,703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351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224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0636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org.apache.commons.csv.CSVRecord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0,743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315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205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4424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org.apache.commons.csv.DuplicateHeaderMode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4997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org.apache.commons.csv.ExtendedBufferedReader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0,838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649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496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7953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org.apache.commons.csv.Lexer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0,709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1075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569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53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org.apache.commons.csv.QuoteMode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96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org.apache.commons.csv.Token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0,917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27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8179689"/>
                  </a:ext>
                </a:extLst>
              </a:tr>
            </a:tbl>
          </a:graphicData>
        </a:graphic>
      </p:graphicFrame>
      <p:sp>
        <p:nvSpPr>
          <p:cNvPr id="9" name="Rettangolo 8"/>
          <p:cNvSpPr/>
          <p:nvPr/>
        </p:nvSpPr>
        <p:spPr>
          <a:xfrm>
            <a:off x="6096000" y="5038318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100" dirty="0"/>
              <a:t>*the </a:t>
            </a:r>
            <a:r>
              <a:rPr lang="it-IT" sz="1100" dirty="0" err="1"/>
              <a:t>criterion</a:t>
            </a:r>
            <a:r>
              <a:rPr lang="it-IT" sz="1100" dirty="0"/>
              <a:t> </a:t>
            </a:r>
            <a:r>
              <a:rPr lang="it-IT" sz="1100" dirty="0" err="1"/>
              <a:t>is</a:t>
            </a:r>
            <a:r>
              <a:rPr lang="it-IT" sz="1100" dirty="0"/>
              <a:t>: LINE;BRANCH;EXCEPTION;WEAKMUTATION;OUTPUT;METHOD;METHODNOEXCEPTION;CBRANCH</a:t>
            </a:r>
          </a:p>
        </p:txBody>
      </p:sp>
    </p:spTree>
    <p:extLst>
      <p:ext uri="{BB962C8B-B14F-4D97-AF65-F5344CB8AC3E}">
        <p14:creationId xmlns:p14="http://schemas.microsoft.com/office/powerpoint/2010/main" val="368655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0" y="769441"/>
            <a:ext cx="4235116" cy="5318538"/>
          </a:xfrm>
        </p:spPr>
        <p:txBody>
          <a:bodyPr anchor="ctr"/>
          <a:lstStyle/>
          <a:p>
            <a:pPr algn="l"/>
            <a:r>
              <a:rPr lang="it-IT" dirty="0" smtClean="0"/>
              <a:t>The security </a:t>
            </a:r>
            <a:r>
              <a:rPr lang="it-IT" dirty="0" err="1" smtClean="0"/>
              <a:t>tests</a:t>
            </a:r>
            <a:r>
              <a:rPr lang="it-IT" dirty="0" smtClean="0"/>
              <a:t> </a:t>
            </a:r>
            <a:r>
              <a:rPr lang="it-IT" dirty="0" err="1" smtClean="0"/>
              <a:t>were</a:t>
            </a:r>
            <a:r>
              <a:rPr lang="it-IT" dirty="0" smtClean="0"/>
              <a:t> </a:t>
            </a:r>
            <a:r>
              <a:rPr lang="it-IT" dirty="0" err="1" smtClean="0"/>
              <a:t>done</a:t>
            </a:r>
            <a:r>
              <a:rPr lang="it-IT" dirty="0" smtClean="0"/>
              <a:t> with </a:t>
            </a:r>
            <a:r>
              <a:rPr lang="it-IT" dirty="0" err="1" smtClean="0"/>
              <a:t>FindSecBugs</a:t>
            </a:r>
            <a:r>
              <a:rPr lang="it-IT" dirty="0" smtClean="0"/>
              <a:t> and OWASP DC.</a:t>
            </a:r>
          </a:p>
          <a:p>
            <a:pPr algn="l"/>
            <a:r>
              <a:rPr lang="it-IT" dirty="0" err="1" smtClean="0"/>
              <a:t>FindSecBugs</a:t>
            </a:r>
            <a:r>
              <a:rPr lang="it-IT" dirty="0" smtClean="0"/>
              <a:t> </a:t>
            </a:r>
            <a:r>
              <a:rPr lang="it-IT" dirty="0" err="1" smtClean="0"/>
              <a:t>gave</a:t>
            </a:r>
            <a:r>
              <a:rPr lang="it-IT" dirty="0" smtClean="0"/>
              <a:t> just 1 security </a:t>
            </a:r>
            <a:r>
              <a:rPr lang="it-IT" dirty="0" err="1" smtClean="0"/>
              <a:t>warning</a:t>
            </a:r>
            <a:r>
              <a:rPr lang="it-IT" dirty="0" smtClean="0"/>
              <a:t> in the report.</a:t>
            </a:r>
          </a:p>
          <a:p>
            <a:pPr algn="l"/>
            <a:r>
              <a:rPr lang="it-IT" dirty="0" smtClean="0"/>
              <a:t>OWASP DC, </a:t>
            </a:r>
            <a:r>
              <a:rPr lang="it-IT" dirty="0" err="1" smtClean="0"/>
              <a:t>instead</a:t>
            </a:r>
            <a:r>
              <a:rPr lang="it-IT" dirty="0" smtClean="0"/>
              <a:t>, </a:t>
            </a:r>
            <a:r>
              <a:rPr lang="it-IT" dirty="0" err="1" smtClean="0"/>
              <a:t>found</a:t>
            </a:r>
            <a:r>
              <a:rPr lang="it-IT" dirty="0" smtClean="0"/>
              <a:t> 4 medium </a:t>
            </a:r>
            <a:r>
              <a:rPr lang="it-IT" dirty="0" err="1" smtClean="0"/>
              <a:t>vulnerabilities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0" y="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400" dirty="0">
                <a:latin typeface="+mj-lt"/>
              </a:rPr>
              <a:t>Security </a:t>
            </a:r>
            <a:r>
              <a:rPr lang="it-IT" sz="4400" dirty="0" err="1">
                <a:latin typeface="+mj-lt"/>
              </a:rPr>
              <a:t>testing</a:t>
            </a:r>
            <a:endParaRPr lang="it-IT" sz="4400" dirty="0">
              <a:latin typeface="+mj-lt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4573504"/>
            <a:ext cx="7867650" cy="151447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769441"/>
            <a:ext cx="7867650" cy="367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7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372</Words>
  <Application>Microsoft Office PowerPoint</Application>
  <PresentationFormat>Widescreen</PresentationFormat>
  <Paragraphs>153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Tema di Office</vt:lpstr>
      <vt:lpstr>Presentazione standard di PowerPoint</vt:lpstr>
      <vt:lpstr>Goal</vt:lpstr>
      <vt:lpstr>Presentazione standard di PowerPoint</vt:lpstr>
      <vt:lpstr>Forking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Omega</dc:creator>
  <cp:lastModifiedBy>Omega</cp:lastModifiedBy>
  <cp:revision>29</cp:revision>
  <dcterms:created xsi:type="dcterms:W3CDTF">2023-12-30T13:35:58Z</dcterms:created>
  <dcterms:modified xsi:type="dcterms:W3CDTF">2024-01-06T12:29:18Z</dcterms:modified>
</cp:coreProperties>
</file>