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B0558-F5E6-43D2-BB86-D6D69653497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10985-A0BA-49B2-85E7-3999A5CE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0fffd36fa_1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0fffd36fa_1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81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9FD8-F7E5-464C-959A-D3C94F53109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D8BF-E83B-4BCB-B359-F00D45ADF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0669-DCA4-4AB4-BD40-FFC59BCBC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Cloth Simulation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0ED05-F1CA-4F44-9033-F4F549DAB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Chayapon Thunsetkul 6280742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739-88A9-42D6-AE22-0427D65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5B24-2999-4306-844C-1C37A308B65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  <a:prstDash val="sysDash"/>
          </a:ln>
        </p:spPr>
        <p:txBody>
          <a:bodyPr/>
          <a:lstStyle/>
          <a:p>
            <a:r>
              <a:rPr lang="en-US" dirty="0"/>
              <a:t>To make it feels more realistic, a spring is created, joining the particle with the cursor.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A8A7FA-BA1E-4E31-B043-9C3BA54B6B1C}"/>
              </a:ext>
            </a:extLst>
          </p:cNvPr>
          <p:cNvGrpSpPr/>
          <p:nvPr/>
        </p:nvGrpSpPr>
        <p:grpSpPr>
          <a:xfrm>
            <a:off x="1215735" y="3237490"/>
            <a:ext cx="2789957" cy="1880899"/>
            <a:chOff x="3948546" y="3002828"/>
            <a:chExt cx="2789957" cy="1880899"/>
          </a:xfrm>
        </p:grpSpPr>
        <p:sp>
          <p:nvSpPr>
            <p:cNvPr id="7" name="Google Shape;77;p15">
              <a:extLst>
                <a:ext uri="{FF2B5EF4-FFF2-40B4-BE49-F238E27FC236}">
                  <a16:creationId xmlns:a16="http://schemas.microsoft.com/office/drawing/2014/main" id="{12100F0F-7732-46D5-A0AB-483C28787F3F}"/>
                </a:ext>
              </a:extLst>
            </p:cNvPr>
            <p:cNvSpPr txBox="1"/>
            <p:nvPr/>
          </p:nvSpPr>
          <p:spPr>
            <a:xfrm>
              <a:off x="4896762" y="3002828"/>
              <a:ext cx="1152183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n>
                    <a:solidFill>
                      <a:schemeClr val="tx1"/>
                    </a:solidFill>
                  </a:ln>
                </a:rPr>
                <a:t>Particle</a:t>
              </a:r>
              <a:endParaRPr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0A2D0B-51F1-47BF-9B8D-9A355C9614C6}"/>
                </a:ext>
              </a:extLst>
            </p:cNvPr>
            <p:cNvSpPr/>
            <p:nvPr/>
          </p:nvSpPr>
          <p:spPr>
            <a:xfrm>
              <a:off x="5704608" y="3855172"/>
              <a:ext cx="613064" cy="6130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582B40-5ABD-4241-8FCE-ACA0B0DEE332}"/>
                </a:ext>
              </a:extLst>
            </p:cNvPr>
            <p:cNvSpPr/>
            <p:nvPr/>
          </p:nvSpPr>
          <p:spPr>
            <a:xfrm>
              <a:off x="5283776" y="3429000"/>
              <a:ext cx="1454727" cy="1454727"/>
            </a:xfrm>
            <a:prstGeom prst="ellipse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0E45CB-3A7F-4B3F-B547-8380B5F2D31B}"/>
                </a:ext>
              </a:extLst>
            </p:cNvPr>
            <p:cNvSpPr txBox="1"/>
            <p:nvPr/>
          </p:nvSpPr>
          <p:spPr>
            <a:xfrm>
              <a:off x="3948546" y="3971697"/>
              <a:ext cx="163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528F"/>
                  </a:solidFill>
                </a:rPr>
                <a:t>Check radius</a:t>
              </a:r>
            </a:p>
          </p:txBody>
        </p:sp>
        <p:cxnSp>
          <p:nvCxnSpPr>
            <p:cNvPr id="8" name="Google Shape;74;p15">
              <a:extLst>
                <a:ext uri="{FF2B5EF4-FFF2-40B4-BE49-F238E27FC236}">
                  <a16:creationId xmlns:a16="http://schemas.microsoft.com/office/drawing/2014/main" id="{812604F5-A1C3-451E-B5B9-C98957B840B0}"/>
                </a:ext>
              </a:extLst>
            </p:cNvPr>
            <p:cNvCxnSpPr>
              <a:cxnSpLocks/>
            </p:cNvCxnSpPr>
            <p:nvPr/>
          </p:nvCxnSpPr>
          <p:spPr>
            <a:xfrm>
              <a:off x="5494813" y="3408509"/>
              <a:ext cx="284200" cy="49572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58CA2-6C81-41DB-9463-56243FC40318}"/>
              </a:ext>
            </a:extLst>
          </p:cNvPr>
          <p:cNvGrpSpPr/>
          <p:nvPr/>
        </p:nvGrpSpPr>
        <p:grpSpPr>
          <a:xfrm>
            <a:off x="6096000" y="3222915"/>
            <a:ext cx="1420910" cy="1465408"/>
            <a:chOff x="4896762" y="3002828"/>
            <a:chExt cx="1420910" cy="1465408"/>
          </a:xfrm>
        </p:grpSpPr>
        <p:sp>
          <p:nvSpPr>
            <p:cNvPr id="12" name="Google Shape;77;p15">
              <a:extLst>
                <a:ext uri="{FF2B5EF4-FFF2-40B4-BE49-F238E27FC236}">
                  <a16:creationId xmlns:a16="http://schemas.microsoft.com/office/drawing/2014/main" id="{8AD0CE20-3B41-4729-B82C-3B26BCA518AD}"/>
                </a:ext>
              </a:extLst>
            </p:cNvPr>
            <p:cNvSpPr txBox="1"/>
            <p:nvPr/>
          </p:nvSpPr>
          <p:spPr>
            <a:xfrm>
              <a:off x="4896762" y="3002828"/>
              <a:ext cx="1152183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n>
                    <a:solidFill>
                      <a:schemeClr val="tx1"/>
                    </a:solidFill>
                  </a:ln>
                </a:rPr>
                <a:t>Particle</a:t>
              </a:r>
              <a:endParaRPr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4757AA-AFA9-47BD-A248-2AFD698FCA67}"/>
                </a:ext>
              </a:extLst>
            </p:cNvPr>
            <p:cNvSpPr/>
            <p:nvPr/>
          </p:nvSpPr>
          <p:spPr>
            <a:xfrm>
              <a:off x="5704608" y="3855172"/>
              <a:ext cx="613064" cy="6130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Google Shape;74;p15">
              <a:extLst>
                <a:ext uri="{FF2B5EF4-FFF2-40B4-BE49-F238E27FC236}">
                  <a16:creationId xmlns:a16="http://schemas.microsoft.com/office/drawing/2014/main" id="{192039D8-7A52-49DF-BB52-69A15E538458}"/>
                </a:ext>
              </a:extLst>
            </p:cNvPr>
            <p:cNvCxnSpPr>
              <a:cxnSpLocks/>
            </p:cNvCxnSpPr>
            <p:nvPr/>
          </p:nvCxnSpPr>
          <p:spPr>
            <a:xfrm>
              <a:off x="5494813" y="3408509"/>
              <a:ext cx="284200" cy="49572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25EF7A-1283-4237-9843-99370264205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516910" y="4381791"/>
            <a:ext cx="1627090" cy="9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5471175-E661-40AE-AD0A-BE636D10F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41" y="4273997"/>
            <a:ext cx="606894" cy="8578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1D1A4B-6069-4DFE-8B32-2D37FBA0241E}"/>
              </a:ext>
            </a:extLst>
          </p:cNvPr>
          <p:cNvSpPr txBox="1"/>
          <p:nvPr/>
        </p:nvSpPr>
        <p:spPr>
          <a:xfrm>
            <a:off x="7875556" y="3985130"/>
            <a:ext cx="16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Spring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3C2636-4924-4AEA-B134-EE9375D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2" y="4260588"/>
            <a:ext cx="606894" cy="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B66-50BE-4862-83F9-787F3622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F9F3-3F4A-47B7-A281-CD243F74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the cursor is between 2 ends of the spring using cross product and dot product.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9CEA9-18FF-48B0-B4FF-303CD98A542C}"/>
              </a:ext>
            </a:extLst>
          </p:cNvPr>
          <p:cNvGrpSpPr/>
          <p:nvPr/>
        </p:nvGrpSpPr>
        <p:grpSpPr>
          <a:xfrm>
            <a:off x="1891400" y="3429000"/>
            <a:ext cx="2070876" cy="1807781"/>
            <a:chOff x="987391" y="3304546"/>
            <a:chExt cx="2070876" cy="18077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9C1A59-0F82-4A8E-8AF8-23DE1945D440}"/>
                </a:ext>
              </a:extLst>
            </p:cNvPr>
            <p:cNvSpPr/>
            <p:nvPr/>
          </p:nvSpPr>
          <p:spPr>
            <a:xfrm>
              <a:off x="1174173" y="499802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7E6321-BB94-4168-83CE-65FF0076B667}"/>
                </a:ext>
              </a:extLst>
            </p:cNvPr>
            <p:cNvSpPr/>
            <p:nvPr/>
          </p:nvSpPr>
          <p:spPr>
            <a:xfrm>
              <a:off x="2168236" y="371648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4E47A3-D010-457F-BBFC-7E110EDD60BC}"/>
                </a:ext>
              </a:extLst>
            </p:cNvPr>
            <p:cNvSpPr/>
            <p:nvPr/>
          </p:nvSpPr>
          <p:spPr>
            <a:xfrm>
              <a:off x="2639291" y="4883727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807F7-D7EF-4A2C-8740-3E1F298C8A35}"/>
                    </a:ext>
                  </a:extLst>
                </p:cNvPr>
                <p:cNvSpPr txBox="1"/>
                <p:nvPr/>
              </p:nvSpPr>
              <p:spPr>
                <a:xfrm>
                  <a:off x="987391" y="4653559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807F7-D7EF-4A2C-8740-3E1F298C8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91" y="4653559"/>
                  <a:ext cx="18678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2258" t="-48889" r="-9677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B1C0A4-17A9-4A0F-A15A-A43112A0684B}"/>
                    </a:ext>
                  </a:extLst>
                </p:cNvPr>
                <p:cNvSpPr txBox="1"/>
                <p:nvPr/>
              </p:nvSpPr>
              <p:spPr>
                <a:xfrm>
                  <a:off x="2074845" y="3304546"/>
                  <a:ext cx="182999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B1C0A4-17A9-4A0F-A15A-A43112A06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845" y="3304546"/>
                  <a:ext cx="182999" cy="317972"/>
                </a:xfrm>
                <a:prstGeom prst="rect">
                  <a:avLst/>
                </a:prstGeom>
                <a:blipFill>
                  <a:blip r:embed="rId3"/>
                  <a:stretch>
                    <a:fillRect l="-33333" r="-26667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42E2E6-3FA1-481C-9005-7AC9627A4A35}"/>
                    </a:ext>
                  </a:extLst>
                </p:cNvPr>
                <p:cNvSpPr txBox="1"/>
                <p:nvPr/>
              </p:nvSpPr>
              <p:spPr>
                <a:xfrm>
                  <a:off x="2892261" y="4663878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42E2E6-3FA1-481C-9005-7AC9627A4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261" y="4663878"/>
                  <a:ext cx="1660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0741" t="-45652" r="-11111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740CF-85ED-4722-A9FF-F540854EEFEC}"/>
                </a:ext>
              </a:extLst>
            </p:cNvPr>
            <p:cNvCxnSpPr>
              <a:cxnSpLocks/>
              <a:stCxn id="5" idx="4"/>
              <a:endCxn id="6" idx="3"/>
            </p:cNvCxnSpPr>
            <p:nvPr/>
          </p:nvCxnSpPr>
          <p:spPr>
            <a:xfrm flipV="1">
              <a:off x="1231323" y="3814043"/>
              <a:ext cx="953652" cy="129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B87D4F-5719-4990-B611-DE4A0A993F96}"/>
              </a:ext>
            </a:extLst>
          </p:cNvPr>
          <p:cNvGrpSpPr/>
          <p:nvPr/>
        </p:nvGrpSpPr>
        <p:grpSpPr>
          <a:xfrm>
            <a:off x="5873804" y="3866556"/>
            <a:ext cx="2038672" cy="1594002"/>
            <a:chOff x="543271" y="3814044"/>
            <a:chExt cx="2038672" cy="1594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874978-B183-4FAE-AC95-268B1BA0A801}"/>
                </a:ext>
              </a:extLst>
            </p:cNvPr>
            <p:cNvSpPr/>
            <p:nvPr/>
          </p:nvSpPr>
          <p:spPr>
            <a:xfrm>
              <a:off x="1174173" y="499802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B318FD-FE47-4592-AC71-B9E4AA761E17}"/>
                    </a:ext>
                  </a:extLst>
                </p:cNvPr>
                <p:cNvSpPr txBox="1"/>
                <p:nvPr/>
              </p:nvSpPr>
              <p:spPr>
                <a:xfrm>
                  <a:off x="543271" y="4059489"/>
                  <a:ext cx="1144672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B318FD-FE47-4592-AC71-B9E4AA761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71" y="4059489"/>
                  <a:ext cx="1144672" cy="317972"/>
                </a:xfrm>
                <a:prstGeom prst="rect">
                  <a:avLst/>
                </a:prstGeom>
                <a:blipFill>
                  <a:blip r:embed="rId5"/>
                  <a:stretch>
                    <a:fillRect l="-4813" t="-28846" r="-29947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044E1F-A8D2-47E9-A859-818A40D88266}"/>
                    </a:ext>
                  </a:extLst>
                </p:cNvPr>
                <p:cNvSpPr txBox="1"/>
                <p:nvPr/>
              </p:nvSpPr>
              <p:spPr>
                <a:xfrm>
                  <a:off x="1505687" y="5095588"/>
                  <a:ext cx="1076256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044E1F-A8D2-47E9-A859-818A40D88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687" y="5095588"/>
                  <a:ext cx="1076256" cy="312458"/>
                </a:xfrm>
                <a:prstGeom prst="rect">
                  <a:avLst/>
                </a:prstGeom>
                <a:blipFill>
                  <a:blip r:embed="rId6"/>
                  <a:stretch>
                    <a:fillRect l="-4520" t="-45098" r="-31638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A66F24-CB41-48B1-A479-8A2216C2A00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190912" y="3814044"/>
              <a:ext cx="994063" cy="128154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7C4D36-94A9-44D1-B5E2-9A88EA649404}"/>
              </a:ext>
            </a:extLst>
          </p:cNvPr>
          <p:cNvCxnSpPr>
            <a:cxnSpLocks/>
          </p:cNvCxnSpPr>
          <p:nvPr/>
        </p:nvCxnSpPr>
        <p:spPr>
          <a:xfrm flipV="1">
            <a:off x="6561856" y="4993389"/>
            <a:ext cx="1465118" cy="1143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B66-50BE-4862-83F9-787F3622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–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F9F3-3F4A-47B7-A281-CD243F74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 product has a magnitude of the area of the parallelogram formed by the vectors.</a:t>
            </a:r>
          </a:p>
          <a:p>
            <a:r>
              <a:rPr lang="en-US" dirty="0"/>
              <a:t>It tells us how far the cursor is from the spring perpendicular axis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6613B-991A-4604-9BAC-439A46548BE8}"/>
              </a:ext>
            </a:extLst>
          </p:cNvPr>
          <p:cNvGrpSpPr/>
          <p:nvPr/>
        </p:nvGrpSpPr>
        <p:grpSpPr>
          <a:xfrm>
            <a:off x="3335479" y="4121082"/>
            <a:ext cx="1522268" cy="1610741"/>
            <a:chOff x="6504706" y="3866556"/>
            <a:chExt cx="1522268" cy="16107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B87D4F-5719-4990-B611-DE4A0A993F96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B874978-B183-4FAE-AC95-268B1BA0A801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B318FD-FE47-4592-AC71-B9E4AA761E17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B318FD-FE47-4592-AC71-B9E4AA761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9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044E1F-A8D2-47E9-A859-818A40D88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044E1F-A8D2-47E9-A859-818A40D88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273" t="-43137" r="-106061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AA66F24-CB41-48B1-A479-8A2216C2A007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7C4D36-94A9-44D1-B5E2-9A88EA64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993389"/>
              <a:ext cx="1465118" cy="11430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CC9DC4-1137-455C-BF54-A8AB894C3200}"/>
              </a:ext>
            </a:extLst>
          </p:cNvPr>
          <p:cNvCxnSpPr>
            <a:cxnSpLocks/>
          </p:cNvCxnSpPr>
          <p:nvPr/>
        </p:nvCxnSpPr>
        <p:spPr>
          <a:xfrm flipV="1">
            <a:off x="4346281" y="4045781"/>
            <a:ext cx="1465118" cy="1143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A5C7F6-4935-4A27-A6E8-E2A0659A7AAF}"/>
              </a:ext>
            </a:extLst>
          </p:cNvPr>
          <p:cNvCxnSpPr>
            <a:cxnSpLocks/>
          </p:cNvCxnSpPr>
          <p:nvPr/>
        </p:nvCxnSpPr>
        <p:spPr>
          <a:xfrm flipV="1">
            <a:off x="4817336" y="4001294"/>
            <a:ext cx="994063" cy="128154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B14480-192C-49EF-B099-DFC77C85F9A1}"/>
                  </a:ext>
                </a:extLst>
              </p:cNvPr>
              <p:cNvSpPr txBox="1"/>
              <p:nvPr/>
            </p:nvSpPr>
            <p:spPr>
              <a:xfrm>
                <a:off x="6296952" y="4485837"/>
                <a:ext cx="1571264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B14480-192C-49EF-B099-DFC77C8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52" y="4485837"/>
                <a:ext cx="1571264" cy="312458"/>
              </a:xfrm>
              <a:prstGeom prst="rect">
                <a:avLst/>
              </a:prstGeom>
              <a:blipFill>
                <a:blip r:embed="rId4"/>
                <a:stretch>
                  <a:fillRect l="-3488" t="-45098" r="-2170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928EBE-ABF8-450A-B7E0-91DC8DF96AF7}"/>
              </a:ext>
            </a:extLst>
          </p:cNvPr>
          <p:cNvSpPr txBox="1"/>
          <p:nvPr/>
        </p:nvSpPr>
        <p:spPr>
          <a:xfrm>
            <a:off x="4276145" y="4499833"/>
            <a:ext cx="69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41737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8690-75D0-4448-A5E6-1DEC64F1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– Cross product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F0AF73-8B5B-4B42-AEA6-F8D2CDE740D1}"/>
              </a:ext>
            </a:extLst>
          </p:cNvPr>
          <p:cNvGrpSpPr/>
          <p:nvPr/>
        </p:nvGrpSpPr>
        <p:grpSpPr>
          <a:xfrm>
            <a:off x="1049479" y="2692825"/>
            <a:ext cx="1522268" cy="1610741"/>
            <a:chOff x="6504706" y="3866556"/>
            <a:chExt cx="1522268" cy="16107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3C3370-4B7A-4BAF-8FE9-1A8A7E986CFA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B330DF-E29B-415F-9FAF-A70066197EF6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9F1A30-74AC-467C-8C86-31E8AF7A82AB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9F1A30-74AC-467C-8C86-31E8AF7A82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9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7418D8A-4340-4224-92D6-DF5DCFE5C9B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7418D8A-4340-4224-92D6-DF5DCFE5C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273" t="-45098" r="-106061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D8204-46EA-4AB4-9022-24B4558E9B9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101DBA-DABA-4A99-A8B3-B62846D03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993389"/>
              <a:ext cx="1465118" cy="11430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18BFDE-9EDC-4B40-B27E-83C83B1CB405}"/>
              </a:ext>
            </a:extLst>
          </p:cNvPr>
          <p:cNvCxnSpPr>
            <a:cxnSpLocks/>
          </p:cNvCxnSpPr>
          <p:nvPr/>
        </p:nvCxnSpPr>
        <p:spPr>
          <a:xfrm flipV="1">
            <a:off x="2060281" y="2617524"/>
            <a:ext cx="1465118" cy="1143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0A9B28-FAB2-42F3-B3B8-D376DBCB631B}"/>
              </a:ext>
            </a:extLst>
          </p:cNvPr>
          <p:cNvCxnSpPr>
            <a:cxnSpLocks/>
          </p:cNvCxnSpPr>
          <p:nvPr/>
        </p:nvCxnSpPr>
        <p:spPr>
          <a:xfrm flipV="1">
            <a:off x="2531336" y="2573037"/>
            <a:ext cx="994063" cy="128154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487E2B-131A-4EA4-AF6D-ADCB6B918B0D}"/>
                  </a:ext>
                </a:extLst>
              </p:cNvPr>
              <p:cNvSpPr txBox="1"/>
              <p:nvPr/>
            </p:nvSpPr>
            <p:spPr>
              <a:xfrm>
                <a:off x="969747" y="5060791"/>
                <a:ext cx="1753237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487E2B-131A-4EA4-AF6D-ADCB6B91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7" y="5060791"/>
                <a:ext cx="1753237" cy="312458"/>
              </a:xfrm>
              <a:prstGeom prst="rect">
                <a:avLst/>
              </a:prstGeom>
              <a:blipFill>
                <a:blip r:embed="rId4"/>
                <a:stretch>
                  <a:fillRect l="-2431" t="-43137" r="-3125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D9FA530-3E69-4631-94C5-C9CBF3393708}"/>
              </a:ext>
            </a:extLst>
          </p:cNvPr>
          <p:cNvGrpSpPr/>
          <p:nvPr/>
        </p:nvGrpSpPr>
        <p:grpSpPr>
          <a:xfrm>
            <a:off x="4884307" y="2864124"/>
            <a:ext cx="1211693" cy="1610741"/>
            <a:chOff x="6504706" y="3866556"/>
            <a:chExt cx="1211693" cy="16107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85F1BF-5B91-4E92-9CDA-6C2A8ED99DE9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5DFB341-1AC2-4659-B199-F3C7965B9E12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5E2ACFC-6C42-4526-B505-8272B5047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5E2ACFC-6C42-4526-B505-8272B5047A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473" y="4162353"/>
                    <a:ext cx="252312" cy="3124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D78B5CD-9A97-4DEC-BCD5-274717D4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D78B5CD-9A97-4DEC-BCD5-274717D48E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273" t="-45098" r="-106061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E1E5D03-371D-401A-B6B7-CB0BA25A4C18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2B694A-AF52-402A-B2D5-04AD13AFB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581217"/>
              <a:ext cx="1154543" cy="526472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EF6505-6121-4E41-B38B-7B454294DD36}"/>
                  </a:ext>
                </a:extLst>
              </p:cNvPr>
              <p:cNvSpPr txBox="1"/>
              <p:nvPr/>
            </p:nvSpPr>
            <p:spPr>
              <a:xfrm>
                <a:off x="4685187" y="5133011"/>
                <a:ext cx="1977657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EF6505-6121-4E41-B38B-7B4542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87" y="5133011"/>
                <a:ext cx="1977657" cy="312458"/>
              </a:xfrm>
              <a:prstGeom prst="rect">
                <a:avLst/>
              </a:prstGeom>
              <a:blipFill>
                <a:blip r:embed="rId7"/>
                <a:stretch>
                  <a:fillRect l="-2469" t="-43137" r="-2469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C248FD-F1D3-4FC1-BE49-1A6D89478468}"/>
              </a:ext>
            </a:extLst>
          </p:cNvPr>
          <p:cNvCxnSpPr>
            <a:cxnSpLocks/>
          </p:cNvCxnSpPr>
          <p:nvPr/>
        </p:nvCxnSpPr>
        <p:spPr>
          <a:xfrm flipV="1">
            <a:off x="5895109" y="2354476"/>
            <a:ext cx="1154543" cy="52647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5CD3D3-9BE3-4EB3-8594-5CAEEDD50452}"/>
              </a:ext>
            </a:extLst>
          </p:cNvPr>
          <p:cNvCxnSpPr>
            <a:cxnSpLocks/>
          </p:cNvCxnSpPr>
          <p:nvPr/>
        </p:nvCxnSpPr>
        <p:spPr>
          <a:xfrm flipV="1">
            <a:off x="6050522" y="2354476"/>
            <a:ext cx="994063" cy="128154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22E135-31D0-4491-A3A1-CA613A6FA134}"/>
              </a:ext>
            </a:extLst>
          </p:cNvPr>
          <p:cNvGrpSpPr/>
          <p:nvPr/>
        </p:nvGrpSpPr>
        <p:grpSpPr>
          <a:xfrm>
            <a:off x="8735874" y="2807077"/>
            <a:ext cx="1010802" cy="1298283"/>
            <a:chOff x="1174173" y="3814044"/>
            <a:chExt cx="1010802" cy="12982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CFCCC0-1A28-467A-92A4-FBC387ACA6E6}"/>
                </a:ext>
              </a:extLst>
            </p:cNvPr>
            <p:cNvSpPr/>
            <p:nvPr/>
          </p:nvSpPr>
          <p:spPr>
            <a:xfrm>
              <a:off x="1174173" y="499802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3C1046B-DFB9-4F1F-8630-53E17BDCB263}"/>
                    </a:ext>
                  </a:extLst>
                </p:cNvPr>
                <p:cNvSpPr txBox="1"/>
                <p:nvPr/>
              </p:nvSpPr>
              <p:spPr>
                <a:xfrm>
                  <a:off x="1288473" y="4162353"/>
                  <a:ext cx="25231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3C1046B-DFB9-4F1F-8630-53E17BDCB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162353"/>
                  <a:ext cx="252312" cy="312458"/>
                </a:xfrm>
                <a:prstGeom prst="rect">
                  <a:avLst/>
                </a:prstGeom>
                <a:blipFill>
                  <a:blip r:embed="rId8"/>
                  <a:stretch>
                    <a:fillRect l="-2439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69BB9C7-6ECA-4A2D-B01A-81C4F3C672C3}"/>
                    </a:ext>
                  </a:extLst>
                </p:cNvPr>
                <p:cNvSpPr txBox="1"/>
                <p:nvPr/>
              </p:nvSpPr>
              <p:spPr>
                <a:xfrm>
                  <a:off x="1866324" y="4429522"/>
                  <a:ext cx="200888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69BB9C7-6ECA-4A2D-B01A-81C4F3C67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324" y="4429522"/>
                  <a:ext cx="200888" cy="312458"/>
                </a:xfrm>
                <a:prstGeom prst="rect">
                  <a:avLst/>
                </a:prstGeom>
                <a:blipFill>
                  <a:blip r:embed="rId9"/>
                  <a:stretch>
                    <a:fillRect l="-30303" t="-42308" r="-103030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67ECF8E-AC62-4375-A843-1EBA390E53D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1190912" y="3814044"/>
              <a:ext cx="994063" cy="128154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192A97-3213-4327-B52D-215C2F908587}"/>
              </a:ext>
            </a:extLst>
          </p:cNvPr>
          <p:cNvCxnSpPr>
            <a:cxnSpLocks/>
          </p:cNvCxnSpPr>
          <p:nvPr/>
        </p:nvCxnSpPr>
        <p:spPr>
          <a:xfrm flipV="1">
            <a:off x="9716086" y="1902958"/>
            <a:ext cx="924788" cy="95527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C53E99-D605-417A-9D20-587748C27EAD}"/>
              </a:ext>
            </a:extLst>
          </p:cNvPr>
          <p:cNvCxnSpPr>
            <a:cxnSpLocks/>
          </p:cNvCxnSpPr>
          <p:nvPr/>
        </p:nvCxnSpPr>
        <p:spPr>
          <a:xfrm flipV="1">
            <a:off x="9646811" y="1902181"/>
            <a:ext cx="994063" cy="128154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6A31DA-B2F1-4629-8D31-770706BAC8B6}"/>
              </a:ext>
            </a:extLst>
          </p:cNvPr>
          <p:cNvCxnSpPr>
            <a:cxnSpLocks/>
          </p:cNvCxnSpPr>
          <p:nvPr/>
        </p:nvCxnSpPr>
        <p:spPr>
          <a:xfrm flipV="1">
            <a:off x="8787250" y="3101147"/>
            <a:ext cx="924788" cy="95527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7EE448-20A4-4763-B6B5-2B5F7CC26D56}"/>
                  </a:ext>
                </a:extLst>
              </p:cNvPr>
              <p:cNvSpPr txBox="1"/>
              <p:nvPr/>
            </p:nvSpPr>
            <p:spPr>
              <a:xfrm>
                <a:off x="8439196" y="5217020"/>
                <a:ext cx="2493824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7EE448-20A4-4763-B6B5-2B5F7CC26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96" y="5217020"/>
                <a:ext cx="2493824" cy="312458"/>
              </a:xfrm>
              <a:prstGeom prst="rect">
                <a:avLst/>
              </a:prstGeom>
              <a:blipFill>
                <a:blip r:embed="rId10"/>
                <a:stretch>
                  <a:fillRect l="-1711" t="-45098" r="-220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25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B66-50BE-4862-83F9-787F3622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–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F9F3-3F4A-47B7-A281-CD243F74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dot product is the projection of a vector onto the unit vector of the other vector</a:t>
            </a:r>
          </a:p>
          <a:p>
            <a:r>
              <a:rPr lang="en-US" dirty="0"/>
              <a:t>It tells us how far the cursor is from the spring in a parallel axis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6613B-991A-4604-9BAC-439A46548BE8}"/>
              </a:ext>
            </a:extLst>
          </p:cNvPr>
          <p:cNvGrpSpPr/>
          <p:nvPr/>
        </p:nvGrpSpPr>
        <p:grpSpPr>
          <a:xfrm>
            <a:off x="2805542" y="3714873"/>
            <a:ext cx="2760521" cy="2920960"/>
            <a:chOff x="6504706" y="3866556"/>
            <a:chExt cx="1522268" cy="16107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B87D4F-5719-4990-B611-DE4A0A993F96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B874978-B183-4FAE-AC95-268B1BA0A801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B318FD-FE47-4592-AC71-B9E4AA761E1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B318FD-FE47-4592-AC71-B9E4AA761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044E1F-A8D2-47E9-A859-818A40D88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044E1F-A8D2-47E9-A859-818A40D88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4731" r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AA66F24-CB41-48B1-A479-8A2216C2A007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7C4D36-94A9-44D1-B5E2-9A88EA64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993389"/>
              <a:ext cx="1465118" cy="11430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817-C98D-411D-9B9B-696D03B523CD}"/>
                  </a:ext>
                </a:extLst>
              </p:cNvPr>
              <p:cNvSpPr txBox="1"/>
              <p:nvPr/>
            </p:nvSpPr>
            <p:spPr>
              <a:xfrm>
                <a:off x="5566063" y="4346506"/>
                <a:ext cx="2895674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817-C98D-411D-9B9B-696D03B52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063" y="4346506"/>
                <a:ext cx="2895674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767C-28D8-4DF0-8D8B-1ABDE22B55D8}"/>
              </a:ext>
            </a:extLst>
          </p:cNvPr>
          <p:cNvCxnSpPr/>
          <p:nvPr/>
        </p:nvCxnSpPr>
        <p:spPr>
          <a:xfrm flipH="1" flipV="1">
            <a:off x="3969327" y="4629816"/>
            <a:ext cx="1596736" cy="1128486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FC19E-1475-4953-90E3-68E8036FE8B6}"/>
              </a:ext>
            </a:extLst>
          </p:cNvPr>
          <p:cNvCxnSpPr>
            <a:cxnSpLocks/>
          </p:cNvCxnSpPr>
          <p:nvPr/>
        </p:nvCxnSpPr>
        <p:spPr>
          <a:xfrm flipV="1">
            <a:off x="2674000" y="4453397"/>
            <a:ext cx="1039912" cy="1341074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6DDBA-D07B-4F0E-A0EB-C072BAB0BA99}"/>
                  </a:ext>
                </a:extLst>
              </p:cNvPr>
              <p:cNvSpPr txBox="1"/>
              <p:nvPr/>
            </p:nvSpPr>
            <p:spPr>
              <a:xfrm>
                <a:off x="2877203" y="4806668"/>
                <a:ext cx="271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6DDBA-D07B-4F0E-A0EB-C072BAB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03" y="4806668"/>
                <a:ext cx="271228" cy="276999"/>
              </a:xfrm>
              <a:prstGeom prst="rect">
                <a:avLst/>
              </a:prstGeom>
              <a:blipFill>
                <a:blip r:embed="rId5"/>
                <a:stretch>
                  <a:fillRect l="-227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49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8690-75D0-4448-A5E6-1DEC64F1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– Dot product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434859-C723-48F4-89C9-378CCF95EFD3}"/>
              </a:ext>
            </a:extLst>
          </p:cNvPr>
          <p:cNvGrpSpPr/>
          <p:nvPr/>
        </p:nvGrpSpPr>
        <p:grpSpPr>
          <a:xfrm>
            <a:off x="633844" y="1993373"/>
            <a:ext cx="3958939" cy="2354340"/>
            <a:chOff x="6504706" y="3866556"/>
            <a:chExt cx="2183126" cy="12982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AEFAF9-80B2-458F-9409-395D647CE06E}"/>
                </a:ext>
              </a:extLst>
            </p:cNvPr>
            <p:cNvGrpSpPr/>
            <p:nvPr/>
          </p:nvGrpSpPr>
          <p:grpSpPr>
            <a:xfrm>
              <a:off x="6504706" y="3866556"/>
              <a:ext cx="1191838" cy="1298283"/>
              <a:chOff x="1174173" y="3814044"/>
              <a:chExt cx="1191838" cy="129828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6C8BFE-12A9-43CF-95C8-FB14BB0EBE90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404AFE6-A8D2-4C59-856A-F1D65C1B466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507" y="4328154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404AFE6-A8D2-4C59-856A-F1D65C1B4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507" y="4328154"/>
                    <a:ext cx="252312" cy="3124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4BC20CA-D408-499D-9BC9-27E221D7B90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123" y="4675681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4BC20CA-D408-499D-9BC9-27E221D7B9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123" y="4675681"/>
                    <a:ext cx="200888" cy="3124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656" r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AF0998D-954C-411E-B50D-21C9B4424A27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62E3F5-5679-4EFA-AE52-BCEF03A6B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239893"/>
              <a:ext cx="2125976" cy="867797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E7B0C7-11F7-437C-8033-A2CC35FF963E}"/>
                  </a:ext>
                </a:extLst>
              </p:cNvPr>
              <p:cNvSpPr txBox="1"/>
              <p:nvPr/>
            </p:nvSpPr>
            <p:spPr>
              <a:xfrm>
                <a:off x="341153" y="5251241"/>
                <a:ext cx="2878764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E7B0C7-11F7-437C-8033-A2CC35FF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53" y="5251241"/>
                <a:ext cx="2878764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ECED80-D9C2-45D3-AB48-FC86FD581AE3}"/>
              </a:ext>
            </a:extLst>
          </p:cNvPr>
          <p:cNvCxnSpPr>
            <a:cxnSpLocks/>
          </p:cNvCxnSpPr>
          <p:nvPr/>
        </p:nvCxnSpPr>
        <p:spPr>
          <a:xfrm flipH="1" flipV="1">
            <a:off x="2795155" y="1412532"/>
            <a:ext cx="1890032" cy="1214853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18F586-D46A-43E7-9F53-752D4B8E0290}"/>
              </a:ext>
            </a:extLst>
          </p:cNvPr>
          <p:cNvCxnSpPr>
            <a:cxnSpLocks/>
            <a:stCxn id="41" idx="1"/>
          </p:cNvCxnSpPr>
          <p:nvPr/>
        </p:nvCxnSpPr>
        <p:spPr>
          <a:xfrm flipV="1">
            <a:off x="664198" y="1412531"/>
            <a:ext cx="2130957" cy="27582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CC1EDC-6F05-4AA9-8EBF-E2456D80F86D}"/>
                  </a:ext>
                </a:extLst>
              </p:cNvPr>
              <p:cNvSpPr txBox="1"/>
              <p:nvPr/>
            </p:nvSpPr>
            <p:spPr>
              <a:xfrm>
                <a:off x="1390955" y="2529159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CC1EDC-6F05-4AA9-8EBF-E2456D80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55" y="2529159"/>
                <a:ext cx="21993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760B3ED-888F-47BC-8041-DC7461577640}"/>
              </a:ext>
            </a:extLst>
          </p:cNvPr>
          <p:cNvGrpSpPr/>
          <p:nvPr/>
        </p:nvGrpSpPr>
        <p:grpSpPr>
          <a:xfrm>
            <a:off x="8346074" y="1834047"/>
            <a:ext cx="2760521" cy="2920960"/>
            <a:chOff x="6504706" y="3866556"/>
            <a:chExt cx="1522268" cy="161074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B0E7D8-F7C2-47BF-BB52-09FAD1C73795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58F61C3-D251-4505-A8E1-BF0596102FD2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710D0D7-3D35-4090-AE9F-974750C6BEFE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710D0D7-3D35-4090-AE9F-974750C6B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CE017D3-F236-49A6-8333-7F3C522A8443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CE017D3-F236-49A6-8333-7F3C522A8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656" r="-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88F18D1-C931-485B-B5BF-46647799B3AA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AA5A05-FA02-40F9-A028-67C31DDEB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993389"/>
              <a:ext cx="1465118" cy="11430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35BF4F-4FF4-4C0F-B18B-CD7D46626FBE}"/>
              </a:ext>
            </a:extLst>
          </p:cNvPr>
          <p:cNvCxnSpPr/>
          <p:nvPr/>
        </p:nvCxnSpPr>
        <p:spPr>
          <a:xfrm flipH="1" flipV="1">
            <a:off x="9509859" y="2748990"/>
            <a:ext cx="1596736" cy="1128486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44DDD0-26B8-4F72-A37B-92A58550E128}"/>
              </a:ext>
            </a:extLst>
          </p:cNvPr>
          <p:cNvCxnSpPr>
            <a:cxnSpLocks/>
            <a:stCxn id="52" idx="1"/>
          </p:cNvCxnSpPr>
          <p:nvPr/>
        </p:nvCxnSpPr>
        <p:spPr>
          <a:xfrm flipV="1">
            <a:off x="8376429" y="2670394"/>
            <a:ext cx="1039912" cy="13410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147286-1FEE-4005-973B-9A29D77EE7A0}"/>
                  </a:ext>
                </a:extLst>
              </p:cNvPr>
              <p:cNvSpPr txBox="1"/>
              <p:nvPr/>
            </p:nvSpPr>
            <p:spPr>
              <a:xfrm>
                <a:off x="8205732" y="5286519"/>
                <a:ext cx="2878764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147286-1FEE-4005-973B-9A29D77E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32" y="5286519"/>
                <a:ext cx="2878764" cy="682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E3671-34CE-4B5D-BCA5-823C8CDB762F}"/>
              </a:ext>
            </a:extLst>
          </p:cNvPr>
          <p:cNvGrpSpPr/>
          <p:nvPr/>
        </p:nvGrpSpPr>
        <p:grpSpPr>
          <a:xfrm>
            <a:off x="5209743" y="1323118"/>
            <a:ext cx="1833015" cy="3545098"/>
            <a:chOff x="6504706" y="3866556"/>
            <a:chExt cx="1010802" cy="195491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D8C833B-6320-461A-9EE4-77A23EF0C611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810969"/>
              <a:chOff x="1174173" y="3814044"/>
              <a:chExt cx="1010802" cy="1810969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C7D2250-F956-4369-8E1C-0CB17F37C3BF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206FFAB-2287-48D7-B101-45EBBD20D868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206FFAB-2287-48D7-B101-45EBBD20D8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B8B58C8-856F-40D6-9999-1D9B6104C01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721" y="5312555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B8B58C8-856F-40D6-9999-1D9B6104C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721" y="5312555"/>
                    <a:ext cx="200888" cy="3124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4731" r="-76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F88555-3F4D-4E19-9F89-EE86E10A1DD5}"/>
                  </a:ext>
                </a:extLst>
              </p:cNvPr>
              <p:cNvCxnSpPr>
                <a:cxnSpLocks/>
                <a:stCxn id="65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B1DB49E-A468-4BBC-8362-FD5AF44F7C6C}"/>
                </a:ext>
              </a:extLst>
            </p:cNvPr>
            <p:cNvCxnSpPr>
              <a:cxnSpLocks/>
            </p:cNvCxnSpPr>
            <p:nvPr/>
          </p:nvCxnSpPr>
          <p:spPr>
            <a:xfrm>
              <a:off x="6561856" y="5107690"/>
              <a:ext cx="533040" cy="713783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287AB0-BC66-4C21-A4CD-F42D33805B49}"/>
              </a:ext>
            </a:extLst>
          </p:cNvPr>
          <p:cNvCxnSpPr>
            <a:cxnSpLocks/>
          </p:cNvCxnSpPr>
          <p:nvPr/>
        </p:nvCxnSpPr>
        <p:spPr>
          <a:xfrm flipH="1" flipV="1">
            <a:off x="5029064" y="4040557"/>
            <a:ext cx="1162980" cy="827659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31CC7-20AD-4846-9A5D-E59AFADBED5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77099" y="3500539"/>
            <a:ext cx="362999" cy="4602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10E1C14-02F1-424F-A43F-D27E6E3C13B9}"/>
                  </a:ext>
                </a:extLst>
              </p:cNvPr>
              <p:cNvSpPr txBox="1"/>
              <p:nvPr/>
            </p:nvSpPr>
            <p:spPr>
              <a:xfrm>
                <a:off x="4699957" y="3418609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10E1C14-02F1-424F-A43F-D27E6E3C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57" y="3418609"/>
                <a:ext cx="219932" cy="276999"/>
              </a:xfrm>
              <a:prstGeom prst="rect">
                <a:avLst/>
              </a:prstGeom>
              <a:blipFill>
                <a:blip r:embed="rId11"/>
                <a:stretch>
                  <a:fillRect l="-27778" r="-19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E79B68-7E65-493A-860A-C8B2122FE980}"/>
                  </a:ext>
                </a:extLst>
              </p:cNvPr>
              <p:cNvSpPr txBox="1"/>
              <p:nvPr/>
            </p:nvSpPr>
            <p:spPr>
              <a:xfrm>
                <a:off x="8512604" y="3151621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E79B68-7E65-493A-860A-C8B2122F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04" y="3151621"/>
                <a:ext cx="219932" cy="276999"/>
              </a:xfrm>
              <a:prstGeom prst="rect">
                <a:avLst/>
              </a:prstGeom>
              <a:blipFill>
                <a:blip r:embed="rId12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710087-1588-4163-805D-2A1EB1B053DA}"/>
                  </a:ext>
                </a:extLst>
              </p:cNvPr>
              <p:cNvSpPr txBox="1"/>
              <p:nvPr/>
            </p:nvSpPr>
            <p:spPr>
              <a:xfrm>
                <a:off x="4565510" y="5306598"/>
                <a:ext cx="2878764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710087-1588-4163-805D-2A1EB1B05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0" y="5306598"/>
                <a:ext cx="2878764" cy="6826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58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AC6-443C-4C6C-B173-76B1433E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-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4854C-BBFA-44A3-A7AD-28664B91E48C}"/>
                  </a:ext>
                </a:extLst>
              </p:cNvPr>
              <p:cNvSpPr txBox="1"/>
              <p:nvPr/>
            </p:nvSpPr>
            <p:spPr>
              <a:xfrm>
                <a:off x="1404551" y="2214047"/>
                <a:ext cx="2493824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4854C-BBFA-44A3-A7AD-28664B91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51" y="2214047"/>
                <a:ext cx="2493824" cy="312458"/>
              </a:xfrm>
              <a:prstGeom prst="rect">
                <a:avLst/>
              </a:prstGeom>
              <a:blipFill>
                <a:blip r:embed="rId2"/>
                <a:stretch>
                  <a:fillRect l="-1711" t="-43137" r="-220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F6524-77F8-4DDD-8F9C-EE77B3A039A5}"/>
                  </a:ext>
                </a:extLst>
              </p:cNvPr>
              <p:cNvSpPr txBox="1"/>
              <p:nvPr/>
            </p:nvSpPr>
            <p:spPr>
              <a:xfrm>
                <a:off x="6854245" y="2167420"/>
                <a:ext cx="2878764" cy="389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F6524-77F8-4DDD-8F9C-EE77B3A0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45" y="2167420"/>
                <a:ext cx="2878764" cy="389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53574E4-BAB2-409A-B485-E1D03801F3F6}"/>
              </a:ext>
            </a:extLst>
          </p:cNvPr>
          <p:cNvGrpSpPr/>
          <p:nvPr/>
        </p:nvGrpSpPr>
        <p:grpSpPr>
          <a:xfrm>
            <a:off x="7099165" y="3033554"/>
            <a:ext cx="2760521" cy="2920960"/>
            <a:chOff x="6504706" y="3866556"/>
            <a:chExt cx="1522268" cy="16107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535224-ED52-4BA6-9477-B77EBCECA2AC}"/>
                </a:ext>
              </a:extLst>
            </p:cNvPr>
            <p:cNvGrpSpPr/>
            <p:nvPr/>
          </p:nvGrpSpPr>
          <p:grpSpPr>
            <a:xfrm>
              <a:off x="6504706" y="3866556"/>
              <a:ext cx="1010802" cy="1610741"/>
              <a:chOff x="1174173" y="3814044"/>
              <a:chExt cx="1010802" cy="161074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EEC10A-4DFF-4FCA-8C0E-01AF61937D03}"/>
                  </a:ext>
                </a:extLst>
              </p:cNvPr>
              <p:cNvSpPr/>
              <p:nvPr/>
            </p:nvSpPr>
            <p:spPr>
              <a:xfrm>
                <a:off x="1174173" y="4998027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EF3DDF5-4D10-49A6-A8AA-A3F4389F5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EF3DDF5-4D10-49A6-A8AA-A3F4389F5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363" y="3851206"/>
                    <a:ext cx="252312" cy="31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2BB0206-F11D-4C99-A517-06F57FD0A3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2BB0206-F11D-4C99-A517-06F57FD0A3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438" y="5112327"/>
                    <a:ext cx="200888" cy="3124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4731" r="-76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0DEED7-5F5C-40EA-A0A6-5B9F4CFCE55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190912" y="3814044"/>
                <a:ext cx="994063" cy="1281544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3C0B72-A79A-4F57-80C1-822D03F17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856" y="4993389"/>
              <a:ext cx="1465118" cy="11430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19DAB-D095-4C5B-93B9-1C56A5641673}"/>
              </a:ext>
            </a:extLst>
          </p:cNvPr>
          <p:cNvCxnSpPr/>
          <p:nvPr/>
        </p:nvCxnSpPr>
        <p:spPr>
          <a:xfrm flipH="1" flipV="1">
            <a:off x="8262950" y="3948497"/>
            <a:ext cx="1596736" cy="1128486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ED4ED-547F-4B47-82A4-0B7962A9217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7129520" y="3869901"/>
            <a:ext cx="1039912" cy="13410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B2E7DC-DF02-488B-95D6-D3DF1AF666F2}"/>
                  </a:ext>
                </a:extLst>
              </p:cNvPr>
              <p:cNvSpPr txBox="1"/>
              <p:nvPr/>
            </p:nvSpPr>
            <p:spPr>
              <a:xfrm>
                <a:off x="7265695" y="4351128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B2E7DC-DF02-488B-95D6-D3DF1AF6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695" y="4351128"/>
                <a:ext cx="219932" cy="276999"/>
              </a:xfrm>
              <a:prstGeom prst="rect">
                <a:avLst/>
              </a:prstGeom>
              <a:blipFill>
                <a:blip r:embed="rId6"/>
                <a:stretch>
                  <a:fillRect l="-27778" r="-19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C2B4297-69D3-4F53-98D3-576776128BD3}"/>
              </a:ext>
            </a:extLst>
          </p:cNvPr>
          <p:cNvGrpSpPr/>
          <p:nvPr/>
        </p:nvGrpSpPr>
        <p:grpSpPr>
          <a:xfrm>
            <a:off x="1670055" y="3928842"/>
            <a:ext cx="1010802" cy="1298283"/>
            <a:chOff x="1174173" y="3814044"/>
            <a:chExt cx="1010802" cy="129828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681546-9074-4617-A994-52FDAB549372}"/>
                </a:ext>
              </a:extLst>
            </p:cNvPr>
            <p:cNvSpPr/>
            <p:nvPr/>
          </p:nvSpPr>
          <p:spPr>
            <a:xfrm>
              <a:off x="1174173" y="499802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1FE1AB-B35F-44D6-84A8-863A6F8B61C2}"/>
                    </a:ext>
                  </a:extLst>
                </p:cNvPr>
                <p:cNvSpPr txBox="1"/>
                <p:nvPr/>
              </p:nvSpPr>
              <p:spPr>
                <a:xfrm>
                  <a:off x="1288473" y="4162353"/>
                  <a:ext cx="25231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1FE1AB-B35F-44D6-84A8-863A6F8B6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162353"/>
                  <a:ext cx="252312" cy="312458"/>
                </a:xfrm>
                <a:prstGeom prst="rect">
                  <a:avLst/>
                </a:prstGeom>
                <a:blipFill>
                  <a:blip r:embed="rId7"/>
                  <a:stretch>
                    <a:fillRect l="-2439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A436A98-EFCE-4A94-9242-7E33EEE7ACFE}"/>
                    </a:ext>
                  </a:extLst>
                </p:cNvPr>
                <p:cNvSpPr txBox="1"/>
                <p:nvPr/>
              </p:nvSpPr>
              <p:spPr>
                <a:xfrm>
                  <a:off x="1866324" y="4429522"/>
                  <a:ext cx="200888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A436A98-EFCE-4A94-9242-7E33EEE7A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324" y="4429522"/>
                  <a:ext cx="200888" cy="312458"/>
                </a:xfrm>
                <a:prstGeom prst="rect">
                  <a:avLst/>
                </a:prstGeom>
                <a:blipFill>
                  <a:blip r:embed="rId8"/>
                  <a:stretch>
                    <a:fillRect l="-31250" t="-42308" r="-109375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A8BDA-1FC7-45CD-8DFD-F837E13FC7A4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1190912" y="3814044"/>
              <a:ext cx="994063" cy="128154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8581D0-9B25-45D2-810E-217867844F42}"/>
              </a:ext>
            </a:extLst>
          </p:cNvPr>
          <p:cNvCxnSpPr>
            <a:cxnSpLocks/>
          </p:cNvCxnSpPr>
          <p:nvPr/>
        </p:nvCxnSpPr>
        <p:spPr>
          <a:xfrm flipV="1">
            <a:off x="2650267" y="3024723"/>
            <a:ext cx="924788" cy="95527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1A282-6C2D-4CEE-8314-B536EA9B95D6}"/>
              </a:ext>
            </a:extLst>
          </p:cNvPr>
          <p:cNvCxnSpPr>
            <a:cxnSpLocks/>
          </p:cNvCxnSpPr>
          <p:nvPr/>
        </p:nvCxnSpPr>
        <p:spPr>
          <a:xfrm flipV="1">
            <a:off x="2580992" y="3023946"/>
            <a:ext cx="994063" cy="128154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74A7D1-C843-4498-A885-765A0D314827}"/>
              </a:ext>
            </a:extLst>
          </p:cNvPr>
          <p:cNvCxnSpPr>
            <a:cxnSpLocks/>
          </p:cNvCxnSpPr>
          <p:nvPr/>
        </p:nvCxnSpPr>
        <p:spPr>
          <a:xfrm flipV="1">
            <a:off x="1721431" y="4222912"/>
            <a:ext cx="924788" cy="95527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3F69F-F541-4209-8347-CC585F2204AE}"/>
              </a:ext>
            </a:extLst>
          </p:cNvPr>
          <p:cNvSpPr txBox="1"/>
          <p:nvPr/>
        </p:nvSpPr>
        <p:spPr>
          <a:xfrm>
            <a:off x="1839191" y="3105834"/>
            <a:ext cx="855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https://github.com/r4b61t/Cloth-Simulation</a:t>
            </a:r>
          </a:p>
        </p:txBody>
      </p:sp>
    </p:spTree>
    <p:extLst>
      <p:ext uri="{BB962C8B-B14F-4D97-AF65-F5344CB8AC3E}">
        <p14:creationId xmlns:p14="http://schemas.microsoft.com/office/powerpoint/2010/main" val="19538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0D5A-451C-4599-9342-76EAA14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00262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490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0FC-FAD1-4294-9493-4170FA4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D03-6F6A-4BCD-A4C9-2D7EDD96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57" y="1908788"/>
            <a:ext cx="6155703" cy="5239544"/>
          </a:xfrm>
        </p:spPr>
        <p:txBody>
          <a:bodyPr/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Spring</a:t>
            </a:r>
            <a:r>
              <a:rPr lang="en-US" sz="2800" baseline="-25000" dirty="0"/>
              <a:t> </a:t>
            </a:r>
            <a:r>
              <a:rPr lang="en-US" sz="2800" dirty="0"/>
              <a:t>= -</a:t>
            </a:r>
            <a:r>
              <a:rPr lang="en-US" sz="2800" dirty="0" err="1"/>
              <a:t>kx</a:t>
            </a:r>
            <a:endParaRPr lang="en-US" sz="2800" dirty="0"/>
          </a:p>
          <a:p>
            <a:r>
              <a:rPr lang="en-US" dirty="0"/>
              <a:t> The spring introduces a force on the particles.</a:t>
            </a:r>
          </a:p>
          <a:p>
            <a:r>
              <a:rPr lang="en-US" dirty="0"/>
              <a:t>This force is proportional to the displacement in the spring.</a:t>
            </a:r>
          </a:p>
          <a:p>
            <a:r>
              <a:rPr lang="en-US" dirty="0"/>
              <a:t>Opposite direction to the displacement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276368-5B74-468D-B217-99AD5A2CD701}"/>
              </a:ext>
            </a:extLst>
          </p:cNvPr>
          <p:cNvGrpSpPr/>
          <p:nvPr/>
        </p:nvGrpSpPr>
        <p:grpSpPr>
          <a:xfrm>
            <a:off x="1100667" y="2105150"/>
            <a:ext cx="2364440" cy="2423410"/>
            <a:chOff x="1227667" y="1368550"/>
            <a:chExt cx="2364440" cy="2423410"/>
          </a:xfrm>
          <a:solidFill>
            <a:schemeClr val="tx1"/>
          </a:solidFill>
        </p:grpSpPr>
        <p:sp>
          <p:nvSpPr>
            <p:cNvPr id="13" name="Google Shape;69;p15">
              <a:extLst>
                <a:ext uri="{FF2B5EF4-FFF2-40B4-BE49-F238E27FC236}">
                  <a16:creationId xmlns:a16="http://schemas.microsoft.com/office/drawing/2014/main" id="{3169127E-8CB6-460B-AAE1-B16282A16CD7}"/>
                </a:ext>
              </a:extLst>
            </p:cNvPr>
            <p:cNvSpPr/>
            <p:nvPr/>
          </p:nvSpPr>
          <p:spPr>
            <a:xfrm>
              <a:off x="1317250" y="2409000"/>
              <a:ext cx="325500" cy="3255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Google Shape;70;p15">
              <a:extLst>
                <a:ext uri="{FF2B5EF4-FFF2-40B4-BE49-F238E27FC236}">
                  <a16:creationId xmlns:a16="http://schemas.microsoft.com/office/drawing/2014/main" id="{99DABF8F-7B07-4FAA-ACD5-1806A031B001}"/>
                </a:ext>
              </a:extLst>
            </p:cNvPr>
            <p:cNvSpPr/>
            <p:nvPr/>
          </p:nvSpPr>
          <p:spPr>
            <a:xfrm>
              <a:off x="2927600" y="2409000"/>
              <a:ext cx="325500" cy="3255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5" name="Google Shape;71;p15">
              <a:extLst>
                <a:ext uri="{FF2B5EF4-FFF2-40B4-BE49-F238E27FC236}">
                  <a16:creationId xmlns:a16="http://schemas.microsoft.com/office/drawing/2014/main" id="{4A6B67DE-4A08-4DE9-8EC9-D799EF84A74C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642750" y="2571750"/>
              <a:ext cx="12849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72;p15">
              <a:extLst>
                <a:ext uri="{FF2B5EF4-FFF2-40B4-BE49-F238E27FC236}">
                  <a16:creationId xmlns:a16="http://schemas.microsoft.com/office/drawing/2014/main" id="{FC69C63D-F5C5-431B-BDDB-56BAE0706F66}"/>
                </a:ext>
              </a:extLst>
            </p:cNvPr>
            <p:cNvSpPr txBox="1"/>
            <p:nvPr/>
          </p:nvSpPr>
          <p:spPr>
            <a:xfrm>
              <a:off x="2148325" y="3330325"/>
              <a:ext cx="13542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n>
                    <a:solidFill>
                      <a:schemeClr val="tx1"/>
                    </a:solidFill>
                  </a:ln>
                </a:rPr>
                <a:t>spring</a:t>
              </a: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" name="Google Shape;73;p15">
              <a:extLst>
                <a:ext uri="{FF2B5EF4-FFF2-40B4-BE49-F238E27FC236}">
                  <a16:creationId xmlns:a16="http://schemas.microsoft.com/office/drawing/2014/main" id="{D94AF94D-E0AF-4D93-9CA6-C7A5D3F40006}"/>
                </a:ext>
              </a:extLst>
            </p:cNvPr>
            <p:cNvCxnSpPr/>
            <p:nvPr/>
          </p:nvCxnSpPr>
          <p:spPr>
            <a:xfrm rot="10800000">
              <a:off x="2203725" y="2696025"/>
              <a:ext cx="162900" cy="7083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74;p15">
              <a:extLst>
                <a:ext uri="{FF2B5EF4-FFF2-40B4-BE49-F238E27FC236}">
                  <a16:creationId xmlns:a16="http://schemas.microsoft.com/office/drawing/2014/main" id="{4F27EED6-5E2A-491E-99B4-D506988B4D26}"/>
                </a:ext>
              </a:extLst>
            </p:cNvPr>
            <p:cNvCxnSpPr/>
            <p:nvPr/>
          </p:nvCxnSpPr>
          <p:spPr>
            <a:xfrm flipH="1">
              <a:off x="1554200" y="1714275"/>
              <a:ext cx="266400" cy="4971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75;p15">
              <a:extLst>
                <a:ext uri="{FF2B5EF4-FFF2-40B4-BE49-F238E27FC236}">
                  <a16:creationId xmlns:a16="http://schemas.microsoft.com/office/drawing/2014/main" id="{47328220-FF4B-4BA9-819F-D2288FF19AE7}"/>
                </a:ext>
              </a:extLst>
            </p:cNvPr>
            <p:cNvCxnSpPr/>
            <p:nvPr/>
          </p:nvCxnSpPr>
          <p:spPr>
            <a:xfrm>
              <a:off x="2730875" y="1714275"/>
              <a:ext cx="222000" cy="572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19E09B7F-D5E0-4504-A86A-297BC68748BD}"/>
                </a:ext>
              </a:extLst>
            </p:cNvPr>
            <p:cNvSpPr txBox="1"/>
            <p:nvPr/>
          </p:nvSpPr>
          <p:spPr>
            <a:xfrm>
              <a:off x="2439924" y="1412975"/>
              <a:ext cx="1152183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n>
                    <a:solidFill>
                      <a:schemeClr val="tx1"/>
                    </a:solidFill>
                  </a:ln>
                </a:rPr>
                <a:t>Particle_2</a:t>
              </a:r>
              <a:endParaRPr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Google Shape;77;p15">
              <a:extLst>
                <a:ext uri="{FF2B5EF4-FFF2-40B4-BE49-F238E27FC236}">
                  <a16:creationId xmlns:a16="http://schemas.microsoft.com/office/drawing/2014/main" id="{673AD7D3-AA7B-4FB4-8341-43FDCCC26424}"/>
                </a:ext>
              </a:extLst>
            </p:cNvPr>
            <p:cNvSpPr txBox="1"/>
            <p:nvPr/>
          </p:nvSpPr>
          <p:spPr>
            <a:xfrm>
              <a:off x="1227667" y="1368550"/>
              <a:ext cx="1152183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n>
                    <a:solidFill>
                      <a:schemeClr val="tx1"/>
                    </a:solidFill>
                  </a:ln>
                </a:rPr>
                <a:t>Particle_1</a:t>
              </a:r>
              <a:endParaRPr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8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0FC-FAD1-4294-9493-4170FA4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Mass-spring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F5D03-6F6A-4BCD-A4C9-2D7EDD963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9957" y="1908788"/>
                <a:ext cx="6155703" cy="52395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𝑠𝑝𝑟𝑖𝑛𝑔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F5D03-6F6A-4BCD-A4C9-2D7EDD963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9957" y="1908788"/>
                <a:ext cx="6155703" cy="52395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8276368-5B74-468D-B217-99AD5A2CD701}"/>
              </a:ext>
            </a:extLst>
          </p:cNvPr>
          <p:cNvGrpSpPr/>
          <p:nvPr/>
        </p:nvGrpSpPr>
        <p:grpSpPr>
          <a:xfrm>
            <a:off x="1126067" y="2105150"/>
            <a:ext cx="2355973" cy="1928752"/>
            <a:chOff x="1227667" y="1368550"/>
            <a:chExt cx="2355973" cy="1928752"/>
          </a:xfrm>
          <a:solidFill>
            <a:schemeClr val="tx1"/>
          </a:solidFill>
        </p:grpSpPr>
        <p:sp>
          <p:nvSpPr>
            <p:cNvPr id="13" name="Google Shape;69;p15">
              <a:extLst>
                <a:ext uri="{FF2B5EF4-FFF2-40B4-BE49-F238E27FC236}">
                  <a16:creationId xmlns:a16="http://schemas.microsoft.com/office/drawing/2014/main" id="{3169127E-8CB6-460B-AAE1-B16282A16CD7}"/>
                </a:ext>
              </a:extLst>
            </p:cNvPr>
            <p:cNvSpPr/>
            <p:nvPr/>
          </p:nvSpPr>
          <p:spPr>
            <a:xfrm>
              <a:off x="1317250" y="2409000"/>
              <a:ext cx="325500" cy="3255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Google Shape;70;p15">
              <a:extLst>
                <a:ext uri="{FF2B5EF4-FFF2-40B4-BE49-F238E27FC236}">
                  <a16:creationId xmlns:a16="http://schemas.microsoft.com/office/drawing/2014/main" id="{99DABF8F-7B07-4FAA-ACD5-1806A031B001}"/>
                </a:ext>
              </a:extLst>
            </p:cNvPr>
            <p:cNvSpPr/>
            <p:nvPr/>
          </p:nvSpPr>
          <p:spPr>
            <a:xfrm>
              <a:off x="2927600" y="2409000"/>
              <a:ext cx="325500" cy="3255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5" name="Google Shape;71;p15">
              <a:extLst>
                <a:ext uri="{FF2B5EF4-FFF2-40B4-BE49-F238E27FC236}">
                  <a16:creationId xmlns:a16="http://schemas.microsoft.com/office/drawing/2014/main" id="{4A6B67DE-4A08-4DE9-8EC9-D799EF84A74C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642750" y="2571750"/>
              <a:ext cx="12849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72;p15">
              <a:extLst>
                <a:ext uri="{FF2B5EF4-FFF2-40B4-BE49-F238E27FC236}">
                  <a16:creationId xmlns:a16="http://schemas.microsoft.com/office/drawing/2014/main" id="{FC69C63D-F5C5-431B-BDDB-56BAE0706F66}"/>
                </a:ext>
              </a:extLst>
            </p:cNvPr>
            <p:cNvSpPr txBox="1"/>
            <p:nvPr/>
          </p:nvSpPr>
          <p:spPr>
            <a:xfrm>
              <a:off x="1870916" y="2835667"/>
              <a:ext cx="13542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n>
                    <a:solidFill>
                      <a:schemeClr val="tx1"/>
                    </a:solidFill>
                  </a:ln>
                </a:rPr>
                <a:t>length</a:t>
              </a:r>
              <a:endParaRPr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" name="Google Shape;74;p15">
              <a:extLst>
                <a:ext uri="{FF2B5EF4-FFF2-40B4-BE49-F238E27FC236}">
                  <a16:creationId xmlns:a16="http://schemas.microsoft.com/office/drawing/2014/main" id="{4F27EED6-5E2A-491E-99B4-D506988B4D26}"/>
                </a:ext>
              </a:extLst>
            </p:cNvPr>
            <p:cNvCxnSpPr/>
            <p:nvPr/>
          </p:nvCxnSpPr>
          <p:spPr>
            <a:xfrm flipH="1">
              <a:off x="1554200" y="1714275"/>
              <a:ext cx="266400" cy="4971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75;p15">
              <a:extLst>
                <a:ext uri="{FF2B5EF4-FFF2-40B4-BE49-F238E27FC236}">
                  <a16:creationId xmlns:a16="http://schemas.microsoft.com/office/drawing/2014/main" id="{47328220-FF4B-4BA9-819F-D2288FF19AE7}"/>
                </a:ext>
              </a:extLst>
            </p:cNvPr>
            <p:cNvCxnSpPr/>
            <p:nvPr/>
          </p:nvCxnSpPr>
          <p:spPr>
            <a:xfrm>
              <a:off x="2730875" y="1714275"/>
              <a:ext cx="222000" cy="572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Google Shape;76;p15">
                  <a:extLst>
                    <a:ext uri="{FF2B5EF4-FFF2-40B4-BE49-F238E27FC236}">
                      <a16:creationId xmlns:a16="http://schemas.microsoft.com/office/drawing/2014/main" id="{19E09B7F-D5E0-4504-A86A-297BC68748BD}"/>
                    </a:ext>
                  </a:extLst>
                </p:cNvPr>
                <p:cNvSpPr txBox="1"/>
                <p:nvPr/>
              </p:nvSpPr>
              <p:spPr>
                <a:xfrm>
                  <a:off x="2431457" y="1412975"/>
                  <a:ext cx="1152183" cy="461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b="0" i="1" dirty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ar-AE" b="0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b="0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ar-AE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20" name="Google Shape;76;p15">
                  <a:extLst>
                    <a:ext uri="{FF2B5EF4-FFF2-40B4-BE49-F238E27FC236}">
                      <a16:creationId xmlns:a16="http://schemas.microsoft.com/office/drawing/2014/main" id="{19E09B7F-D5E0-4504-A86A-297BC6874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457" y="1412975"/>
                  <a:ext cx="1152183" cy="4616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Google Shape;77;p15">
                  <a:extLst>
                    <a:ext uri="{FF2B5EF4-FFF2-40B4-BE49-F238E27FC236}">
                      <a16:creationId xmlns:a16="http://schemas.microsoft.com/office/drawing/2014/main" id="{673AD7D3-AA7B-4FB4-8341-43FDCCC26424}"/>
                    </a:ext>
                  </a:extLst>
                </p:cNvPr>
                <p:cNvSpPr txBox="1"/>
                <p:nvPr/>
              </p:nvSpPr>
              <p:spPr>
                <a:xfrm>
                  <a:off x="1227667" y="1368550"/>
                  <a:ext cx="1152183" cy="461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21" name="Google Shape;77;p15">
                  <a:extLst>
                    <a:ext uri="{FF2B5EF4-FFF2-40B4-BE49-F238E27FC236}">
                      <a16:creationId xmlns:a16="http://schemas.microsoft.com/office/drawing/2014/main" id="{673AD7D3-AA7B-4FB4-8341-43FDCCC26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67" y="1368550"/>
                  <a:ext cx="1152183" cy="461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BFE28-99FB-4C09-BA33-DF7872111DA9}"/>
              </a:ext>
            </a:extLst>
          </p:cNvPr>
          <p:cNvCxnSpPr/>
          <p:nvPr/>
        </p:nvCxnSpPr>
        <p:spPr>
          <a:xfrm>
            <a:off x="1353000" y="3607842"/>
            <a:ext cx="1610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0FC-FAD1-4294-9493-4170FA4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D03-6F6A-4BCD-A4C9-2D7EDD96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57" y="1908788"/>
            <a:ext cx="6155703" cy="5239544"/>
          </a:xfrm>
        </p:spPr>
        <p:txBody>
          <a:bodyPr/>
          <a:lstStyle/>
          <a:p>
            <a:r>
              <a:rPr lang="en-US" sz="2800" dirty="0"/>
              <a:t>F</a:t>
            </a:r>
            <a:r>
              <a:rPr lang="en-US" baseline="-25000" dirty="0"/>
              <a:t>air</a:t>
            </a:r>
            <a:r>
              <a:rPr lang="en-US" sz="2800" baseline="-25000" dirty="0"/>
              <a:t> </a:t>
            </a:r>
            <a:r>
              <a:rPr lang="en-US" sz="2800" dirty="0"/>
              <a:t>= -DV</a:t>
            </a:r>
            <a:endParaRPr lang="en-US" dirty="0"/>
          </a:p>
          <a:p>
            <a:r>
              <a:rPr lang="en-US" dirty="0"/>
              <a:t>Proportional to the velocity of each particle.</a:t>
            </a:r>
          </a:p>
          <a:p>
            <a:r>
              <a:rPr lang="en-US" dirty="0"/>
              <a:t>Opposite direction.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396AB4-BB47-4E80-8394-6000CB6F820A}"/>
              </a:ext>
            </a:extLst>
          </p:cNvPr>
          <p:cNvGrpSpPr/>
          <p:nvPr/>
        </p:nvGrpSpPr>
        <p:grpSpPr>
          <a:xfrm>
            <a:off x="722173" y="2220871"/>
            <a:ext cx="4027784" cy="1358650"/>
            <a:chOff x="2819825" y="2807875"/>
            <a:chExt cx="3211600" cy="913230"/>
          </a:xfrm>
        </p:grpSpPr>
        <p:sp>
          <p:nvSpPr>
            <p:cNvPr id="24" name="Google Shape;765;p20">
              <a:extLst>
                <a:ext uri="{FF2B5EF4-FFF2-40B4-BE49-F238E27FC236}">
                  <a16:creationId xmlns:a16="http://schemas.microsoft.com/office/drawing/2014/main" id="{F9B0D8FF-96E6-4B4F-9548-190CB67C6EF2}"/>
                </a:ext>
              </a:extLst>
            </p:cNvPr>
            <p:cNvSpPr txBox="1"/>
            <p:nvPr/>
          </p:nvSpPr>
          <p:spPr>
            <a:xfrm>
              <a:off x="2819825" y="3208075"/>
              <a:ext cx="2346000" cy="513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400" dirty="0"/>
                <a:t>F</a:t>
              </a:r>
              <a:r>
                <a:rPr lang="en" sz="2400" baseline="-25000" dirty="0"/>
                <a:t>air</a:t>
              </a:r>
              <a:r>
                <a:rPr lang="en" sz="2400" dirty="0"/>
                <a:t> = - D </a:t>
              </a:r>
              <a:r>
                <a:rPr lang="en" sz="2400" i="1" dirty="0"/>
                <a:t>V</a:t>
              </a:r>
              <a:endParaRPr dirty="0"/>
            </a:p>
          </p:txBody>
        </p:sp>
        <p:sp>
          <p:nvSpPr>
            <p:cNvPr id="25" name="Google Shape;766;p20">
              <a:extLst>
                <a:ext uri="{FF2B5EF4-FFF2-40B4-BE49-F238E27FC236}">
                  <a16:creationId xmlns:a16="http://schemas.microsoft.com/office/drawing/2014/main" id="{8664462E-7BD7-4357-A2F2-E23F59B0D792}"/>
                </a:ext>
              </a:extLst>
            </p:cNvPr>
            <p:cNvSpPr/>
            <p:nvPr/>
          </p:nvSpPr>
          <p:spPr>
            <a:xfrm>
              <a:off x="3922375" y="2956375"/>
              <a:ext cx="503400" cy="503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767;p20">
              <a:extLst>
                <a:ext uri="{FF2B5EF4-FFF2-40B4-BE49-F238E27FC236}">
                  <a16:creationId xmlns:a16="http://schemas.microsoft.com/office/drawing/2014/main" id="{A8C19269-399D-425F-849C-91BB6070582E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4425775" y="3208075"/>
              <a:ext cx="11175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768;p20">
              <a:extLst>
                <a:ext uri="{FF2B5EF4-FFF2-40B4-BE49-F238E27FC236}">
                  <a16:creationId xmlns:a16="http://schemas.microsoft.com/office/drawing/2014/main" id="{2A94E8C2-B1CC-46C5-B6F9-80C4EE1B3E98}"/>
                </a:ext>
              </a:extLst>
            </p:cNvPr>
            <p:cNvSpPr txBox="1"/>
            <p:nvPr/>
          </p:nvSpPr>
          <p:spPr>
            <a:xfrm>
              <a:off x="4677225" y="2807875"/>
              <a:ext cx="1354200" cy="413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velocity </a:t>
              </a:r>
              <a:r>
                <a:rPr lang="en" sz="2800" i="1" dirty="0"/>
                <a:t>V</a:t>
              </a:r>
              <a:endParaRPr sz="2800" i="1" dirty="0"/>
            </a:p>
          </p:txBody>
        </p:sp>
        <p:cxnSp>
          <p:nvCxnSpPr>
            <p:cNvPr id="28" name="Google Shape;769;p20">
              <a:extLst>
                <a:ext uri="{FF2B5EF4-FFF2-40B4-BE49-F238E27FC236}">
                  <a16:creationId xmlns:a16="http://schemas.microsoft.com/office/drawing/2014/main" id="{94E99A71-C377-4897-A88A-9D906EB07851}"/>
                </a:ext>
              </a:extLst>
            </p:cNvPr>
            <p:cNvCxnSpPr/>
            <p:nvPr/>
          </p:nvCxnSpPr>
          <p:spPr>
            <a:xfrm flipH="1">
              <a:off x="2915800" y="3230763"/>
              <a:ext cx="808800" cy="9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90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0FC-FAD1-4294-9493-4170FA4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Gravity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D03-6F6A-4BCD-A4C9-2D7EDD96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57" y="1908788"/>
            <a:ext cx="6155703" cy="5239544"/>
          </a:xfrm>
        </p:spPr>
        <p:txBody>
          <a:bodyPr/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gravity</a:t>
            </a:r>
            <a:r>
              <a:rPr lang="en-US" sz="2800" dirty="0"/>
              <a:t> = mg</a:t>
            </a:r>
            <a:endParaRPr lang="en-US" dirty="0"/>
          </a:p>
          <a:p>
            <a:r>
              <a:rPr lang="en-US" dirty="0"/>
              <a:t>A force acting on all points.</a:t>
            </a:r>
          </a:p>
          <a:p>
            <a:r>
              <a:rPr lang="en-US" dirty="0"/>
              <a:t>Downward direction</a:t>
            </a:r>
          </a:p>
        </p:txBody>
      </p:sp>
      <p:grpSp>
        <p:nvGrpSpPr>
          <p:cNvPr id="10" name="Google Shape;731;p19">
            <a:extLst>
              <a:ext uri="{FF2B5EF4-FFF2-40B4-BE49-F238E27FC236}">
                <a16:creationId xmlns:a16="http://schemas.microsoft.com/office/drawing/2014/main" id="{A72D44A9-FE01-47E9-81FC-E0182C393835}"/>
              </a:ext>
            </a:extLst>
          </p:cNvPr>
          <p:cNvGrpSpPr/>
          <p:nvPr/>
        </p:nvGrpSpPr>
        <p:grpSpPr>
          <a:xfrm>
            <a:off x="1455984" y="2099059"/>
            <a:ext cx="1549795" cy="1007105"/>
            <a:chOff x="3682475" y="2952900"/>
            <a:chExt cx="1549795" cy="1007105"/>
          </a:xfrm>
          <a:solidFill>
            <a:schemeClr val="tx1"/>
          </a:solidFill>
        </p:grpSpPr>
        <p:sp>
          <p:nvSpPr>
            <p:cNvPr id="11" name="Google Shape;732;p19">
              <a:extLst>
                <a:ext uri="{FF2B5EF4-FFF2-40B4-BE49-F238E27FC236}">
                  <a16:creationId xmlns:a16="http://schemas.microsoft.com/office/drawing/2014/main" id="{2A1D7E4D-F86B-4830-8FF1-BB5F49A2C043}"/>
                </a:ext>
              </a:extLst>
            </p:cNvPr>
            <p:cNvSpPr/>
            <p:nvPr/>
          </p:nvSpPr>
          <p:spPr>
            <a:xfrm>
              <a:off x="3682483" y="3360156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3;p19">
              <a:extLst>
                <a:ext uri="{FF2B5EF4-FFF2-40B4-BE49-F238E27FC236}">
                  <a16:creationId xmlns:a16="http://schemas.microsoft.com/office/drawing/2014/main" id="{C85D51BA-30CC-4B43-878A-311B1F569255}"/>
                </a:ext>
              </a:extLst>
            </p:cNvPr>
            <p:cNvSpPr/>
            <p:nvPr/>
          </p:nvSpPr>
          <p:spPr>
            <a:xfrm>
              <a:off x="4166476" y="3360156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734;p19">
              <a:extLst>
                <a:ext uri="{FF2B5EF4-FFF2-40B4-BE49-F238E27FC236}">
                  <a16:creationId xmlns:a16="http://schemas.microsoft.com/office/drawing/2014/main" id="{0D52F906-F6ED-4CDF-8ACE-43C31B0B3AA4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3780283" y="3424356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735;p19">
              <a:extLst>
                <a:ext uri="{FF2B5EF4-FFF2-40B4-BE49-F238E27FC236}">
                  <a16:creationId xmlns:a16="http://schemas.microsoft.com/office/drawing/2014/main" id="{18AE4656-43C8-4895-87C3-7E582E495A5E}"/>
                </a:ext>
              </a:extLst>
            </p:cNvPr>
            <p:cNvSpPr/>
            <p:nvPr/>
          </p:nvSpPr>
          <p:spPr>
            <a:xfrm>
              <a:off x="3682483" y="3831605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6;p19">
              <a:extLst>
                <a:ext uri="{FF2B5EF4-FFF2-40B4-BE49-F238E27FC236}">
                  <a16:creationId xmlns:a16="http://schemas.microsoft.com/office/drawing/2014/main" id="{E0016791-18EB-4F5C-B169-9A12B2D5A448}"/>
                </a:ext>
              </a:extLst>
            </p:cNvPr>
            <p:cNvSpPr/>
            <p:nvPr/>
          </p:nvSpPr>
          <p:spPr>
            <a:xfrm>
              <a:off x="4166476" y="3831605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737;p19">
              <a:extLst>
                <a:ext uri="{FF2B5EF4-FFF2-40B4-BE49-F238E27FC236}">
                  <a16:creationId xmlns:a16="http://schemas.microsoft.com/office/drawing/2014/main" id="{CEF5DC86-A866-4CFF-BFE9-DFA5A849B2A5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3780283" y="3895805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738;p19">
              <a:extLst>
                <a:ext uri="{FF2B5EF4-FFF2-40B4-BE49-F238E27FC236}">
                  <a16:creationId xmlns:a16="http://schemas.microsoft.com/office/drawing/2014/main" id="{F574B00B-AB41-44FC-BC2A-B4D7FEA68624}"/>
                </a:ext>
              </a:extLst>
            </p:cNvPr>
            <p:cNvSpPr/>
            <p:nvPr/>
          </p:nvSpPr>
          <p:spPr>
            <a:xfrm>
              <a:off x="3682475" y="2952905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9;p19">
              <a:extLst>
                <a:ext uri="{FF2B5EF4-FFF2-40B4-BE49-F238E27FC236}">
                  <a16:creationId xmlns:a16="http://schemas.microsoft.com/office/drawing/2014/main" id="{F15119C1-8994-4A0C-9D6D-8B758AD98B4F}"/>
                </a:ext>
              </a:extLst>
            </p:cNvPr>
            <p:cNvSpPr/>
            <p:nvPr/>
          </p:nvSpPr>
          <p:spPr>
            <a:xfrm>
              <a:off x="4166468" y="2952905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740;p19">
              <a:extLst>
                <a:ext uri="{FF2B5EF4-FFF2-40B4-BE49-F238E27FC236}">
                  <a16:creationId xmlns:a16="http://schemas.microsoft.com/office/drawing/2014/main" id="{6A9E88D4-4525-4946-9892-994C1E052B6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3780275" y="3017105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741;p19">
              <a:extLst>
                <a:ext uri="{FF2B5EF4-FFF2-40B4-BE49-F238E27FC236}">
                  <a16:creationId xmlns:a16="http://schemas.microsoft.com/office/drawing/2014/main" id="{DB0BE452-CE18-4358-9E4A-7145197C9E51}"/>
                </a:ext>
              </a:extLst>
            </p:cNvPr>
            <p:cNvSpPr/>
            <p:nvPr/>
          </p:nvSpPr>
          <p:spPr>
            <a:xfrm>
              <a:off x="4650477" y="3360151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2;p19">
              <a:extLst>
                <a:ext uri="{FF2B5EF4-FFF2-40B4-BE49-F238E27FC236}">
                  <a16:creationId xmlns:a16="http://schemas.microsoft.com/office/drawing/2014/main" id="{AC52C077-FA71-43EF-AA98-1CC3AE11B786}"/>
                </a:ext>
              </a:extLst>
            </p:cNvPr>
            <p:cNvSpPr/>
            <p:nvPr/>
          </p:nvSpPr>
          <p:spPr>
            <a:xfrm>
              <a:off x="5134470" y="3360151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743;p19">
              <a:extLst>
                <a:ext uri="{FF2B5EF4-FFF2-40B4-BE49-F238E27FC236}">
                  <a16:creationId xmlns:a16="http://schemas.microsoft.com/office/drawing/2014/main" id="{00D308D8-95D2-4B78-8332-7922FA0632B0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4748277" y="3424351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744;p19">
              <a:extLst>
                <a:ext uri="{FF2B5EF4-FFF2-40B4-BE49-F238E27FC236}">
                  <a16:creationId xmlns:a16="http://schemas.microsoft.com/office/drawing/2014/main" id="{1679ABCB-628E-436E-AB8C-F5E87E82BB05}"/>
                </a:ext>
              </a:extLst>
            </p:cNvPr>
            <p:cNvSpPr/>
            <p:nvPr/>
          </p:nvSpPr>
          <p:spPr>
            <a:xfrm>
              <a:off x="4650477" y="3831600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5;p19">
              <a:extLst>
                <a:ext uri="{FF2B5EF4-FFF2-40B4-BE49-F238E27FC236}">
                  <a16:creationId xmlns:a16="http://schemas.microsoft.com/office/drawing/2014/main" id="{4DCAE870-93BA-49E5-8F31-26C14A74588E}"/>
                </a:ext>
              </a:extLst>
            </p:cNvPr>
            <p:cNvSpPr/>
            <p:nvPr/>
          </p:nvSpPr>
          <p:spPr>
            <a:xfrm>
              <a:off x="5134470" y="3831600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Google Shape;746;p19">
              <a:extLst>
                <a:ext uri="{FF2B5EF4-FFF2-40B4-BE49-F238E27FC236}">
                  <a16:creationId xmlns:a16="http://schemas.microsoft.com/office/drawing/2014/main" id="{06737D81-EFD5-4724-81A1-F6B5735E22D4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4748277" y="3895800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747;p19">
              <a:extLst>
                <a:ext uri="{FF2B5EF4-FFF2-40B4-BE49-F238E27FC236}">
                  <a16:creationId xmlns:a16="http://schemas.microsoft.com/office/drawing/2014/main" id="{C605CBCF-17D3-4676-A466-2858DBF152EF}"/>
                </a:ext>
              </a:extLst>
            </p:cNvPr>
            <p:cNvSpPr/>
            <p:nvPr/>
          </p:nvSpPr>
          <p:spPr>
            <a:xfrm>
              <a:off x="4650469" y="2952900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8;p19">
              <a:extLst>
                <a:ext uri="{FF2B5EF4-FFF2-40B4-BE49-F238E27FC236}">
                  <a16:creationId xmlns:a16="http://schemas.microsoft.com/office/drawing/2014/main" id="{47C0CCBA-4BCF-4F26-A75A-1F39F0920E92}"/>
                </a:ext>
              </a:extLst>
            </p:cNvPr>
            <p:cNvSpPr/>
            <p:nvPr/>
          </p:nvSpPr>
          <p:spPr>
            <a:xfrm>
              <a:off x="5134463" y="2952900"/>
              <a:ext cx="97800" cy="1284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749;p19">
              <a:extLst>
                <a:ext uri="{FF2B5EF4-FFF2-40B4-BE49-F238E27FC236}">
                  <a16:creationId xmlns:a16="http://schemas.microsoft.com/office/drawing/2014/main" id="{83171248-02AD-4A00-9188-ABDA8C276676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4748269" y="3017100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750;p19">
              <a:extLst>
                <a:ext uri="{FF2B5EF4-FFF2-40B4-BE49-F238E27FC236}">
                  <a16:creationId xmlns:a16="http://schemas.microsoft.com/office/drawing/2014/main" id="{0D81B481-727F-4109-82CD-9E1B5DE17B57}"/>
                </a:ext>
              </a:extLst>
            </p:cNvPr>
            <p:cNvCxnSpPr/>
            <p:nvPr/>
          </p:nvCxnSpPr>
          <p:spPr>
            <a:xfrm>
              <a:off x="4264294" y="3017112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751;p19">
              <a:extLst>
                <a:ext uri="{FF2B5EF4-FFF2-40B4-BE49-F238E27FC236}">
                  <a16:creationId xmlns:a16="http://schemas.microsoft.com/office/drawing/2014/main" id="{CFC185A5-74F5-49C3-A404-FA65BFC1554D}"/>
                </a:ext>
              </a:extLst>
            </p:cNvPr>
            <p:cNvCxnSpPr/>
            <p:nvPr/>
          </p:nvCxnSpPr>
          <p:spPr>
            <a:xfrm>
              <a:off x="4264298" y="3415868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752;p19">
              <a:extLst>
                <a:ext uri="{FF2B5EF4-FFF2-40B4-BE49-F238E27FC236}">
                  <a16:creationId xmlns:a16="http://schemas.microsoft.com/office/drawing/2014/main" id="{D4AD97ED-6303-4F3C-9113-89C33915D640}"/>
                </a:ext>
              </a:extLst>
            </p:cNvPr>
            <p:cNvCxnSpPr/>
            <p:nvPr/>
          </p:nvCxnSpPr>
          <p:spPr>
            <a:xfrm>
              <a:off x="4264298" y="3895802"/>
              <a:ext cx="386100" cy="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753;p19">
              <a:extLst>
                <a:ext uri="{FF2B5EF4-FFF2-40B4-BE49-F238E27FC236}">
                  <a16:creationId xmlns:a16="http://schemas.microsoft.com/office/drawing/2014/main" id="{47AB2990-5EA4-4E77-9E4D-4C1660F5CE30}"/>
                </a:ext>
              </a:extLst>
            </p:cNvPr>
            <p:cNvCxnSpPr>
              <a:endCxn id="14" idx="4"/>
            </p:cNvCxnSpPr>
            <p:nvPr/>
          </p:nvCxnSpPr>
          <p:spPr>
            <a:xfrm flipH="1">
              <a:off x="3731383" y="3022805"/>
              <a:ext cx="900" cy="9372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754;p19">
              <a:extLst>
                <a:ext uri="{FF2B5EF4-FFF2-40B4-BE49-F238E27FC236}">
                  <a16:creationId xmlns:a16="http://schemas.microsoft.com/office/drawing/2014/main" id="{2F5D50B2-4440-4D75-8285-12944ACCBE6C}"/>
                </a:ext>
              </a:extLst>
            </p:cNvPr>
            <p:cNvCxnSpPr/>
            <p:nvPr/>
          </p:nvCxnSpPr>
          <p:spPr>
            <a:xfrm flipH="1">
              <a:off x="4214945" y="3017103"/>
              <a:ext cx="900" cy="9372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755;p19">
              <a:extLst>
                <a:ext uri="{FF2B5EF4-FFF2-40B4-BE49-F238E27FC236}">
                  <a16:creationId xmlns:a16="http://schemas.microsoft.com/office/drawing/2014/main" id="{6646042F-6CF7-4187-B7BE-D6F9A9829277}"/>
                </a:ext>
              </a:extLst>
            </p:cNvPr>
            <p:cNvCxnSpPr/>
            <p:nvPr/>
          </p:nvCxnSpPr>
          <p:spPr>
            <a:xfrm flipH="1">
              <a:off x="4698939" y="3002754"/>
              <a:ext cx="900" cy="9372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756;p19">
              <a:extLst>
                <a:ext uri="{FF2B5EF4-FFF2-40B4-BE49-F238E27FC236}">
                  <a16:creationId xmlns:a16="http://schemas.microsoft.com/office/drawing/2014/main" id="{31241EB3-2EB2-41A1-A479-796B29491C53}"/>
                </a:ext>
              </a:extLst>
            </p:cNvPr>
            <p:cNvCxnSpPr/>
            <p:nvPr/>
          </p:nvCxnSpPr>
          <p:spPr>
            <a:xfrm flipH="1">
              <a:off x="5182951" y="3022655"/>
              <a:ext cx="900" cy="9372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2" name="Google Shape;757;p19">
            <a:extLst>
              <a:ext uri="{FF2B5EF4-FFF2-40B4-BE49-F238E27FC236}">
                <a16:creationId xmlns:a16="http://schemas.microsoft.com/office/drawing/2014/main" id="{66FA0CA1-7851-49A4-9B11-199C813E6E2A}"/>
              </a:ext>
            </a:extLst>
          </p:cNvPr>
          <p:cNvCxnSpPr/>
          <p:nvPr/>
        </p:nvCxnSpPr>
        <p:spPr>
          <a:xfrm>
            <a:off x="2191734" y="3303484"/>
            <a:ext cx="0" cy="969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758;p19">
            <a:extLst>
              <a:ext uri="{FF2B5EF4-FFF2-40B4-BE49-F238E27FC236}">
                <a16:creationId xmlns:a16="http://schemas.microsoft.com/office/drawing/2014/main" id="{76F98129-C03A-4C3A-B455-F64F7FF85843}"/>
              </a:ext>
            </a:extLst>
          </p:cNvPr>
          <p:cNvSpPr txBox="1"/>
          <p:nvPr/>
        </p:nvSpPr>
        <p:spPr>
          <a:xfrm>
            <a:off x="2339559" y="3927342"/>
            <a:ext cx="15141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</a:t>
            </a:r>
            <a:r>
              <a:rPr lang="en" baseline="-25000" dirty="0"/>
              <a:t>gravity</a:t>
            </a:r>
            <a:r>
              <a:rPr lang="en" dirty="0"/>
              <a:t> = mg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9888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All together</a:t>
            </a:r>
            <a:endParaRPr/>
          </a:p>
        </p:txBody>
      </p:sp>
      <p:sp>
        <p:nvSpPr>
          <p:cNvPr id="775" name="Google Shape;775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22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On a particle</a:t>
            </a:r>
            <a:endParaRPr dirty="0"/>
          </a:p>
        </p:txBody>
      </p:sp>
      <p:sp>
        <p:nvSpPr>
          <p:cNvPr id="776" name="Google Shape;776;p21"/>
          <p:cNvSpPr txBox="1">
            <a:spLocks noGrp="1"/>
          </p:cNvSpPr>
          <p:nvPr>
            <p:ph type="body" idx="1"/>
          </p:nvPr>
        </p:nvSpPr>
        <p:spPr>
          <a:xfrm>
            <a:off x="3569200" y="2440433"/>
            <a:ext cx="366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</a:t>
            </a:r>
            <a:r>
              <a:rPr lang="en" baseline="-25000" dirty="0"/>
              <a:t>Spring </a:t>
            </a:r>
            <a:r>
              <a:rPr lang="en" dirty="0"/>
              <a:t>+ F</a:t>
            </a:r>
            <a:r>
              <a:rPr lang="en" baseline="-25000" dirty="0"/>
              <a:t>gravity </a:t>
            </a:r>
            <a:r>
              <a:rPr lang="en" dirty="0"/>
              <a:t>+F</a:t>
            </a:r>
            <a:r>
              <a:rPr lang="en" baseline="-25000" dirty="0"/>
              <a:t>air </a:t>
            </a:r>
            <a:r>
              <a:rPr lang="en" dirty="0"/>
              <a:t> = ma</a:t>
            </a:r>
            <a:endParaRPr dirty="0"/>
          </a:p>
        </p:txBody>
      </p:sp>
      <p:sp>
        <p:nvSpPr>
          <p:cNvPr id="777" name="Google Shape;777;p21"/>
          <p:cNvSpPr txBox="1"/>
          <p:nvPr/>
        </p:nvSpPr>
        <p:spPr>
          <a:xfrm>
            <a:off x="591200" y="3350168"/>
            <a:ext cx="713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Second order ODE that needs to be solved for each particle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0D5A-451C-4599-9342-76EAA14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00262"/>
          </a:xfrm>
        </p:spPr>
        <p:txBody>
          <a:bodyPr/>
          <a:lstStyle/>
          <a:p>
            <a:pPr algn="ctr"/>
            <a:r>
              <a:rPr lang="en-US" dirty="0"/>
              <a:t>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706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739-88A9-42D6-AE22-0427D65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5B24-2999-4306-844C-1C37A308B65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  <a:prstDash val="sysDash"/>
          </a:ln>
        </p:spPr>
        <p:txBody>
          <a:bodyPr/>
          <a:lstStyle/>
          <a:p>
            <a:r>
              <a:rPr lang="en-US" dirty="0"/>
              <a:t>A way to do this is to just check if the cursor is near a particle. If it is close enough, then move the particle to the location of the cursor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0A2D0B-51F1-47BF-9B8D-9A355C9614C6}"/>
              </a:ext>
            </a:extLst>
          </p:cNvPr>
          <p:cNvSpPr/>
          <p:nvPr/>
        </p:nvSpPr>
        <p:spPr>
          <a:xfrm>
            <a:off x="2639290" y="4374718"/>
            <a:ext cx="613064" cy="613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82B40-5ABD-4241-8FCE-ACA0B0DEE332}"/>
              </a:ext>
            </a:extLst>
          </p:cNvPr>
          <p:cNvSpPr/>
          <p:nvPr/>
        </p:nvSpPr>
        <p:spPr>
          <a:xfrm>
            <a:off x="2218458" y="3948546"/>
            <a:ext cx="1454727" cy="1454727"/>
          </a:xfrm>
          <a:prstGeom prst="ellipse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E45CB-3A7F-4B3F-B547-8380B5F2D31B}"/>
              </a:ext>
            </a:extLst>
          </p:cNvPr>
          <p:cNvSpPr txBox="1"/>
          <p:nvPr/>
        </p:nvSpPr>
        <p:spPr>
          <a:xfrm>
            <a:off x="883228" y="4491243"/>
            <a:ext cx="16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528F"/>
                </a:solidFill>
              </a:rPr>
              <a:t>Check radius</a:t>
            </a:r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12100F0F-7732-46D5-A0AB-483C28787F3F}"/>
              </a:ext>
            </a:extLst>
          </p:cNvPr>
          <p:cNvSpPr txBox="1"/>
          <p:nvPr/>
        </p:nvSpPr>
        <p:spPr>
          <a:xfrm>
            <a:off x="1831444" y="3522374"/>
            <a:ext cx="115218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</a:rPr>
              <a:t>Particle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" name="Google Shape;74;p15">
            <a:extLst>
              <a:ext uri="{FF2B5EF4-FFF2-40B4-BE49-F238E27FC236}">
                <a16:creationId xmlns:a16="http://schemas.microsoft.com/office/drawing/2014/main" id="{812604F5-A1C3-451E-B5B9-C98957B840B0}"/>
              </a:ext>
            </a:extLst>
          </p:cNvPr>
          <p:cNvCxnSpPr>
            <a:cxnSpLocks/>
          </p:cNvCxnSpPr>
          <p:nvPr/>
        </p:nvCxnSpPr>
        <p:spPr>
          <a:xfrm>
            <a:off x="2429495" y="3928055"/>
            <a:ext cx="284200" cy="495720"/>
          </a:xfrm>
          <a:prstGeom prst="straightConnector1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A183C-8DD6-438D-9445-C0E3392C5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83" y="4503417"/>
            <a:ext cx="606894" cy="85780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FFB2127-CBD7-4BC8-9941-8164B7BCC237}"/>
              </a:ext>
            </a:extLst>
          </p:cNvPr>
          <p:cNvSpPr/>
          <p:nvPr/>
        </p:nvSpPr>
        <p:spPr>
          <a:xfrm>
            <a:off x="8270736" y="4247511"/>
            <a:ext cx="613064" cy="613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01F44B-E58D-4451-B9AA-5E0F714C5AB3}"/>
              </a:ext>
            </a:extLst>
          </p:cNvPr>
          <p:cNvSpPr/>
          <p:nvPr/>
        </p:nvSpPr>
        <p:spPr>
          <a:xfrm>
            <a:off x="7849904" y="3821339"/>
            <a:ext cx="1454727" cy="1454727"/>
          </a:xfrm>
          <a:prstGeom prst="ellipse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E2411-B5A9-44DD-A81C-0567CCDDBFAA}"/>
              </a:ext>
            </a:extLst>
          </p:cNvPr>
          <p:cNvSpPr txBox="1"/>
          <p:nvPr/>
        </p:nvSpPr>
        <p:spPr>
          <a:xfrm>
            <a:off x="6514674" y="4364036"/>
            <a:ext cx="16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528F"/>
                </a:solidFill>
              </a:rPr>
              <a:t>Check radius</a:t>
            </a:r>
          </a:p>
        </p:txBody>
      </p:sp>
      <p:sp>
        <p:nvSpPr>
          <p:cNvPr id="15" name="Google Shape;77;p15">
            <a:extLst>
              <a:ext uri="{FF2B5EF4-FFF2-40B4-BE49-F238E27FC236}">
                <a16:creationId xmlns:a16="http://schemas.microsoft.com/office/drawing/2014/main" id="{0011BB90-888F-4482-9E85-6DE39363A718}"/>
              </a:ext>
            </a:extLst>
          </p:cNvPr>
          <p:cNvSpPr txBox="1"/>
          <p:nvPr/>
        </p:nvSpPr>
        <p:spPr>
          <a:xfrm>
            <a:off x="7462890" y="3395167"/>
            <a:ext cx="115218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</a:rPr>
              <a:t>Particle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" name="Google Shape;74;p15">
            <a:extLst>
              <a:ext uri="{FF2B5EF4-FFF2-40B4-BE49-F238E27FC236}">
                <a16:creationId xmlns:a16="http://schemas.microsoft.com/office/drawing/2014/main" id="{69B926C2-D1BD-4463-91C2-E2101EC8D1E4}"/>
              </a:ext>
            </a:extLst>
          </p:cNvPr>
          <p:cNvCxnSpPr>
            <a:cxnSpLocks/>
          </p:cNvCxnSpPr>
          <p:nvPr/>
        </p:nvCxnSpPr>
        <p:spPr>
          <a:xfrm>
            <a:off x="8060941" y="3800848"/>
            <a:ext cx="284200" cy="495720"/>
          </a:xfrm>
          <a:prstGeom prst="straightConnector1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36E0414-9865-4848-8662-E67978F9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60" y="4511702"/>
            <a:ext cx="606894" cy="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389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Cloth Simulation</vt:lpstr>
      <vt:lpstr>Model</vt:lpstr>
      <vt:lpstr>Mass-spring</vt:lpstr>
      <vt:lpstr>Mass-spring</vt:lpstr>
      <vt:lpstr>Damping</vt:lpstr>
      <vt:lpstr>Gravity</vt:lpstr>
      <vt:lpstr>All together</vt:lpstr>
      <vt:lpstr>User Interactions</vt:lpstr>
      <vt:lpstr>Dragging</vt:lpstr>
      <vt:lpstr>Dragging</vt:lpstr>
      <vt:lpstr>Cutting</vt:lpstr>
      <vt:lpstr>Cutting – Cross product</vt:lpstr>
      <vt:lpstr>Cutting – Cross product</vt:lpstr>
      <vt:lpstr>Cutting – Dot product</vt:lpstr>
      <vt:lpstr>Cutting – Dot product</vt:lpstr>
      <vt:lpstr>Cutting - conditions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 Simulation</dc:title>
  <dc:creator>Chayapon Thunsetkul</dc:creator>
  <cp:lastModifiedBy>Chayapon Thunsetkul</cp:lastModifiedBy>
  <cp:revision>3</cp:revision>
  <dcterms:created xsi:type="dcterms:W3CDTF">2021-11-30T06:08:25Z</dcterms:created>
  <dcterms:modified xsi:type="dcterms:W3CDTF">2021-11-30T17:05:31Z</dcterms:modified>
</cp:coreProperties>
</file>