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Diamond 14"/>
          <p:cNvSpPr/>
          <p:nvPr/>
        </p:nvSpPr>
        <p:spPr>
          <a:xfrm>
            <a:off x="7146925" y="3317875"/>
            <a:ext cx="1988185" cy="2091055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</a:schemeClr>
                    </a:gs>
                  </a:gsLst>
                  <a:lin ang="16200000" scaled="0"/>
                </a:gra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en-US"/>
          </a:p>
        </p:txBody>
      </p:sp>
      <p:sp>
        <p:nvSpPr>
          <p:cNvPr id="22" name="Diamond 21"/>
          <p:cNvSpPr/>
          <p:nvPr/>
        </p:nvSpPr>
        <p:spPr>
          <a:xfrm>
            <a:off x="8725535" y="2622550"/>
            <a:ext cx="1988185" cy="2091055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</a:schemeClr>
                    </a:gs>
                  </a:gsLst>
                  <a:lin ang="16200000" scaled="0"/>
                </a:gra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en-US"/>
          </a:p>
        </p:txBody>
      </p:sp>
      <p:sp>
        <p:nvSpPr>
          <p:cNvPr id="21" name="Diamond 20"/>
          <p:cNvSpPr/>
          <p:nvPr/>
        </p:nvSpPr>
        <p:spPr>
          <a:xfrm>
            <a:off x="-1355090" y="2867025"/>
            <a:ext cx="1988185" cy="2091055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</a:schemeClr>
                    </a:gs>
                  </a:gsLst>
                  <a:lin ang="16200000" scaled="0"/>
                </a:gra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en-US"/>
          </a:p>
        </p:txBody>
      </p:sp>
      <p:sp>
        <p:nvSpPr>
          <p:cNvPr id="20" name="Diamond 19"/>
          <p:cNvSpPr/>
          <p:nvPr/>
        </p:nvSpPr>
        <p:spPr>
          <a:xfrm>
            <a:off x="541020" y="3317875"/>
            <a:ext cx="1988185" cy="2091055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</a:schemeClr>
                    </a:gs>
                  </a:gsLst>
                  <a:lin ang="16200000" scaled="0"/>
                </a:gra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en-US"/>
          </a:p>
        </p:txBody>
      </p:sp>
      <p:sp>
        <p:nvSpPr>
          <p:cNvPr id="9" name="Diamond 8"/>
          <p:cNvSpPr/>
          <p:nvPr/>
        </p:nvSpPr>
        <p:spPr>
          <a:xfrm>
            <a:off x="-542290" y="4478655"/>
            <a:ext cx="1988185" cy="2091055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</a:schemeClr>
                    </a:gs>
                  </a:gsLst>
                  <a:lin ang="16200000" scaled="0"/>
                </a:gra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en-US"/>
          </a:p>
        </p:txBody>
      </p:sp>
      <p:sp>
        <p:nvSpPr>
          <p:cNvPr id="10" name="Diamond 9"/>
          <p:cNvSpPr/>
          <p:nvPr/>
        </p:nvSpPr>
        <p:spPr>
          <a:xfrm>
            <a:off x="-1612265" y="5781040"/>
            <a:ext cx="1988185" cy="2091055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</a:schemeClr>
                    </a:gs>
                  </a:gsLst>
                  <a:lin ang="16200000" scaled="0"/>
                </a:gra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en-US"/>
          </a:p>
        </p:txBody>
      </p:sp>
      <p:sp>
        <p:nvSpPr>
          <p:cNvPr id="11" name="Diamond 10"/>
          <p:cNvSpPr/>
          <p:nvPr/>
        </p:nvSpPr>
        <p:spPr>
          <a:xfrm>
            <a:off x="541020" y="5781040"/>
            <a:ext cx="1988185" cy="2091055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</a:schemeClr>
                    </a:gs>
                  </a:gsLst>
                  <a:lin ang="16200000" scaled="0"/>
                </a:gra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en-US"/>
          </a:p>
        </p:txBody>
      </p:sp>
      <p:sp>
        <p:nvSpPr>
          <p:cNvPr id="12" name="Diamond 11"/>
          <p:cNvSpPr/>
          <p:nvPr/>
        </p:nvSpPr>
        <p:spPr>
          <a:xfrm>
            <a:off x="1654175" y="4478655"/>
            <a:ext cx="1988185" cy="2091055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</a:schemeClr>
                    </a:gs>
                  </a:gsLst>
                  <a:lin ang="16200000" scaled="0"/>
                </a:gra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en-US"/>
          </a:p>
        </p:txBody>
      </p:sp>
      <p:sp>
        <p:nvSpPr>
          <p:cNvPr id="13" name="Diamond 12"/>
          <p:cNvSpPr/>
          <p:nvPr/>
        </p:nvSpPr>
        <p:spPr>
          <a:xfrm>
            <a:off x="2694305" y="5781040"/>
            <a:ext cx="1988185" cy="2091055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</a:schemeClr>
                    </a:gs>
                  </a:gsLst>
                  <a:lin ang="16200000" scaled="0"/>
                </a:gra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en-US"/>
          </a:p>
        </p:txBody>
      </p:sp>
      <p:sp>
        <p:nvSpPr>
          <p:cNvPr id="14" name="Diamond 13"/>
          <p:cNvSpPr/>
          <p:nvPr/>
        </p:nvSpPr>
        <p:spPr>
          <a:xfrm>
            <a:off x="4920615" y="5781040"/>
            <a:ext cx="1988185" cy="2091055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</a:schemeClr>
                    </a:gs>
                  </a:gsLst>
                  <a:lin ang="16200000" scaled="0"/>
                </a:gra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en-US"/>
          </a:p>
        </p:txBody>
      </p:sp>
      <p:sp>
        <p:nvSpPr>
          <p:cNvPr id="17" name="Diamond 16"/>
          <p:cNvSpPr/>
          <p:nvPr/>
        </p:nvSpPr>
        <p:spPr>
          <a:xfrm>
            <a:off x="6085205" y="4586605"/>
            <a:ext cx="1988185" cy="2091055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</a:schemeClr>
                    </a:gs>
                  </a:gsLst>
                  <a:lin ang="16200000" scaled="0"/>
                </a:gra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en-US"/>
          </a:p>
        </p:txBody>
      </p:sp>
      <p:sp>
        <p:nvSpPr>
          <p:cNvPr id="18" name="Diamond 17"/>
          <p:cNvSpPr/>
          <p:nvPr/>
        </p:nvSpPr>
        <p:spPr>
          <a:xfrm>
            <a:off x="7146925" y="5781040"/>
            <a:ext cx="1988185" cy="2091055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</a:schemeClr>
                    </a:gs>
                  </a:gsLst>
                  <a:lin ang="16200000" scaled="0"/>
                </a:gra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en-US"/>
          </a:p>
        </p:txBody>
      </p:sp>
      <p:sp>
        <p:nvSpPr>
          <p:cNvPr id="19" name="Diamond 18"/>
          <p:cNvSpPr/>
          <p:nvPr/>
        </p:nvSpPr>
        <p:spPr>
          <a:xfrm>
            <a:off x="8290560" y="4586605"/>
            <a:ext cx="1988185" cy="2091055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</a:schemeClr>
                    </a:gs>
                  </a:gsLst>
                  <a:lin ang="16200000" scaled="0"/>
                </a:gra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-166370" y="-635"/>
            <a:ext cx="9439910" cy="38093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135" y="1331913"/>
            <a:ext cx="8229600" cy="1143000"/>
          </a:xfrm>
        </p:spPr>
        <p:txBody>
          <a:bodyPr>
            <a:normAutofit fontScale="90000"/>
          </a:bodyPr>
          <a:lstStyle/>
          <a:p>
            <a:r>
              <a:rPr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Attendance Tracking System</a:t>
            </a:r>
            <a:br>
              <a:rPr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</a:br>
            <a:r>
              <a:rPr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  Project Requirements</a:t>
            </a:r>
            <a:endParaRPr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135" y="3124200"/>
            <a:ext cx="8229600" cy="608965"/>
          </a:xfrm>
        </p:spPr>
        <p:txBody>
          <a:bodyPr>
            <a:normAutofit lnSpcReduction="20000"/>
          </a:bodyPr>
          <a:lstStyle/>
          <a:p>
            <a:pPr marL="0" indent="0" algn="ctr">
              <a:buNone/>
            </a:pPr>
            <a:r>
              <a:rPr lang="en-PH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Final </a:t>
            </a:r>
            <a:r>
              <a:rPr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Requirements Document</a:t>
            </a:r>
            <a:endParaRPr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marL="0" indent="0" algn="ctr">
              <a:buNone/>
            </a:pPr>
            <a:endParaRPr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393315" y="4189730"/>
            <a:ext cx="45720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PH" i="1">
                <a:latin typeface="+mj-lt"/>
                <a:cs typeface="+mj-lt"/>
                <a:sym typeface="+mn-ea"/>
              </a:rPr>
              <a:t>Presented by: </a:t>
            </a:r>
            <a:r>
              <a:rPr lang="en-PH" b="1" i="1">
                <a:latin typeface="+mj-lt"/>
                <a:cs typeface="+mj-lt"/>
                <a:sym typeface="+mn-ea"/>
              </a:rPr>
              <a:t>Boys At The Back</a:t>
            </a:r>
            <a:endParaRPr lang="en-PH" b="1" i="1">
              <a:latin typeface="+mj-lt"/>
              <a:cs typeface="+mj-lt"/>
              <a:sym typeface="+mn-ea"/>
            </a:endParaRPr>
          </a:p>
          <a:p>
            <a:pPr algn="ctr"/>
            <a:endParaRPr lang="en-PH" i="1">
              <a:latin typeface="+mj-lt"/>
              <a:cs typeface="+mj-lt"/>
              <a:sym typeface="+mn-ea"/>
            </a:endParaRPr>
          </a:p>
          <a:p>
            <a:pPr algn="ctr"/>
            <a:r>
              <a:rPr lang="en-PH" i="1">
                <a:latin typeface="+mj-lt"/>
                <a:cs typeface="+mj-lt"/>
                <a:sym typeface="+mn-ea"/>
              </a:rPr>
              <a:t>Kyare Joaquino</a:t>
            </a:r>
            <a:endParaRPr lang="en-PH" i="1">
              <a:latin typeface="+mj-lt"/>
              <a:cs typeface="+mj-lt"/>
              <a:sym typeface="+mn-ea"/>
            </a:endParaRPr>
          </a:p>
          <a:p>
            <a:pPr algn="ctr"/>
            <a:r>
              <a:rPr lang="en-PH" i="1">
                <a:latin typeface="+mj-lt"/>
                <a:cs typeface="+mj-lt"/>
                <a:sym typeface="+mn-ea"/>
              </a:rPr>
              <a:t>Jemar Carlos</a:t>
            </a:r>
            <a:endParaRPr lang="en-PH" i="1">
              <a:latin typeface="+mj-lt"/>
              <a:cs typeface="+mj-lt"/>
              <a:sym typeface="+mn-ea"/>
            </a:endParaRPr>
          </a:p>
          <a:p>
            <a:pPr algn="ctr"/>
            <a:r>
              <a:rPr lang="en-PH" i="1">
                <a:latin typeface="+mj-lt"/>
                <a:cs typeface="+mj-lt"/>
                <a:sym typeface="+mn-ea"/>
              </a:rPr>
              <a:t>Edward Jedah Arabia</a:t>
            </a:r>
            <a:endParaRPr lang="en-PH" i="1">
              <a:latin typeface="+mj-lt"/>
              <a:cs typeface="+mj-lt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0"/>
            <a:ext cx="9144000" cy="14173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PH" sz="320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1. </a:t>
            </a:r>
            <a:r>
              <a:rPr sz="320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User Management Requirements</a:t>
            </a:r>
            <a:endParaRPr sz="320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1800" b="1" i="1"/>
              <a:t>R01</a:t>
            </a:r>
            <a:r>
              <a:rPr lang="en-US" altLang="en-US" sz="1800" i="1"/>
              <a:t>. The system must allow authorized user to register students and instructors.</a:t>
            </a:r>
            <a:endParaRPr lang="en-US" altLang="en-US" sz="1800" i="1"/>
          </a:p>
          <a:p>
            <a:pPr marL="0" indent="0">
              <a:buNone/>
            </a:pPr>
            <a:endParaRPr lang="en-US" altLang="en-US" sz="1800" i="1"/>
          </a:p>
          <a:p>
            <a:r>
              <a:rPr lang="en-US" altLang="en-US" sz="1800" i="1"/>
              <a:t></a:t>
            </a:r>
            <a:r>
              <a:rPr lang="en-US" altLang="en-US" sz="1800" b="1" i="1"/>
              <a:t>R01.01</a:t>
            </a:r>
            <a:r>
              <a:rPr lang="en-US" altLang="en-US" sz="1800" i="1"/>
              <a:t> Authorized user must be able to upload student ID photos along with personal details (full name, student ID, year level, program, and faculty) during registration.</a:t>
            </a:r>
            <a:endParaRPr lang="en-US" altLang="en-US" sz="1800" i="1"/>
          </a:p>
          <a:p>
            <a:endParaRPr lang="en-US" altLang="en-US" sz="1800" i="1"/>
          </a:p>
          <a:p>
            <a:r>
              <a:rPr lang="en-US" altLang="en-US" sz="1800" i="1"/>
              <a:t></a:t>
            </a:r>
            <a:r>
              <a:rPr lang="en-US" altLang="en-US" sz="1800" b="1" i="1"/>
              <a:t>R01.02 </a:t>
            </a:r>
            <a:r>
              <a:rPr lang="en-US" altLang="en-US" sz="1800" i="1"/>
              <a:t>The system must allow authorized user to remove students or instructors from the system.</a:t>
            </a:r>
            <a:endParaRPr lang="en-US" altLang="en-US" sz="1800" i="1"/>
          </a:p>
          <a:p>
            <a:endParaRPr lang="en-US" altLang="en-US" sz="1800" i="1"/>
          </a:p>
          <a:p>
            <a:r>
              <a:rPr lang="en-US" altLang="en-US" sz="1800" i="1"/>
              <a:t></a:t>
            </a:r>
            <a:r>
              <a:rPr lang="en-US" altLang="en-US" sz="1800" b="1" i="1"/>
              <a:t>R01.03</a:t>
            </a:r>
            <a:r>
              <a:rPr lang="en-US" altLang="en-US" sz="1800" i="1"/>
              <a:t> Authorized user must have the authority to unregister an instructor’s phone if necessary.</a:t>
            </a:r>
            <a:endParaRPr lang="en-US" altLang="en-US" sz="1800" i="1"/>
          </a:p>
          <a:p>
            <a:endParaRPr lang="en-US" altLang="en-US" sz="1800" i="1"/>
          </a:p>
          <a:p>
            <a:r>
              <a:rPr lang="en-US" altLang="en-US" sz="1800" i="1"/>
              <a:t></a:t>
            </a:r>
            <a:r>
              <a:rPr lang="en-US" altLang="en-US" sz="1800" b="1" i="1"/>
              <a:t>R01.04 </a:t>
            </a:r>
            <a:r>
              <a:rPr lang="en-US" altLang="en-US" sz="1800" i="1"/>
              <a:t>Only authorized users can access specific features.</a:t>
            </a:r>
            <a:endParaRPr lang="en-US" altLang="en-US" sz="1800" i="1"/>
          </a:p>
          <a:p>
            <a:endParaRPr lang="en-US" altLang="en-US" sz="1800" i="1"/>
          </a:p>
          <a:p>
            <a:r>
              <a:rPr lang="en-US" altLang="en-US" sz="1800" i="1"/>
              <a:t></a:t>
            </a:r>
            <a:r>
              <a:rPr lang="en-US" altLang="en-US" sz="1800" b="1" i="1"/>
              <a:t>R01.05</a:t>
            </a:r>
            <a:r>
              <a:rPr lang="en-US" altLang="en-US" sz="1800" i="1"/>
              <a:t> Only authorized users can locate lost registered devices of the instructor.</a:t>
            </a:r>
            <a:endParaRPr lang="en-US" altLang="en-US" sz="1800"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635"/>
            <a:ext cx="9144000" cy="14173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35" y="274955"/>
            <a:ext cx="9128125" cy="1143000"/>
          </a:xfrm>
        </p:spPr>
        <p:txBody>
          <a:bodyPr>
            <a:noAutofit/>
          </a:bodyPr>
          <a:lstStyle/>
          <a:p>
            <a:r>
              <a:rPr lang="en-US" altLang="en-US" sz="32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2. Attendance Tracking Requirements</a:t>
            </a:r>
            <a:endParaRPr lang="en-US" altLang="en-US" sz="32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1800" b="1" i="1"/>
              <a:t>R02. </a:t>
            </a:r>
            <a:r>
              <a:rPr lang="en-US" altLang="en-US" sz="1800" i="1"/>
              <a:t>The system must provide attendance tracking functionality for instructors.</a:t>
            </a:r>
            <a:endParaRPr lang="en-US" altLang="en-US" sz="1800" i="1"/>
          </a:p>
          <a:p>
            <a:pPr marL="0" indent="0">
              <a:buNone/>
            </a:pPr>
            <a:endParaRPr lang="en-US" altLang="en-US" sz="1800" i="1"/>
          </a:p>
          <a:p>
            <a:r>
              <a:rPr lang="en-US" altLang="en-US" sz="1800" b="1" i="1"/>
              <a:t>R02.0</a:t>
            </a:r>
            <a:r>
              <a:rPr lang="en-PH" altLang="en-US" sz="1800" b="1" i="1"/>
              <a:t>1</a:t>
            </a:r>
            <a:r>
              <a:rPr lang="en-US" altLang="en-US" sz="1800" i="1"/>
              <a:t> Instructors must be able to take attendance using ID Barcode scanning via registered devices (phones or laptops).</a:t>
            </a:r>
            <a:endParaRPr lang="en-US" altLang="en-US" sz="1800" i="1"/>
          </a:p>
          <a:p>
            <a:endParaRPr lang="en-US" altLang="en-US" sz="1800" i="1"/>
          </a:p>
          <a:p>
            <a:r>
              <a:rPr lang="en-US" altLang="en-US" sz="1800" b="1" i="1"/>
              <a:t>R02.0</a:t>
            </a:r>
            <a:r>
              <a:rPr lang="en-PH" altLang="en-US" sz="1800" b="1" i="1"/>
              <a:t>2</a:t>
            </a:r>
            <a:r>
              <a:rPr lang="en-US" altLang="en-US" sz="1800" b="1" i="1"/>
              <a:t> </a:t>
            </a:r>
            <a:r>
              <a:rPr lang="en-US" altLang="en-US" sz="1800" i="1"/>
              <a:t>The system must allow instructors to drop students who have accumulated three consecutive absences.</a:t>
            </a:r>
            <a:endParaRPr lang="en-US" altLang="en-US" sz="1800" i="1"/>
          </a:p>
          <a:p>
            <a:endParaRPr lang="en-US" altLang="en-US" sz="1800" i="1"/>
          </a:p>
          <a:p>
            <a:r>
              <a:rPr lang="en-US" altLang="en-US" sz="1800" b="1" i="1"/>
              <a:t>R02.0</a:t>
            </a:r>
            <a:r>
              <a:rPr lang="en-PH" altLang="en-US" sz="1800" b="1" i="1"/>
              <a:t>3</a:t>
            </a:r>
            <a:r>
              <a:rPr lang="en-US" altLang="en-US" sz="1800" i="1"/>
              <a:t> The </a:t>
            </a:r>
            <a:r>
              <a:rPr lang="en-PH" altLang="en-US" sz="1800" i="1"/>
              <a:t>Intrusctors must have the option to drop students who accumulated three consicutive absences</a:t>
            </a:r>
            <a:endParaRPr lang="en-PH" altLang="en-US" sz="1800" i="1"/>
          </a:p>
          <a:p>
            <a:endParaRPr lang="en-US" altLang="en-US" sz="1800" i="1"/>
          </a:p>
          <a:p>
            <a:r>
              <a:rPr lang="en-PH" altLang="en-US" sz="1800" b="1" i="1">
                <a:sym typeface="+mn-ea"/>
              </a:rPr>
              <a:t>    </a:t>
            </a:r>
            <a:r>
              <a:rPr lang="en-US" altLang="en-US" sz="1800" b="1" i="1">
                <a:sym typeface="+mn-ea"/>
              </a:rPr>
              <a:t>R02.0</a:t>
            </a:r>
            <a:r>
              <a:rPr lang="en-PH" altLang="en-US" sz="1800" b="1" i="1">
                <a:sym typeface="+mn-ea"/>
              </a:rPr>
              <a:t>4</a:t>
            </a:r>
            <a:r>
              <a:rPr lang="en-US" altLang="en-US" sz="1800" i="1">
                <a:sym typeface="+mn-ea"/>
              </a:rPr>
              <a:t> The system must generate attendance report for authorized users.</a:t>
            </a:r>
            <a:endParaRPr lang="en-US" altLang="en-US" sz="1800" i="1"/>
          </a:p>
          <a:p>
            <a:endParaRPr lang="en-US" altLang="en-US" sz="1800" i="1"/>
          </a:p>
          <a:p>
            <a:r>
              <a:rPr lang="en-US" altLang="en-US" sz="1800" i="1"/>
              <a:t></a:t>
            </a:r>
            <a:r>
              <a:rPr lang="en-US" altLang="en-US" sz="1800" b="1" i="1"/>
              <a:t>R02.0</a:t>
            </a:r>
            <a:r>
              <a:rPr lang="en-PH" altLang="en-US" sz="1800" b="1" i="1"/>
              <a:t>5</a:t>
            </a:r>
            <a:r>
              <a:rPr lang="en-US" altLang="en-US" sz="1800" b="1" i="1"/>
              <a:t> </a:t>
            </a:r>
            <a:r>
              <a:rPr lang="en-US" altLang="en-US" sz="1800" i="1"/>
              <a:t>Students must be able to view their attendance records per course.</a:t>
            </a:r>
            <a:endParaRPr lang="en-US" altLang="en-US" sz="1800"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0"/>
            <a:ext cx="9144000" cy="14173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3. Security Requirements</a:t>
            </a:r>
            <a:endParaRPr lang="en-US" altLang="en-US" sz="32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lstStyle/>
          <a:p>
            <a:pPr marL="0" indent="0">
              <a:buNone/>
            </a:pPr>
            <a:r>
              <a:rPr lang="en-US" altLang="en-US" b="1" i="1"/>
              <a:t>R0</a:t>
            </a:r>
            <a:r>
              <a:rPr lang="en-PH" altLang="en-US" b="1" i="1"/>
              <a:t>3</a:t>
            </a:r>
            <a:r>
              <a:rPr lang="en-US" altLang="en-US" b="1" i="1"/>
              <a:t>.</a:t>
            </a:r>
            <a:r>
              <a:rPr lang="en-US" altLang="en-US" i="1"/>
              <a:t> The system must implement strong security measures to protect data integrity.</a:t>
            </a:r>
            <a:endParaRPr lang="en-US" altLang="en-US" i="1"/>
          </a:p>
          <a:p>
            <a:pPr marL="0" indent="0">
              <a:buNone/>
            </a:pPr>
            <a:endParaRPr lang="en-US" altLang="en-US" i="1"/>
          </a:p>
          <a:p>
            <a:r>
              <a:rPr lang="en-US" altLang="en-US" i="1"/>
              <a:t></a:t>
            </a:r>
            <a:r>
              <a:rPr lang="en-US" altLang="en-US" b="1" i="1"/>
              <a:t>R</a:t>
            </a:r>
            <a:r>
              <a:rPr lang="en-PH" altLang="en-US" b="1" i="1"/>
              <a:t>03</a:t>
            </a:r>
            <a:r>
              <a:rPr lang="en-US" altLang="en-US" b="1" i="1"/>
              <a:t>.01</a:t>
            </a:r>
            <a:r>
              <a:rPr lang="en-US" altLang="en-US" i="1"/>
              <a:t> Role-Based Access Control (RBAC) must be enforced to restrict access to sensitive data.</a:t>
            </a:r>
            <a:endParaRPr lang="en-US" altLang="en-US" i="1"/>
          </a:p>
          <a:p>
            <a:endParaRPr lang="en-US" altLang="en-US" i="1"/>
          </a:p>
          <a:p>
            <a:r>
              <a:rPr lang="en-US" altLang="en-US" b="1" i="1"/>
              <a:t>R0</a:t>
            </a:r>
            <a:r>
              <a:rPr lang="en-PH" altLang="en-US" b="1" i="1"/>
              <a:t>3</a:t>
            </a:r>
            <a:r>
              <a:rPr lang="en-US" altLang="en-US" b="1" i="1"/>
              <a:t>.02</a:t>
            </a:r>
            <a:r>
              <a:rPr lang="en-US" altLang="en-US" i="1"/>
              <a:t> Admin-controlled data encryption must be used to ensure data confidentiality.</a:t>
            </a:r>
            <a:endParaRPr lang="en-US" altLang="en-US" i="1"/>
          </a:p>
          <a:p>
            <a:endParaRPr lang="en-US" altLang="en-US" i="1"/>
          </a:p>
          <a:p>
            <a:r>
              <a:rPr lang="en-US" altLang="en-US" i="1"/>
              <a:t></a:t>
            </a:r>
            <a:r>
              <a:rPr lang="en-US" altLang="en-US" b="1" i="1"/>
              <a:t>R0</a:t>
            </a:r>
            <a:r>
              <a:rPr lang="en-PH" altLang="en-US" b="1" i="1"/>
              <a:t>3</a:t>
            </a:r>
            <a:r>
              <a:rPr lang="en-US" altLang="en-US" b="1" i="1"/>
              <a:t>.03</a:t>
            </a:r>
            <a:r>
              <a:rPr lang="en-US" altLang="en-US" i="1"/>
              <a:t> Multi-Factor Authentication (MFA) must be required for instructor logins.</a:t>
            </a:r>
            <a:endParaRPr lang="en-US" altLang="en-US" i="1"/>
          </a:p>
          <a:p>
            <a:endParaRPr lang="en-US" altLang="en-US" i="1"/>
          </a:p>
          <a:p>
            <a:r>
              <a:rPr lang="en-US" altLang="en-US" i="1"/>
              <a:t></a:t>
            </a:r>
            <a:r>
              <a:rPr lang="en-US" altLang="en-US" b="1" i="1"/>
              <a:t>R0</a:t>
            </a:r>
            <a:r>
              <a:rPr lang="en-PH" altLang="en-US" b="1" i="1"/>
              <a:t>3</a:t>
            </a:r>
            <a:r>
              <a:rPr lang="en-US" altLang="en-US" b="1" i="1"/>
              <a:t>.04</a:t>
            </a:r>
            <a:r>
              <a:rPr lang="en-US" altLang="en-US" i="1"/>
              <a:t> The system must operate over HTTPS using SSL security protocols.</a:t>
            </a:r>
            <a:endParaRPr lang="en-US" altLang="en-US"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0"/>
            <a:ext cx="9144000" cy="14173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altLang="en-US" sz="3555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4</a:t>
            </a:r>
            <a:r>
              <a:rPr lang="en-US" altLang="en-US" sz="3555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. Infrastructure &amp; Deployment Requirements</a:t>
            </a:r>
            <a:endParaRPr lang="en-US" altLang="en-US" sz="3555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900" b="1" i="1"/>
              <a:t>R0</a:t>
            </a:r>
            <a:r>
              <a:rPr lang="en-PH" altLang="en-US" sz="1900" b="1" i="1"/>
              <a:t>4</a:t>
            </a:r>
            <a:r>
              <a:rPr lang="en-US" altLang="en-US" sz="1900" b="1" i="1"/>
              <a:t>. </a:t>
            </a:r>
            <a:r>
              <a:rPr lang="en-US" altLang="en-US" sz="1900" i="1"/>
              <a:t>The system must be cloud-based and ensure scalability.</a:t>
            </a:r>
            <a:endParaRPr lang="en-US" altLang="en-US" sz="1900" i="1"/>
          </a:p>
          <a:p>
            <a:pPr marL="0" indent="0">
              <a:buNone/>
            </a:pPr>
            <a:endParaRPr lang="en-US" altLang="en-US" sz="1900" i="1"/>
          </a:p>
          <a:p>
            <a:r>
              <a:rPr lang="en-US" altLang="en-US" sz="1900" b="1" i="1"/>
              <a:t>R0</a:t>
            </a:r>
            <a:r>
              <a:rPr lang="en-PH" altLang="en-US" sz="1900" b="1" i="1"/>
              <a:t>4</a:t>
            </a:r>
            <a:r>
              <a:rPr lang="en-US" altLang="en-US" sz="1900" b="1" i="1"/>
              <a:t>.01 </a:t>
            </a:r>
            <a:r>
              <a:rPr lang="en-US" altLang="en-US" sz="1900" i="1"/>
              <a:t>The system must use MongoDB Atlas or MySQL for cloud-based data storage.</a:t>
            </a:r>
            <a:endParaRPr lang="en-US" altLang="en-US" sz="1900" i="1"/>
          </a:p>
          <a:p>
            <a:endParaRPr lang="en-US" altLang="en-US" sz="1900" i="1"/>
          </a:p>
          <a:p>
            <a:r>
              <a:rPr lang="en-US" altLang="en-US" sz="1900" b="1" i="1"/>
              <a:t>R0</a:t>
            </a:r>
            <a:r>
              <a:rPr lang="en-PH" altLang="en-US" sz="1900" b="1" i="1"/>
              <a:t>4</a:t>
            </a:r>
            <a:r>
              <a:rPr lang="en-US" altLang="en-US" sz="1900" b="1" i="1"/>
              <a:t>.0</a:t>
            </a:r>
            <a:r>
              <a:rPr lang="en-PH" altLang="en-US" sz="1900" b="1" i="1"/>
              <a:t>2 </a:t>
            </a:r>
            <a:r>
              <a:rPr lang="en-US" altLang="en-US" sz="1900" i="1"/>
              <a:t>The system must be accessible and scalable.</a:t>
            </a:r>
            <a:endParaRPr lang="en-US" altLang="en-US" sz="1900" i="1"/>
          </a:p>
          <a:p>
            <a:endParaRPr lang="en-US" altLang="en-US" sz="1900" i="1"/>
          </a:p>
          <a:p>
            <a:r>
              <a:rPr lang="en-US" altLang="en-US" sz="1900" b="1" i="1"/>
              <a:t>R0</a:t>
            </a:r>
            <a:r>
              <a:rPr lang="en-PH" altLang="en-US" sz="1900" b="1" i="1"/>
              <a:t>4</a:t>
            </a:r>
            <a:r>
              <a:rPr lang="en-US" altLang="en-US" sz="1900" b="1" i="1"/>
              <a:t>.03 </a:t>
            </a:r>
            <a:r>
              <a:rPr lang="en-US" altLang="en-US" sz="1900" i="1"/>
              <a:t>The system must not provide an API for integration with other university systems.</a:t>
            </a:r>
            <a:endParaRPr lang="en-US" altLang="en-US" sz="1900" i="1"/>
          </a:p>
        </p:txBody>
      </p:sp>
      <p:sp>
        <p:nvSpPr>
          <p:cNvPr id="8" name="Diamond 7"/>
          <p:cNvSpPr/>
          <p:nvPr/>
        </p:nvSpPr>
        <p:spPr>
          <a:xfrm>
            <a:off x="160020" y="6597650"/>
            <a:ext cx="1988185" cy="2091055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</a:schemeClr>
                    </a:gs>
                  </a:gsLst>
                  <a:lin ang="16200000" scaled="0"/>
                </a:gra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-1062355" y="5338445"/>
            <a:ext cx="1988185" cy="2091055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</a:schemeClr>
                    </a:gs>
                  </a:gsLst>
                  <a:lin ang="16200000" scaled="0"/>
                </a:gra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en-US"/>
          </a:p>
        </p:txBody>
      </p:sp>
      <p:sp>
        <p:nvSpPr>
          <p:cNvPr id="9" name="Diamond 8"/>
          <p:cNvSpPr/>
          <p:nvPr/>
        </p:nvSpPr>
        <p:spPr>
          <a:xfrm>
            <a:off x="731520" y="4846320"/>
            <a:ext cx="1988185" cy="2091055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</a:schemeClr>
                    </a:gs>
                  </a:gsLst>
                  <a:lin ang="16200000" scaled="0"/>
                </a:gra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en-US"/>
          </a:p>
        </p:txBody>
      </p:sp>
      <p:sp>
        <p:nvSpPr>
          <p:cNvPr id="10" name="Diamond 9"/>
          <p:cNvSpPr/>
          <p:nvPr/>
        </p:nvSpPr>
        <p:spPr>
          <a:xfrm>
            <a:off x="1910080" y="6084570"/>
            <a:ext cx="1988185" cy="2091055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</a:schemeClr>
                    </a:gs>
                  </a:gsLst>
                  <a:lin ang="16200000" scaled="0"/>
                </a:gra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en-US"/>
          </a:p>
        </p:txBody>
      </p:sp>
      <p:sp>
        <p:nvSpPr>
          <p:cNvPr id="11" name="Diamond 10"/>
          <p:cNvSpPr/>
          <p:nvPr/>
        </p:nvSpPr>
        <p:spPr>
          <a:xfrm>
            <a:off x="2583815" y="4394200"/>
            <a:ext cx="1988185" cy="2091055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</a:schemeClr>
                    </a:gs>
                  </a:gsLst>
                  <a:lin ang="16200000" scaled="0"/>
                </a:gra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en-US"/>
          </a:p>
        </p:txBody>
      </p:sp>
      <p:sp>
        <p:nvSpPr>
          <p:cNvPr id="12" name="Diamond 11"/>
          <p:cNvSpPr/>
          <p:nvPr/>
        </p:nvSpPr>
        <p:spPr>
          <a:xfrm>
            <a:off x="3817620" y="5652770"/>
            <a:ext cx="1988185" cy="2091055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</a:schemeClr>
                    </a:gs>
                  </a:gsLst>
                  <a:lin ang="16200000" scaled="0"/>
                </a:gra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en-US"/>
          </a:p>
        </p:txBody>
      </p:sp>
      <p:sp>
        <p:nvSpPr>
          <p:cNvPr id="13" name="Diamond 12"/>
          <p:cNvSpPr/>
          <p:nvPr/>
        </p:nvSpPr>
        <p:spPr>
          <a:xfrm>
            <a:off x="5111115" y="6937375"/>
            <a:ext cx="1988185" cy="2091055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</a:schemeClr>
                    </a:gs>
                  </a:gsLst>
                  <a:lin ang="16200000" scaled="0"/>
                </a:gra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en-US"/>
          </a:p>
        </p:txBody>
      </p:sp>
      <p:sp>
        <p:nvSpPr>
          <p:cNvPr id="14" name="Diamond 13"/>
          <p:cNvSpPr/>
          <p:nvPr/>
        </p:nvSpPr>
        <p:spPr>
          <a:xfrm>
            <a:off x="5496560" y="4989195"/>
            <a:ext cx="1988185" cy="2091055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</a:schemeClr>
                    </a:gs>
                  </a:gsLst>
                  <a:lin ang="16200000" scaled="0"/>
                </a:gra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en-US"/>
          </a:p>
        </p:txBody>
      </p:sp>
      <p:sp>
        <p:nvSpPr>
          <p:cNvPr id="15" name="Diamond 14"/>
          <p:cNvSpPr/>
          <p:nvPr/>
        </p:nvSpPr>
        <p:spPr>
          <a:xfrm>
            <a:off x="6730365" y="6247765"/>
            <a:ext cx="1988185" cy="2091055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</a:schemeClr>
                    </a:gs>
                  </a:gsLst>
                  <a:lin ang="16200000" scaled="0"/>
                </a:gra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en-US"/>
          </a:p>
        </p:txBody>
      </p:sp>
      <p:sp>
        <p:nvSpPr>
          <p:cNvPr id="16" name="Diamond 15"/>
          <p:cNvSpPr/>
          <p:nvPr/>
        </p:nvSpPr>
        <p:spPr>
          <a:xfrm>
            <a:off x="7247255" y="4506595"/>
            <a:ext cx="1988185" cy="2091055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</a:schemeClr>
                    </a:gs>
                  </a:gsLst>
                  <a:lin ang="16200000" scaled="0"/>
                </a:gra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en-US"/>
          </a:p>
        </p:txBody>
      </p:sp>
      <p:sp>
        <p:nvSpPr>
          <p:cNvPr id="17" name="Diamond 16"/>
          <p:cNvSpPr/>
          <p:nvPr/>
        </p:nvSpPr>
        <p:spPr>
          <a:xfrm>
            <a:off x="8481060" y="5765165"/>
            <a:ext cx="1988185" cy="2091055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</a:schemeClr>
                    </a:gs>
                  </a:gsLst>
                  <a:lin ang="16200000" scaled="0"/>
                </a:gra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0" y="0"/>
            <a:ext cx="9144000" cy="14173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32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5. </a:t>
            </a:r>
            <a:r>
              <a:rPr sz="32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Deployment Timeline</a:t>
            </a:r>
            <a:endParaRPr sz="32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6450"/>
            <a:ext cx="8229600" cy="4525963"/>
          </a:xfrm>
        </p:spPr>
        <p:txBody>
          <a:bodyPr/>
          <a:lstStyle/>
          <a:p>
            <a:r>
              <a:rPr lang="en-US" altLang="en-US" sz="1900" b="1" i="1"/>
              <a:t>R0</a:t>
            </a:r>
            <a:r>
              <a:rPr lang="en-PH" altLang="en-US" sz="1900" b="1" i="1"/>
              <a:t>5</a:t>
            </a:r>
            <a:r>
              <a:rPr lang="en-US" altLang="en-US" sz="1900" b="1" i="1"/>
              <a:t>.</a:t>
            </a:r>
            <a:r>
              <a:rPr lang="en-US" altLang="en-US" sz="1900" i="1"/>
              <a:t> On May 15, 2025 is the initial checking for the system.</a:t>
            </a:r>
            <a:endParaRPr lang="en-US" altLang="en-US" sz="1900" i="1"/>
          </a:p>
          <a:p>
            <a:endParaRPr lang="en-US" altLang="en-US" sz="1900" i="1"/>
          </a:p>
          <a:p>
            <a:r>
              <a:rPr lang="en-US" altLang="en-US" sz="1900" b="1" i="1"/>
              <a:t>R0</a:t>
            </a:r>
            <a:r>
              <a:rPr lang="en-PH" altLang="en-US" sz="1900" b="1" i="1"/>
              <a:t>6</a:t>
            </a:r>
            <a:r>
              <a:rPr lang="en-US" altLang="en-US" sz="1900" b="1" i="1"/>
              <a:t>. </a:t>
            </a:r>
            <a:r>
              <a:rPr lang="en-US" altLang="en-US" sz="1900" i="1"/>
              <a:t>The system must be fully operational and deployed on May 22, 2025.</a:t>
            </a:r>
            <a:endParaRPr lang="en-US" altLang="en-US" sz="1900" i="1"/>
          </a:p>
        </p:txBody>
      </p:sp>
      <p:sp>
        <p:nvSpPr>
          <p:cNvPr id="8" name="Diamond 7"/>
          <p:cNvSpPr/>
          <p:nvPr/>
        </p:nvSpPr>
        <p:spPr>
          <a:xfrm>
            <a:off x="160020" y="5883275"/>
            <a:ext cx="1988185" cy="2091055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</a:schemeClr>
                    </a:gs>
                  </a:gsLst>
                  <a:lin ang="16200000" scaled="0"/>
                </a:gra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-1062355" y="4624070"/>
            <a:ext cx="1988185" cy="2091055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</a:schemeClr>
                    </a:gs>
                  </a:gsLst>
                  <a:lin ang="16200000" scaled="0"/>
                </a:gra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en-US"/>
          </a:p>
        </p:txBody>
      </p:sp>
      <p:sp>
        <p:nvSpPr>
          <p:cNvPr id="9" name="Diamond 8"/>
          <p:cNvSpPr/>
          <p:nvPr/>
        </p:nvSpPr>
        <p:spPr>
          <a:xfrm>
            <a:off x="731520" y="4131945"/>
            <a:ext cx="1988185" cy="2091055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</a:schemeClr>
                    </a:gs>
                  </a:gsLst>
                  <a:lin ang="16200000" scaled="0"/>
                </a:gra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en-US"/>
          </a:p>
        </p:txBody>
      </p:sp>
      <p:sp>
        <p:nvSpPr>
          <p:cNvPr id="10" name="Diamond 9"/>
          <p:cNvSpPr/>
          <p:nvPr/>
        </p:nvSpPr>
        <p:spPr>
          <a:xfrm>
            <a:off x="1910080" y="5370195"/>
            <a:ext cx="1988185" cy="2091055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</a:schemeClr>
                    </a:gs>
                  </a:gsLst>
                  <a:lin ang="16200000" scaled="0"/>
                </a:gra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en-US"/>
          </a:p>
        </p:txBody>
      </p:sp>
      <p:sp>
        <p:nvSpPr>
          <p:cNvPr id="11" name="Diamond 10"/>
          <p:cNvSpPr/>
          <p:nvPr/>
        </p:nvSpPr>
        <p:spPr>
          <a:xfrm>
            <a:off x="2583815" y="3679825"/>
            <a:ext cx="1988185" cy="2091055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</a:schemeClr>
                    </a:gs>
                  </a:gsLst>
                  <a:lin ang="16200000" scaled="0"/>
                </a:gra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en-US"/>
          </a:p>
        </p:txBody>
      </p:sp>
      <p:sp>
        <p:nvSpPr>
          <p:cNvPr id="12" name="Diamond 11"/>
          <p:cNvSpPr/>
          <p:nvPr/>
        </p:nvSpPr>
        <p:spPr>
          <a:xfrm>
            <a:off x="3817620" y="4938395"/>
            <a:ext cx="1988185" cy="2091055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</a:schemeClr>
                    </a:gs>
                  </a:gsLst>
                  <a:lin ang="16200000" scaled="0"/>
                </a:gra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en-US"/>
          </a:p>
        </p:txBody>
      </p:sp>
      <p:sp>
        <p:nvSpPr>
          <p:cNvPr id="13" name="Diamond 12"/>
          <p:cNvSpPr/>
          <p:nvPr/>
        </p:nvSpPr>
        <p:spPr>
          <a:xfrm>
            <a:off x="5111115" y="6223000"/>
            <a:ext cx="1988185" cy="2091055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</a:schemeClr>
                    </a:gs>
                  </a:gsLst>
                  <a:lin ang="16200000" scaled="0"/>
                </a:gra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en-US"/>
          </a:p>
        </p:txBody>
      </p:sp>
      <p:sp>
        <p:nvSpPr>
          <p:cNvPr id="14" name="Diamond 13"/>
          <p:cNvSpPr/>
          <p:nvPr/>
        </p:nvSpPr>
        <p:spPr>
          <a:xfrm>
            <a:off x="5496560" y="4274820"/>
            <a:ext cx="1988185" cy="2091055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</a:schemeClr>
                    </a:gs>
                  </a:gsLst>
                  <a:lin ang="16200000" scaled="0"/>
                </a:gra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en-US"/>
          </a:p>
        </p:txBody>
      </p:sp>
      <p:sp>
        <p:nvSpPr>
          <p:cNvPr id="15" name="Diamond 14"/>
          <p:cNvSpPr/>
          <p:nvPr/>
        </p:nvSpPr>
        <p:spPr>
          <a:xfrm>
            <a:off x="6730365" y="5533390"/>
            <a:ext cx="1988185" cy="2091055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</a:schemeClr>
                    </a:gs>
                  </a:gsLst>
                  <a:lin ang="16200000" scaled="0"/>
                </a:gra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en-US"/>
          </a:p>
        </p:txBody>
      </p:sp>
      <p:sp>
        <p:nvSpPr>
          <p:cNvPr id="16" name="Diamond 15"/>
          <p:cNvSpPr/>
          <p:nvPr/>
        </p:nvSpPr>
        <p:spPr>
          <a:xfrm>
            <a:off x="7247255" y="3792220"/>
            <a:ext cx="1988185" cy="2091055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</a:schemeClr>
                    </a:gs>
                  </a:gsLst>
                  <a:lin ang="16200000" scaled="0"/>
                </a:gra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en-US"/>
          </a:p>
        </p:txBody>
      </p:sp>
      <p:sp>
        <p:nvSpPr>
          <p:cNvPr id="17" name="Diamond 16"/>
          <p:cNvSpPr/>
          <p:nvPr/>
        </p:nvSpPr>
        <p:spPr>
          <a:xfrm>
            <a:off x="8481060" y="5050790"/>
            <a:ext cx="1988185" cy="2091055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</a:schemeClr>
                    </a:gs>
                  </a:gsLst>
                  <a:lin ang="16200000" scaled="0"/>
                </a:gra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Diamond 7"/>
          <p:cNvSpPr/>
          <p:nvPr/>
        </p:nvSpPr>
        <p:spPr>
          <a:xfrm rot="5760000">
            <a:off x="160020" y="5883275"/>
            <a:ext cx="1988185" cy="2091055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</a:schemeClr>
                    </a:gs>
                  </a:gsLst>
                  <a:lin ang="16200000" scaled="0"/>
                </a:gra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0" y="0"/>
            <a:ext cx="9144000" cy="14173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Conclusion</a:t>
            </a:r>
            <a:endParaRPr sz="32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1510"/>
            <a:ext cx="8229600" cy="4525963"/>
          </a:xfrm>
        </p:spPr>
        <p:txBody>
          <a:bodyPr/>
          <a:lstStyle/>
          <a:p>
            <a:pPr algn="just"/>
            <a:r>
              <a:rPr lang="en-PH" sz="2800" i="1">
                <a:latin typeface="+mj-lt"/>
                <a:cs typeface="+mj-lt"/>
              </a:rPr>
              <a:t>By following these structured requirements, the system will simply attendance management,enhance security, and improve data accessibility, ensuring a more efficient process for students and instructors alike</a:t>
            </a:r>
            <a:endParaRPr lang="en-PH" sz="2800" i="1">
              <a:latin typeface="+mj-lt"/>
              <a:cs typeface="+mj-lt"/>
            </a:endParaRPr>
          </a:p>
        </p:txBody>
      </p:sp>
      <p:sp>
        <p:nvSpPr>
          <p:cNvPr id="7" name="Diamond 6"/>
          <p:cNvSpPr/>
          <p:nvPr/>
        </p:nvSpPr>
        <p:spPr>
          <a:xfrm rot="5760000">
            <a:off x="-1062355" y="4624070"/>
            <a:ext cx="1988185" cy="2091055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</a:schemeClr>
                    </a:gs>
                  </a:gsLst>
                  <a:lin ang="16200000" scaled="0"/>
                </a:gra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en-US"/>
          </a:p>
        </p:txBody>
      </p:sp>
      <p:sp>
        <p:nvSpPr>
          <p:cNvPr id="9" name="Diamond 8"/>
          <p:cNvSpPr/>
          <p:nvPr/>
        </p:nvSpPr>
        <p:spPr>
          <a:xfrm rot="5760000">
            <a:off x="731520" y="4131945"/>
            <a:ext cx="1988185" cy="2091055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</a:schemeClr>
                    </a:gs>
                  </a:gsLst>
                  <a:lin ang="16200000" scaled="0"/>
                </a:gra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en-US"/>
          </a:p>
        </p:txBody>
      </p:sp>
      <p:sp>
        <p:nvSpPr>
          <p:cNvPr id="10" name="Diamond 9"/>
          <p:cNvSpPr/>
          <p:nvPr/>
        </p:nvSpPr>
        <p:spPr>
          <a:xfrm rot="5760000">
            <a:off x="1910080" y="5370195"/>
            <a:ext cx="1988185" cy="2091055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</a:schemeClr>
                    </a:gs>
                  </a:gsLst>
                  <a:lin ang="16200000" scaled="0"/>
                </a:gra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en-US"/>
          </a:p>
        </p:txBody>
      </p:sp>
      <p:sp>
        <p:nvSpPr>
          <p:cNvPr id="11" name="Diamond 10"/>
          <p:cNvSpPr/>
          <p:nvPr/>
        </p:nvSpPr>
        <p:spPr>
          <a:xfrm rot="5760000">
            <a:off x="2583815" y="3679825"/>
            <a:ext cx="1988185" cy="2091055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</a:schemeClr>
                    </a:gs>
                  </a:gsLst>
                  <a:lin ang="16200000" scaled="0"/>
                </a:gra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en-US"/>
          </a:p>
        </p:txBody>
      </p:sp>
      <p:sp>
        <p:nvSpPr>
          <p:cNvPr id="12" name="Diamond 11"/>
          <p:cNvSpPr/>
          <p:nvPr/>
        </p:nvSpPr>
        <p:spPr>
          <a:xfrm rot="5760000">
            <a:off x="3817620" y="4938395"/>
            <a:ext cx="1988185" cy="2091055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</a:schemeClr>
                    </a:gs>
                  </a:gsLst>
                  <a:lin ang="16200000" scaled="0"/>
                </a:gra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en-US"/>
          </a:p>
        </p:txBody>
      </p:sp>
      <p:sp>
        <p:nvSpPr>
          <p:cNvPr id="13" name="Diamond 12"/>
          <p:cNvSpPr/>
          <p:nvPr/>
        </p:nvSpPr>
        <p:spPr>
          <a:xfrm rot="5760000">
            <a:off x="5111115" y="6223000"/>
            <a:ext cx="1988185" cy="2091055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</a:schemeClr>
                    </a:gs>
                  </a:gsLst>
                  <a:lin ang="16200000" scaled="0"/>
                </a:gra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en-US"/>
          </a:p>
        </p:txBody>
      </p:sp>
      <p:sp>
        <p:nvSpPr>
          <p:cNvPr id="14" name="Diamond 13"/>
          <p:cNvSpPr/>
          <p:nvPr/>
        </p:nvSpPr>
        <p:spPr>
          <a:xfrm rot="5760000">
            <a:off x="5496560" y="4274820"/>
            <a:ext cx="1988185" cy="2091055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</a:schemeClr>
                    </a:gs>
                  </a:gsLst>
                  <a:lin ang="16200000" scaled="0"/>
                </a:gra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en-US"/>
          </a:p>
        </p:txBody>
      </p:sp>
      <p:sp>
        <p:nvSpPr>
          <p:cNvPr id="15" name="Diamond 14"/>
          <p:cNvSpPr/>
          <p:nvPr/>
        </p:nvSpPr>
        <p:spPr>
          <a:xfrm rot="5760000">
            <a:off x="6730365" y="5533390"/>
            <a:ext cx="1988185" cy="2091055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</a:schemeClr>
                    </a:gs>
                  </a:gsLst>
                  <a:lin ang="16200000" scaled="0"/>
                </a:gra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en-US"/>
          </a:p>
        </p:txBody>
      </p:sp>
      <p:sp>
        <p:nvSpPr>
          <p:cNvPr id="16" name="Diamond 15"/>
          <p:cNvSpPr/>
          <p:nvPr/>
        </p:nvSpPr>
        <p:spPr>
          <a:xfrm rot="5760000">
            <a:off x="7247255" y="3792220"/>
            <a:ext cx="1988185" cy="2091055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</a:schemeClr>
                    </a:gs>
                  </a:gsLst>
                  <a:lin ang="16200000" scaled="0"/>
                </a:gra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en-US"/>
          </a:p>
        </p:txBody>
      </p:sp>
      <p:sp>
        <p:nvSpPr>
          <p:cNvPr id="17" name="Diamond 16"/>
          <p:cNvSpPr/>
          <p:nvPr/>
        </p:nvSpPr>
        <p:spPr>
          <a:xfrm rot="5760000">
            <a:off x="8481060" y="5050790"/>
            <a:ext cx="1988185" cy="2091055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</a:schemeClr>
                    </a:gs>
                  </a:gsLst>
                  <a:lin ang="16200000" scaled="0"/>
                </a:gra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2494</Words>
  <Application>WPS Presentation</Application>
  <PresentationFormat>On-screen Show (4:3)</PresentationFormat>
  <Paragraphs>71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Arial Narrow</vt:lpstr>
      <vt:lpstr>Arial Black</vt:lpstr>
      <vt:lpstr>Office Theme</vt:lpstr>
      <vt:lpstr>Attendance Tracking System - Project Requirements</vt:lpstr>
      <vt:lpstr>User Management Requirements</vt:lpstr>
      <vt:lpstr>Attendance Tracking Requirements</vt:lpstr>
      <vt:lpstr>Security Requirements</vt:lpstr>
      <vt:lpstr>Infrastructure &amp; Deployment</vt:lpstr>
      <vt:lpstr>Deployment Timeline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User</cp:lastModifiedBy>
  <cp:revision>17</cp:revision>
  <dcterms:created xsi:type="dcterms:W3CDTF">2013-01-27T09:14:00Z</dcterms:created>
  <dcterms:modified xsi:type="dcterms:W3CDTF">2025-03-18T12:42:12Z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26C21FD5133B470D800FF29CF9278906_12</vt:lpwstr>
  </property>
  <property fmtid="{D5CDD505-2E9C-101B-9397-08002B2CF9AE}" pid="3" name="KSOProductBuildVer">
    <vt:lpwstr>1033-12.2.0.20326</vt:lpwstr>
  </property>
</Properties>
</file>