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1.jpeg" ContentType="image/jpe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C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l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i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c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k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 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t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o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 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e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d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i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t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 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M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a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s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t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e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r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 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t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i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t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l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e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 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s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t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y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l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D31DEB0-902E-4F89-8A69-350C85F59DA3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7/17/20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9D83875-467A-4149-B018-2A87135FE131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1EFBDC0-E43B-4B22-BF99-2BEEEF00579C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7/17/20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081A1C5-7FBF-4F69-A156-3DEAA43A39D1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866941A-E3ED-4037-9106-D3194D3F1D8D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7/17/20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B83B15E-FAF2-46A7-97B8-DB0629108C6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01" name="Line 11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nmap.org/book/man-port-scanning-techniques.html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howtogeek.com/192173/how-and-why-to-change-your-mac-address-on-windows-linux-and-mac/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www.inetdaemon.com/tutorials/internet/tcp/3-way_handshake.shtml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hyperlink" Target="https://www.oodlestechnologies.com/blogs/Why-UDP-is-preferred-for-Live-Streaming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The Road To Ethical Hacking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(6) Technical: Introducing Everything NMAP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November 1, 2018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0" name="Picture 8" descr=""/>
          <p:cNvPicPr/>
          <p:nvPr/>
        </p:nvPicPr>
        <p:blipFill>
          <a:blip r:embed="rId1"/>
          <a:stretch/>
        </p:blipFill>
        <p:spPr>
          <a:xfrm>
            <a:off x="-170280" y="-144360"/>
            <a:ext cx="3022920" cy="3022920"/>
          </a:xfrm>
          <a:prstGeom prst="rect">
            <a:avLst/>
          </a:prstGeom>
          <a:ln>
            <a:noFill/>
          </a:ln>
        </p:spPr>
      </p:pic>
      <p:pic>
        <p:nvPicPr>
          <p:cNvPr id="141" name="Picture 12" descr=""/>
          <p:cNvPicPr/>
          <p:nvPr/>
        </p:nvPicPr>
        <p:blipFill>
          <a:blip r:embed="rId2"/>
          <a:stretch/>
        </p:blipFill>
        <p:spPr>
          <a:xfrm>
            <a:off x="8692560" y="1478520"/>
            <a:ext cx="3219120" cy="321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-sU flag (Scanning User Datagram Protocol)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Example: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sudo nmap –sU ocf.berkeley.edu –p123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We should by now know what sudo is.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running nmap with elevated privileges –sU is states we want to scan UDP ports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ocf.berkeley.edu is the name of our host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NOTE: rDNS is enabled. use –n to disable. (optional)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-p123 tells nmap we want to scan port 123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Results: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ntp service (Network Time Protocol).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It’s default port is 123, and is generally under UDP.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Open|Filtered means it may or may not be allow public to connect.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74" name="Picture 3" descr=""/>
          <p:cNvPicPr/>
          <p:nvPr/>
        </p:nvPicPr>
        <p:blipFill>
          <a:blip r:embed="rId1"/>
          <a:stretch/>
        </p:blipFill>
        <p:spPr>
          <a:xfrm>
            <a:off x="9485640" y="-371520"/>
            <a:ext cx="2960280" cy="296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How to not get caught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IDS (Intrusion Detection Systems)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Can detect scans (SYN scans)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Using the following flags  *Types of scans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 following will issue a (RST) packet, that is reset the connection.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FIN (Spanish for “END”)  (“Stop talking, just listen”)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FLAG: -sF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Example</a:t>
            </a: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: sudo nmap –sF –n ocf.berkeley.edu –p80 --reason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-p80 (port 80, recall this is http by default)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--reason (states the method used to determine the state of the port)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RESULT: reset ttl 255 (ttl  = time to live)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Xmas Tress  (May not be covered)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FLAG: -sX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 u="sng">
                <a:solidFill>
                  <a:srgbClr val="5eb2ea"/>
                </a:solidFill>
                <a:uFillTx/>
                <a:latin typeface="Calibri"/>
                <a:hlinkClick r:id="rId1"/>
              </a:rPr>
              <a:t>https://nmap.org/book/man-port-scanning-techniques.html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Null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77" name="Picture 3" descr=""/>
          <p:cNvPicPr/>
          <p:nvPr/>
        </p:nvPicPr>
        <p:blipFill>
          <a:blip r:embed="rId2"/>
          <a:stretch/>
        </p:blipFill>
        <p:spPr>
          <a:xfrm>
            <a:off x="9485640" y="-371520"/>
            <a:ext cx="2960280" cy="296028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7679520" y="2265840"/>
            <a:ext cx="42757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Sneak through non-stateful firewalls and packet filtering routers. 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Some IDS can detect them.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not distinguish between open|filtered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Operating System *Flag: -O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What is an Operating System?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“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software that supports a computer's basic functions, such as scheduling tasks, executing applications, and controlling peripherals.”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We must identify our target.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If we are scanning in the local lan, we can see the MAC address.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media access control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What is fingerprinting?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 size of your screen can be used to fingerprint.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We want to know who created the device, what software can it run.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An attackers sends a  windows malicious software to a macOS user or Linux user?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Example: nmap -O -n scanme.nmap.org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Dectect the operating system, disable reverse DNS look up.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Example: sudo nmap -n -Pn -O 18.213.119.84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81" name="Picture 4" descr=""/>
          <p:cNvPicPr/>
          <p:nvPr/>
        </p:nvPicPr>
        <p:blipFill>
          <a:blip r:embed="rId1"/>
          <a:stretch/>
        </p:blipFill>
        <p:spPr>
          <a:xfrm>
            <a:off x="8669160" y="3333240"/>
            <a:ext cx="2176920" cy="227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Changing your MAC Address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Follow this instructions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 u="sng">
                <a:solidFill>
                  <a:srgbClr val="5eb2ea"/>
                </a:solidFill>
                <a:uFillTx/>
                <a:latin typeface="Calibri"/>
                <a:hlinkClick r:id="rId1"/>
              </a:rPr>
              <a:t>https://www.howtogeek.com/192173/how-and-why-to-change-your-mac-address-on-windows-linux-and-mac/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Packet Tracing (Flag: --packet-trace)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Similar to traceroute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 hops it takes to reach the target host.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Recall that in order to reach your target host, the packets sent must travel through different hosts.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If one of the intermediate host is down you will never reach your destination.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This is a debugging tool (Find where there is an error)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Packets may travel all over the nation or world before reaching the target.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You can measure the delay.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Delay may tell you how far a host is, or how fast a connection is.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45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3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5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bg2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Shape 6"/>
          <p:cNvSpPr txBox="1"/>
          <p:nvPr/>
        </p:nvSpPr>
        <p:spPr>
          <a:xfrm>
            <a:off x="902880" y="1313280"/>
            <a:ext cx="6765840" cy="4927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5000"/>
              </a:lnSpc>
            </a:pPr>
            <a:r>
              <a:rPr b="0" lang="en-US" sz="5400" spc="-49" strike="noStrike">
                <a:solidFill>
                  <a:srgbClr val="262626"/>
                </a:solidFill>
                <a:latin typeface="Calibri Light"/>
              </a:rPr>
              <a:t>Thank You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7"/>
          <p:cNvSpPr txBox="1"/>
          <p:nvPr/>
        </p:nvSpPr>
        <p:spPr>
          <a:xfrm>
            <a:off x="4793760" y="1944000"/>
            <a:ext cx="5534280" cy="3907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199" strike="noStrike" cap="all">
                <a:solidFill>
                  <a:srgbClr val="637052"/>
                </a:solidFill>
                <a:latin typeface="Calibri Light"/>
              </a:rPr>
              <a:t>Ramiro Gonzalez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199" strike="noStrike" cap="all">
                <a:solidFill>
                  <a:srgbClr val="637052"/>
                </a:solidFill>
                <a:latin typeface="Calibri Light"/>
              </a:rPr>
              <a:t>rgonzalez69@ucmerce.edu</a:t>
            </a:r>
            <a:r>
              <a:rPr b="0" lang="en-US" sz="2000" spc="199" strike="noStrike" cap="all">
                <a:solidFill>
                  <a:srgbClr val="637052"/>
                </a:solidFill>
                <a:latin typeface="Calibri Light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199" strike="noStrike" cap="all">
                <a:solidFill>
                  <a:srgbClr val="637052"/>
                </a:solidFill>
                <a:latin typeface="Calibri Light"/>
              </a:rPr>
              <a:t>ramirogonzalez.org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199" strike="noStrike" cap="all">
                <a:solidFill>
                  <a:srgbClr val="637052"/>
                </a:solidFill>
                <a:latin typeface="Calibri Light"/>
              </a:rPr>
              <a:t>209-962-2524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3" name="Line 8"/>
          <p:cNvSpPr/>
          <p:nvPr/>
        </p:nvSpPr>
        <p:spPr>
          <a:xfrm>
            <a:off x="4055760" y="2057040"/>
            <a:ext cx="360" cy="274320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4" name="Graphic 6" descr=""/>
          <p:cNvPicPr/>
          <p:nvPr/>
        </p:nvPicPr>
        <p:blipFill>
          <a:blip r:embed="rId1"/>
          <a:stretch/>
        </p:blipFill>
        <p:spPr>
          <a:xfrm>
            <a:off x="4175640" y="1826640"/>
            <a:ext cx="687600" cy="687600"/>
          </a:xfrm>
          <a:prstGeom prst="rect">
            <a:avLst/>
          </a:prstGeom>
          <a:ln>
            <a:noFill/>
          </a:ln>
        </p:spPr>
      </p:pic>
      <p:pic>
        <p:nvPicPr>
          <p:cNvPr id="195" name="Graphic 8" descr=""/>
          <p:cNvPicPr/>
          <p:nvPr/>
        </p:nvPicPr>
        <p:blipFill>
          <a:blip r:embed="rId2"/>
          <a:stretch/>
        </p:blipFill>
        <p:spPr>
          <a:xfrm>
            <a:off x="4177080" y="5249520"/>
            <a:ext cx="685800" cy="685800"/>
          </a:xfrm>
          <a:prstGeom prst="rect">
            <a:avLst/>
          </a:prstGeom>
          <a:ln>
            <a:noFill/>
          </a:ln>
        </p:spPr>
      </p:pic>
      <p:pic>
        <p:nvPicPr>
          <p:cNvPr id="196" name="Graphic 12" descr=""/>
          <p:cNvPicPr/>
          <p:nvPr/>
        </p:nvPicPr>
        <p:blipFill>
          <a:blip r:embed="rId3"/>
          <a:stretch/>
        </p:blipFill>
        <p:spPr>
          <a:xfrm>
            <a:off x="4167720" y="4409640"/>
            <a:ext cx="687600" cy="687600"/>
          </a:xfrm>
          <a:prstGeom prst="rect">
            <a:avLst/>
          </a:prstGeom>
          <a:ln>
            <a:noFill/>
          </a:ln>
        </p:spPr>
      </p:pic>
      <p:pic>
        <p:nvPicPr>
          <p:cNvPr id="197" name="Graphic 16" descr=""/>
          <p:cNvPicPr/>
          <p:nvPr/>
        </p:nvPicPr>
        <p:blipFill>
          <a:blip r:embed="rId4"/>
          <a:stretch/>
        </p:blipFill>
        <p:spPr>
          <a:xfrm>
            <a:off x="4167720" y="3159720"/>
            <a:ext cx="633600" cy="633600"/>
          </a:xfrm>
          <a:prstGeom prst="rect">
            <a:avLst/>
          </a:prstGeom>
          <a:ln>
            <a:noFill/>
          </a:ln>
        </p:spPr>
      </p:pic>
      <p:pic>
        <p:nvPicPr>
          <p:cNvPr id="198" name="Picture 35" descr=""/>
          <p:cNvPicPr/>
          <p:nvPr/>
        </p:nvPicPr>
        <p:blipFill>
          <a:blip r:embed="rId5"/>
          <a:stretch/>
        </p:blipFill>
        <p:spPr>
          <a:xfrm>
            <a:off x="9493920" y="241560"/>
            <a:ext cx="2490840" cy="249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ff0000"/>
                </a:solidFill>
                <a:latin typeface="Calibri Light"/>
              </a:rPr>
              <a:t>WARNING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4800" spc="-1" strike="noStrike">
                <a:solidFill>
                  <a:srgbClr val="ff0000"/>
                </a:solidFill>
                <a:latin typeface="Calibri"/>
              </a:rPr>
              <a:t>Before network scanning make sure you have explicitly written permission. Or else contact your local laywer. </a:t>
            </a:r>
            <a:endParaRPr b="0" lang="en-US" sz="4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4800" spc="-1" strike="noStrike">
                <a:solidFill>
                  <a:srgbClr val="ff0000"/>
                </a:solidFill>
                <a:latin typeface="Calibri"/>
              </a:rPr>
              <a:t>!!!!!</a:t>
            </a:r>
            <a:endParaRPr b="0" lang="en-US" sz="48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9485640" y="-371520"/>
            <a:ext cx="2960280" cy="2960280"/>
          </a:xfrm>
          <a:prstGeom prst="rect">
            <a:avLst/>
          </a:prstGeom>
          <a:ln>
            <a:noFill/>
          </a:ln>
        </p:spPr>
      </p:pic>
      <p:pic>
        <p:nvPicPr>
          <p:cNvPr id="145" name="Picture 5" descr=""/>
          <p:cNvPicPr/>
          <p:nvPr/>
        </p:nvPicPr>
        <p:blipFill>
          <a:blip r:embed="rId2"/>
          <a:stretch/>
        </p:blipFill>
        <p:spPr>
          <a:xfrm>
            <a:off x="3843720" y="471960"/>
            <a:ext cx="1447200" cy="127368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992520" y="5005080"/>
            <a:ext cx="11053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Tell your kids, friends, family and mistress that you may not be around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Vocabulary &amp; Acronyms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DNS : Domain Name System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PING : Packet InterNet Groper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IP : Internet Protocol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 : Local Area Network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MAC: Media Access Control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Dead or Alive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Hiding systems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Makes the jobs of attackers harder but not impossible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A little more work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What is ping?  (ICMP echo request)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Tests whether the host is up. By sending a request.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Disadvantages: A host may not send back the request.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Normal scans will not properly scan hosts.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By default (Reverse DNS resolution [lookup]) * IP </a:t>
            </a:r>
            <a:r>
              <a:rPr b="0" lang="en-US" sz="1800" spc="-1" strike="noStrike">
                <a:solidFill>
                  <a:srgbClr val="40404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Domain , is enabled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use –n flag. to disable rDNS.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5857560" y="127800"/>
            <a:ext cx="476640" cy="20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63360"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333333"/>
                </a:solidFill>
                <a:latin typeface="Monaco"/>
              </a:rPr>
              <a:t>No ping</a:t>
            </a: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2" name="Picture 4" descr=""/>
          <p:cNvPicPr/>
          <p:nvPr/>
        </p:nvPicPr>
        <p:blipFill>
          <a:blip r:embed="rId1"/>
          <a:stretch/>
        </p:blipFill>
        <p:spPr>
          <a:xfrm>
            <a:off x="9485640" y="-371520"/>
            <a:ext cx="2960280" cy="296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Dead or Alive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Regular Scan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nmap 18.213.119.84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Defaults: ping sweep </a:t>
            </a:r>
            <a:r>
              <a:rPr b="0" lang="en-US" sz="1800" spc="-1" strike="noStrike">
                <a:solidFill>
                  <a:srgbClr val="40404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rDNS </a:t>
            </a:r>
            <a:r>
              <a:rPr b="0" lang="en-US" sz="1800" spc="-1" strike="noStrike">
                <a:solidFill>
                  <a:srgbClr val="40404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Scan ports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DNS stand for Domain Name System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nmap –n 18.213.119.84 (disable reverse DNS lookup)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-n flag: ping sweep </a:t>
            </a:r>
            <a:r>
              <a:rPr b="0" lang="en-US" sz="1800" spc="-1" strike="noStrike">
                <a:solidFill>
                  <a:srgbClr val="40404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Scan ports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Ports open 22/tcp, 80/tcp, 443/tcp (What is the server)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9485640" y="-371520"/>
            <a:ext cx="2960280" cy="296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Dead or Alive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Flag: (Assuming host allow ping request)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-sn  (ping sweep)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Ex: nmap –sn  18.213.119.84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ping sweep </a:t>
            </a:r>
            <a:r>
              <a:rPr b="0" lang="en-US" sz="1400" spc="-1" strike="noStrike">
                <a:solidFill>
                  <a:srgbClr val="404040"/>
                </a:solid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 rDNS , no port scan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nmap –sn  -n 18.213.119.84 (faster)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ping sweep </a:t>
            </a:r>
            <a:r>
              <a:rPr b="0" lang="en-US" sz="1400" spc="-1" strike="noStrike">
                <a:solidFill>
                  <a:srgbClr val="404040"/>
                </a:solid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  no rDNS , no port scan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Supposed to give you “0 host up”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Flag: (host does not allow ping request)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-Pn (no ping)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Will also scan host that may not be up.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Example No Flag: nmap   -n 18.213.119.84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( ping sweep) </a:t>
            </a:r>
            <a:r>
              <a:rPr b="0" lang="en-US" sz="1400" spc="-1" strike="noStrike">
                <a:solidFill>
                  <a:srgbClr val="404040"/>
                </a:solid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 no rDNS </a:t>
            </a:r>
            <a:r>
              <a:rPr b="0" lang="en-US" sz="1400" spc="-1" strike="noStrike">
                <a:solidFill>
                  <a:srgbClr val="404040"/>
                </a:solid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 Scanning ports  *those that respond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Example with Flag: nmap –pn –n 18.213.119.84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no ping sweep </a:t>
            </a:r>
            <a:r>
              <a:rPr b="0" lang="en-US" sz="1400" spc="-1" strike="noStrike">
                <a:solidFill>
                  <a:srgbClr val="404040"/>
                </a:solid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 nor rDNS </a:t>
            </a:r>
            <a:r>
              <a:rPr b="0" lang="en-US" sz="1400" spc="-1" strike="noStrike">
                <a:solidFill>
                  <a:srgbClr val="404040"/>
                </a:solid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 Scanning ports *No response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58" name="Picture 3" descr=""/>
          <p:cNvPicPr/>
          <p:nvPr/>
        </p:nvPicPr>
        <p:blipFill>
          <a:blip r:embed="rId1"/>
          <a:stretch/>
        </p:blipFill>
        <p:spPr>
          <a:xfrm>
            <a:off x="9485640" y="-371520"/>
            <a:ext cx="2960280" cy="296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-sL flag List Scan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-sL is useful for DNS look up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nmap 18.213.123.154-159 –sL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recall 154-159 is the range. That is 18.213.123.154, 18.213.123.155.. 18.213.123.159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We scanned 6 IP addresses and 0 host are up.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This means two things.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Hosts do not accept  ICMP echo request (ping)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Host do not exist or are not up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Result: compute-1.amazonaws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What does this mean? What is amazon aws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9485640" y="-371520"/>
            <a:ext cx="2960280" cy="296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ICMP ping request | TCP SYN ping scan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Administrators may disable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ICMP ping request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This makes host seem as if they are down and will not be scanned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TCP SYN ping scan 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Recall the three way handshake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We send a SYN request to a specific port, if it responds we assume it is online.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FLAG: -PS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Example: -PS 22 (-P is ping, S is the method, combine them)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Recall 22 is the default port for Secure Shell (SSH)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64" name="Picture 4" descr=""/>
          <p:cNvPicPr/>
          <p:nvPr/>
        </p:nvPicPr>
        <p:blipFill>
          <a:blip r:embed="rId1"/>
          <a:stretch/>
        </p:blipFill>
        <p:spPr>
          <a:xfrm>
            <a:off x="7819200" y="2062440"/>
            <a:ext cx="3438720" cy="241920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7230600" y="4467600"/>
            <a:ext cx="50169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2998e3"/>
                </a:solidFill>
                <a:uFillTx/>
                <a:latin typeface="Calibri"/>
                <a:hlinkClick r:id="rId2"/>
              </a:rPr>
              <a:t>https://www.inetdaemon.com/tutorials/internet/tcp/3-way_handshake.shtml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66" name="Picture 6" descr=""/>
          <p:cNvPicPr/>
          <p:nvPr/>
        </p:nvPicPr>
        <p:blipFill>
          <a:blip r:embed="rId3"/>
          <a:stretch/>
        </p:blipFill>
        <p:spPr>
          <a:xfrm>
            <a:off x="9485640" y="-371520"/>
            <a:ext cx="2960280" cy="296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UDP (User Datagram Protocol)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Content Placeholder 4" descr=""/>
          <p:cNvPicPr/>
          <p:nvPr/>
        </p:nvPicPr>
        <p:blipFill>
          <a:blip r:embed="rId1"/>
          <a:stretch/>
        </p:blipFill>
        <p:spPr>
          <a:xfrm>
            <a:off x="7215840" y="2018880"/>
            <a:ext cx="3749760" cy="2249640"/>
          </a:xfrm>
          <a:prstGeom prst="rect">
            <a:avLst/>
          </a:prstGeom>
          <a:ln>
            <a:noFill/>
          </a:ln>
        </p:spPr>
      </p:pic>
      <p:pic>
        <p:nvPicPr>
          <p:cNvPr id="169" name="Picture 5" descr=""/>
          <p:cNvPicPr/>
          <p:nvPr/>
        </p:nvPicPr>
        <p:blipFill>
          <a:blip r:embed="rId2"/>
          <a:stretch/>
        </p:blipFill>
        <p:spPr>
          <a:xfrm>
            <a:off x="9485640" y="-371520"/>
            <a:ext cx="2960280" cy="296028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7034400" y="4276440"/>
            <a:ext cx="50414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2998e3"/>
                </a:solidFill>
                <a:uFillTx/>
                <a:latin typeface="Calibri"/>
                <a:hlinkClick r:id="rId3"/>
              </a:rPr>
              <a:t>https://www.oodlestechnologies.com/blogs/Why-UDP-is-preferred-for-Live-Streaming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27760" y="2314440"/>
            <a:ext cx="772056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UDP is difficult to scan. 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is connectionless communication 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sends packets without determining if the receiver exists.</a:t>
            </a:r>
            <a:endParaRPr b="0" lang="en-US" sz="1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 handshaking. 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does not care if (UDP packets) data is received. 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Reduces latency (It is fast)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Always do TCP scans before UDP scans. UDP scans are very slow.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 will be waiting for a while.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Who uses UDP? 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Who needs convenience but not quality?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Application>LibreOffice/6.0.7.3$Linux_X86_64 LibreOffice_project/00m0$Build-3</Application>
  <Words>1204</Words>
  <Paragraphs>149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2018-10-13T19:16:21Z</dcterms:created>
  <dc:creator>Ramiro Gonzalez</dc:creator>
  <dc:description/>
  <dc:language>en-US</dc:language>
  <cp:lastModifiedBy/>
  <dcterms:modified xsi:type="dcterms:W3CDTF">2020-07-17T00:53:16Z</dcterms:modified>
  <cp:revision>58</cp:revision>
  <dc:subject/>
  <dc:title>The Road To Ethical Hacking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