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49820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7899120" y="445320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109728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49820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7899120" y="5050080"/>
            <a:ext cx="323856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1142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51400" y="505008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51400" y="4453200"/>
            <a:ext cx="49082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1097280" y="5050080"/>
            <a:ext cx="10058040" cy="54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E08EA5D-85AB-48CB-9FAB-0F69FC4A9288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7/17/20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5139F74-4114-4D07-8387-02F6B3692A91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7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83A9DE2-DBC8-42BC-8247-68C3803D3077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7/17/20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6FC746-2CCC-4748-BBD6-78DB20D88C2D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Line 3"/>
          <p:cNvSpPr/>
          <p:nvPr/>
        </p:nvSpPr>
        <p:spPr>
          <a:xfrm>
            <a:off x="1193400" y="1737720"/>
            <a:ext cx="996696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Edit Master text styles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PlaceHolder 8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3F7C9E5-0DD6-4E65-B966-879911D573FC}" type="datetime">
              <a:rPr b="0" lang="en-US" sz="900" spc="-1" strike="noStrike">
                <a:solidFill>
                  <a:srgbClr val="ffffff"/>
                </a:solidFill>
                <a:latin typeface="Calibri"/>
              </a:rPr>
              <a:t>7/17/20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B5F262C-2E7A-4276-9328-F0515B324AEC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latin typeface="Times New Roman"/>
            </a:endParaRPr>
          </a:p>
        </p:txBody>
      </p:sp>
      <p:sp>
        <p:nvSpPr>
          <p:cNvPr id="101" name="Line 11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mailto:rgonzalez69@ucmerced.edu" TargetMode="Externa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8000" spc="-49" strike="noStrike">
                <a:solidFill>
                  <a:srgbClr val="262626"/>
                </a:solidFill>
                <a:latin typeface="Calibri Light"/>
              </a:rPr>
              <a:t>The Road To Ethical Hacking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(5) Technical: Introducing Everything NMAP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October 25, 2018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0" name="Picture 8" descr=""/>
          <p:cNvPicPr/>
          <p:nvPr/>
        </p:nvPicPr>
        <p:blipFill>
          <a:blip r:embed="rId1"/>
          <a:stretch/>
        </p:blipFill>
        <p:spPr>
          <a:xfrm>
            <a:off x="-170280" y="-144360"/>
            <a:ext cx="3022920" cy="3022920"/>
          </a:xfrm>
          <a:prstGeom prst="rect">
            <a:avLst/>
          </a:prstGeom>
          <a:ln>
            <a:noFill/>
          </a:ln>
        </p:spPr>
      </p:pic>
      <p:pic>
        <p:nvPicPr>
          <p:cNvPr id="141" name="Picture 12" descr=""/>
          <p:cNvPicPr/>
          <p:nvPr/>
        </p:nvPicPr>
        <p:blipFill>
          <a:blip r:embed="rId2"/>
          <a:stretch/>
        </p:blipFill>
        <p:spPr>
          <a:xfrm>
            <a:off x="8692560" y="1478520"/>
            <a:ext cx="3219120" cy="3219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ff0000"/>
                </a:solidFill>
                <a:latin typeface="Calibri Light"/>
              </a:rPr>
              <a:t>WARNING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>
            <a:normAutofit/>
          </a:bodyPr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4800" spc="-1" strike="noStrike">
                <a:solidFill>
                  <a:srgbClr val="ff0000"/>
                </a:solidFill>
                <a:latin typeface="Calibri"/>
              </a:rPr>
              <a:t>Before network scanning make sure you have explicitly written permission. Or else contact your local laywer. </a:t>
            </a:r>
            <a:endParaRPr b="0" lang="en-US" sz="4800" spc="-1" strike="noStrike">
              <a:solidFill>
                <a:srgbClr val="404040"/>
              </a:solidFill>
              <a:latin typeface="Calibri"/>
            </a:endParaRPr>
          </a:p>
          <a:p>
            <a:pPr marL="91440" indent="-91080" algn="ctr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4800" spc="-1" strike="noStrike">
                <a:solidFill>
                  <a:srgbClr val="ff0000"/>
                </a:solidFill>
                <a:latin typeface="Calibri"/>
              </a:rPr>
              <a:t>!!!!!</a:t>
            </a:r>
            <a:endParaRPr b="0" lang="en-US" sz="4800" spc="-1" strike="noStrike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144" name="Picture 3" descr=""/>
          <p:cNvPicPr/>
          <p:nvPr/>
        </p:nvPicPr>
        <p:blipFill>
          <a:blip r:embed="rId1"/>
          <a:stretch/>
        </p:blipFill>
        <p:spPr>
          <a:xfrm>
            <a:off x="9485640" y="-371520"/>
            <a:ext cx="2960280" cy="2960280"/>
          </a:xfrm>
          <a:prstGeom prst="rect">
            <a:avLst/>
          </a:prstGeom>
          <a:ln>
            <a:noFill/>
          </a:ln>
        </p:spPr>
      </p:pic>
      <p:pic>
        <p:nvPicPr>
          <p:cNvPr id="145" name="Picture 5" descr=""/>
          <p:cNvPicPr/>
          <p:nvPr/>
        </p:nvPicPr>
        <p:blipFill>
          <a:blip r:embed="rId2"/>
          <a:stretch/>
        </p:blipFill>
        <p:spPr>
          <a:xfrm>
            <a:off x="3843720" y="471960"/>
            <a:ext cx="1447200" cy="1273680"/>
          </a:xfrm>
          <a:prstGeom prst="rect">
            <a:avLst/>
          </a:prstGeom>
          <a:ln>
            <a:noFill/>
          </a:ln>
        </p:spPr>
      </p:pic>
      <p:sp>
        <p:nvSpPr>
          <p:cNvPr id="146" name="CustomShape 3"/>
          <p:cNvSpPr/>
          <p:nvPr/>
        </p:nvSpPr>
        <p:spPr>
          <a:xfrm>
            <a:off x="1056600" y="5005080"/>
            <a:ext cx="1039644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Tell your kids, friends, family and mistress that may not be around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Scanning over the internet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Note a crime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Makes system administrators jobs harder.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Scanning the wrong machine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There will be consequences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Create your own targets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scanme.nmap.org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Set up by nmap team.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nmap scanme.nmap.org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simple scan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Service Version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nmap –sV scanme.nmap.org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Why is knowing the version of software important?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How do system administrators defend against this.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Simple, restrict service version.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Nmap does not scan every port, there are 65,535 ports.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Saving your scans.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nmap scanme.nmap.org –oA logbase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Save as .xml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.nmap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readable output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.gnmap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grep-able nmpa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85000"/>
              </a:lnSpc>
            </a:pPr>
            <a:r>
              <a:rPr b="0" lang="en-US" sz="4800" spc="-49" strike="noStrike">
                <a:solidFill>
                  <a:srgbClr val="404040"/>
                </a:solidFill>
                <a:latin typeface="Calibri Light"/>
              </a:rPr>
              <a:t>To Scan or Not To Scan (Range)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>
            <a:noFill/>
          </a:ln>
        </p:spPr>
        <p:txBody>
          <a:bodyPr lIns="0" rIns="0"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There are 65,535 ports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Basic scans only scan top 1000 ports.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System administrators run services on high ports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why?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Does this work?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No it does not work. 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Scan specific port only , such as port 80 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nmap –p 80 scanme.nmap.org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20124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Ranges  (1 – 1024)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nmap –p1-1024 scanme.nmap.org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>
            <a:alpha val="45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3"/>
          <p:cNvSpPr/>
          <p:nvPr/>
        </p:nvSpPr>
        <p:spPr>
          <a:xfrm>
            <a:off x="1207440" y="4343400"/>
            <a:ext cx="9875520" cy="36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TextShape 4"/>
          <p:cNvSpPr txBox="1"/>
          <p:nvPr/>
        </p:nvSpPr>
        <p:spPr>
          <a:xfrm>
            <a:off x="902880" y="1313280"/>
            <a:ext cx="6765840" cy="4927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85000"/>
              </a:lnSpc>
            </a:pPr>
            <a:r>
              <a:rPr b="0" lang="en-US" sz="5400" spc="-49" strike="noStrike">
                <a:solidFill>
                  <a:srgbClr val="262626"/>
                </a:solidFill>
                <a:latin typeface="Calibri Light"/>
              </a:rPr>
              <a:t>Thank You</a:t>
            </a:r>
            <a:endParaRPr b="0" lang="en-US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TextShape 5"/>
          <p:cNvSpPr txBox="1"/>
          <p:nvPr/>
        </p:nvSpPr>
        <p:spPr>
          <a:xfrm>
            <a:off x="4793760" y="2042640"/>
            <a:ext cx="7398360" cy="41058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800" spc="199" strike="noStrike" cap="all">
                <a:solidFill>
                  <a:srgbClr val="637052"/>
                </a:solidFill>
                <a:latin typeface="Calibri Light"/>
              </a:rPr>
              <a:t>Ramiro Gonzalez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800" spc="199" strike="noStrike" u="sng" cap="all">
                <a:solidFill>
                  <a:srgbClr val="2998e3"/>
                </a:solidFill>
                <a:uFillTx/>
                <a:latin typeface="Calibri Light"/>
                <a:hlinkClick r:id="rId1"/>
              </a:rPr>
              <a:t>rgonzalez69@ucmerced.edu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60" name="Line 6"/>
          <p:cNvSpPr/>
          <p:nvPr/>
        </p:nvSpPr>
        <p:spPr>
          <a:xfrm>
            <a:off x="4055760" y="2057040"/>
            <a:ext cx="360" cy="2743200"/>
          </a:xfrm>
          <a:prstGeom prst="line">
            <a:avLst/>
          </a:prstGeom>
          <a:ln w="19080">
            <a:solidFill>
              <a:schemeClr val="tx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1" name="Graphic 6" descr=""/>
          <p:cNvPicPr/>
          <p:nvPr/>
        </p:nvPicPr>
        <p:blipFill>
          <a:blip r:embed="rId2"/>
          <a:stretch/>
        </p:blipFill>
        <p:spPr>
          <a:xfrm>
            <a:off x="4175640" y="1826640"/>
            <a:ext cx="687600" cy="687600"/>
          </a:xfrm>
          <a:prstGeom prst="rect">
            <a:avLst/>
          </a:prstGeom>
          <a:ln>
            <a:noFill/>
          </a:ln>
        </p:spPr>
      </p:pic>
      <p:pic>
        <p:nvPicPr>
          <p:cNvPr id="162" name="Graphic 16" descr=""/>
          <p:cNvPicPr/>
          <p:nvPr/>
        </p:nvPicPr>
        <p:blipFill>
          <a:blip r:embed="rId3"/>
          <a:stretch/>
        </p:blipFill>
        <p:spPr>
          <a:xfrm>
            <a:off x="4175640" y="2614320"/>
            <a:ext cx="633600" cy="633600"/>
          </a:xfrm>
          <a:prstGeom prst="rect">
            <a:avLst/>
          </a:prstGeom>
          <a:ln>
            <a:noFill/>
          </a:ln>
        </p:spPr>
      </p:pic>
      <p:pic>
        <p:nvPicPr>
          <p:cNvPr id="163" name="Picture 35" descr=""/>
          <p:cNvPicPr/>
          <p:nvPr/>
        </p:nvPicPr>
        <p:blipFill>
          <a:blip r:embed="rId4"/>
          <a:stretch/>
        </p:blipFill>
        <p:spPr>
          <a:xfrm>
            <a:off x="9493920" y="241560"/>
            <a:ext cx="2490840" cy="249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Application>LibreOffice/6.0.7.3$Linux_X86_64 LibreOffice_project/00m0$Build-3</Application>
  <Words>252</Words>
  <Paragraphs>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2018-10-13T19:16:21Z</dcterms:created>
  <dc:creator>Ramiro Gonzalez</dc:creator>
  <dc:description/>
  <dc:language>en-US</dc:language>
  <cp:lastModifiedBy/>
  <dcterms:modified xsi:type="dcterms:W3CDTF">2020-07-17T00:45:18Z</dcterms:modified>
  <cp:revision>33</cp:revision>
  <dc:subject/>
  <dc:title>The Road To Ethical Hacking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