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Ramiro Gonzalez"/>
  <p:cmAuthor clrIdx="1" id="1" initials="" lastIdx="1" name="Armaan Kapo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7-16T19:29:26.767">
    <p:pos x="6000" y="0"/>
    <p:text>limit to 14 slides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20-07-17T05:02:57.853">
    <p:pos x="196" y="797"/>
    <p:text>What do you think?</p:text>
  </p:cm>
  <p:cm authorId="0" idx="2" dt="2020-07-17T05:02:57.853">
    <p:pos x="196" y="797"/>
    <p:text>Good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c372ac3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372ac3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c372ac30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372ac30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372ac308_1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372ac308_1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372ac3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372ac3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c452d25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452d25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c372ac308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372ac308_1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c452d25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c452d25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c452d25a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452d25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c452d25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c452d25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c452d2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452d2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c372ac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372ac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c372ac308_1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c372ac308_1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c372ac308_1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372ac308_1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ucmerced.edu/fast-fac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leetcode.com/studen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Supporting Students: Creating a virtual Tech+Space</a:t>
            </a:r>
            <a:endParaRPr sz="48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Armaan Kapoor</a:t>
            </a:r>
            <a:endParaRPr/>
          </a:p>
          <a:p>
            <a:pPr indent="0" lvl="0" marL="0" rtl="0" algn="ctr">
              <a:spcBef>
                <a:spcPts val="0"/>
              </a:spcBef>
              <a:spcAft>
                <a:spcPts val="0"/>
              </a:spcAft>
              <a:buNone/>
            </a:pPr>
            <a:r>
              <a:rPr lang="en"/>
              <a:t> Ramiro Gonzalez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Mentorships/Tutors</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Barriers: </a:t>
            </a:r>
            <a:endParaRPr/>
          </a:p>
          <a:p>
            <a:pPr indent="-342900" lvl="0" marL="457200" rtl="0" algn="l">
              <a:spcBef>
                <a:spcPts val="1600"/>
              </a:spcBef>
              <a:spcAft>
                <a:spcPts val="0"/>
              </a:spcAft>
              <a:buSzPts val="1800"/>
              <a:buAutoNum type="arabicPeriod"/>
            </a:pPr>
            <a:r>
              <a:rPr lang="en"/>
              <a:t>Currently there is no mentorships to undergraduate computer science students. </a:t>
            </a:r>
            <a:endParaRPr/>
          </a:p>
          <a:p>
            <a:pPr indent="-342900" lvl="0" marL="457200" rtl="0" algn="l">
              <a:spcBef>
                <a:spcPts val="0"/>
              </a:spcBef>
              <a:spcAft>
                <a:spcPts val="0"/>
              </a:spcAft>
              <a:buSzPts val="1800"/>
              <a:buAutoNum type="arabicPeriod"/>
            </a:pPr>
            <a:r>
              <a:rPr lang="en"/>
              <a:t>S</a:t>
            </a:r>
            <a:r>
              <a:rPr lang="en"/>
              <a:t>tudents that want to learn a new skill don’t have anyone for support.</a:t>
            </a:r>
            <a:r>
              <a:rPr lang="en"/>
              <a:t> </a:t>
            </a:r>
            <a:endParaRPr/>
          </a:p>
          <a:p>
            <a:pPr indent="0" lvl="0" marL="0" rtl="0" algn="l">
              <a:spcBef>
                <a:spcPts val="1600"/>
              </a:spcBef>
              <a:spcAft>
                <a:spcPts val="0"/>
              </a:spcAft>
              <a:buNone/>
            </a:pPr>
            <a:r>
              <a:rPr lang="en"/>
              <a:t>Solutions: </a:t>
            </a:r>
            <a:endParaRPr/>
          </a:p>
          <a:p>
            <a:pPr indent="-342900" lvl="0" marL="457200" rtl="0" algn="l">
              <a:spcBef>
                <a:spcPts val="1600"/>
              </a:spcBef>
              <a:spcAft>
                <a:spcPts val="0"/>
              </a:spcAft>
              <a:buSzPts val="1800"/>
              <a:buChar char="●"/>
            </a:pPr>
            <a:r>
              <a:rPr lang="en"/>
              <a:t>Create a virtual Tech+Space</a:t>
            </a:r>
            <a:endParaRPr/>
          </a:p>
          <a:p>
            <a:pPr indent="-342900" lvl="0" marL="457200" rtl="0" algn="l">
              <a:spcBef>
                <a:spcPts val="0"/>
              </a:spcBef>
              <a:spcAft>
                <a:spcPts val="0"/>
              </a:spcAft>
              <a:buSzPts val="1800"/>
              <a:buChar char="●"/>
            </a:pPr>
            <a:r>
              <a:rPr lang="en"/>
              <a:t>Hire student mentors for specific skill sets</a:t>
            </a:r>
            <a:endParaRPr/>
          </a:p>
          <a:p>
            <a:pPr indent="-317500" lvl="1" marL="914400" rtl="0" algn="l">
              <a:spcBef>
                <a:spcPts val="0"/>
              </a:spcBef>
              <a:spcAft>
                <a:spcPts val="0"/>
              </a:spcAft>
              <a:buSzPts val="1400"/>
              <a:buChar char="○"/>
            </a:pPr>
            <a:r>
              <a:rPr lang="en"/>
              <a:t>Success</a:t>
            </a:r>
            <a:r>
              <a:rPr lang="en"/>
              <a:t> Student Mentor? Program exists but not targeted towards skills but rather adjustment problems for students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virtual Tech+Space</a:t>
            </a:r>
            <a:endParaRPr/>
          </a:p>
        </p:txBody>
      </p:sp>
      <p:sp>
        <p:nvSpPr>
          <p:cNvPr id="129" name="Google Shape;129;p23"/>
          <p:cNvSpPr txBox="1"/>
          <p:nvPr>
            <p:ph idx="1" type="body"/>
          </p:nvPr>
        </p:nvSpPr>
        <p:spPr>
          <a:xfrm>
            <a:off x="311700" y="1266325"/>
            <a:ext cx="8520600" cy="366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Currently there is Math Center and PALS but not a place that supports Computer Science students directly. </a:t>
            </a:r>
            <a:endParaRPr/>
          </a:p>
          <a:p>
            <a:pPr indent="-317500" lvl="1" marL="914400" rtl="0" algn="l">
              <a:spcBef>
                <a:spcPts val="0"/>
              </a:spcBef>
              <a:spcAft>
                <a:spcPts val="0"/>
              </a:spcAft>
              <a:buSzPts val="1400"/>
              <a:buAutoNum type="alphaLcPeriod"/>
            </a:pPr>
            <a:r>
              <a:rPr lang="en"/>
              <a:t>A place where students can learn new skills </a:t>
            </a:r>
            <a:endParaRPr/>
          </a:p>
          <a:p>
            <a:pPr indent="-317500" lvl="2" marL="1371600" rtl="0" algn="l">
              <a:spcBef>
                <a:spcPts val="0"/>
              </a:spcBef>
              <a:spcAft>
                <a:spcPts val="0"/>
              </a:spcAft>
              <a:buSzPts val="1400"/>
              <a:buAutoNum type="romanLcPeriod"/>
            </a:pPr>
            <a:r>
              <a:rPr lang="en"/>
              <a:t>Skills not learned in class </a:t>
            </a:r>
            <a:endParaRPr/>
          </a:p>
          <a:p>
            <a:pPr indent="-317500" lvl="1" marL="914400" rtl="0" algn="l">
              <a:spcBef>
                <a:spcPts val="0"/>
              </a:spcBef>
              <a:spcAft>
                <a:spcPts val="0"/>
              </a:spcAft>
              <a:buSzPts val="1400"/>
              <a:buAutoNum type="alphaLcPeriod"/>
            </a:pPr>
            <a:r>
              <a:rPr lang="en"/>
              <a:t>The Math Center and PALS hires tutors </a:t>
            </a:r>
            <a:endParaRPr/>
          </a:p>
          <a:p>
            <a:pPr indent="-317500" lvl="1" marL="914400" rtl="0" algn="l">
              <a:spcBef>
                <a:spcPts val="0"/>
              </a:spcBef>
              <a:spcAft>
                <a:spcPts val="0"/>
              </a:spcAft>
              <a:buSzPts val="1400"/>
              <a:buAutoNum type="alphaLcPeriod"/>
            </a:pPr>
            <a:r>
              <a:rPr lang="en"/>
              <a:t>Hires students to teach new skills </a:t>
            </a:r>
            <a:endParaRPr/>
          </a:p>
          <a:p>
            <a:pPr indent="-317500" lvl="2" marL="1371600" rtl="0" algn="l">
              <a:spcBef>
                <a:spcPts val="0"/>
              </a:spcBef>
              <a:spcAft>
                <a:spcPts val="0"/>
              </a:spcAft>
              <a:buSzPts val="1400"/>
              <a:buAutoNum type="romanLcPeriod"/>
            </a:pPr>
            <a:r>
              <a:rPr lang="en"/>
              <a:t>A new software stack ? New programming language? </a:t>
            </a:r>
            <a:endParaRPr/>
          </a:p>
          <a:p>
            <a:pPr indent="-317500" lvl="1" marL="914400" rtl="0" algn="l">
              <a:spcBef>
                <a:spcPts val="0"/>
              </a:spcBef>
              <a:spcAft>
                <a:spcPts val="0"/>
              </a:spcAft>
              <a:buSzPts val="1400"/>
              <a:buAutoNum type="alphaLcPeriod"/>
            </a:pPr>
            <a:r>
              <a:rPr lang="en"/>
              <a:t>Give access to hardware </a:t>
            </a:r>
            <a:endParaRPr/>
          </a:p>
          <a:p>
            <a:pPr indent="-317500" lvl="2" marL="1371600" rtl="0" algn="l">
              <a:spcBef>
                <a:spcPts val="0"/>
              </a:spcBef>
              <a:spcAft>
                <a:spcPts val="0"/>
              </a:spcAft>
              <a:buSzPts val="1400"/>
              <a:buAutoNum type="romanLcPeriod"/>
            </a:pPr>
            <a:r>
              <a:rPr lang="en"/>
              <a:t>Q project has hardware, however because of the pandemic </a:t>
            </a:r>
            <a:endParaRPr/>
          </a:p>
          <a:p>
            <a:pPr indent="-317500" lvl="3" marL="1828800" rtl="0" algn="l">
              <a:spcBef>
                <a:spcPts val="0"/>
              </a:spcBef>
              <a:spcAft>
                <a:spcPts val="0"/>
              </a:spcAft>
              <a:buSzPts val="1400"/>
              <a:buAutoNum type="arabicPeriod"/>
            </a:pPr>
            <a:r>
              <a:rPr lang="en"/>
              <a:t>Solution: Ship hardware to students </a:t>
            </a:r>
            <a:endParaRPr/>
          </a:p>
          <a:p>
            <a:pPr indent="0" lvl="0" marL="0" rtl="0" algn="l">
              <a:spcBef>
                <a:spcPts val="1600"/>
              </a:spcBef>
              <a:spcAft>
                <a:spcPts val="1600"/>
              </a:spcAft>
              <a:buNone/>
            </a:pPr>
            <a:r>
              <a:rPr lang="en" sz="1400"/>
              <a:t>In conclusion, Students work on projects, </a:t>
            </a:r>
            <a:r>
              <a:rPr lang="en" sz="1400"/>
              <a:t>receive</a:t>
            </a:r>
            <a:r>
              <a:rPr lang="en" sz="1400"/>
              <a:t> mentorship/tutoring, learn new skills, connect with tech companies and build their portfolio and resume.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0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0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000"/>
                                        <p:tgtEl>
                                          <p:spTgt spid="1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9" st="9"/>
                                            </p:txEl>
                                          </p:spTgt>
                                        </p:tgtEl>
                                        <p:attrNameLst>
                                          <p:attrName>style.visibility</p:attrName>
                                        </p:attrNameLst>
                                      </p:cBhvr>
                                      <p:to>
                                        <p:strVal val="visible"/>
                                      </p:to>
                                    </p:set>
                                    <p:animEffect filter="fade" transition="in">
                                      <p:cBhvr>
                                        <p:cTn dur="1000"/>
                                        <p:tgtEl>
                                          <p:spTgt spid="1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you help ? </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What services and resources can your </a:t>
            </a:r>
            <a:r>
              <a:rPr lang="en"/>
              <a:t>department provide</a:t>
            </a:r>
            <a:r>
              <a:rPr lang="en"/>
              <a:t> </a:t>
            </a:r>
            <a:endParaRPr/>
          </a:p>
          <a:p>
            <a:pPr indent="-317500" lvl="1" marL="914400" rtl="0" algn="l">
              <a:spcBef>
                <a:spcPts val="0"/>
              </a:spcBef>
              <a:spcAft>
                <a:spcPts val="0"/>
              </a:spcAft>
              <a:buSzPts val="1400"/>
              <a:buChar char="○"/>
            </a:pPr>
            <a:r>
              <a:rPr lang="en"/>
              <a:t>Provide financial support </a:t>
            </a:r>
            <a:endParaRPr/>
          </a:p>
          <a:p>
            <a:pPr indent="-317500" lvl="2" marL="1371600" rtl="0" algn="l">
              <a:spcBef>
                <a:spcPts val="0"/>
              </a:spcBef>
              <a:spcAft>
                <a:spcPts val="0"/>
              </a:spcAft>
              <a:buSzPts val="1400"/>
              <a:buChar char="■"/>
            </a:pPr>
            <a:r>
              <a:rPr lang="en"/>
              <a:t>For conferences</a:t>
            </a:r>
            <a:endParaRPr/>
          </a:p>
          <a:p>
            <a:pPr indent="-317500" lvl="2" marL="1371600" rtl="0" algn="l">
              <a:spcBef>
                <a:spcPts val="0"/>
              </a:spcBef>
              <a:spcAft>
                <a:spcPts val="0"/>
              </a:spcAft>
              <a:buSzPts val="1400"/>
              <a:buChar char="■"/>
            </a:pPr>
            <a:r>
              <a:rPr lang="en"/>
              <a:t>To give access to hardware to students</a:t>
            </a:r>
            <a:endParaRPr/>
          </a:p>
          <a:p>
            <a:pPr indent="-317500" lvl="2" marL="1371600" rtl="0" algn="l">
              <a:spcBef>
                <a:spcPts val="0"/>
              </a:spcBef>
              <a:spcAft>
                <a:spcPts val="0"/>
              </a:spcAft>
              <a:buSzPts val="1400"/>
              <a:buChar char="■"/>
            </a:pPr>
            <a:r>
              <a:rPr lang="en"/>
              <a:t>To hire mentors/tutors for our virtual Tech+Space</a:t>
            </a:r>
            <a:endParaRPr/>
          </a:p>
          <a:p>
            <a:pPr indent="-317500" lvl="1" marL="914400" rtl="0" algn="l">
              <a:spcBef>
                <a:spcPts val="0"/>
              </a:spcBef>
              <a:spcAft>
                <a:spcPts val="0"/>
              </a:spcAft>
              <a:buSzPts val="1400"/>
              <a:buChar char="○"/>
            </a:pPr>
            <a:r>
              <a:rPr lang="en"/>
              <a:t>Connect us with tech companies</a:t>
            </a:r>
            <a:endParaRPr/>
          </a:p>
          <a:p>
            <a:pPr indent="-342900" lvl="0" marL="457200" rtl="0" algn="l">
              <a:spcBef>
                <a:spcPts val="0"/>
              </a:spcBef>
              <a:spcAft>
                <a:spcPts val="0"/>
              </a:spcAft>
              <a:buSzPts val="1800"/>
              <a:buChar char="●"/>
            </a:pPr>
            <a:r>
              <a:rPr lang="en"/>
              <a:t>Help establish a Tech+Space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1000"/>
                                        <p:tgtEl>
                                          <p:spTgt spid="13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Analysis</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Cost for Students ~$1000-3000 per month per student</a:t>
            </a:r>
            <a:endParaRPr/>
          </a:p>
          <a:p>
            <a:pPr indent="-317500" lvl="1" marL="914400" rtl="0" algn="l">
              <a:spcBef>
                <a:spcPts val="0"/>
              </a:spcBef>
              <a:spcAft>
                <a:spcPts val="0"/>
              </a:spcAft>
              <a:buSzPts val="1400"/>
              <a:buChar char="○"/>
            </a:pPr>
            <a:r>
              <a:rPr lang="en"/>
              <a:t>Provide financial support ?</a:t>
            </a:r>
            <a:endParaRPr/>
          </a:p>
          <a:p>
            <a:pPr indent="-317500" lvl="2" marL="1371600" rtl="0" algn="l">
              <a:spcBef>
                <a:spcPts val="0"/>
              </a:spcBef>
              <a:spcAft>
                <a:spcPts val="0"/>
              </a:spcAft>
              <a:buSzPts val="1400"/>
              <a:buChar char="■"/>
            </a:pPr>
            <a:r>
              <a:rPr lang="en"/>
              <a:t>For conferences? </a:t>
            </a:r>
            <a:endParaRPr/>
          </a:p>
          <a:p>
            <a:pPr indent="-317500" lvl="2" marL="1371600" rtl="0" algn="l">
              <a:spcBef>
                <a:spcPts val="0"/>
              </a:spcBef>
              <a:spcAft>
                <a:spcPts val="0"/>
              </a:spcAft>
              <a:buSzPts val="1400"/>
              <a:buChar char="■"/>
            </a:pPr>
            <a:r>
              <a:rPr lang="en"/>
              <a:t>To give access to hardware to students? ~$5000</a:t>
            </a:r>
            <a:endParaRPr/>
          </a:p>
          <a:p>
            <a:pPr indent="-317500" lvl="2" marL="1371600" rtl="0" algn="l">
              <a:spcBef>
                <a:spcPts val="0"/>
              </a:spcBef>
              <a:spcAft>
                <a:spcPts val="0"/>
              </a:spcAft>
              <a:buSzPts val="1400"/>
              <a:buChar char="■"/>
            </a:pPr>
            <a:r>
              <a:rPr lang="en"/>
              <a:t>To hire mentors/tutors for our virtual Tech+Space</a:t>
            </a:r>
            <a:endParaRPr/>
          </a:p>
          <a:p>
            <a:pPr indent="-342900" lvl="0" marL="457200" rtl="0" algn="l">
              <a:spcBef>
                <a:spcPts val="0"/>
              </a:spcBef>
              <a:spcAft>
                <a:spcPts val="0"/>
              </a:spcAft>
              <a:buSzPts val="1800"/>
              <a:buChar char="●"/>
            </a:pPr>
            <a:r>
              <a:rPr lang="en"/>
              <a:t>Cost for Physical T</a:t>
            </a:r>
            <a:r>
              <a:rPr lang="en"/>
              <a:t>ech Space</a:t>
            </a:r>
            <a:endParaRPr/>
          </a:p>
          <a:p>
            <a:pPr indent="-317500" lvl="1" marL="914400" rtl="0" algn="l">
              <a:spcBef>
                <a:spcPts val="0"/>
              </a:spcBef>
              <a:spcAft>
                <a:spcPts val="0"/>
              </a:spcAft>
              <a:buSzPts val="1400"/>
              <a:buChar char="○"/>
            </a:pPr>
            <a:r>
              <a:rPr lang="en"/>
              <a:t>Reuse an open space at UC Merced which is not being used. COST: FREE</a:t>
            </a:r>
            <a:endParaRPr/>
          </a:p>
          <a:p>
            <a:pPr indent="-317500" lvl="1" marL="914400" rtl="0" algn="l">
              <a:spcBef>
                <a:spcPts val="0"/>
              </a:spcBef>
              <a:spcAft>
                <a:spcPts val="0"/>
              </a:spcAft>
              <a:buSzPts val="1400"/>
              <a:buChar char="○"/>
            </a:pPr>
            <a:r>
              <a:rPr lang="en"/>
              <a:t>Build a separate structure or rent a space downtown</a:t>
            </a:r>
            <a:endParaRPr/>
          </a:p>
          <a:p>
            <a:pPr indent="-317500" lvl="2" marL="1371600" rtl="0" algn="l">
              <a:spcBef>
                <a:spcPts val="0"/>
              </a:spcBef>
              <a:spcAft>
                <a:spcPts val="0"/>
              </a:spcAft>
              <a:buSzPts val="1400"/>
              <a:buChar char="■"/>
            </a:pPr>
            <a:r>
              <a:rPr lang="en"/>
              <a:t>There are Multicultural Centers why not STEM Ce</a:t>
            </a:r>
            <a:r>
              <a:rPr lang="en"/>
              <a:t>nters</a:t>
            </a:r>
            <a:endParaRPr/>
          </a:p>
          <a:p>
            <a:pPr indent="-342900" lvl="0" marL="457200" rtl="0" algn="l">
              <a:spcBef>
                <a:spcPts val="0"/>
              </a:spcBef>
              <a:spcAft>
                <a:spcPts val="0"/>
              </a:spcAft>
              <a:buSzPts val="1800"/>
              <a:buChar char="●"/>
            </a:pPr>
            <a:r>
              <a:rPr lang="en"/>
              <a:t>Establish Virtual Tech+Space</a:t>
            </a:r>
            <a:endParaRPr/>
          </a:p>
          <a:p>
            <a:pPr indent="-317500" lvl="1" marL="914400" rtl="0" algn="l">
              <a:spcBef>
                <a:spcPts val="0"/>
              </a:spcBef>
              <a:spcAft>
                <a:spcPts val="0"/>
              </a:spcAft>
              <a:buSzPts val="1400"/>
              <a:buChar char="○"/>
            </a:pPr>
            <a:r>
              <a:rPr lang="en"/>
              <a:t>Hire mentors/tutors </a:t>
            </a:r>
            <a:endParaRPr/>
          </a:p>
          <a:p>
            <a:pPr indent="-317500" lvl="1" marL="914400" rtl="0" algn="l">
              <a:spcBef>
                <a:spcPts val="0"/>
              </a:spcBef>
              <a:spcAft>
                <a:spcPts val="0"/>
              </a:spcAft>
              <a:buSzPts val="1400"/>
              <a:buChar char="○"/>
            </a:pPr>
            <a:r>
              <a:rPr lang="en"/>
              <a:t>Location: Anywhere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000"/>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1000"/>
                                        <p:tgtEl>
                                          <p:spTgt spid="1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animEffect filter="fade" transition="in">
                                      <p:cBhvr>
                                        <p:cTn dur="1000"/>
                                        <p:tgtEl>
                                          <p:spTgt spid="1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9" st="9"/>
                                            </p:txEl>
                                          </p:spTgt>
                                        </p:tgtEl>
                                        <p:attrNameLst>
                                          <p:attrName>style.visibility</p:attrName>
                                        </p:attrNameLst>
                                      </p:cBhvr>
                                      <p:to>
                                        <p:strVal val="visible"/>
                                      </p:to>
                                    </p:set>
                                    <p:animEffect filter="fade" transition="in">
                                      <p:cBhvr>
                                        <p:cTn dur="1000"/>
                                        <p:tgtEl>
                                          <p:spTgt spid="14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0" st="10"/>
                                            </p:txEl>
                                          </p:spTgt>
                                        </p:tgtEl>
                                        <p:attrNameLst>
                                          <p:attrName>style.visibility</p:attrName>
                                        </p:attrNameLst>
                                      </p:cBhvr>
                                      <p:to>
                                        <p:strVal val="visible"/>
                                      </p:to>
                                    </p:set>
                                    <p:animEffect filter="fade" transition="in">
                                      <p:cBhvr>
                                        <p:cTn dur="1000"/>
                                        <p:tgtEl>
                                          <p:spTgt spid="14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1" st="11"/>
                                            </p:txEl>
                                          </p:spTgt>
                                        </p:tgtEl>
                                        <p:attrNameLst>
                                          <p:attrName>style.visibility</p:attrName>
                                        </p:attrNameLst>
                                      </p:cBhvr>
                                      <p:to>
                                        <p:strVal val="visible"/>
                                      </p:to>
                                    </p:set>
                                    <p:animEffect filter="fade" transition="in">
                                      <p:cBhvr>
                                        <p:cTn dur="1000"/>
                                        <p:tgtEl>
                                          <p:spTgt spid="14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Where is the inclusivity UCM Prides itself with? </a:t>
            </a:r>
            <a:endParaRPr/>
          </a:p>
          <a:p>
            <a:pPr indent="-342900" lvl="0" marL="457200" rtl="0" algn="l">
              <a:spcBef>
                <a:spcPts val="1600"/>
              </a:spcBef>
              <a:spcAft>
                <a:spcPts val="0"/>
              </a:spcAft>
              <a:buSzPts val="1800"/>
              <a:buChar char="●"/>
            </a:pPr>
            <a:r>
              <a:rPr lang="en"/>
              <a:t>Will UCM take action towards being more inclusive? </a:t>
            </a:r>
            <a:endParaRPr/>
          </a:p>
          <a:p>
            <a:pPr indent="-342900" lvl="0" marL="457200" rtl="0" algn="l">
              <a:spcBef>
                <a:spcPts val="1600"/>
              </a:spcBef>
              <a:spcAft>
                <a:spcPts val="1600"/>
              </a:spcAft>
              <a:buSzPts val="1800"/>
              <a:buChar char="●"/>
            </a:pPr>
            <a:r>
              <a:rPr lang="en"/>
              <a:t>Will UCM support it’s students?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Project at UC Merced</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600">
                <a:solidFill>
                  <a:srgbClr val="000000"/>
                </a:solidFill>
                <a:latin typeface="Arial"/>
                <a:ea typeface="Arial"/>
                <a:cs typeface="Arial"/>
                <a:sym typeface="Arial"/>
              </a:rPr>
              <a:t>Q project's main goal is to create an inclusive learning environment to all UC Merced students, giving them skills to use in the future and in their careers, no matter their major, sexual orientation, gender, origin, race, or socioeconomic status.</a:t>
            </a:r>
            <a:endParaRPr sz="2900"/>
          </a:p>
          <a:p>
            <a:pPr indent="0" lvl="0" marL="0" rtl="0" algn="l">
              <a:spcBef>
                <a:spcPts val="0"/>
              </a:spcBef>
              <a:spcAft>
                <a:spcPts val="1600"/>
              </a:spcAft>
              <a:buNone/>
            </a:pPr>
            <a:r>
              <a:t/>
            </a:r>
            <a:endParaRPr sz="2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 Virtual Tech+Space?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Students of UC Merced face barriers because they come from underprivileged zip codes. </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Virtually no networking opportunities (Merced, Central Valley) </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No jobs, no internships opportunities in the area </a:t>
            </a:r>
            <a:endParaRPr sz="1500">
              <a:solidFill>
                <a:srgbClr val="000000"/>
              </a:solidFill>
              <a:latin typeface="Arial"/>
              <a:ea typeface="Arial"/>
              <a:cs typeface="Arial"/>
              <a:sym typeface="Arial"/>
            </a:endParaRPr>
          </a:p>
          <a:p>
            <a:pPr indent="-323850" lvl="2" marL="13716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Most students are low income therefore traveling can cause financial burdens</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Many have part time or full time jobs </a:t>
            </a:r>
            <a:endParaRPr sz="1500">
              <a:solidFill>
                <a:srgbClr val="000000"/>
              </a:solidFill>
              <a:latin typeface="Arial"/>
              <a:ea typeface="Arial"/>
              <a:cs typeface="Arial"/>
              <a:sym typeface="Arial"/>
            </a:endParaRPr>
          </a:p>
          <a:p>
            <a:pPr indent="-323850" lvl="2" marL="13716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Learning skills required by jobs/internships is difficult since those skills are not taught in school</a:t>
            </a:r>
            <a:endParaRPr sz="1500">
              <a:solidFill>
                <a:srgbClr val="000000"/>
              </a:solidFill>
              <a:latin typeface="Arial"/>
              <a:ea typeface="Arial"/>
              <a:cs typeface="Arial"/>
              <a:sym typeface="Arial"/>
            </a:endParaRPr>
          </a:p>
          <a:p>
            <a:pPr indent="-323850" lvl="2" marL="13716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Computer Science != Programming != Software Engineer </a:t>
            </a:r>
            <a:endParaRPr sz="1500">
              <a:solidFill>
                <a:srgbClr val="000000"/>
              </a:solidFill>
              <a:latin typeface="Arial"/>
              <a:ea typeface="Arial"/>
              <a:cs typeface="Arial"/>
              <a:sym typeface="Arial"/>
            </a:endParaRPr>
          </a:p>
          <a:p>
            <a:pPr indent="-323850" lvl="3" marL="18288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Skills: (Frameworks, computer languages, or software stacks)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 Tech+Space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Without mentorship or tutorship learning technical skills require large amounts of time finding tutorials, searching the web, and going to large amounts of documentation. </a:t>
            </a:r>
            <a:endParaRPr sz="1300"/>
          </a:p>
          <a:p>
            <a:pPr indent="-323850" lvl="1" marL="914400" rtl="0" algn="l">
              <a:spcBef>
                <a:spcPts val="0"/>
              </a:spcBef>
              <a:spcAft>
                <a:spcPts val="0"/>
              </a:spcAft>
              <a:buSzPts val="1500"/>
              <a:buChar char="○"/>
            </a:pPr>
            <a:r>
              <a:rPr lang="en"/>
              <a:t>Solution: A Tech+Space - A place that provides mentorship/tutoring, access to hardware, and financial support</a:t>
            </a:r>
            <a:r>
              <a:rPr lang="en" sz="1500"/>
              <a:t>. </a:t>
            </a:r>
            <a:endParaRPr sz="1500"/>
          </a:p>
          <a:p>
            <a:pPr indent="-323850" lvl="1" marL="914400" rtl="0" algn="l">
              <a:spcBef>
                <a:spcPts val="0"/>
              </a:spcBef>
              <a:spcAft>
                <a:spcPts val="0"/>
              </a:spcAft>
              <a:buSzPts val="1500"/>
              <a:buChar char="○"/>
            </a:pPr>
            <a:r>
              <a:rPr lang="en" sz="1500"/>
              <a:t>Hire UC Merced undergraduate students that have possess knowledge of the latest technologies as mentors/tutors. </a:t>
            </a:r>
            <a:endParaRPr sz="1500"/>
          </a:p>
          <a:p>
            <a:pPr indent="-323850" lvl="2" marL="1371600" rtl="0" algn="l">
              <a:spcBef>
                <a:spcPts val="0"/>
              </a:spcBef>
              <a:spcAft>
                <a:spcPts val="0"/>
              </a:spcAft>
              <a:buSzPts val="1500"/>
              <a:buChar char="■"/>
            </a:pPr>
            <a:r>
              <a:rPr lang="en" sz="1500"/>
              <a:t>Undergraduate students teach their peers a new skill. </a:t>
            </a:r>
            <a:endParaRPr sz="1500"/>
          </a:p>
          <a:p>
            <a:pPr indent="-323850" lvl="2" marL="1371600" rtl="0" algn="l">
              <a:spcBef>
                <a:spcPts val="0"/>
              </a:spcBef>
              <a:spcAft>
                <a:spcPts val="0"/>
              </a:spcAft>
              <a:buSzPts val="1500"/>
              <a:buChar char="■"/>
            </a:pPr>
            <a:r>
              <a:rPr lang="en" sz="1500"/>
              <a:t>Reduces financial burden on students. </a:t>
            </a:r>
            <a:endParaRPr sz="1500"/>
          </a:p>
          <a:p>
            <a:pPr indent="-323850" lvl="2" marL="1371600" rtl="0" algn="l">
              <a:spcBef>
                <a:spcPts val="0"/>
              </a:spcBef>
              <a:spcAft>
                <a:spcPts val="0"/>
              </a:spcAft>
              <a:buSzPts val="1500"/>
              <a:buChar char="■"/>
            </a:pPr>
            <a:r>
              <a:rPr lang="en" sz="1500"/>
              <a:t>Allows both student and  mentors/tutors to develop their technical skills. </a:t>
            </a:r>
            <a:endParaRPr sz="1500"/>
          </a:p>
          <a:p>
            <a:pPr indent="-323850" lvl="0" marL="457200" rtl="0" algn="l">
              <a:spcBef>
                <a:spcPts val="0"/>
              </a:spcBef>
              <a:spcAft>
                <a:spcPts val="0"/>
              </a:spcAft>
              <a:buSzPts val="1500"/>
              <a:buChar char="●"/>
            </a:pPr>
            <a:r>
              <a:rPr lang="en" sz="1500"/>
              <a:t>It’s not something new. The Math Center and PALS have helped many students academically. </a:t>
            </a:r>
            <a:endParaRPr sz="1500"/>
          </a:p>
          <a:p>
            <a:pPr indent="-323850" lvl="1" marL="914400" rtl="0" algn="l">
              <a:spcBef>
                <a:spcPts val="0"/>
              </a:spcBef>
              <a:spcAft>
                <a:spcPts val="0"/>
              </a:spcAft>
              <a:buSzPts val="1500"/>
              <a:buChar char="○"/>
            </a:pPr>
            <a:r>
              <a:rPr lang="en" sz="1500"/>
              <a:t>Where is the inclusivity UCM prides itself with? </a:t>
            </a:r>
            <a:endParaRPr sz="1500"/>
          </a:p>
          <a:p>
            <a:pPr indent="-323850" lvl="0" marL="457200" rtl="0" algn="l">
              <a:spcBef>
                <a:spcPts val="0"/>
              </a:spcBef>
              <a:spcAft>
                <a:spcPts val="0"/>
              </a:spcAft>
              <a:buSzPts val="1500"/>
              <a:buChar char="●"/>
            </a:pPr>
            <a:r>
              <a:rPr lang="en" sz="1500"/>
              <a:t>Currently CSE students are not receiving the support they need.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Does UCM support underserved, </a:t>
            </a:r>
            <a:r>
              <a:rPr lang="en" sz="3000"/>
              <a:t>underprivileged</a:t>
            </a:r>
            <a:r>
              <a:rPr lang="en" sz="3000"/>
              <a:t> students?</a:t>
            </a:r>
            <a:endParaRPr sz="30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 </a:t>
            </a:r>
            <a:r>
              <a:rPr lang="en" sz="1500"/>
              <a:t>UCM students can not compete because of lack of support from the University. </a:t>
            </a:r>
            <a:r>
              <a:rPr lang="en" sz="1500"/>
              <a:t>Computer Science is very competitive. </a:t>
            </a:r>
            <a:endParaRPr sz="1500"/>
          </a:p>
          <a:p>
            <a:pPr indent="-311150" lvl="0" marL="457200" rtl="0" algn="l">
              <a:spcBef>
                <a:spcPts val="1600"/>
              </a:spcBef>
              <a:spcAft>
                <a:spcPts val="0"/>
              </a:spcAft>
              <a:buSzPts val="1300"/>
              <a:buChar char="●"/>
            </a:pPr>
            <a:r>
              <a:rPr lang="en" sz="1300"/>
              <a:t>Low income, first generation, </a:t>
            </a:r>
            <a:r>
              <a:rPr lang="en" sz="1300"/>
              <a:t>underrepresented </a:t>
            </a:r>
            <a:r>
              <a:rPr lang="en" sz="1300"/>
              <a:t>,full time work, </a:t>
            </a:r>
            <a:r>
              <a:rPr lang="en" sz="1300"/>
              <a:t>full time</a:t>
            </a:r>
            <a:r>
              <a:rPr lang="en" sz="1300"/>
              <a:t> study, </a:t>
            </a:r>
            <a:r>
              <a:rPr lang="en" sz="1300"/>
              <a:t>underprivileged</a:t>
            </a:r>
            <a:r>
              <a:rPr lang="en" sz="1300"/>
              <a:t> are expected to have this skills. (Skills not taught in class but required by employers)	</a:t>
            </a:r>
            <a:endParaRPr sz="1300"/>
          </a:p>
          <a:p>
            <a:pPr indent="-311150" lvl="1" marL="914400" rtl="0" algn="l">
              <a:spcBef>
                <a:spcPts val="0"/>
              </a:spcBef>
              <a:spcAft>
                <a:spcPts val="0"/>
              </a:spcAft>
              <a:buSzPts val="1300"/>
              <a:buChar char="○"/>
            </a:pPr>
            <a:r>
              <a:rPr lang="en" sz="1300"/>
              <a:t>Time is not a luxury for </a:t>
            </a:r>
            <a:r>
              <a:rPr lang="en" sz="1300"/>
              <a:t>underprivileged</a:t>
            </a:r>
            <a:r>
              <a:rPr lang="en" sz="1300"/>
              <a:t> students.</a:t>
            </a:r>
            <a:endParaRPr sz="1300"/>
          </a:p>
          <a:p>
            <a:pPr indent="-311150" lvl="1" marL="914400" rtl="0" algn="l">
              <a:spcBef>
                <a:spcPts val="0"/>
              </a:spcBef>
              <a:spcAft>
                <a:spcPts val="0"/>
              </a:spcAft>
              <a:buSzPts val="1300"/>
              <a:buChar char="○"/>
            </a:pPr>
            <a:r>
              <a:rPr lang="en" sz="1300"/>
              <a:t>Students face food insecurity and must work in order to pay their bills and meet their basic needs. 	https://www.usnews.com/news/stem-solutions/articles/2017-05-25/low-income-students-nowhere-to-be-found-in-stem</a:t>
            </a:r>
            <a:endParaRPr sz="13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800"/>
              </a:spcBef>
              <a:spcAft>
                <a:spcPts val="0"/>
              </a:spcAft>
              <a:buNone/>
            </a:pPr>
            <a:r>
              <a:t/>
            </a:r>
            <a:endParaRPr b="1" sz="900">
              <a:solidFill>
                <a:srgbClr val="000000"/>
              </a:solidFill>
              <a:latin typeface="Arial"/>
              <a:ea typeface="Arial"/>
              <a:cs typeface="Arial"/>
              <a:sym typeface="Arial"/>
            </a:endParaRPr>
          </a:p>
          <a:p>
            <a:pPr indent="0" lvl="0" marL="0" rtl="0" algn="l">
              <a:spcBef>
                <a:spcPts val="400"/>
              </a:spcBef>
              <a:spcAft>
                <a:spcPts val="1600"/>
              </a:spcAft>
              <a:buNone/>
            </a:pPr>
            <a:r>
              <a:t/>
            </a:r>
            <a:endParaRPr sz="1500"/>
          </a:p>
        </p:txBody>
      </p:sp>
      <p:pic>
        <p:nvPicPr>
          <p:cNvPr id="92" name="Google Shape;92;p17"/>
          <p:cNvPicPr preferRelativeResize="0"/>
          <p:nvPr/>
        </p:nvPicPr>
        <p:blipFill>
          <a:blip r:embed="rId3">
            <a:alphaModFix/>
          </a:blip>
          <a:stretch>
            <a:fillRect/>
          </a:stretch>
        </p:blipFill>
        <p:spPr>
          <a:xfrm>
            <a:off x="46525" y="3632000"/>
            <a:ext cx="6059149" cy="1430575"/>
          </a:xfrm>
          <a:prstGeom prst="rect">
            <a:avLst/>
          </a:prstGeom>
          <a:noFill/>
          <a:ln>
            <a:noFill/>
          </a:ln>
        </p:spPr>
      </p:pic>
      <p:sp>
        <p:nvSpPr>
          <p:cNvPr id="93" name="Google Shape;93;p17"/>
          <p:cNvSpPr txBox="1"/>
          <p:nvPr/>
        </p:nvSpPr>
        <p:spPr>
          <a:xfrm>
            <a:off x="6329750" y="4150750"/>
            <a:ext cx="1984500" cy="77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700"/>
              <a:t>Source: IoTium - Software Engineer (Recent Grad)</a:t>
            </a:r>
            <a:endParaRPr b="1" sz="700"/>
          </a:p>
          <a:p>
            <a:pPr indent="0" lvl="0" marL="0" rtl="0" algn="l">
              <a:spcBef>
                <a:spcPts val="400"/>
              </a:spcBef>
              <a:spcAft>
                <a:spcPts val="0"/>
              </a:spcAft>
              <a:buNone/>
            </a:pPr>
            <a:r>
              <a:t/>
            </a:r>
            <a:endParaRPr sz="4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UC Merced</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latin typeface="Arial"/>
                <a:ea typeface="Arial"/>
                <a:cs typeface="Arial"/>
                <a:sym typeface="Arial"/>
              </a:rPr>
              <a:t>UC Merced</a:t>
            </a:r>
            <a:r>
              <a:rPr lang="en" sz="1900">
                <a:solidFill>
                  <a:srgbClr val="000000"/>
                </a:solidFill>
                <a:latin typeface="Arial"/>
                <a:ea typeface="Arial"/>
                <a:cs typeface="Arial"/>
                <a:sym typeface="Arial"/>
              </a:rPr>
              <a:t> has the highest percentage of </a:t>
            </a:r>
            <a:r>
              <a:rPr b="1" lang="en" sz="1900">
                <a:solidFill>
                  <a:srgbClr val="000000"/>
                </a:solidFill>
                <a:latin typeface="Arial"/>
                <a:ea typeface="Arial"/>
                <a:cs typeface="Arial"/>
                <a:sym typeface="Arial"/>
              </a:rPr>
              <a:t>first</a:t>
            </a:r>
            <a:r>
              <a:rPr lang="en" sz="1900">
                <a:solidFill>
                  <a:srgbClr val="000000"/>
                </a:solidFill>
                <a:latin typeface="Arial"/>
                <a:ea typeface="Arial"/>
                <a:cs typeface="Arial"/>
                <a:sym typeface="Arial"/>
              </a:rPr>
              <a:t>-</a:t>
            </a:r>
            <a:r>
              <a:rPr b="1" lang="en" sz="1900">
                <a:solidFill>
                  <a:srgbClr val="000000"/>
                </a:solidFill>
                <a:latin typeface="Arial"/>
                <a:ea typeface="Arial"/>
                <a:cs typeface="Arial"/>
                <a:sym typeface="Arial"/>
              </a:rPr>
              <a:t>generation students</a:t>
            </a:r>
            <a:r>
              <a:rPr lang="en" sz="1900">
                <a:solidFill>
                  <a:srgbClr val="000000"/>
                </a:solidFill>
                <a:latin typeface="Arial"/>
                <a:ea typeface="Arial"/>
                <a:cs typeface="Arial"/>
                <a:sym typeface="Arial"/>
              </a:rPr>
              <a:t> in the </a:t>
            </a:r>
            <a:r>
              <a:rPr b="1" lang="en" sz="1900">
                <a:solidFill>
                  <a:srgbClr val="000000"/>
                </a:solidFill>
                <a:latin typeface="Arial"/>
                <a:ea typeface="Arial"/>
                <a:cs typeface="Arial"/>
                <a:sym typeface="Arial"/>
              </a:rPr>
              <a:t>UC</a:t>
            </a:r>
            <a:r>
              <a:rPr lang="en" sz="1900">
                <a:solidFill>
                  <a:srgbClr val="000000"/>
                </a:solidFill>
                <a:latin typeface="Arial"/>
                <a:ea typeface="Arial"/>
                <a:cs typeface="Arial"/>
                <a:sym typeface="Arial"/>
              </a:rPr>
              <a:t> system — more than 73 percent, which is double the national average</a:t>
            </a:r>
            <a:endParaRPr sz="1900">
              <a:solidFill>
                <a:srgbClr val="000000"/>
              </a:solidFill>
              <a:latin typeface="Arial"/>
              <a:ea typeface="Arial"/>
              <a:cs typeface="Arial"/>
              <a:sym typeface="Arial"/>
            </a:endParaRPr>
          </a:p>
          <a:p>
            <a:pPr indent="-349250" lvl="0" marL="457200" rtl="0" algn="l">
              <a:spcBef>
                <a:spcPts val="1600"/>
              </a:spcBef>
              <a:spcAft>
                <a:spcPts val="0"/>
              </a:spcAft>
              <a:buClr>
                <a:srgbClr val="000000"/>
              </a:buClr>
              <a:buSzPts val="1900"/>
              <a:buFont typeface="Arial"/>
              <a:buChar char="-"/>
            </a:pPr>
            <a:r>
              <a:rPr lang="en" sz="1900">
                <a:solidFill>
                  <a:srgbClr val="000000"/>
                </a:solidFill>
                <a:latin typeface="Arial"/>
                <a:ea typeface="Arial"/>
                <a:cs typeface="Arial"/>
                <a:sym typeface="Arial"/>
              </a:rPr>
              <a:t>UC Merced is mostly composed of low income, first generation, hispanic, underserved, </a:t>
            </a:r>
            <a:r>
              <a:rPr lang="en" sz="1900">
                <a:solidFill>
                  <a:srgbClr val="000000"/>
                </a:solidFill>
                <a:latin typeface="Arial"/>
                <a:ea typeface="Arial"/>
                <a:cs typeface="Arial"/>
                <a:sym typeface="Arial"/>
              </a:rPr>
              <a:t>underprivileged</a:t>
            </a:r>
            <a:r>
              <a:rPr lang="en" sz="1900">
                <a:solidFill>
                  <a:srgbClr val="000000"/>
                </a:solidFill>
                <a:latin typeface="Arial"/>
                <a:ea typeface="Arial"/>
                <a:cs typeface="Arial"/>
                <a:sym typeface="Arial"/>
              </a:rPr>
              <a:t> students. </a:t>
            </a:r>
            <a:endParaRPr sz="1900">
              <a:solidFill>
                <a:srgbClr val="000000"/>
              </a:solidFill>
              <a:latin typeface="Arial"/>
              <a:ea typeface="Arial"/>
              <a:cs typeface="Arial"/>
              <a:sym typeface="Arial"/>
            </a:endParaRPr>
          </a:p>
          <a:p>
            <a:pPr indent="-349250" lvl="1" marL="914400" rtl="0" algn="l">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UC Merced prides themselves in having such students, however it provides virtually no support. </a:t>
            </a:r>
            <a:endParaRPr sz="19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u="sng">
                <a:solidFill>
                  <a:schemeClr val="hlink"/>
                </a:solidFill>
                <a:latin typeface="Arial"/>
                <a:ea typeface="Arial"/>
                <a:cs typeface="Arial"/>
                <a:sym typeface="Arial"/>
                <a:hlinkClick r:id="rId3"/>
              </a:rPr>
              <a:t>https://www.ucmerced.edu/fast-facts</a:t>
            </a:r>
            <a:r>
              <a:rPr lang="en" sz="1900">
                <a:solidFill>
                  <a:srgbClr val="000000"/>
                </a:solidFill>
                <a:latin typeface="Arial"/>
                <a:ea typeface="Arial"/>
                <a:cs typeface="Arial"/>
                <a:sym typeface="Arial"/>
              </a:rPr>
              <a:t> </a:t>
            </a:r>
            <a:endParaRPr sz="1900">
              <a:solidFill>
                <a:srgbClr val="000000"/>
              </a:solidFill>
              <a:latin typeface="Arial"/>
              <a:ea typeface="Arial"/>
              <a:cs typeface="Arial"/>
              <a:sym typeface="Arial"/>
            </a:endParaRPr>
          </a:p>
          <a:p>
            <a:pPr indent="0" lvl="0" marL="0" rtl="0" algn="l">
              <a:spcBef>
                <a:spcPts val="1600"/>
              </a:spcBef>
              <a:spcAft>
                <a:spcPts val="1600"/>
              </a:spcAft>
              <a:buNone/>
            </a:pPr>
            <a:r>
              <a:t/>
            </a:r>
            <a:endParaRPr sz="19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Barriers students face</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Networking  has become </a:t>
            </a:r>
            <a:r>
              <a:rPr lang="en"/>
              <a:t>substantially</a:t>
            </a:r>
            <a:r>
              <a:rPr lang="en"/>
              <a:t> difficult due to covid19 </a:t>
            </a:r>
            <a:endParaRPr/>
          </a:p>
          <a:p>
            <a:pPr indent="-317500" lvl="1" marL="914400" rtl="0" algn="l">
              <a:spcBef>
                <a:spcPts val="0"/>
              </a:spcBef>
              <a:spcAft>
                <a:spcPts val="0"/>
              </a:spcAft>
              <a:buSzPts val="1400"/>
              <a:buChar char="○"/>
            </a:pPr>
            <a:r>
              <a:rPr lang="en"/>
              <a:t>Solution: Provide funds to students that want to attend virtual conferences </a:t>
            </a:r>
            <a:endParaRPr/>
          </a:p>
          <a:p>
            <a:pPr indent="-342900" lvl="0" marL="457200" rtl="0" algn="l">
              <a:spcBef>
                <a:spcPts val="0"/>
              </a:spcBef>
              <a:spcAft>
                <a:spcPts val="0"/>
              </a:spcAft>
              <a:buSzPts val="1800"/>
              <a:buChar char="●"/>
            </a:pPr>
            <a:r>
              <a:rPr lang="en"/>
              <a:t>Interview Practice </a:t>
            </a:r>
            <a:endParaRPr/>
          </a:p>
          <a:p>
            <a:pPr indent="-317500" lvl="1" marL="914400" rtl="0" algn="l">
              <a:spcBef>
                <a:spcPts val="0"/>
              </a:spcBef>
              <a:spcAft>
                <a:spcPts val="0"/>
              </a:spcAft>
              <a:buSzPts val="1400"/>
              <a:buChar char="○"/>
            </a:pPr>
            <a:r>
              <a:rPr lang="en"/>
              <a:t>Give students access to leetcode premium </a:t>
            </a:r>
            <a:endParaRPr/>
          </a:p>
          <a:p>
            <a:pPr indent="-317500" lvl="1" marL="914400" rtl="0" algn="l">
              <a:spcBef>
                <a:spcPts val="0"/>
              </a:spcBef>
              <a:spcAft>
                <a:spcPts val="0"/>
              </a:spcAft>
              <a:buSzPts val="1400"/>
              <a:buChar char="○"/>
            </a:pPr>
            <a:r>
              <a:rPr lang="en" u="sng">
                <a:solidFill>
                  <a:schemeClr val="hlink"/>
                </a:solidFill>
                <a:hlinkClick r:id="rId3"/>
              </a:rPr>
              <a:t>https://leetcode.com/students/</a:t>
            </a:r>
            <a:r>
              <a:rPr lang="en"/>
              <a:t> </a:t>
            </a:r>
            <a:endParaRPr/>
          </a:p>
          <a:p>
            <a:pPr indent="-342900" lvl="0" marL="457200" rtl="0" algn="l">
              <a:spcBef>
                <a:spcPts val="0"/>
              </a:spcBef>
              <a:spcAft>
                <a:spcPts val="0"/>
              </a:spcAft>
              <a:buSzPts val="1800"/>
              <a:buChar char="●"/>
            </a:pPr>
            <a:r>
              <a:rPr lang="en"/>
              <a:t>Mentors/Tutors</a:t>
            </a:r>
            <a:endParaRPr/>
          </a:p>
          <a:p>
            <a:pPr indent="-317500" lvl="1" marL="914400" rtl="0" algn="l">
              <a:spcBef>
                <a:spcPts val="0"/>
              </a:spcBef>
              <a:spcAft>
                <a:spcPts val="0"/>
              </a:spcAft>
              <a:buSzPts val="1400"/>
              <a:buChar char="○"/>
            </a:pPr>
            <a:r>
              <a:rPr lang="en"/>
              <a:t>Hire mentors </a:t>
            </a:r>
            <a:endParaRPr/>
          </a:p>
          <a:p>
            <a:pPr indent="0" lvl="0" marL="0" rtl="0" algn="l">
              <a:spcBef>
                <a:spcPts val="1600"/>
              </a:spcBef>
              <a:spcAft>
                <a:spcPts val="0"/>
              </a:spcAft>
              <a:buNone/>
            </a:pPr>
            <a:r>
              <a:rPr lang="en"/>
              <a:t>Solution: Promote the </a:t>
            </a:r>
            <a:r>
              <a:rPr lang="en"/>
              <a:t>career</a:t>
            </a:r>
            <a:r>
              <a:rPr lang="en"/>
              <a:t> center </a:t>
            </a:r>
            <a:endParaRPr/>
          </a:p>
          <a:p>
            <a:pPr indent="-342900" lvl="0" marL="457200" rtl="0" algn="l">
              <a:spcBef>
                <a:spcPts val="1600"/>
              </a:spcBef>
              <a:spcAft>
                <a:spcPts val="0"/>
              </a:spcAft>
              <a:buSzPts val="1800"/>
              <a:buChar char="●"/>
            </a:pPr>
            <a:r>
              <a:rPr lang="en"/>
              <a:t>Many students don’t know we have a </a:t>
            </a:r>
            <a:r>
              <a:rPr lang="en"/>
              <a:t>career</a:t>
            </a:r>
            <a:r>
              <a:rPr lang="en"/>
              <a:t> center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1000"/>
                                        <p:tgtEl>
                                          <p:spTgt spid="10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During a regular school year students meet and network with each other. </a:t>
            </a:r>
            <a:endParaRPr/>
          </a:p>
          <a:p>
            <a:pPr indent="-317500" lvl="1" marL="914400" rtl="0" algn="l">
              <a:spcBef>
                <a:spcPts val="0"/>
              </a:spcBef>
              <a:spcAft>
                <a:spcPts val="0"/>
              </a:spcAft>
              <a:buSzPts val="1400"/>
              <a:buChar char="○"/>
            </a:pPr>
            <a:r>
              <a:rPr lang="en"/>
              <a:t>Solutions</a:t>
            </a:r>
            <a:endParaRPr/>
          </a:p>
          <a:p>
            <a:pPr indent="-317500" lvl="2" marL="1371600" rtl="0" algn="l">
              <a:spcBef>
                <a:spcPts val="0"/>
              </a:spcBef>
              <a:spcAft>
                <a:spcPts val="0"/>
              </a:spcAft>
              <a:buSzPts val="1400"/>
              <a:buChar char="■"/>
            </a:pPr>
            <a:r>
              <a:rPr lang="en"/>
              <a:t>Q project will hold virtual conferences,</a:t>
            </a:r>
            <a:endParaRPr/>
          </a:p>
          <a:p>
            <a:pPr indent="-317500" lvl="2" marL="1371600" rtl="0" algn="l">
              <a:spcBef>
                <a:spcPts val="0"/>
              </a:spcBef>
              <a:spcAft>
                <a:spcPts val="0"/>
              </a:spcAft>
              <a:buSzPts val="1400"/>
              <a:buChar char="■"/>
            </a:pPr>
            <a:r>
              <a:rPr lang="en"/>
              <a:t> </a:t>
            </a:r>
            <a:r>
              <a:rPr lang="en"/>
              <a:t>Funding</a:t>
            </a:r>
            <a:r>
              <a:rPr lang="en"/>
              <a:t> for conference students want to attend. Open to everyone. </a:t>
            </a:r>
            <a:endParaRPr/>
          </a:p>
          <a:p>
            <a:pPr indent="-342900" lvl="0" marL="457200" rtl="0" algn="l">
              <a:spcBef>
                <a:spcPts val="0"/>
              </a:spcBef>
              <a:spcAft>
                <a:spcPts val="0"/>
              </a:spcAft>
              <a:buSzPts val="1800"/>
              <a:buChar char="●"/>
            </a:pPr>
            <a:r>
              <a:rPr lang="en"/>
              <a:t>Can the </a:t>
            </a:r>
            <a:r>
              <a:rPr lang="en"/>
              <a:t>career</a:t>
            </a:r>
            <a:r>
              <a:rPr lang="en"/>
              <a:t> center connect us with tech companies?</a:t>
            </a:r>
            <a:endParaRPr/>
          </a:p>
          <a:p>
            <a:pPr indent="-317500" lvl="1" marL="914400" rtl="0" algn="l">
              <a:spcBef>
                <a:spcPts val="0"/>
              </a:spcBef>
              <a:spcAft>
                <a:spcPts val="0"/>
              </a:spcAft>
              <a:buSzPts val="1400"/>
              <a:buChar char="○"/>
            </a:pPr>
            <a:r>
              <a:rPr lang="en"/>
              <a:t>Directly with Recruiters? (Zoom call)</a:t>
            </a:r>
            <a:endParaRPr/>
          </a:p>
          <a:p>
            <a:pPr indent="-342900" lvl="0" marL="457200" rtl="0" algn="l">
              <a:spcBef>
                <a:spcPts val="0"/>
              </a:spcBef>
              <a:spcAft>
                <a:spcPts val="0"/>
              </a:spcAft>
              <a:buSzPts val="1800"/>
              <a:buChar char="●"/>
            </a:pPr>
            <a:r>
              <a:rPr lang="en"/>
              <a:t>Can the </a:t>
            </a:r>
            <a:r>
              <a:rPr lang="en"/>
              <a:t>career</a:t>
            </a:r>
            <a:r>
              <a:rPr lang="en"/>
              <a:t> center provide financial support? </a:t>
            </a:r>
            <a:endParaRPr/>
          </a:p>
          <a:p>
            <a:pPr indent="-317500" lvl="1" marL="914400" rtl="0" algn="l">
              <a:spcBef>
                <a:spcPts val="0"/>
              </a:spcBef>
              <a:spcAft>
                <a:spcPts val="0"/>
              </a:spcAft>
              <a:buSzPts val="1400"/>
              <a:buChar char="○"/>
            </a:pPr>
            <a:r>
              <a:rPr lang="en"/>
              <a:t>I.e. for conferences, virtual events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000"/>
                                        <p:tgtEl>
                                          <p:spTgt spid="11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Online platforms such as leetcode premium.</a:t>
            </a:r>
            <a:endParaRPr/>
          </a:p>
          <a:p>
            <a:pPr indent="-342900" lvl="0" marL="457200" rtl="0" algn="l">
              <a:spcBef>
                <a:spcPts val="0"/>
              </a:spcBef>
              <a:spcAft>
                <a:spcPts val="0"/>
              </a:spcAft>
              <a:buSzPts val="1800"/>
              <a:buChar char="●"/>
            </a:pPr>
            <a:r>
              <a:rPr lang="en"/>
              <a:t>Hold mock interviews</a:t>
            </a:r>
            <a:endParaRPr/>
          </a:p>
          <a:p>
            <a:pPr indent="-317500" lvl="1" marL="914400" rtl="0" algn="l">
              <a:spcBef>
                <a:spcPts val="0"/>
              </a:spcBef>
              <a:spcAft>
                <a:spcPts val="0"/>
              </a:spcAft>
              <a:buSzPts val="1400"/>
              <a:buChar char="○"/>
            </a:pPr>
            <a:r>
              <a:rPr lang="en"/>
              <a:t>How can the </a:t>
            </a:r>
            <a:r>
              <a:rPr lang="en"/>
              <a:t>career</a:t>
            </a:r>
            <a:r>
              <a:rPr lang="en"/>
              <a:t> center help?</a:t>
            </a:r>
            <a:endParaRPr/>
          </a:p>
          <a:p>
            <a:pPr indent="-317500" lvl="1" marL="914400" rtl="0" algn="l">
              <a:spcBef>
                <a:spcPts val="0"/>
              </a:spcBef>
              <a:spcAft>
                <a:spcPts val="0"/>
              </a:spcAft>
              <a:buSzPts val="1400"/>
              <a:buChar char="○"/>
            </a:pPr>
            <a:r>
              <a:rPr lang="en"/>
              <a:t>Brian</a:t>
            </a:r>
            <a:r>
              <a:rPr lang="en"/>
              <a:t> O’Bruba has set up mock interviews but not many people know about this. Expand operations?</a:t>
            </a:r>
            <a:endParaRPr/>
          </a:p>
          <a:p>
            <a:pPr indent="-317500" lvl="1" marL="914400" rtl="0" algn="l">
              <a:spcBef>
                <a:spcPts val="0"/>
              </a:spcBef>
              <a:spcAft>
                <a:spcPts val="0"/>
              </a:spcAft>
              <a:buSzPts val="1400"/>
              <a:buChar char="○"/>
            </a:pPr>
            <a:r>
              <a:rPr lang="en"/>
              <a:t>Technical</a:t>
            </a:r>
            <a:r>
              <a:rPr lang="en"/>
              <a:t> interview questions using leetcode premium.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