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59" r:id="rId7"/>
    <p:sldId id="262"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873-E314-3383-202D-A3666BCD3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41389A-461E-B97C-7508-18659951B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539EF5-6709-59B3-068A-3D72A2E8E6A7}"/>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5" name="Footer Placeholder 4">
            <a:extLst>
              <a:ext uri="{FF2B5EF4-FFF2-40B4-BE49-F238E27FC236}">
                <a16:creationId xmlns:a16="http://schemas.microsoft.com/office/drawing/2014/main" id="{E72227EE-BC70-81F3-3905-BECA8D6D0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8726C-A5E9-B178-081C-AC01787D2B63}"/>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184556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CAB-44DA-B84B-EDB6-F67E57396C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2CB0E-8D0C-115E-B74F-E3DAF2223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B88B8-03B4-3ECC-896C-41BBB6F019B9}"/>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5" name="Footer Placeholder 4">
            <a:extLst>
              <a:ext uri="{FF2B5EF4-FFF2-40B4-BE49-F238E27FC236}">
                <a16:creationId xmlns:a16="http://schemas.microsoft.com/office/drawing/2014/main" id="{B5BCE646-8668-E777-E503-5696BAE0C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01E9E-D2A3-889A-A976-5A616018058E}"/>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88517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1125F-4667-DCFD-6DB4-69DF0D2A0E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851C6A-BC87-9DB1-54B0-6B8D7E205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AB4D8-ED68-78EE-0907-FCECDEA46A18}"/>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5" name="Footer Placeholder 4">
            <a:extLst>
              <a:ext uri="{FF2B5EF4-FFF2-40B4-BE49-F238E27FC236}">
                <a16:creationId xmlns:a16="http://schemas.microsoft.com/office/drawing/2014/main" id="{AED20906-8243-75E5-2A6F-474D39486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8EA68-7319-1F37-A78D-F4F40ECEF54A}"/>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388072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C215-B759-A122-F921-31CD019285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A16C7-4B5E-7792-EDB7-0BF9F4E74C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57B3F-62C3-00FA-5CEB-D40D7E07BEF3}"/>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5" name="Footer Placeholder 4">
            <a:extLst>
              <a:ext uri="{FF2B5EF4-FFF2-40B4-BE49-F238E27FC236}">
                <a16:creationId xmlns:a16="http://schemas.microsoft.com/office/drawing/2014/main" id="{4C622231-78B7-508B-1D1C-0DEC5FD0A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10306A-E601-D336-3EE0-3BF3EA199C55}"/>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322020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CAF8-C166-581B-DBC0-AED1DDA1C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AC8597-F038-D181-7B80-199D4E391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F476D-C878-63D1-0BBC-61B40499B9FB}"/>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5" name="Footer Placeholder 4">
            <a:extLst>
              <a:ext uri="{FF2B5EF4-FFF2-40B4-BE49-F238E27FC236}">
                <a16:creationId xmlns:a16="http://schemas.microsoft.com/office/drawing/2014/main" id="{9E1A29F5-2E58-AAE7-F0EE-138EB57CD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A219A2-70B7-7D40-151C-AF692CE4E5E7}"/>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331075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16A5-F425-12B5-F15D-A3BE707D79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3927E-4536-1D99-4C9F-012F3EE98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63007C-99A1-8877-752A-2AB9EE80D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3DA4FC-C78D-BF02-49E9-35A44C807B61}"/>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6" name="Footer Placeholder 5">
            <a:extLst>
              <a:ext uri="{FF2B5EF4-FFF2-40B4-BE49-F238E27FC236}">
                <a16:creationId xmlns:a16="http://schemas.microsoft.com/office/drawing/2014/main" id="{306ABA1F-188C-E929-2BD8-0500E8604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828EF-35E8-086D-8DA3-51547454F244}"/>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224354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4EB1-354E-FDEC-76F3-419CEED6FB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C939E3-17AA-CCC8-E28D-ABBC94A39C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06F0BC-FFBF-245B-1E22-D51C133923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1EB92A-3116-04FD-6F9C-30D68CC6D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27B8E-9F2F-BE79-19B3-9DDD68BBE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3A1879-E6AF-2E2E-2888-D20B9E57C20E}"/>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8" name="Footer Placeholder 7">
            <a:extLst>
              <a:ext uri="{FF2B5EF4-FFF2-40B4-BE49-F238E27FC236}">
                <a16:creationId xmlns:a16="http://schemas.microsoft.com/office/drawing/2014/main" id="{0890B295-15F5-71A2-728D-D91B6C972F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01E969-5D82-32D5-82B0-B7D934E1C609}"/>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101048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AE12-43DE-AF90-3FF9-58AE4880A1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5BA8FF-856F-21FF-C70E-453DCB2B0F95}"/>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4" name="Footer Placeholder 3">
            <a:extLst>
              <a:ext uri="{FF2B5EF4-FFF2-40B4-BE49-F238E27FC236}">
                <a16:creationId xmlns:a16="http://schemas.microsoft.com/office/drawing/2014/main" id="{9BA60701-D6D1-93C5-9B03-CEE1E4932C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4CE5CA-B358-8F08-0CC5-E0B5C36C6E49}"/>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81638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BDF6A-8113-106F-05C9-44F85719572C}"/>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3" name="Footer Placeholder 2">
            <a:extLst>
              <a:ext uri="{FF2B5EF4-FFF2-40B4-BE49-F238E27FC236}">
                <a16:creationId xmlns:a16="http://schemas.microsoft.com/office/drawing/2014/main" id="{4D2C34DD-0731-A94D-3548-C72886BA58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6D640B-0C80-92FA-7715-23412ECADA2E}"/>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343891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3C66-E089-81CF-7E03-55C38CFCA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4A94EB-2C99-D3FB-2529-67BA32F78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6A6DCF-6BAC-8CB5-B296-1777F227E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3D7F9-71CE-2B3B-D866-10CB3627CC38}"/>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6" name="Footer Placeholder 5">
            <a:extLst>
              <a:ext uri="{FF2B5EF4-FFF2-40B4-BE49-F238E27FC236}">
                <a16:creationId xmlns:a16="http://schemas.microsoft.com/office/drawing/2014/main" id="{80879D04-F96C-3B41-5E71-EC8544B3C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C5A3F-A3B4-22EF-D3EF-CD7D9C8E7C4E}"/>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120241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9947-B9B5-B246-1633-6E0A1B047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843468-ED11-25B4-0658-C779B16E3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978E22-D21F-6273-45BE-4EB85AC20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729C9-15B9-5DDE-2E23-208D8058CBA8}"/>
              </a:ext>
            </a:extLst>
          </p:cNvPr>
          <p:cNvSpPr>
            <a:spLocks noGrp="1"/>
          </p:cNvSpPr>
          <p:nvPr>
            <p:ph type="dt" sz="half" idx="10"/>
          </p:nvPr>
        </p:nvSpPr>
        <p:spPr/>
        <p:txBody>
          <a:bodyPr/>
          <a:lstStyle/>
          <a:p>
            <a:fld id="{796F2293-CA1D-4EB1-9749-CA4E2E40DB62}" type="datetimeFigureOut">
              <a:rPr lang="en-IN" smtClean="0"/>
              <a:t>30-12-2023</a:t>
            </a:fld>
            <a:endParaRPr lang="en-IN"/>
          </a:p>
        </p:txBody>
      </p:sp>
      <p:sp>
        <p:nvSpPr>
          <p:cNvPr id="6" name="Footer Placeholder 5">
            <a:extLst>
              <a:ext uri="{FF2B5EF4-FFF2-40B4-BE49-F238E27FC236}">
                <a16:creationId xmlns:a16="http://schemas.microsoft.com/office/drawing/2014/main" id="{09A0EA13-E756-7A21-C9C7-6289296C43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303D1B-4BA6-5303-0FD3-C2764DBE7248}"/>
              </a:ext>
            </a:extLst>
          </p:cNvPr>
          <p:cNvSpPr>
            <a:spLocks noGrp="1"/>
          </p:cNvSpPr>
          <p:nvPr>
            <p:ph type="sldNum" sz="quarter" idx="12"/>
          </p:nvPr>
        </p:nvSpPr>
        <p:spPr/>
        <p:txBody>
          <a:bodyPr/>
          <a:lstStyle/>
          <a:p>
            <a:fld id="{22EC202E-233E-4FF6-A578-B6DBD2FB6ED5}" type="slidenum">
              <a:rPr lang="en-IN" smtClean="0"/>
              <a:t>‹#›</a:t>
            </a:fld>
            <a:endParaRPr lang="en-IN"/>
          </a:p>
        </p:txBody>
      </p:sp>
    </p:spTree>
    <p:extLst>
      <p:ext uri="{BB962C8B-B14F-4D97-AF65-F5344CB8AC3E}">
        <p14:creationId xmlns:p14="http://schemas.microsoft.com/office/powerpoint/2010/main" val="220892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6BAFA-0ABA-D7B4-528A-21DE7EAF4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F3020-20A1-3677-0A65-8D4FC8267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B214C-CFBD-E29C-BCFE-07F5DCAAE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F2293-CA1D-4EB1-9749-CA4E2E40DB62}" type="datetimeFigureOut">
              <a:rPr lang="en-IN" smtClean="0"/>
              <a:t>30-12-2023</a:t>
            </a:fld>
            <a:endParaRPr lang="en-IN"/>
          </a:p>
        </p:txBody>
      </p:sp>
      <p:sp>
        <p:nvSpPr>
          <p:cNvPr id="5" name="Footer Placeholder 4">
            <a:extLst>
              <a:ext uri="{FF2B5EF4-FFF2-40B4-BE49-F238E27FC236}">
                <a16:creationId xmlns:a16="http://schemas.microsoft.com/office/drawing/2014/main" id="{5A969261-7389-F599-C40E-0B6C7ABFF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56B759-CB01-4A7E-3132-11C9FD8335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C202E-233E-4FF6-A578-B6DBD2FB6ED5}" type="slidenum">
              <a:rPr lang="en-IN" smtClean="0"/>
              <a:t>‹#›</a:t>
            </a:fld>
            <a:endParaRPr lang="en-IN"/>
          </a:p>
        </p:txBody>
      </p:sp>
    </p:spTree>
    <p:extLst>
      <p:ext uri="{BB962C8B-B14F-4D97-AF65-F5344CB8AC3E}">
        <p14:creationId xmlns:p14="http://schemas.microsoft.com/office/powerpoint/2010/main" val="80210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741680" y="792480"/>
            <a:ext cx="4724400" cy="569386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4400" dirty="0">
                <a:latin typeface="Bahnschrift Condensed" panose="020B0502040204020203" pitchFamily="34" charset="0"/>
              </a:rPr>
              <a:t>E-COMMERCE SECURITY VULNERABILITIES SCANNER:- “WOXCAN”</a:t>
            </a:r>
          </a:p>
          <a:p>
            <a:endParaRPr lang="en-US" sz="4400" dirty="0">
              <a:latin typeface="Bahnschrift Condensed" panose="020B0502040204020203" pitchFamily="34" charset="0"/>
            </a:endParaRPr>
          </a:p>
          <a:p>
            <a:endParaRPr lang="en-US" sz="4400" dirty="0">
              <a:latin typeface="Bahnschrift Condensed" panose="020B0502040204020203" pitchFamily="34" charset="0"/>
            </a:endParaRPr>
          </a:p>
          <a:p>
            <a:r>
              <a:rPr lang="en-US" sz="2400" dirty="0">
                <a:latin typeface="Bahnschrift Condensed" panose="020B0502040204020203" pitchFamily="34" charset="0"/>
              </a:rPr>
              <a:t>Team Name:  hax0r_blades</a:t>
            </a:r>
          </a:p>
          <a:p>
            <a:r>
              <a:rPr lang="en-US" sz="2400" dirty="0">
                <a:latin typeface="Bahnschrift Condensed" panose="020B0502040204020203" pitchFamily="34" charset="0"/>
              </a:rPr>
              <a:t>Members: </a:t>
            </a:r>
          </a:p>
          <a:p>
            <a:r>
              <a:rPr lang="en-US" sz="2400" dirty="0">
                <a:latin typeface="Bahnschrift Condensed" panose="020B0502040204020203" pitchFamily="34" charset="0"/>
              </a:rPr>
              <a:t>Rittika Sarkar</a:t>
            </a:r>
          </a:p>
          <a:p>
            <a:r>
              <a:rPr lang="en-US" sz="2400" dirty="0">
                <a:latin typeface="Bahnschrift Condensed" panose="020B0502040204020203" pitchFamily="34" charset="0"/>
              </a:rPr>
              <a:t>Dhritideep Saha</a:t>
            </a:r>
          </a:p>
          <a:p>
            <a:r>
              <a:rPr lang="en-US" sz="2400" dirty="0">
                <a:latin typeface="Bahnschrift Condensed" panose="020B0502040204020203" pitchFamily="34" charset="0"/>
              </a:rPr>
              <a:t>Mentor:</a:t>
            </a:r>
          </a:p>
          <a:p>
            <a:r>
              <a:rPr lang="en-US" sz="2400" dirty="0">
                <a:latin typeface="Bahnschrift Condensed" panose="020B0502040204020203" pitchFamily="34" charset="0"/>
              </a:rPr>
              <a:t>Trisha Bera, Department of CSE.</a:t>
            </a:r>
            <a:endParaRPr lang="en-US" sz="4400" dirty="0">
              <a:latin typeface="Bahnschrift Condensed" panose="020B0502040204020203" pitchFamily="34" charset="0"/>
            </a:endParaRPr>
          </a:p>
        </p:txBody>
      </p:sp>
    </p:spTree>
    <p:extLst>
      <p:ext uri="{BB962C8B-B14F-4D97-AF65-F5344CB8AC3E}">
        <p14:creationId xmlns:p14="http://schemas.microsoft.com/office/powerpoint/2010/main" val="86483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116840" y="74236"/>
            <a:ext cx="5862320" cy="67095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CONCLUSION:</a:t>
            </a:r>
          </a:p>
          <a:p>
            <a:pPr algn="ctr"/>
            <a:endParaRPr lang="en-US" sz="4400" dirty="0">
              <a:latin typeface="Bahnschrift Condensed" panose="020B0502040204020203" pitchFamily="34" charset="0"/>
            </a:endParaRPr>
          </a:p>
          <a:p>
            <a:pPr algn="ctr"/>
            <a:r>
              <a:rPr lang="en-US" b="0" i="0" dirty="0">
                <a:effectLst/>
                <a:latin typeface="Bahnschrift Condensed" panose="020B0502040204020203" pitchFamily="34" charset="0"/>
              </a:rPr>
              <a:t>In conclusion, the comprehensive exploration of malware, AEM security, and cloud security underscores the critical importance of robust cybersecurity measures in the ever-evolving digital landscape. As organizations increasingly embrace digital transformation and cloud technologies, the risk landscape expands, making it imperative to adopt proactive and adaptive security strategies.</a:t>
            </a:r>
            <a:r>
              <a:rPr lang="en-US" dirty="0">
                <a:latin typeface="Bahnschrift Condensed" panose="020B0502040204020203" pitchFamily="34" charset="0"/>
              </a:rPr>
              <a:t> </a:t>
            </a:r>
          </a:p>
          <a:p>
            <a:pPr algn="ctr"/>
            <a:r>
              <a:rPr lang="en-US" b="0" i="0" dirty="0">
                <a:effectLst/>
                <a:latin typeface="Bahnschrift Condensed" panose="020B0502040204020203" pitchFamily="34" charset="0"/>
              </a:rPr>
              <a:t>In the convergence of these realms—malware, AEM security, and cloud security—organizations must adopt a proactive cybersecurity stance. This involves ongoing risk assessments, regular training for personnel, and the integration of advanced security technologies. </a:t>
            </a:r>
            <a:endParaRPr lang="en-US" dirty="0">
              <a:latin typeface="Bahnschrift Condensed" panose="020B0502040204020203" pitchFamily="34" charset="0"/>
            </a:endParaRPr>
          </a:p>
          <a:p>
            <a:pPr algn="ctr"/>
            <a:r>
              <a:rPr lang="en-US" b="0" i="0" dirty="0">
                <a:effectLst/>
                <a:latin typeface="Bahnschrift Condensed" panose="020B0502040204020203" pitchFamily="34" charset="0"/>
              </a:rPr>
              <a:t>As we move forward, the symbiotic relationship between technological advancement and cybersecurity resilience will shape the future landscape. Organizations that prioritize and invest in cybersecurity measures will not only protect their assets but also cultivate an environment of trust and reliability in an increasingly interconnected and digital world.</a:t>
            </a:r>
            <a:endParaRPr lang="en-US" dirty="0">
              <a:latin typeface="Bahnschrift Condensed" panose="020B0502040204020203" pitchFamily="34" charset="0"/>
            </a:endParaRPr>
          </a:p>
          <a:p>
            <a:pPr algn="ctr"/>
            <a:endParaRPr lang="en-US" dirty="0">
              <a:latin typeface="Bahnschrift Condensed" panose="020B0502040204020203" pitchFamily="34" charset="0"/>
            </a:endParaRPr>
          </a:p>
          <a:p>
            <a:pPr algn="ctr"/>
            <a:endParaRPr lang="en-US" dirty="0">
              <a:latin typeface="Bahnschrift Condensed" panose="020B0502040204020203" pitchFamily="34" charset="0"/>
            </a:endParaRPr>
          </a:p>
          <a:p>
            <a:pPr algn="ctr"/>
            <a:endParaRPr lang="en-US" dirty="0">
              <a:latin typeface="Bahnschrift Condensed" panose="020B0502040204020203" pitchFamily="34" charset="0"/>
            </a:endParaRPr>
          </a:p>
        </p:txBody>
      </p:sp>
      <p:sp>
        <p:nvSpPr>
          <p:cNvPr id="9" name="Rectangle 4">
            <a:extLst>
              <a:ext uri="{FF2B5EF4-FFF2-40B4-BE49-F238E27FC236}">
                <a16:creationId xmlns:a16="http://schemas.microsoft.com/office/drawing/2014/main" id="{CF4726A6-FFC1-9556-FAC5-040270C01687}"/>
              </a:ext>
            </a:extLst>
          </p:cNvPr>
          <p:cNvSpPr>
            <a:spLocks noChangeArrowheads="1"/>
          </p:cNvSpPr>
          <p:nvPr/>
        </p:nvSpPr>
        <p:spPr bwMode="auto">
          <a:xfrm>
            <a:off x="0" y="0"/>
            <a:ext cx="36576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3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595376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497840" y="589250"/>
            <a:ext cx="4724400" cy="544764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INTRODUCTION</a:t>
            </a:r>
            <a:r>
              <a:rPr lang="en-US" sz="2400" dirty="0">
                <a:latin typeface="Bahnschrift Condensed" panose="020B0502040204020203" pitchFamily="34" charset="0"/>
              </a:rPr>
              <a:t>:</a:t>
            </a:r>
          </a:p>
          <a:p>
            <a:pPr algn="ctr"/>
            <a:endParaRPr lang="en-US" sz="2400" dirty="0">
              <a:latin typeface="Bahnschrift Condensed" panose="020B0502040204020203" pitchFamily="34" charset="0"/>
            </a:endParaRPr>
          </a:p>
          <a:p>
            <a:pPr algn="ctr"/>
            <a:r>
              <a:rPr lang="en-US" sz="1600" b="0" i="0" dirty="0">
                <a:effectLst/>
                <a:latin typeface="Bahnschrift Condensed" panose="020B0502040204020203" pitchFamily="34" charset="0"/>
              </a:rPr>
              <a:t>Cybersecurity and digitalization are two interconnected aspects that play pivotal roles in the modern technological landscape. As organizations embrace digitalization, the importance of cybersecurity becomes even more pronounced. The increased reliance on interconnected systems, cloud computing, and the Internet of Things (IoT) expands the attack surface for potential threats. Cybersecurity measures are crucial to ensuring the trustworthiness of digital ecosystems, protecting against data breaches, and maintaining the resilience of critical infrastructure.</a:t>
            </a:r>
          </a:p>
          <a:p>
            <a:pPr algn="ctr"/>
            <a:r>
              <a:rPr lang="en-US" sz="1600" b="0" i="0" dirty="0">
                <a:effectLst/>
                <a:latin typeface="Bahnschrift Condensed" panose="020B0502040204020203" pitchFamily="34" charset="0"/>
              </a:rPr>
              <a:t> </a:t>
            </a:r>
          </a:p>
          <a:p>
            <a:pPr algn="ctr"/>
            <a:r>
              <a:rPr lang="en-US" sz="1600" b="0" i="0" dirty="0">
                <a:effectLst/>
                <a:latin typeface="Bahnschrift Condensed" panose="020B0502040204020203" pitchFamily="34" charset="0"/>
              </a:rPr>
              <a:t>In summary, cybersecurity and digitalization are inseparable elements in the contemporary technological landscape. While digitalization propels innovation and efficiency, cybersecurity acts as the guardian, ensuring the integrity, confidentiality, and availability of digital assets in an ever-evolving and interconnected world.</a:t>
            </a:r>
            <a:endParaRPr lang="en-US" sz="1600" dirty="0">
              <a:latin typeface="Bahnschrift Condensed" panose="020B0502040204020203" pitchFamily="34" charset="0"/>
            </a:endParaRPr>
          </a:p>
          <a:p>
            <a:pPr algn="ctr"/>
            <a:endParaRPr lang="en-US" sz="2400" dirty="0">
              <a:latin typeface="Bahnschrift Condensed" panose="020B0502040204020203" pitchFamily="34" charset="0"/>
            </a:endParaRPr>
          </a:p>
        </p:txBody>
      </p:sp>
    </p:spTree>
    <p:extLst>
      <p:ext uri="{BB962C8B-B14F-4D97-AF65-F5344CB8AC3E}">
        <p14:creationId xmlns:p14="http://schemas.microsoft.com/office/powerpoint/2010/main" val="186054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589280" y="955010"/>
            <a:ext cx="4724400" cy="458587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PROBLEMS WITH THE CURRENT SYSTEM:</a:t>
            </a:r>
          </a:p>
          <a:p>
            <a:pPr algn="ctr"/>
            <a:endParaRPr lang="en-US" sz="2400" dirty="0">
              <a:latin typeface="Bahnschrift Condensed" panose="020B0502040204020203" pitchFamily="34" charset="0"/>
            </a:endParaRPr>
          </a:p>
          <a:p>
            <a:pPr algn="ctr"/>
            <a:r>
              <a:rPr lang="en-US" dirty="0">
                <a:latin typeface="Bahnschrift Condensed" panose="020B0502040204020203" pitchFamily="34" charset="0"/>
              </a:rPr>
              <a:t>Now, one could point out the presence of two-factor authentication (2FA) that provides security to system (mostly), but the fact that 2FA can be bypassed somewhat puts some systems to risk of being threatened by malware. To fix this, we may suggest multiple factor authentication (MFA) but that would put user feasibility to a backseat, which is not what any service provider would want. </a:t>
            </a:r>
            <a:br>
              <a:rPr lang="en-US" dirty="0">
                <a:latin typeface="Bahnschrift Condensed" panose="020B0502040204020203" pitchFamily="34" charset="0"/>
              </a:rPr>
            </a:br>
            <a:r>
              <a:rPr lang="en-US" dirty="0">
                <a:latin typeface="Bahnschrift Condensed" panose="020B0502040204020203" pitchFamily="34" charset="0"/>
              </a:rPr>
              <a:t>So, we have decided to make some changes to the backend using our tool to make security easier while the application is still in development phase. </a:t>
            </a:r>
          </a:p>
        </p:txBody>
      </p:sp>
    </p:spTree>
    <p:extLst>
      <p:ext uri="{BB962C8B-B14F-4D97-AF65-F5344CB8AC3E}">
        <p14:creationId xmlns:p14="http://schemas.microsoft.com/office/powerpoint/2010/main" val="189828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955"/>
            <a:ext cx="12192000" cy="6836089"/>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0" y="248603"/>
            <a:ext cx="6024880" cy="612475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PROBLEM STATEMENTS:</a:t>
            </a:r>
          </a:p>
          <a:p>
            <a:pPr algn="ctr"/>
            <a:endParaRPr lang="en-US" sz="4400" dirty="0">
              <a:latin typeface="Bahnschrift Condensed" panose="020B0502040204020203" pitchFamily="34" charset="0"/>
            </a:endParaRPr>
          </a:p>
          <a:p>
            <a:pPr marL="285750" indent="-285750" algn="ctr">
              <a:buFont typeface="Arial" panose="020B0604020202020204" pitchFamily="34" charset="0"/>
              <a:buChar char="•"/>
            </a:pPr>
            <a:r>
              <a:rPr lang="en-US" sz="1600" dirty="0">
                <a:latin typeface="Bahnschrift Condensed" panose="020B0502040204020203" pitchFamily="34" charset="0"/>
              </a:rPr>
              <a:t>User Interface Deception:  It should be able to spot instances of user interface deception, which is when e-commerce websites use deceptive user interfaces to trick or perplex users into taking unintended actions.</a:t>
            </a:r>
          </a:p>
          <a:p>
            <a:pPr marL="285750" indent="-285750" algn="ctr">
              <a:buFont typeface="Arial" panose="020B0604020202020204" pitchFamily="34" charset="0"/>
              <a:buChar char="•"/>
            </a:pPr>
            <a:r>
              <a:rPr lang="en-US" sz="1600" dirty="0">
                <a:latin typeface="Bahnschrift Condensed" panose="020B0502040204020203" pitchFamily="34" charset="0"/>
              </a:rPr>
              <a:t>Misleading Product Information Device: a system that analyses product listings for instances when crucial information (such pricing, availability, or specifications) are omitted or incorrectly presented or kept hidden or disguised over long time periods. </a:t>
            </a:r>
          </a:p>
          <a:p>
            <a:pPr marL="285750" indent="-285750" algn="ctr">
              <a:buFont typeface="Arial" panose="020B0604020202020204" pitchFamily="34" charset="0"/>
              <a:buChar char="•"/>
            </a:pPr>
            <a:r>
              <a:rPr lang="en-US" sz="1600" dirty="0">
                <a:latin typeface="Bahnschrift Condensed" panose="020B0502040204020203" pitchFamily="34" charset="0"/>
              </a:rPr>
              <a:t> Privacy Intrusion: The solution should identify when e-commerce platforms use user data in ways that may violate privacy norms, without clear and informed authorization</a:t>
            </a:r>
          </a:p>
          <a:p>
            <a:pPr marL="285750" indent="-285750" algn="ctr">
              <a:buFont typeface="Arial" panose="020B0604020202020204" pitchFamily="34" charset="0"/>
              <a:buChar char="•"/>
            </a:pPr>
            <a:r>
              <a:rPr lang="en-US" sz="1600" dirty="0">
                <a:latin typeface="Bahnschrift Condensed" panose="020B0502040204020203" pitchFamily="34" charset="0"/>
              </a:rPr>
              <a:t>Crowdsourced Pattern Identification: Include a crowdsourcing component that lets users add new dark patterns they discover, to the central or distributed repository by reporting and validating them.</a:t>
            </a:r>
          </a:p>
          <a:p>
            <a:pPr marL="285750" indent="-285750" algn="ctr">
              <a:buFont typeface="Arial" panose="020B0604020202020204" pitchFamily="34" charset="0"/>
              <a:buChar char="•"/>
            </a:pPr>
            <a:r>
              <a:rPr lang="en-US" sz="1600" dirty="0">
                <a:latin typeface="Bahnschrift Condensed" panose="020B0502040204020203" pitchFamily="34" charset="0"/>
              </a:rPr>
              <a:t>  Cross-Browser Compatibility: To reach a larger audience, make sure the browser extension or app is compatible with well-known web browsers (such as Chrome, Firefox, and Edge etc.</a:t>
            </a:r>
          </a:p>
          <a:p>
            <a:pPr marL="285750" indent="-285750" algn="ctr">
              <a:buFont typeface="Arial" panose="020B0604020202020204" pitchFamily="34" charset="0"/>
              <a:buChar char="•"/>
            </a:pPr>
            <a:r>
              <a:rPr lang="en-US" sz="1600" dirty="0">
                <a:latin typeface="Bahnschrift Condensed" panose="020B0502040204020203" pitchFamily="34" charset="0"/>
              </a:rPr>
              <a:t>Performance Optimization: Optimize the performance of the solution (extension or app etc.), to minimize resource consumption while maintaining real-time or near-real-time detection capabilities</a:t>
            </a:r>
          </a:p>
        </p:txBody>
      </p:sp>
    </p:spTree>
    <p:extLst>
      <p:ext uri="{BB962C8B-B14F-4D97-AF65-F5344CB8AC3E}">
        <p14:creationId xmlns:p14="http://schemas.microsoft.com/office/powerpoint/2010/main" val="224449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35560" y="324475"/>
            <a:ext cx="6024880" cy="637097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PROBLEM STATEMENT:</a:t>
            </a:r>
          </a:p>
          <a:p>
            <a:pPr algn="ctr"/>
            <a:endParaRPr lang="en-US" sz="4400" dirty="0">
              <a:latin typeface="Bahnschrift Condensed" panose="020B0502040204020203" pitchFamily="34" charset="0"/>
            </a:endParaRPr>
          </a:p>
          <a:p>
            <a:pPr marL="285750" indent="-285750" algn="ctr">
              <a:buFont typeface="Arial" panose="020B0604020202020204" pitchFamily="34" charset="0"/>
              <a:buChar char="•"/>
            </a:pPr>
            <a:r>
              <a:rPr lang="en-US" sz="1600" dirty="0">
                <a:latin typeface="Bahnschrift Condensed" panose="020B0502040204020203" pitchFamily="34" charset="0"/>
              </a:rPr>
              <a:t>Patterns Detection Accuracy:  Develop an algorithm that can accurately detect a wide range of dark patterns on e-commerce websites, with lowest possible false positives and false negatives, to ensure reliable detection.</a:t>
            </a:r>
          </a:p>
          <a:p>
            <a:pPr algn="ctr"/>
            <a:r>
              <a:rPr lang="en-US" sz="1600" dirty="0">
                <a:latin typeface="Bahnschrift Condensed" panose="020B0502040204020203" pitchFamily="34" charset="0"/>
              </a:rPr>
              <a:t> • User-Friendly Extension: The solution should be a user-friendly browser extension or app interface which should provide clear and actionable information to users, with minimal delay, when a dark pattern is detected, allowing them to make informed decisions. </a:t>
            </a:r>
          </a:p>
          <a:p>
            <a:pPr algn="ctr"/>
            <a:r>
              <a:rPr lang="en-US" sz="1600" dirty="0">
                <a:latin typeface="Bahnschrift Condensed" panose="020B0502040204020203" pitchFamily="34" charset="0"/>
              </a:rPr>
              <a:t>• Central or Distributed Repository Management The solution should have a secure and scalable central/ distributed server infrastructure for hosting and managing the repository of known dark patterns, ensuring it is continuously updated with new patterns and the inference engine so generated may be used 'on the cloud' or as 'embedded intelligence' in the plug-in or app or otherwise.</a:t>
            </a:r>
          </a:p>
          <a:p>
            <a:pPr algn="ctr"/>
            <a:r>
              <a:rPr lang="en-US" sz="1600" dirty="0">
                <a:latin typeface="Bahnschrift Condensed" panose="020B0502040204020203" pitchFamily="34" charset="0"/>
              </a:rPr>
              <a:t> • Pattern Versioning: The signature pattern repository should have a versioning system, allowing for historical tracking and comparison of pattern changes over time to adapt to evolving dark patterns. </a:t>
            </a:r>
          </a:p>
          <a:p>
            <a:pPr marL="285750" indent="-285750" algn="ctr">
              <a:buFont typeface="Arial" panose="020B0604020202020204" pitchFamily="34" charset="0"/>
              <a:buChar char="•"/>
            </a:pPr>
            <a:r>
              <a:rPr lang="en-US" sz="1600" dirty="0">
                <a:latin typeface="Bahnschrift Condensed" panose="020B0502040204020203" pitchFamily="34" charset="0"/>
              </a:rPr>
              <a:t>Artificial Intelligence for Detection Implement advanced Generative AI models and machine learning algorithms which may be capable of classifying website elements and user behaviors, enhancing the detection of dynamic and context-dependent dark patterns, and ensuring a more resilient and adaptable detection system. </a:t>
            </a:r>
          </a:p>
        </p:txBody>
      </p:sp>
    </p:spTree>
    <p:extLst>
      <p:ext uri="{BB962C8B-B14F-4D97-AF65-F5344CB8AC3E}">
        <p14:creationId xmlns:p14="http://schemas.microsoft.com/office/powerpoint/2010/main" val="400962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685800" y="335845"/>
            <a:ext cx="4724400" cy="618630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PROPOSED SOLUTION- “</a:t>
            </a:r>
            <a:r>
              <a:rPr lang="en-US" sz="4400" dirty="0" err="1">
                <a:latin typeface="Bahnschrift Condensed" panose="020B0502040204020203" pitchFamily="34" charset="0"/>
              </a:rPr>
              <a:t>woXCAN</a:t>
            </a:r>
            <a:r>
              <a:rPr lang="en-US" sz="4400" dirty="0">
                <a:latin typeface="Bahnschrift Condensed" panose="020B0502040204020203" pitchFamily="34" charset="0"/>
              </a:rPr>
              <a:t>” </a:t>
            </a:r>
          </a:p>
          <a:p>
            <a:pPr algn="ctr"/>
            <a:endParaRPr lang="en-US" sz="4400" dirty="0">
              <a:latin typeface="Bahnschrift Condensed" panose="020B0502040204020203" pitchFamily="34" charset="0"/>
            </a:endParaRPr>
          </a:p>
          <a:p>
            <a:pPr algn="ctr"/>
            <a:endParaRPr lang="en-US" sz="1600" dirty="0">
              <a:latin typeface="Bahnschrift Condensed" panose="020B0502040204020203" pitchFamily="34" charset="0"/>
            </a:endParaRPr>
          </a:p>
          <a:p>
            <a:pPr algn="ctr"/>
            <a:r>
              <a:rPr lang="en-US" sz="2000" dirty="0">
                <a:latin typeface="Bahnschrift Condensed" panose="020B0502040204020203" pitchFamily="34" charset="0"/>
              </a:rPr>
              <a:t>Our proposed solution is an application vulnerability scanner</a:t>
            </a:r>
            <a:r>
              <a:rPr lang="en-US" sz="1600" dirty="0">
                <a:latin typeface="Bahnschrift Condensed" panose="020B0502040204020203" pitchFamily="34" charset="0"/>
              </a:rPr>
              <a:t>, </a:t>
            </a:r>
            <a:r>
              <a:rPr lang="en-US" sz="2000" dirty="0">
                <a:latin typeface="Bahnschrift Condensed" panose="020B0502040204020203" pitchFamily="34" charset="0"/>
              </a:rPr>
              <a:t>that comes with three layers of security checks for the application in development itself, so that users/consumers of the app wouldn’t have to compromise with their experience of the application and yet have security at their fingertips. </a:t>
            </a:r>
          </a:p>
          <a:p>
            <a:pPr algn="ctr"/>
            <a:endParaRPr lang="en-US" sz="2000" dirty="0">
              <a:latin typeface="Bahnschrift Condensed" panose="020B0502040204020203" pitchFamily="34" charset="0"/>
            </a:endParaRPr>
          </a:p>
          <a:p>
            <a:pPr algn="ctr"/>
            <a:endParaRPr lang="en-US" sz="2000" dirty="0">
              <a:latin typeface="Bahnschrift Condensed" panose="020B0502040204020203" pitchFamily="34" charset="0"/>
            </a:endParaRPr>
          </a:p>
          <a:p>
            <a:pPr algn="ctr"/>
            <a:endParaRPr lang="en-US" sz="2000" dirty="0">
              <a:latin typeface="Bahnschrift Condensed" panose="020B0502040204020203" pitchFamily="34" charset="0"/>
            </a:endParaRPr>
          </a:p>
          <a:p>
            <a:pPr algn="ctr"/>
            <a:endParaRPr lang="en-US" sz="2400" dirty="0">
              <a:latin typeface="Bahnschrift Condensed" panose="020B0502040204020203" pitchFamily="34" charset="0"/>
            </a:endParaRPr>
          </a:p>
          <a:p>
            <a:pPr algn="ctr"/>
            <a:endParaRPr lang="en-US" sz="4400" dirty="0">
              <a:latin typeface="Bahnschrift Condensed" panose="020B0502040204020203" pitchFamily="34" charset="0"/>
            </a:endParaRPr>
          </a:p>
        </p:txBody>
      </p:sp>
    </p:spTree>
    <p:extLst>
      <p:ext uri="{BB962C8B-B14F-4D97-AF65-F5344CB8AC3E}">
        <p14:creationId xmlns:p14="http://schemas.microsoft.com/office/powerpoint/2010/main" val="353682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142240" y="120024"/>
            <a:ext cx="5953760" cy="735586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FEATURES OF OUR APPLICATION:</a:t>
            </a:r>
          </a:p>
          <a:p>
            <a:pPr algn="ctr"/>
            <a:r>
              <a:rPr lang="en-US" sz="2000" dirty="0">
                <a:latin typeface="Bahnschrift Condensed" panose="020B0502040204020203" pitchFamily="34" charset="0"/>
              </a:rPr>
              <a:t>&gt;Malware Scanner and AI Analyzer</a:t>
            </a:r>
            <a:br>
              <a:rPr lang="en-US" sz="2000" dirty="0">
                <a:latin typeface="Bahnschrift Condensed" panose="020B0502040204020203" pitchFamily="34" charset="0"/>
              </a:rPr>
            </a:br>
            <a:r>
              <a:rPr lang="en-US" sz="2000" dirty="0">
                <a:latin typeface="Bahnschrift Condensed" panose="020B0502040204020203" pitchFamily="34" charset="0"/>
              </a:rPr>
              <a:t>&gt;Training and scanning data is fed back into the learning model.</a:t>
            </a:r>
          </a:p>
          <a:p>
            <a:pPr algn="ctr"/>
            <a:r>
              <a:rPr lang="en-US" sz="2000" dirty="0">
                <a:latin typeface="Bahnschrift Condensed" panose="020B0502040204020203" pitchFamily="34" charset="0"/>
              </a:rPr>
              <a:t>&gt;Intercepts cloud-side vulnerabilities by scanning Kubernetes containers as Infrastructure as Code (IaC) in a user-friendly CLI interface</a:t>
            </a:r>
          </a:p>
          <a:p>
            <a:pPr algn="ctr"/>
            <a:r>
              <a:rPr lang="en-US" sz="2000" dirty="0">
                <a:latin typeface="Bahnschrift Condensed" panose="020B0502040204020203" pitchFamily="34" charset="0"/>
              </a:rPr>
              <a:t>&gt;Woo-Commerce plugin scanner: Woo-commerce are e-commerce sites designed on Word-press. Our application scans external code facilitators or plugins and other AEM based vulnerabilities on other CMSes like Elementor, Gutenberg, Laravel, etc. </a:t>
            </a:r>
          </a:p>
          <a:p>
            <a:pPr algn="ctr"/>
            <a:endParaRPr lang="en-US" sz="2000" dirty="0">
              <a:latin typeface="Bahnschrift Condensed" panose="020B0502040204020203" pitchFamily="34" charset="0"/>
            </a:endParaRPr>
          </a:p>
          <a:p>
            <a:pPr algn="ctr"/>
            <a:r>
              <a:rPr lang="en-US" sz="2000" dirty="0">
                <a:latin typeface="Bahnschrift Condensed" panose="020B0502040204020203" pitchFamily="34" charset="0"/>
              </a:rPr>
              <a:t>&gt;Easy and understandable UI, users can choose to run all scans as well as particular scans. </a:t>
            </a:r>
            <a:br>
              <a:rPr lang="en-US" sz="2000" dirty="0">
                <a:latin typeface="Bahnschrift Condensed" panose="020B0502040204020203" pitchFamily="34" charset="0"/>
              </a:rPr>
            </a:br>
            <a:r>
              <a:rPr lang="en-US" sz="2000" dirty="0">
                <a:latin typeface="Bahnschrift Condensed" panose="020B0502040204020203" pitchFamily="34" charset="0"/>
              </a:rPr>
              <a:t>&gt;Optimized and possibly takes up very less memory.</a:t>
            </a:r>
          </a:p>
          <a:p>
            <a:pPr algn="ctr"/>
            <a:r>
              <a:rPr lang="en-US" sz="2000" dirty="0">
                <a:latin typeface="Bahnschrift Condensed" panose="020B0502040204020203" pitchFamily="34" charset="0"/>
              </a:rPr>
              <a:t>&gt; To detect fake pages, we have a feature of a specialized web-crawler that checks if the page being shown is indexed on Google or other search engines or not. </a:t>
            </a:r>
            <a:endParaRPr lang="en-US" sz="1600" dirty="0">
              <a:latin typeface="Bahnschrift Condensed" panose="020B0502040204020203" pitchFamily="34" charset="0"/>
            </a:endParaRPr>
          </a:p>
          <a:p>
            <a:pPr algn="ctr"/>
            <a:r>
              <a:rPr lang="en-US" sz="2000" dirty="0">
                <a:latin typeface="Bahnschrift Condensed" panose="020B0502040204020203" pitchFamily="34" charset="0"/>
              </a:rPr>
              <a:t>&gt;Stocks Predictor: To check the stocks news shown on the website and compare it with the stock prices shown on the news. </a:t>
            </a:r>
          </a:p>
          <a:p>
            <a:pPr algn="ctr"/>
            <a:endParaRPr lang="en-US" sz="2400" dirty="0">
              <a:latin typeface="Bahnschrift Condensed" panose="020B0502040204020203" pitchFamily="34" charset="0"/>
            </a:endParaRPr>
          </a:p>
          <a:p>
            <a:pPr algn="ctr"/>
            <a:endParaRPr lang="en-US" sz="4400" dirty="0">
              <a:latin typeface="Bahnschrift Condensed" panose="020B0502040204020203" pitchFamily="34" charset="0"/>
            </a:endParaRPr>
          </a:p>
        </p:txBody>
      </p:sp>
    </p:spTree>
    <p:extLst>
      <p:ext uri="{BB962C8B-B14F-4D97-AF65-F5344CB8AC3E}">
        <p14:creationId xmlns:p14="http://schemas.microsoft.com/office/powerpoint/2010/main" val="259364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EEDEF36-52E2-865E-1C30-367B2AC4C571}"/>
              </a:ext>
            </a:extLst>
          </p:cNvPr>
          <p:cNvSpPr txBox="1"/>
          <p:nvPr/>
        </p:nvSpPr>
        <p:spPr>
          <a:xfrm>
            <a:off x="116840" y="120402"/>
            <a:ext cx="5862320" cy="661719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SCOPE OF OUR SOLUTION:  </a:t>
            </a:r>
          </a:p>
          <a:p>
            <a:pPr algn="ctr"/>
            <a:endParaRPr lang="en-US" sz="2000" dirty="0">
              <a:latin typeface="Bahnschrift Condensed" panose="020B0502040204020203" pitchFamily="34" charset="0"/>
            </a:endParaRPr>
          </a:p>
          <a:p>
            <a:pPr marL="342900" indent="-342900" algn="ctr">
              <a:buFont typeface="Arial" panose="020B0604020202020204" pitchFamily="34" charset="0"/>
              <a:buChar char="•"/>
            </a:pPr>
            <a:r>
              <a:rPr lang="en-US" sz="2000" dirty="0">
                <a:latin typeface="Bahnschrift Condensed" panose="020B0502040204020203" pitchFamily="34" charset="0"/>
              </a:rPr>
              <a:t>It can be used by both users (some features) and professionals (some features). </a:t>
            </a:r>
          </a:p>
          <a:p>
            <a:pPr marL="342900" indent="-342900" algn="ctr">
              <a:buFont typeface="Arial" panose="020B0604020202020204" pitchFamily="34" charset="0"/>
              <a:buChar char="•"/>
            </a:pPr>
            <a:r>
              <a:rPr lang="en-US" sz="2000" dirty="0">
                <a:latin typeface="Bahnschrift Condensed" panose="020B0502040204020203" pitchFamily="34" charset="0"/>
              </a:rPr>
              <a:t>These days with the rise in Dev-OPs, CI/CD (Continuous Integration Continuous Development), this application would be valuable to continuously keeping checking for faults on Docker or Kubernetes containers when new items are being uploaded on e-commerce sites. </a:t>
            </a:r>
          </a:p>
          <a:p>
            <a:pPr marL="342900" indent="-342900" algn="ctr">
              <a:buFont typeface="Arial" panose="020B0604020202020204" pitchFamily="34" charset="0"/>
              <a:buChar char="•"/>
            </a:pPr>
            <a:r>
              <a:rPr lang="en-US" sz="2000" dirty="0">
                <a:latin typeface="Bahnschrift Condensed" panose="020B0502040204020203" pitchFamily="34" charset="0"/>
              </a:rPr>
              <a:t>It is also useful for cloud-side intercepting of vulnerabilities. </a:t>
            </a:r>
          </a:p>
          <a:p>
            <a:pPr marL="342900" indent="-342900" algn="ctr">
              <a:buFont typeface="Arial" panose="020B0604020202020204" pitchFamily="34" charset="0"/>
              <a:buChar char="•"/>
            </a:pPr>
            <a:r>
              <a:rPr lang="en-US" sz="2000" dirty="0">
                <a:latin typeface="Bahnschrift Condensed" panose="020B0502040204020203" pitchFamily="34" charset="0"/>
              </a:rPr>
              <a:t>We make fair use of artificial intelligence in this application as well, as we’re automating the malware analyses once it’s been tracked by the primary malware tracker. </a:t>
            </a:r>
          </a:p>
          <a:p>
            <a:pPr marL="342900" indent="-342900" algn="ctr">
              <a:buFont typeface="Arial" panose="020B0604020202020204" pitchFamily="34" charset="0"/>
              <a:buChar char="•"/>
            </a:pPr>
            <a:r>
              <a:rPr lang="en-US" sz="2000" dirty="0">
                <a:latin typeface="Bahnschrift Condensed" panose="020B0502040204020203" pitchFamily="34" charset="0"/>
              </a:rPr>
              <a:t>It prevents hacking through social engineering by detecting fake pages. </a:t>
            </a:r>
          </a:p>
          <a:p>
            <a:pPr marL="342900" indent="-342900" algn="ctr">
              <a:buFont typeface="Arial" panose="020B0604020202020204" pitchFamily="34" charset="0"/>
              <a:buChar char="•"/>
            </a:pPr>
            <a:r>
              <a:rPr lang="en-US" sz="2000" dirty="0">
                <a:latin typeface="Bahnschrift Condensed" panose="020B0502040204020203" pitchFamily="34" charset="0"/>
              </a:rPr>
              <a:t>It prevents Cross-Site Forgery Attacks, Cross Side Scripting Attacks and SQL Injection attacks by scanning plugins and AEM features in Content Management Systems.</a:t>
            </a:r>
          </a:p>
          <a:p>
            <a:pPr algn="ctr"/>
            <a:br>
              <a:rPr lang="en-US" sz="2000" dirty="0">
                <a:latin typeface="Bahnschrift Condensed" panose="020B0502040204020203" pitchFamily="34" charset="0"/>
              </a:rPr>
            </a:br>
            <a:r>
              <a:rPr lang="en-US" sz="2000" dirty="0">
                <a:latin typeface="Bahnschrift Condensed" panose="020B0502040204020203" pitchFamily="34" charset="0"/>
              </a:rPr>
              <a:t> </a:t>
            </a:r>
          </a:p>
        </p:txBody>
      </p:sp>
    </p:spTree>
    <p:extLst>
      <p:ext uri="{BB962C8B-B14F-4D97-AF65-F5344CB8AC3E}">
        <p14:creationId xmlns:p14="http://schemas.microsoft.com/office/powerpoint/2010/main" val="322650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1BB49-14D7-9120-85A4-2B9D86649441}"/>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85C20A7A-75FA-75D8-565D-225449E8B247}"/>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6F0B8A4B-9799-6606-00F0-5349CB12F5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955"/>
            <a:ext cx="12192000" cy="6836089"/>
          </a:xfrm>
          <a:prstGeom prst="rect">
            <a:avLst/>
          </a:prstGeom>
        </p:spPr>
      </p:pic>
      <p:sp>
        <p:nvSpPr>
          <p:cNvPr id="8" name="Rectangle 7">
            <a:extLst>
              <a:ext uri="{FF2B5EF4-FFF2-40B4-BE49-F238E27FC236}">
                <a16:creationId xmlns:a16="http://schemas.microsoft.com/office/drawing/2014/main" id="{E487537D-E8D9-DEE4-7B13-3AAFF545DE9F}"/>
              </a:ext>
            </a:extLst>
          </p:cNvPr>
          <p:cNvSpPr/>
          <p:nvPr/>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E17BCAA-E1EE-9489-FBA4-4E5811A4178D}"/>
              </a:ext>
            </a:extLst>
          </p:cNvPr>
          <p:cNvSpPr txBox="1"/>
          <p:nvPr/>
        </p:nvSpPr>
        <p:spPr>
          <a:xfrm>
            <a:off x="533400" y="322273"/>
            <a:ext cx="4765040" cy="150810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4400" dirty="0">
                <a:latin typeface="Bahnschrift Condensed" panose="020B0502040204020203" pitchFamily="34" charset="0"/>
              </a:rPr>
              <a:t>TECHNICAL BRIEFS:</a:t>
            </a:r>
          </a:p>
          <a:p>
            <a:pPr algn="ctr"/>
            <a:r>
              <a:rPr lang="en-US" sz="2400" dirty="0">
                <a:latin typeface="Bahnschrift Condensed" panose="020B0502040204020203" pitchFamily="34" charset="0"/>
              </a:rPr>
              <a:t>Here’s a flowchart that describes the working of the project:</a:t>
            </a:r>
            <a:endParaRPr lang="en-IN" sz="4400" dirty="0">
              <a:latin typeface="Bahnschrift Condensed" panose="020B0502040204020203" pitchFamily="34" charset="0"/>
            </a:endParaRPr>
          </a:p>
        </p:txBody>
      </p:sp>
      <p:pic>
        <p:nvPicPr>
          <p:cNvPr id="6" name="Picture 5">
            <a:extLst>
              <a:ext uri="{FF2B5EF4-FFF2-40B4-BE49-F238E27FC236}">
                <a16:creationId xmlns:a16="http://schemas.microsoft.com/office/drawing/2014/main" id="{936B761C-7F75-F460-E485-63B044C13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0378"/>
            <a:ext cx="6096000" cy="4746972"/>
          </a:xfrm>
          <a:prstGeom prst="rect">
            <a:avLst/>
          </a:prstGeom>
        </p:spPr>
      </p:pic>
    </p:spTree>
    <p:extLst>
      <p:ext uri="{BB962C8B-B14F-4D97-AF65-F5344CB8AC3E}">
        <p14:creationId xmlns:p14="http://schemas.microsoft.com/office/powerpoint/2010/main" val="420159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1222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Condensed</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rhs s</dc:creator>
  <cp:lastModifiedBy>rhs s</cp:lastModifiedBy>
  <cp:revision>3</cp:revision>
  <dcterms:created xsi:type="dcterms:W3CDTF">2023-12-29T05:54:44Z</dcterms:created>
  <dcterms:modified xsi:type="dcterms:W3CDTF">2023-12-30T07:20:50Z</dcterms:modified>
</cp:coreProperties>
</file>