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61"/>
  </p:notesMasterIdLst>
  <p:sldIdLst>
    <p:sldId id="260" r:id="rId2"/>
    <p:sldId id="370" r:id="rId3"/>
    <p:sldId id="460" r:id="rId4"/>
    <p:sldId id="461" r:id="rId5"/>
    <p:sldId id="371" r:id="rId6"/>
    <p:sldId id="372" r:id="rId7"/>
    <p:sldId id="373" r:id="rId8"/>
    <p:sldId id="400" r:id="rId9"/>
    <p:sldId id="442" r:id="rId10"/>
    <p:sldId id="376" r:id="rId11"/>
    <p:sldId id="457" r:id="rId12"/>
    <p:sldId id="385" r:id="rId13"/>
    <p:sldId id="458" r:id="rId14"/>
    <p:sldId id="435" r:id="rId15"/>
    <p:sldId id="375" r:id="rId16"/>
    <p:sldId id="380" r:id="rId17"/>
    <p:sldId id="381" r:id="rId18"/>
    <p:sldId id="383" r:id="rId19"/>
    <p:sldId id="443" r:id="rId20"/>
    <p:sldId id="384" r:id="rId21"/>
    <p:sldId id="386" r:id="rId22"/>
    <p:sldId id="398" r:id="rId23"/>
    <p:sldId id="444" r:id="rId24"/>
    <p:sldId id="401" r:id="rId25"/>
    <p:sldId id="405" r:id="rId26"/>
    <p:sldId id="387" r:id="rId27"/>
    <p:sldId id="388" r:id="rId28"/>
    <p:sldId id="436" r:id="rId29"/>
    <p:sldId id="389" r:id="rId30"/>
    <p:sldId id="449" r:id="rId31"/>
    <p:sldId id="459" r:id="rId32"/>
    <p:sldId id="390" r:id="rId33"/>
    <p:sldId id="439" r:id="rId34"/>
    <p:sldId id="455" r:id="rId35"/>
    <p:sldId id="456" r:id="rId36"/>
    <p:sldId id="391" r:id="rId37"/>
    <p:sldId id="392" r:id="rId38"/>
    <p:sldId id="393" r:id="rId39"/>
    <p:sldId id="395" r:id="rId40"/>
    <p:sldId id="438" r:id="rId41"/>
    <p:sldId id="396" r:id="rId42"/>
    <p:sldId id="397" r:id="rId43"/>
    <p:sldId id="437" r:id="rId44"/>
    <p:sldId id="406" r:id="rId45"/>
    <p:sldId id="407" r:id="rId46"/>
    <p:sldId id="420" r:id="rId47"/>
    <p:sldId id="425" r:id="rId48"/>
    <p:sldId id="453" r:id="rId49"/>
    <p:sldId id="421" r:id="rId50"/>
    <p:sldId id="423" r:id="rId51"/>
    <p:sldId id="424" r:id="rId52"/>
    <p:sldId id="426" r:id="rId53"/>
    <p:sldId id="427" r:id="rId54"/>
    <p:sldId id="394" r:id="rId55"/>
    <p:sldId id="448" r:id="rId56"/>
    <p:sldId id="434" r:id="rId57"/>
    <p:sldId id="454" r:id="rId58"/>
    <p:sldId id="451" r:id="rId59"/>
    <p:sldId id="450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80"/>
    <a:srgbClr val="00CC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6" autoAdjust="0"/>
    <p:restoredTop sz="85643" autoAdjust="0"/>
  </p:normalViewPr>
  <p:slideViewPr>
    <p:cSldViewPr>
      <p:cViewPr>
        <p:scale>
          <a:sx n="80" d="100"/>
          <a:sy n="80" d="100"/>
        </p:scale>
        <p:origin x="-243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ABB389-2356-480E-9C42-8E14AED3A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6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22A67-35EE-4D95-B070-E13439BC57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71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8E1FE-DF6D-407F-8F7D-9F6C6FC6970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4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8E1FE-DF6D-407F-8F7D-9F6C6FC6970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…t </a:t>
            </a:r>
            <a:r>
              <a:rPr lang="en-US" dirty="0" err="1" smtClean="0">
                <a:latin typeface="Arial" charset="0"/>
              </a:rPr>
              <a:t>este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albastru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pt</a:t>
            </a:r>
            <a:r>
              <a:rPr lang="en-US" dirty="0" smtClean="0">
                <a:latin typeface="Arial" charset="0"/>
              </a:rPr>
              <a:t> ca se </a:t>
            </a:r>
            <a:r>
              <a:rPr lang="en-US" dirty="0" err="1" smtClean="0">
                <a:latin typeface="Arial" charset="0"/>
              </a:rPr>
              <a:t>repeta</a:t>
            </a:r>
            <a:r>
              <a:rPr lang="en-US" dirty="0" smtClean="0">
                <a:latin typeface="Arial" charset="0"/>
              </a:rPr>
              <a:t>!!!!…………………………………</a:t>
            </a:r>
          </a:p>
          <a:p>
            <a:r>
              <a:rPr lang="en-US" b="1" dirty="0" smtClean="0">
                <a:latin typeface="Arial" charset="0"/>
                <a:sym typeface="Symbol" pitchFamily="18" charset="2"/>
              </a:rPr>
              <a:t></a:t>
            </a:r>
          </a:p>
          <a:p>
            <a:r>
              <a:rPr lang="en-US" b="1" dirty="0" err="1" smtClean="0">
                <a:latin typeface="Arial" charset="0"/>
              </a:rPr>
              <a:t>Cuvantul</a:t>
            </a:r>
            <a:r>
              <a:rPr lang="en-US" b="1" dirty="0" smtClean="0">
                <a:latin typeface="Arial" charset="0"/>
              </a:rPr>
              <a:t> vid, ca </a:t>
            </a:r>
            <a:r>
              <a:rPr lang="en-US" b="1" dirty="0" err="1" smtClean="0">
                <a:latin typeface="Arial" charset="0"/>
              </a:rPr>
              <a:t>si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cuvantul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insusi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sunt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prefixe</a:t>
            </a:r>
            <a:r>
              <a:rPr lang="en-US" b="1" dirty="0" smtClean="0">
                <a:latin typeface="Arial" charset="0"/>
              </a:rPr>
              <a:t> / </a:t>
            </a:r>
            <a:r>
              <a:rPr lang="en-US" b="1" dirty="0" err="1" smtClean="0">
                <a:latin typeface="Arial" charset="0"/>
              </a:rPr>
              <a:t>sufixe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triviale</a:t>
            </a:r>
            <a:r>
              <a:rPr lang="en-US" b="1" dirty="0" smtClean="0">
                <a:latin typeface="Arial" charset="0"/>
              </a:rPr>
              <a:t>, </a:t>
            </a:r>
            <a:r>
              <a:rPr lang="en-US" b="1" dirty="0" err="1" smtClean="0">
                <a:latin typeface="Arial" charset="0"/>
              </a:rPr>
              <a:t>oricare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ar</a:t>
            </a:r>
            <a:r>
              <a:rPr lang="en-US" b="1" dirty="0" smtClean="0">
                <a:latin typeface="Arial" charset="0"/>
              </a:rPr>
              <a:t> fi </a:t>
            </a:r>
            <a:r>
              <a:rPr lang="en-US" b="1" dirty="0" err="1" smtClean="0">
                <a:latin typeface="Arial" charset="0"/>
              </a:rPr>
              <a:t>cuvantul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si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oricare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err="1" smtClean="0">
                <a:latin typeface="Arial" charset="0"/>
              </a:rPr>
              <a:t>ar</a:t>
            </a:r>
            <a:r>
              <a:rPr lang="en-US" b="1" dirty="0" smtClean="0">
                <a:latin typeface="Arial" charset="0"/>
              </a:rPr>
              <a:t> fi </a:t>
            </a:r>
            <a:r>
              <a:rPr lang="en-US" b="1" dirty="0" err="1" smtClean="0">
                <a:latin typeface="Arial" charset="0"/>
              </a:rPr>
              <a:t>alfabetul</a:t>
            </a:r>
            <a:r>
              <a:rPr lang="en-US" b="1" dirty="0" smtClean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14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7A1C8-85DC-4BCA-859D-8D15E9C5565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..........</a:t>
            </a:r>
          </a:p>
          <a:p>
            <a:r>
              <a:rPr lang="en-US" b="1" smtClean="0">
                <a:latin typeface="Arial" charset="0"/>
                <a:sym typeface="Symbol" pitchFamily="18" charset="2"/>
              </a:rPr>
              <a:t></a:t>
            </a:r>
          </a:p>
          <a:p>
            <a:pPr>
              <a:buFont typeface="Symbol" pitchFamily="18" charset="2"/>
              <a:buChar char="Þ"/>
            </a:pPr>
            <a:r>
              <a:rPr lang="en-US" b="1" smtClean="0">
                <a:latin typeface="Arial" charset="0"/>
                <a:sym typeface="Symbol" pitchFamily="18" charset="2"/>
              </a:rPr>
              <a:t>Simbolul cu care incep v’, respectiv w’ nu conteaza</a:t>
            </a:r>
            <a:endParaRPr lang="en-GB" b="1" smtClean="0"/>
          </a:p>
        </p:txBody>
      </p:sp>
    </p:spTree>
    <p:extLst>
      <p:ext uri="{BB962C8B-B14F-4D97-AF65-F5344CB8AC3E}">
        <p14:creationId xmlns:p14="http://schemas.microsoft.com/office/powerpoint/2010/main" val="3790027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7A1C8-85DC-4BCA-859D-8D15E9C5565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..........</a:t>
            </a:r>
          </a:p>
          <a:p>
            <a:r>
              <a:rPr lang="en-US" b="1" smtClean="0">
                <a:latin typeface="Arial" charset="0"/>
                <a:sym typeface="Symbol" pitchFamily="18" charset="2"/>
              </a:rPr>
              <a:t></a:t>
            </a:r>
          </a:p>
          <a:p>
            <a:pPr>
              <a:buFont typeface="Symbol" pitchFamily="18" charset="2"/>
              <a:buChar char="Þ"/>
            </a:pPr>
            <a:r>
              <a:rPr lang="en-US" b="1" smtClean="0">
                <a:latin typeface="Arial" charset="0"/>
                <a:sym typeface="Symbol" pitchFamily="18" charset="2"/>
              </a:rPr>
              <a:t>Simbolul cu care incep v’, respectiv w’ nu conteaza</a:t>
            </a:r>
            <a:endParaRPr lang="en-GB" b="1" smtClean="0"/>
          </a:p>
        </p:txBody>
      </p:sp>
    </p:spTree>
    <p:extLst>
      <p:ext uri="{BB962C8B-B14F-4D97-AF65-F5344CB8AC3E}">
        <p14:creationId xmlns:p14="http://schemas.microsoft.com/office/powerpoint/2010/main" val="3790027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22A67-35EE-4D95-B070-E13439BC577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884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err="1" smtClean="0"/>
              <a:t>Aici</a:t>
            </a:r>
            <a:r>
              <a:rPr lang="en-GB" dirty="0" smtClean="0"/>
              <a:t> </a:t>
            </a:r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privi</a:t>
            </a:r>
            <a:r>
              <a:rPr lang="en-GB" dirty="0" smtClean="0"/>
              <a:t> </a:t>
            </a:r>
            <a:r>
              <a:rPr lang="en-GB" dirty="0" err="1" smtClean="0"/>
              <a:t>limbajele</a:t>
            </a:r>
            <a:r>
              <a:rPr lang="en-GB" dirty="0" smtClean="0"/>
              <a:t> </a:t>
            </a:r>
            <a:r>
              <a:rPr lang="en-GB" dirty="0" err="1" smtClean="0"/>
              <a:t>ca</a:t>
            </a:r>
            <a:r>
              <a:rPr lang="en-GB" dirty="0" smtClean="0"/>
              <a:t> MULTIMI!</a:t>
            </a:r>
          </a:p>
        </p:txBody>
      </p:sp>
    </p:spTree>
    <p:extLst>
      <p:ext uri="{BB962C8B-B14F-4D97-AF65-F5344CB8AC3E}">
        <p14:creationId xmlns:p14="http://schemas.microsoft.com/office/powerpoint/2010/main" val="400878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45F6F-C32B-4D54-9205-BC1DEC1F762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vi-VN" dirty="0" smtClean="0">
                <a:effectLst/>
              </a:rPr>
              <a:t> </a:t>
            </a:r>
            <a:endParaRPr lang="en-GB" dirty="0" smtClean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877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ECD84-8988-458C-A5B3-43F627FFC8B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GB" smtClean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1914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26ABA-FCA4-4098-9ACE-ED8B267B0BB0}" type="slidenum">
              <a:rPr lang="en-US"/>
              <a:pPr/>
              <a:t>18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u="sng" dirty="0">
                <a:latin typeface="Arial" charset="0"/>
                <a:sym typeface="Symbol" pitchFamily="18" charset="2"/>
              </a:rPr>
              <a:t>(</a:t>
            </a:r>
            <a:r>
              <a:rPr lang="en-GB" sz="1000" u="sng" dirty="0" err="1" smtClean="0">
                <a:latin typeface="Arial" charset="0"/>
                <a:sym typeface="Symbol" pitchFamily="18" charset="2"/>
              </a:rPr>
              <a:t>i</a:t>
            </a:r>
            <a:r>
              <a:rPr lang="en-GB" sz="1000" u="sng" dirty="0" smtClean="0">
                <a:latin typeface="Arial" charset="0"/>
                <a:sym typeface="Symbol" pitchFamily="18" charset="2"/>
              </a:rPr>
              <a:t>)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multimea</a:t>
            </a:r>
            <a:r>
              <a:rPr lang="en-GB" sz="1000" u="sng" dirty="0">
                <a:latin typeface="Arial" charset="0"/>
                <a:sym typeface="Symbol" pitchFamily="18" charset="2"/>
              </a:rPr>
              <a:t> B 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secventelor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binare</a:t>
            </a:r>
            <a:r>
              <a:rPr lang="en-GB" sz="1000" u="sng" dirty="0">
                <a:latin typeface="Arial" charset="0"/>
                <a:sym typeface="Symbol" pitchFamily="18" charset="2"/>
              </a:rPr>
              <a:t> infinite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</a:p>
          <a:p>
            <a:r>
              <a:rPr lang="en-GB" sz="1000" u="sng" dirty="0" err="1">
                <a:latin typeface="Arial" charset="0"/>
                <a:sym typeface="Symbol" pitchFamily="18" charset="2"/>
              </a:rPr>
              <a:t>Folosim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metoda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diagonalizarii</a:t>
            </a:r>
            <a:endParaRPr lang="en-GB" sz="1000" u="sng" dirty="0">
              <a:latin typeface="Arial" charset="0"/>
              <a:sym typeface="Symbol" pitchFamily="18" charset="2"/>
            </a:endParaRPr>
          </a:p>
          <a:p>
            <a:r>
              <a:rPr lang="en-GB" sz="1000" u="sng" dirty="0" err="1">
                <a:latin typeface="Arial" charset="0"/>
                <a:sym typeface="Symbol" pitchFamily="18" charset="2"/>
              </a:rPr>
              <a:t>ppa</a:t>
            </a:r>
            <a:r>
              <a:rPr lang="en-GB" sz="1000" u="sng" dirty="0">
                <a:latin typeface="Arial" charset="0"/>
                <a:sym typeface="Symbol" pitchFamily="18" charset="2"/>
              </a:rPr>
              <a:t>  f:N </a:t>
            </a:r>
            <a:r>
              <a:rPr lang="en-GB" sz="1000" u="sng" dirty="0">
                <a:latin typeface="Arial" charset="0"/>
                <a:sym typeface="Wingdings" pitchFamily="2" charset="2"/>
              </a:rPr>
              <a:t> </a:t>
            </a:r>
            <a:r>
              <a:rPr lang="en-GB" sz="1000" u="sng" dirty="0">
                <a:latin typeface="Arial" charset="0"/>
                <a:sym typeface="Symbol" pitchFamily="18" charset="2"/>
              </a:rPr>
              <a:t>B</a:t>
            </a:r>
            <a:r>
              <a:rPr lang="en-GB" sz="1000" u="sng" dirty="0">
                <a:latin typeface="Arial" charset="0"/>
                <a:sym typeface="Wingdings" pitchFamily="2" charset="2"/>
              </a:rPr>
              <a:t>,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bijectiva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a.i</a:t>
            </a:r>
            <a:r>
              <a:rPr lang="en-GB" sz="1000" u="sng" dirty="0">
                <a:latin typeface="Arial" charset="0"/>
                <a:sym typeface="Wingdings" pitchFamily="2" charset="2"/>
              </a:rPr>
              <a:t>. f(n)=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b</a:t>
            </a:r>
            <a:r>
              <a:rPr lang="en-GB" sz="1000" u="sng" baseline="-25000" dirty="0" err="1">
                <a:latin typeface="Arial" charset="0"/>
                <a:sym typeface="Wingdings" pitchFamily="2" charset="2"/>
              </a:rPr>
              <a:t>n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B</a:t>
            </a:r>
            <a:r>
              <a:rPr lang="en-GB" sz="1000" u="sng" dirty="0">
                <a:latin typeface="Arial" charset="0"/>
                <a:sym typeface="Wingdings" pitchFamily="2" charset="2"/>
              </a:rPr>
              <a:t>.</a:t>
            </a:r>
            <a:r>
              <a:rPr lang="en-GB" sz="1000" dirty="0">
                <a:latin typeface="Arial" charset="0"/>
                <a:sym typeface="Wingdings" pitchFamily="2" charset="2"/>
              </a:rPr>
              <a:t>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Iata</a:t>
            </a:r>
            <a:r>
              <a:rPr lang="en-GB" sz="1000" dirty="0">
                <a:latin typeface="Arial" charset="0"/>
                <a:sym typeface="Wingdings" pitchFamily="2" charset="2"/>
              </a:rPr>
              <a:t> un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exemplu</a:t>
            </a:r>
            <a:r>
              <a:rPr lang="en-GB" sz="1000" dirty="0">
                <a:latin typeface="Arial" charset="0"/>
                <a:sym typeface="Wingdings" pitchFamily="2" charset="2"/>
              </a:rPr>
              <a:t>:</a:t>
            </a:r>
          </a:p>
          <a:p>
            <a:r>
              <a:rPr lang="en-GB" sz="1000" u="sng" dirty="0">
                <a:latin typeface="Arial" charset="0"/>
                <a:sym typeface="Wingdings" pitchFamily="2" charset="2"/>
              </a:rPr>
              <a:t>………….</a:t>
            </a:r>
          </a:p>
          <a:p>
            <a:r>
              <a:rPr lang="en-GB" sz="1000" dirty="0" err="1">
                <a:latin typeface="Arial" charset="0"/>
                <a:sym typeface="Wingdings" pitchFamily="2" charset="2"/>
              </a:rPr>
              <a:t>Putem</a:t>
            </a:r>
            <a:r>
              <a:rPr lang="en-GB" sz="1000" dirty="0">
                <a:latin typeface="Arial" charset="0"/>
                <a:sym typeface="Wingdings" pitchFamily="2" charset="2"/>
              </a:rPr>
              <a:t>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gasi</a:t>
            </a:r>
            <a:r>
              <a:rPr lang="en-GB" sz="1000" dirty="0">
                <a:latin typeface="Arial" charset="0"/>
                <a:sym typeface="Wingdings" pitchFamily="2" charset="2"/>
              </a:rPr>
              <a:t>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insa</a:t>
            </a:r>
            <a:r>
              <a:rPr lang="en-GB" sz="1000" dirty="0">
                <a:latin typeface="Arial" charset="0"/>
                <a:sym typeface="Wingdings" pitchFamily="2" charset="2"/>
              </a:rPr>
              <a:t> un b </a:t>
            </a:r>
            <a:r>
              <a:rPr lang="en-GB" sz="1000" dirty="0">
                <a:latin typeface="Arial" charset="0"/>
                <a:sym typeface="Symbol" pitchFamily="18" charset="2"/>
              </a:rPr>
              <a:t>B pt care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nu  </a:t>
            </a:r>
            <a:r>
              <a:rPr lang="en-GB" sz="1000" dirty="0" err="1">
                <a:latin typeface="Arial" charset="0"/>
                <a:sym typeface="Symbol" pitchFamily="18" charset="2"/>
              </a:rPr>
              <a:t>nN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a.i</a:t>
            </a:r>
            <a:r>
              <a:rPr lang="en-GB" sz="1000" dirty="0">
                <a:latin typeface="Arial" charset="0"/>
                <a:sym typeface="Symbol" pitchFamily="18" charset="2"/>
              </a:rPr>
              <a:t>. f(n)=b. De </a:t>
            </a:r>
            <a:r>
              <a:rPr lang="en-GB" sz="1000" dirty="0" err="1">
                <a:latin typeface="Arial" charset="0"/>
                <a:sym typeface="Symbol" pitchFamily="18" charset="2"/>
              </a:rPr>
              <a:t>fapt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dirty="0" err="1">
                <a:latin typeface="Arial" charset="0"/>
                <a:sym typeface="Symbol" pitchFamily="18" charset="2"/>
              </a:rPr>
              <a:t>vom</a:t>
            </a:r>
            <a:r>
              <a:rPr lang="en-GB" sz="1000" dirty="0">
                <a:latin typeface="Arial" charset="0"/>
                <a:sym typeface="Symbol" pitchFamily="18" charset="2"/>
              </a:rPr>
              <a:t> CONSTRUI </a:t>
            </a:r>
            <a:r>
              <a:rPr lang="en-GB" sz="1000" dirty="0" err="1">
                <a:latin typeface="Arial" charset="0"/>
                <a:sym typeface="Symbol" pitchFamily="18" charset="2"/>
              </a:rPr>
              <a:t>acest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>
                <a:latin typeface="Arial" charset="0"/>
                <a:sym typeface="Wingdings" pitchFamily="2" charset="2"/>
              </a:rPr>
              <a:t>b </a:t>
            </a:r>
            <a:r>
              <a:rPr lang="en-GB" sz="1000" dirty="0">
                <a:latin typeface="Arial" charset="0"/>
                <a:sym typeface="Symbol" pitchFamily="18" charset="2"/>
              </a:rPr>
              <a:t>B </a:t>
            </a:r>
            <a:r>
              <a:rPr lang="en-GB" sz="1000" dirty="0" err="1">
                <a:latin typeface="Arial" charset="0"/>
                <a:sym typeface="Symbol" pitchFamily="18" charset="2"/>
              </a:rPr>
              <a:t>astfel</a:t>
            </a:r>
            <a:r>
              <a:rPr lang="en-GB" sz="1000" dirty="0">
                <a:latin typeface="Arial" charset="0"/>
                <a:sym typeface="Symbol" pitchFamily="18" charset="2"/>
              </a:rPr>
              <a:t>:</a:t>
            </a: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alegem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cu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dirty="0" err="1">
                <a:latin typeface="Arial" charset="0"/>
                <a:sym typeface="Symbol" pitchFamily="18" charset="2"/>
              </a:rPr>
              <a:t>fiecare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astfel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incat</a:t>
            </a:r>
            <a:r>
              <a:rPr lang="en-GB" sz="1000" dirty="0">
                <a:latin typeface="Arial" charset="0"/>
                <a:sym typeface="Symbol" pitchFamily="18" charset="2"/>
              </a:rPr>
              <a:t>  b 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</a:t>
            </a:r>
            <a:r>
              <a:rPr lang="en-GB" sz="1000" dirty="0" err="1">
                <a:latin typeface="Arial" charset="0"/>
                <a:sym typeface="Symbol" pitchFamily="18" charset="2"/>
              </a:rPr>
              <a:t>una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dintre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secventele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binare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aflate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deja</a:t>
            </a:r>
            <a:r>
              <a:rPr lang="en-GB" sz="1000" dirty="0">
                <a:latin typeface="Arial" charset="0"/>
                <a:sym typeface="Symbol" pitchFamily="18" charset="2"/>
              </a:rPr>
              <a:t> in </a:t>
            </a:r>
            <a:r>
              <a:rPr lang="en-GB" sz="1000" dirty="0" err="1">
                <a:latin typeface="Arial" charset="0"/>
                <a:sym typeface="Symbol" pitchFamily="18" charset="2"/>
              </a:rPr>
              <a:t>corespondenta</a:t>
            </a:r>
            <a:r>
              <a:rPr lang="en-GB" sz="1000" dirty="0">
                <a:latin typeface="Arial" charset="0"/>
                <a:sym typeface="Symbol" pitchFamily="18" charset="2"/>
              </a:rPr>
              <a:t> cu un </a:t>
            </a:r>
            <a:r>
              <a:rPr lang="en-GB" sz="1000" dirty="0" err="1">
                <a:latin typeface="Arial" charset="0"/>
                <a:sym typeface="Symbol" pitchFamily="18" charset="2"/>
              </a:rPr>
              <a:t>numar</a:t>
            </a:r>
            <a:r>
              <a:rPr lang="en-GB" sz="1000" dirty="0">
                <a:latin typeface="Arial" charset="0"/>
                <a:sym typeface="Symbol" pitchFamily="18" charset="2"/>
              </a:rPr>
              <a:t> natural din N =&gt;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=&gt; in </a:t>
            </a:r>
            <a:r>
              <a:rPr lang="en-GB" sz="1000" dirty="0" err="1">
                <a:latin typeface="Arial" charset="0"/>
                <a:sym typeface="Symbol" pitchFamily="18" charset="2"/>
              </a:rPr>
              <a:t>acest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fel</a:t>
            </a:r>
            <a:r>
              <a:rPr lang="en-GB" sz="1000" dirty="0">
                <a:latin typeface="Arial" charset="0"/>
                <a:sym typeface="Symbol" pitchFamily="18" charset="2"/>
              </a:rPr>
              <a:t>, in final,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va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fi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diferit</a:t>
            </a:r>
            <a:r>
              <a:rPr lang="en-GB" sz="1000" dirty="0">
                <a:latin typeface="Arial" charset="0"/>
                <a:sym typeface="Symbol" pitchFamily="18" charset="2"/>
              </a:rPr>
              <a:t> de </a:t>
            </a:r>
            <a:r>
              <a:rPr lang="en-GB" sz="1000" dirty="0" err="1">
                <a:latin typeface="Arial" charset="0"/>
                <a:sym typeface="Symbol" pitchFamily="18" charset="2"/>
              </a:rPr>
              <a:t>oricare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dintre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secv</a:t>
            </a:r>
            <a:r>
              <a:rPr lang="en-GB" sz="1000" dirty="0">
                <a:latin typeface="Arial" charset="0"/>
                <a:sym typeface="Symbol" pitchFamily="18" charset="2"/>
              </a:rPr>
              <a:t>. </a:t>
            </a:r>
            <a:r>
              <a:rPr lang="en-GB" sz="1000" dirty="0" err="1">
                <a:latin typeface="Arial" charset="0"/>
                <a:sym typeface="Symbol" pitchFamily="18" charset="2"/>
              </a:rPr>
              <a:t>binare</a:t>
            </a:r>
            <a:r>
              <a:rPr lang="en-GB" sz="1000" dirty="0">
                <a:latin typeface="Arial" charset="0"/>
                <a:sym typeface="Symbol" pitchFamily="18" charset="2"/>
              </a:rPr>
              <a:t> infinite </a:t>
            </a:r>
            <a:r>
              <a:rPr lang="en-GB" sz="1000" dirty="0" err="1">
                <a:latin typeface="Arial" charset="0"/>
                <a:sym typeface="Symbol" pitchFamily="18" charset="2"/>
              </a:rPr>
              <a:t>aflate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deja</a:t>
            </a:r>
            <a:r>
              <a:rPr lang="en-GB" sz="1000" dirty="0">
                <a:latin typeface="Arial" charset="0"/>
                <a:sym typeface="Symbol" pitchFamily="18" charset="2"/>
              </a:rPr>
              <a:t> in </a:t>
            </a:r>
            <a:r>
              <a:rPr lang="en-GB" sz="1000" dirty="0" err="1">
                <a:latin typeface="Arial" charset="0"/>
                <a:sym typeface="Symbol" pitchFamily="18" charset="2"/>
              </a:rPr>
              <a:t>corespondenta</a:t>
            </a:r>
            <a:r>
              <a:rPr lang="en-GB" sz="1000" dirty="0">
                <a:latin typeface="Arial" charset="0"/>
                <a:sym typeface="Symbol" pitchFamily="18" charset="2"/>
              </a:rPr>
              <a:t> cu </a:t>
            </a:r>
            <a:r>
              <a:rPr lang="en-GB" sz="1000" dirty="0" err="1">
                <a:latin typeface="Arial" charset="0"/>
                <a:sym typeface="Symbol" pitchFamily="18" charset="2"/>
              </a:rPr>
              <a:t>numere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naturale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=&gt; am </a:t>
            </a:r>
            <a:r>
              <a:rPr lang="en-GB" sz="1000" dirty="0" err="1">
                <a:latin typeface="Arial" charset="0"/>
                <a:sym typeface="Symbol" pitchFamily="18" charset="2"/>
              </a:rPr>
              <a:t>gasit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contradictia</a:t>
            </a:r>
            <a:r>
              <a:rPr lang="en-GB" sz="1000" dirty="0">
                <a:latin typeface="Arial" charset="0"/>
                <a:sym typeface="Symbol" pitchFamily="18" charset="2"/>
              </a:rPr>
              <a:t> =&gt; </a:t>
            </a:r>
            <a:r>
              <a:rPr lang="en-GB" sz="1000" u="sng" dirty="0">
                <a:latin typeface="Arial" charset="0"/>
                <a:sym typeface="Symbol" pitchFamily="18" charset="2"/>
              </a:rPr>
              <a:t>B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nenumarabila</a:t>
            </a:r>
            <a:endParaRPr lang="en-GB" sz="1000" u="sng" dirty="0">
              <a:latin typeface="Arial" charset="0"/>
              <a:sym typeface="Symbol" pitchFamily="18" charset="2"/>
            </a:endParaRP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Ilustram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ideea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dem</a:t>
            </a:r>
            <a:r>
              <a:rPr lang="en-GB" sz="1000" dirty="0">
                <a:latin typeface="Arial" charset="0"/>
                <a:sym typeface="Symbol" pitchFamily="18" charset="2"/>
              </a:rPr>
              <a:t>. </a:t>
            </a:r>
            <a:r>
              <a:rPr lang="en-GB" sz="1000" dirty="0" err="1">
                <a:latin typeface="Arial" charset="0"/>
                <a:sym typeface="Symbol" pitchFamily="18" charset="2"/>
              </a:rPr>
              <a:t>prin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urmatorul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exemplu</a:t>
            </a:r>
            <a:r>
              <a:rPr lang="en-GB" sz="1000" dirty="0">
                <a:latin typeface="Arial" charset="0"/>
                <a:sym typeface="Symbol" pitchFamily="18" charset="2"/>
              </a:rPr>
              <a:t>: b=00111…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f(1)=100… am ales ca prima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0 in loc de 1,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f(2)=010… am ales ca  a 2a 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0 in loc de 1,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f(3)=110… am ales ca  a 3a 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1 in loc de 0,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f(4)=001… am ales ca  a 4a 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1 in loc de 0, ….</a:t>
            </a: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analog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bf</a:t>
            </a:r>
            <a:r>
              <a:rPr lang="en-GB" sz="1000" u="sng" dirty="0">
                <a:latin typeface="Arial" charset="0"/>
                <a:sym typeface="Symbol" pitchFamily="18" charset="2"/>
              </a:rPr>
              <a:t>(n), 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nN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deoarece</a:t>
            </a:r>
            <a:r>
              <a:rPr lang="en-GB" sz="1000" u="sng" dirty="0">
                <a:latin typeface="Arial" charset="0"/>
                <a:sym typeface="Symbol" pitchFamily="18" charset="2"/>
              </a:rPr>
              <a:t> a n-a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din b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0,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daca</a:t>
            </a:r>
            <a:r>
              <a:rPr lang="en-GB" sz="1000" u="sng" dirty="0">
                <a:latin typeface="Arial" charset="0"/>
                <a:sym typeface="Symbol" pitchFamily="18" charset="2"/>
              </a:rPr>
              <a:t> a n-a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din f(n)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1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si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1,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daca</a:t>
            </a:r>
            <a:r>
              <a:rPr lang="en-GB" sz="1000" u="sng" dirty="0">
                <a:latin typeface="Arial" charset="0"/>
                <a:sym typeface="Symbol" pitchFamily="18" charset="2"/>
              </a:rPr>
              <a:t> a n-a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din f(n)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0. </a:t>
            </a:r>
          </a:p>
        </p:txBody>
      </p:sp>
    </p:spTree>
    <p:extLst>
      <p:ext uri="{BB962C8B-B14F-4D97-AF65-F5344CB8AC3E}">
        <p14:creationId xmlns:p14="http://schemas.microsoft.com/office/powerpoint/2010/main" val="335846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26ABA-FCA4-4098-9ACE-ED8B267B0BB0}" type="slidenum">
              <a:rPr lang="en-US"/>
              <a:pPr/>
              <a:t>19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u="sng" dirty="0">
                <a:latin typeface="Arial" charset="0"/>
                <a:sym typeface="Symbol" pitchFamily="18" charset="2"/>
              </a:rPr>
              <a:t>(</a:t>
            </a:r>
            <a:r>
              <a:rPr lang="en-GB" sz="1000" u="sng" dirty="0" err="1" smtClean="0">
                <a:latin typeface="Arial" charset="0"/>
                <a:sym typeface="Symbol" pitchFamily="18" charset="2"/>
              </a:rPr>
              <a:t>i</a:t>
            </a:r>
            <a:r>
              <a:rPr lang="en-GB" sz="1000" u="sng" dirty="0" smtClean="0">
                <a:latin typeface="Arial" charset="0"/>
                <a:sym typeface="Symbol" pitchFamily="18" charset="2"/>
              </a:rPr>
              <a:t>)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multimea</a:t>
            </a:r>
            <a:r>
              <a:rPr lang="en-GB" sz="1000" u="sng" dirty="0">
                <a:latin typeface="Arial" charset="0"/>
                <a:sym typeface="Symbol" pitchFamily="18" charset="2"/>
              </a:rPr>
              <a:t> B 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secventelor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binare</a:t>
            </a:r>
            <a:r>
              <a:rPr lang="en-GB" sz="1000" u="sng" dirty="0">
                <a:latin typeface="Arial" charset="0"/>
                <a:sym typeface="Symbol" pitchFamily="18" charset="2"/>
              </a:rPr>
              <a:t> infinite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</a:p>
          <a:p>
            <a:r>
              <a:rPr lang="en-GB" sz="1000" u="sng" dirty="0" err="1">
                <a:latin typeface="Arial" charset="0"/>
                <a:sym typeface="Symbol" pitchFamily="18" charset="2"/>
              </a:rPr>
              <a:t>Folosim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metoda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diagonalizarii</a:t>
            </a:r>
            <a:endParaRPr lang="en-GB" sz="1000" u="sng" dirty="0">
              <a:latin typeface="Arial" charset="0"/>
              <a:sym typeface="Symbol" pitchFamily="18" charset="2"/>
            </a:endParaRPr>
          </a:p>
          <a:p>
            <a:r>
              <a:rPr lang="en-GB" sz="1000" u="sng" dirty="0" err="1">
                <a:latin typeface="Arial" charset="0"/>
                <a:sym typeface="Symbol" pitchFamily="18" charset="2"/>
              </a:rPr>
              <a:t>ppa</a:t>
            </a:r>
            <a:r>
              <a:rPr lang="en-GB" sz="1000" u="sng" dirty="0">
                <a:latin typeface="Arial" charset="0"/>
                <a:sym typeface="Symbol" pitchFamily="18" charset="2"/>
              </a:rPr>
              <a:t>  f:N </a:t>
            </a:r>
            <a:r>
              <a:rPr lang="en-GB" sz="1000" u="sng" dirty="0">
                <a:latin typeface="Arial" charset="0"/>
                <a:sym typeface="Wingdings" pitchFamily="2" charset="2"/>
              </a:rPr>
              <a:t> </a:t>
            </a:r>
            <a:r>
              <a:rPr lang="en-GB" sz="1000" u="sng" dirty="0">
                <a:latin typeface="Arial" charset="0"/>
                <a:sym typeface="Symbol" pitchFamily="18" charset="2"/>
              </a:rPr>
              <a:t>B</a:t>
            </a:r>
            <a:r>
              <a:rPr lang="en-GB" sz="1000" u="sng" dirty="0">
                <a:latin typeface="Arial" charset="0"/>
                <a:sym typeface="Wingdings" pitchFamily="2" charset="2"/>
              </a:rPr>
              <a:t>,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bijectiva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a.i</a:t>
            </a:r>
            <a:r>
              <a:rPr lang="en-GB" sz="1000" u="sng" dirty="0">
                <a:latin typeface="Arial" charset="0"/>
                <a:sym typeface="Wingdings" pitchFamily="2" charset="2"/>
              </a:rPr>
              <a:t>. f(n)=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b</a:t>
            </a:r>
            <a:r>
              <a:rPr lang="en-GB" sz="1000" u="sng" baseline="-25000" dirty="0" err="1">
                <a:latin typeface="Arial" charset="0"/>
                <a:sym typeface="Wingdings" pitchFamily="2" charset="2"/>
              </a:rPr>
              <a:t>n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B</a:t>
            </a:r>
            <a:r>
              <a:rPr lang="en-GB" sz="1000" u="sng" dirty="0">
                <a:latin typeface="Arial" charset="0"/>
                <a:sym typeface="Wingdings" pitchFamily="2" charset="2"/>
              </a:rPr>
              <a:t>.</a:t>
            </a:r>
            <a:r>
              <a:rPr lang="en-GB" sz="1000" dirty="0">
                <a:latin typeface="Arial" charset="0"/>
                <a:sym typeface="Wingdings" pitchFamily="2" charset="2"/>
              </a:rPr>
              <a:t>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Iata</a:t>
            </a:r>
            <a:r>
              <a:rPr lang="en-GB" sz="1000" dirty="0">
                <a:latin typeface="Arial" charset="0"/>
                <a:sym typeface="Wingdings" pitchFamily="2" charset="2"/>
              </a:rPr>
              <a:t> un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exemplu</a:t>
            </a:r>
            <a:r>
              <a:rPr lang="en-GB" sz="1000" dirty="0">
                <a:latin typeface="Arial" charset="0"/>
                <a:sym typeface="Wingdings" pitchFamily="2" charset="2"/>
              </a:rPr>
              <a:t>:</a:t>
            </a:r>
          </a:p>
          <a:p>
            <a:r>
              <a:rPr lang="en-GB" sz="1000" u="sng" dirty="0">
                <a:latin typeface="Arial" charset="0"/>
                <a:sym typeface="Wingdings" pitchFamily="2" charset="2"/>
              </a:rPr>
              <a:t>………….</a:t>
            </a:r>
          </a:p>
          <a:p>
            <a:r>
              <a:rPr lang="en-GB" sz="1000" dirty="0" err="1">
                <a:latin typeface="Arial" charset="0"/>
                <a:sym typeface="Wingdings" pitchFamily="2" charset="2"/>
              </a:rPr>
              <a:t>Putem</a:t>
            </a:r>
            <a:r>
              <a:rPr lang="en-GB" sz="1000" dirty="0">
                <a:latin typeface="Arial" charset="0"/>
                <a:sym typeface="Wingdings" pitchFamily="2" charset="2"/>
              </a:rPr>
              <a:t>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gasi</a:t>
            </a:r>
            <a:r>
              <a:rPr lang="en-GB" sz="1000" dirty="0">
                <a:latin typeface="Arial" charset="0"/>
                <a:sym typeface="Wingdings" pitchFamily="2" charset="2"/>
              </a:rPr>
              <a:t> </a:t>
            </a:r>
            <a:r>
              <a:rPr lang="en-GB" sz="1000" dirty="0" err="1">
                <a:latin typeface="Arial" charset="0"/>
                <a:sym typeface="Wingdings" pitchFamily="2" charset="2"/>
              </a:rPr>
              <a:t>insa</a:t>
            </a:r>
            <a:r>
              <a:rPr lang="en-GB" sz="1000" dirty="0">
                <a:latin typeface="Arial" charset="0"/>
                <a:sym typeface="Wingdings" pitchFamily="2" charset="2"/>
              </a:rPr>
              <a:t> un b </a:t>
            </a:r>
            <a:r>
              <a:rPr lang="en-GB" sz="1000" dirty="0">
                <a:latin typeface="Arial" charset="0"/>
                <a:sym typeface="Symbol" pitchFamily="18" charset="2"/>
              </a:rPr>
              <a:t>B pt care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nu  </a:t>
            </a:r>
            <a:r>
              <a:rPr lang="en-GB" sz="1000" dirty="0" err="1">
                <a:latin typeface="Arial" charset="0"/>
                <a:sym typeface="Symbol" pitchFamily="18" charset="2"/>
              </a:rPr>
              <a:t>nN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a.i</a:t>
            </a:r>
            <a:r>
              <a:rPr lang="en-GB" sz="1000" dirty="0">
                <a:latin typeface="Arial" charset="0"/>
                <a:sym typeface="Symbol" pitchFamily="18" charset="2"/>
              </a:rPr>
              <a:t>. f(n)=b. De </a:t>
            </a:r>
            <a:r>
              <a:rPr lang="en-GB" sz="1000" dirty="0" err="1">
                <a:latin typeface="Arial" charset="0"/>
                <a:sym typeface="Symbol" pitchFamily="18" charset="2"/>
              </a:rPr>
              <a:t>fapt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dirty="0" err="1">
                <a:latin typeface="Arial" charset="0"/>
                <a:sym typeface="Symbol" pitchFamily="18" charset="2"/>
              </a:rPr>
              <a:t>vom</a:t>
            </a:r>
            <a:r>
              <a:rPr lang="en-GB" sz="1000" dirty="0">
                <a:latin typeface="Arial" charset="0"/>
                <a:sym typeface="Symbol" pitchFamily="18" charset="2"/>
              </a:rPr>
              <a:t> CONSTRUI </a:t>
            </a:r>
            <a:r>
              <a:rPr lang="en-GB" sz="1000" dirty="0" err="1">
                <a:latin typeface="Arial" charset="0"/>
                <a:sym typeface="Symbol" pitchFamily="18" charset="2"/>
              </a:rPr>
              <a:t>acest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>
                <a:latin typeface="Arial" charset="0"/>
                <a:sym typeface="Wingdings" pitchFamily="2" charset="2"/>
              </a:rPr>
              <a:t>b </a:t>
            </a:r>
            <a:r>
              <a:rPr lang="en-GB" sz="1000" dirty="0">
                <a:latin typeface="Arial" charset="0"/>
                <a:sym typeface="Symbol" pitchFamily="18" charset="2"/>
              </a:rPr>
              <a:t>B </a:t>
            </a:r>
            <a:r>
              <a:rPr lang="en-GB" sz="1000" dirty="0" err="1">
                <a:latin typeface="Arial" charset="0"/>
                <a:sym typeface="Symbol" pitchFamily="18" charset="2"/>
              </a:rPr>
              <a:t>astfel</a:t>
            </a:r>
            <a:r>
              <a:rPr lang="en-GB" sz="1000" dirty="0">
                <a:latin typeface="Arial" charset="0"/>
                <a:sym typeface="Symbol" pitchFamily="18" charset="2"/>
              </a:rPr>
              <a:t>:</a:t>
            </a: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alegem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cu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dirty="0" err="1">
                <a:latin typeface="Arial" charset="0"/>
                <a:sym typeface="Symbol" pitchFamily="18" charset="2"/>
              </a:rPr>
              <a:t>fiecare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astfel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incat</a:t>
            </a:r>
            <a:r>
              <a:rPr lang="en-GB" sz="1000" dirty="0">
                <a:latin typeface="Arial" charset="0"/>
                <a:sym typeface="Symbol" pitchFamily="18" charset="2"/>
              </a:rPr>
              <a:t>  b 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</a:t>
            </a:r>
            <a:r>
              <a:rPr lang="en-GB" sz="1000" dirty="0" err="1">
                <a:latin typeface="Arial" charset="0"/>
                <a:sym typeface="Symbol" pitchFamily="18" charset="2"/>
              </a:rPr>
              <a:t>una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dintre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secventele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binare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aflate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deja</a:t>
            </a:r>
            <a:r>
              <a:rPr lang="en-GB" sz="1000" dirty="0">
                <a:latin typeface="Arial" charset="0"/>
                <a:sym typeface="Symbol" pitchFamily="18" charset="2"/>
              </a:rPr>
              <a:t> in </a:t>
            </a:r>
            <a:r>
              <a:rPr lang="en-GB" sz="1000" dirty="0" err="1">
                <a:latin typeface="Arial" charset="0"/>
                <a:sym typeface="Symbol" pitchFamily="18" charset="2"/>
              </a:rPr>
              <a:t>corespondenta</a:t>
            </a:r>
            <a:r>
              <a:rPr lang="en-GB" sz="1000" dirty="0">
                <a:latin typeface="Arial" charset="0"/>
                <a:sym typeface="Symbol" pitchFamily="18" charset="2"/>
              </a:rPr>
              <a:t> cu un </a:t>
            </a:r>
            <a:r>
              <a:rPr lang="en-GB" sz="1000" dirty="0" err="1">
                <a:latin typeface="Arial" charset="0"/>
                <a:sym typeface="Symbol" pitchFamily="18" charset="2"/>
              </a:rPr>
              <a:t>numar</a:t>
            </a:r>
            <a:r>
              <a:rPr lang="en-GB" sz="1000" dirty="0">
                <a:latin typeface="Arial" charset="0"/>
                <a:sym typeface="Symbol" pitchFamily="18" charset="2"/>
              </a:rPr>
              <a:t> natural din N =&gt;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=&gt; in </a:t>
            </a:r>
            <a:r>
              <a:rPr lang="en-GB" sz="1000" dirty="0" err="1">
                <a:latin typeface="Arial" charset="0"/>
                <a:sym typeface="Symbol" pitchFamily="18" charset="2"/>
              </a:rPr>
              <a:t>acest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fel</a:t>
            </a:r>
            <a:r>
              <a:rPr lang="en-GB" sz="1000" dirty="0">
                <a:latin typeface="Arial" charset="0"/>
                <a:sym typeface="Symbol" pitchFamily="18" charset="2"/>
              </a:rPr>
              <a:t>, in final,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va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fi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diferit</a:t>
            </a:r>
            <a:r>
              <a:rPr lang="en-GB" sz="1000" dirty="0">
                <a:latin typeface="Arial" charset="0"/>
                <a:sym typeface="Symbol" pitchFamily="18" charset="2"/>
              </a:rPr>
              <a:t> de </a:t>
            </a:r>
            <a:r>
              <a:rPr lang="en-GB" sz="1000" dirty="0" err="1">
                <a:latin typeface="Arial" charset="0"/>
                <a:sym typeface="Symbol" pitchFamily="18" charset="2"/>
              </a:rPr>
              <a:t>oricare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dintre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secv</a:t>
            </a:r>
            <a:r>
              <a:rPr lang="en-GB" sz="1000" dirty="0">
                <a:latin typeface="Arial" charset="0"/>
                <a:sym typeface="Symbol" pitchFamily="18" charset="2"/>
              </a:rPr>
              <a:t>. </a:t>
            </a:r>
            <a:r>
              <a:rPr lang="en-GB" sz="1000" dirty="0" err="1">
                <a:latin typeface="Arial" charset="0"/>
                <a:sym typeface="Symbol" pitchFamily="18" charset="2"/>
              </a:rPr>
              <a:t>binare</a:t>
            </a:r>
            <a:r>
              <a:rPr lang="en-GB" sz="1000" dirty="0">
                <a:latin typeface="Arial" charset="0"/>
                <a:sym typeface="Symbol" pitchFamily="18" charset="2"/>
              </a:rPr>
              <a:t> infinite </a:t>
            </a:r>
            <a:r>
              <a:rPr lang="en-GB" sz="1000" dirty="0" err="1">
                <a:latin typeface="Arial" charset="0"/>
                <a:sym typeface="Symbol" pitchFamily="18" charset="2"/>
              </a:rPr>
              <a:t>aflate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deja</a:t>
            </a:r>
            <a:r>
              <a:rPr lang="en-GB" sz="1000" dirty="0">
                <a:latin typeface="Arial" charset="0"/>
                <a:sym typeface="Symbol" pitchFamily="18" charset="2"/>
              </a:rPr>
              <a:t> in </a:t>
            </a:r>
            <a:r>
              <a:rPr lang="en-GB" sz="1000" dirty="0" err="1">
                <a:latin typeface="Arial" charset="0"/>
                <a:sym typeface="Symbol" pitchFamily="18" charset="2"/>
              </a:rPr>
              <a:t>corespondenta</a:t>
            </a:r>
            <a:r>
              <a:rPr lang="en-GB" sz="1000" dirty="0">
                <a:latin typeface="Arial" charset="0"/>
                <a:sym typeface="Symbol" pitchFamily="18" charset="2"/>
              </a:rPr>
              <a:t> cu </a:t>
            </a:r>
            <a:r>
              <a:rPr lang="en-GB" sz="1000" dirty="0" err="1">
                <a:latin typeface="Arial" charset="0"/>
                <a:sym typeface="Symbol" pitchFamily="18" charset="2"/>
              </a:rPr>
              <a:t>numere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naturale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=&gt; am </a:t>
            </a:r>
            <a:r>
              <a:rPr lang="en-GB" sz="1000" dirty="0" err="1">
                <a:latin typeface="Arial" charset="0"/>
                <a:sym typeface="Symbol" pitchFamily="18" charset="2"/>
              </a:rPr>
              <a:t>gasit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contradictia</a:t>
            </a:r>
            <a:r>
              <a:rPr lang="en-GB" sz="1000" dirty="0">
                <a:latin typeface="Arial" charset="0"/>
                <a:sym typeface="Symbol" pitchFamily="18" charset="2"/>
              </a:rPr>
              <a:t> =&gt; </a:t>
            </a:r>
            <a:r>
              <a:rPr lang="en-GB" sz="1000" u="sng" dirty="0">
                <a:latin typeface="Arial" charset="0"/>
                <a:sym typeface="Symbol" pitchFamily="18" charset="2"/>
              </a:rPr>
              <a:t>B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nenumarabila</a:t>
            </a:r>
            <a:endParaRPr lang="en-GB" sz="1000" u="sng" dirty="0">
              <a:latin typeface="Arial" charset="0"/>
              <a:sym typeface="Symbol" pitchFamily="18" charset="2"/>
            </a:endParaRP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Ilustram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ideea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dem</a:t>
            </a:r>
            <a:r>
              <a:rPr lang="en-GB" sz="1000" dirty="0">
                <a:latin typeface="Arial" charset="0"/>
                <a:sym typeface="Symbol" pitchFamily="18" charset="2"/>
              </a:rPr>
              <a:t>. </a:t>
            </a:r>
            <a:r>
              <a:rPr lang="en-GB" sz="1000" dirty="0" err="1">
                <a:latin typeface="Arial" charset="0"/>
                <a:sym typeface="Symbol" pitchFamily="18" charset="2"/>
              </a:rPr>
              <a:t>prin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urmatorul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exemplu</a:t>
            </a:r>
            <a:r>
              <a:rPr lang="en-GB" sz="1000" dirty="0">
                <a:latin typeface="Arial" charset="0"/>
                <a:sym typeface="Symbol" pitchFamily="18" charset="2"/>
              </a:rPr>
              <a:t>: b=00111…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f(1)=100… am ales ca prima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0 in loc de 1,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f(2)=010… am ales ca  a 2a 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0 in loc de 1,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f(3)=110… am ales ca  a 3a 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1 in loc de 0,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pt ca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difere</a:t>
            </a:r>
            <a:r>
              <a:rPr lang="en-GB" sz="1000" dirty="0">
                <a:latin typeface="Arial" charset="0"/>
                <a:sym typeface="Symbol" pitchFamily="18" charset="2"/>
              </a:rPr>
              <a:t> de f(4)=001… am ales ca  a 4a  </a:t>
            </a:r>
            <a:r>
              <a:rPr lang="en-GB" sz="1000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dirty="0">
                <a:latin typeface="Arial" charset="0"/>
                <a:sym typeface="Symbol" pitchFamily="18" charset="2"/>
              </a:rPr>
              <a:t> din b </a:t>
            </a:r>
            <a:r>
              <a:rPr lang="en-GB" sz="1000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dirty="0">
                <a:latin typeface="Arial" charset="0"/>
                <a:sym typeface="Symbol" pitchFamily="18" charset="2"/>
              </a:rPr>
              <a:t> fie 1 in loc de 0, ….</a:t>
            </a: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analog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bf</a:t>
            </a:r>
            <a:r>
              <a:rPr lang="en-GB" sz="1000" u="sng" dirty="0">
                <a:latin typeface="Arial" charset="0"/>
                <a:sym typeface="Symbol" pitchFamily="18" charset="2"/>
              </a:rPr>
              <a:t>(n), 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nN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deoarece</a:t>
            </a:r>
            <a:r>
              <a:rPr lang="en-GB" sz="1000" u="sng" dirty="0">
                <a:latin typeface="Arial" charset="0"/>
                <a:sym typeface="Symbol" pitchFamily="18" charset="2"/>
              </a:rPr>
              <a:t> a n-a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din b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0,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daca</a:t>
            </a:r>
            <a:r>
              <a:rPr lang="en-GB" sz="1000" u="sng" dirty="0">
                <a:latin typeface="Arial" charset="0"/>
                <a:sym typeface="Symbol" pitchFamily="18" charset="2"/>
              </a:rPr>
              <a:t> a n-a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din f(n)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1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si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1,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daca</a:t>
            </a:r>
            <a:r>
              <a:rPr lang="en-GB" sz="1000" u="sng" dirty="0">
                <a:latin typeface="Arial" charset="0"/>
                <a:sym typeface="Symbol" pitchFamily="18" charset="2"/>
              </a:rPr>
              <a:t> a n-a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cifra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binara</a:t>
            </a:r>
            <a:r>
              <a:rPr lang="en-GB" sz="1000" u="sng" dirty="0">
                <a:latin typeface="Arial" charset="0"/>
                <a:sym typeface="Symbol" pitchFamily="18" charset="2"/>
              </a:rPr>
              <a:t> din f(n)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0. </a:t>
            </a:r>
          </a:p>
        </p:txBody>
      </p:sp>
    </p:spTree>
    <p:extLst>
      <p:ext uri="{BB962C8B-B14F-4D97-AF65-F5344CB8AC3E}">
        <p14:creationId xmlns:p14="http://schemas.microsoft.com/office/powerpoint/2010/main" val="126488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EB93B-1E6A-4A39-AD3F-437F0D2C7DE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b="0" dirty="0" err="1" smtClean="0">
                <a:latin typeface="Arial" charset="0"/>
              </a:rPr>
              <a:t>Datele</a:t>
            </a:r>
            <a:r>
              <a:rPr lang="en-US" sz="1000" b="0" dirty="0" smtClean="0">
                <a:latin typeface="Arial" charset="0"/>
              </a:rPr>
              <a:t> – </a:t>
            </a:r>
            <a:r>
              <a:rPr lang="en-US" sz="1000" b="0" dirty="0" err="1" smtClean="0">
                <a:latin typeface="Arial" charset="0"/>
              </a:rPr>
              <a:t>indiferent</a:t>
            </a:r>
            <a:r>
              <a:rPr lang="en-US" sz="1000" b="0" dirty="0" smtClean="0">
                <a:latin typeface="Arial" charset="0"/>
              </a:rPr>
              <a:t> de </a:t>
            </a:r>
            <a:r>
              <a:rPr lang="en-US" sz="1000" b="0" dirty="0" err="1" smtClean="0">
                <a:latin typeface="Arial" charset="0"/>
              </a:rPr>
              <a:t>natura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lor</a:t>
            </a:r>
            <a:r>
              <a:rPr lang="en-US" sz="1000" b="0" dirty="0" smtClean="0">
                <a:latin typeface="Arial" charset="0"/>
              </a:rPr>
              <a:t> – </a:t>
            </a:r>
            <a:r>
              <a:rPr lang="en-US" sz="1000" b="0" dirty="0" err="1" smtClean="0">
                <a:latin typeface="Arial" charset="0"/>
              </a:rPr>
              <a:t>sunt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reprezentate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prin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secvente</a:t>
            </a:r>
            <a:r>
              <a:rPr lang="en-US" sz="1000" b="0" dirty="0" smtClean="0">
                <a:latin typeface="Arial" charset="0"/>
              </a:rPr>
              <a:t> de </a:t>
            </a:r>
            <a:r>
              <a:rPr lang="en-US" sz="1000" b="0" dirty="0" err="1" smtClean="0">
                <a:latin typeface="Arial" charset="0"/>
              </a:rPr>
              <a:t>simboluri</a:t>
            </a:r>
            <a:r>
              <a:rPr lang="en-US" sz="1000" b="0" dirty="0" smtClean="0">
                <a:latin typeface="Arial" charset="0"/>
              </a:rPr>
              <a:t>.</a:t>
            </a:r>
          </a:p>
          <a:p>
            <a:r>
              <a:rPr lang="en-US" sz="1000" b="0" dirty="0" smtClean="0">
                <a:latin typeface="Arial" charset="0"/>
              </a:rPr>
              <a:t>Cf. Babbage,…</a:t>
            </a:r>
            <a:r>
              <a:rPr lang="en-US" sz="1000" b="0" dirty="0" err="1" smtClean="0">
                <a:latin typeface="Arial" charset="0"/>
              </a:rPr>
              <a:t>vonNeumann</a:t>
            </a:r>
            <a:r>
              <a:rPr lang="en-US" sz="1000" b="0" dirty="0" smtClean="0">
                <a:latin typeface="Arial" charset="0"/>
              </a:rPr>
              <a:t>: idem </a:t>
            </a:r>
            <a:r>
              <a:rPr lang="en-US" sz="1000" b="0" dirty="0" err="1" smtClean="0">
                <a:latin typeface="Arial" charset="0"/>
              </a:rPr>
              <a:t>programele</a:t>
            </a:r>
            <a:r>
              <a:rPr lang="en-US" sz="1000" b="0" dirty="0" smtClean="0">
                <a:latin typeface="Arial" charset="0"/>
              </a:rPr>
              <a:t>.</a:t>
            </a:r>
          </a:p>
          <a:p>
            <a:r>
              <a:rPr lang="en-US" sz="1000" b="0" dirty="0" err="1" smtClean="0">
                <a:latin typeface="Arial" charset="0"/>
              </a:rPr>
              <a:t>Alegerea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unui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anumit</a:t>
            </a:r>
            <a:r>
              <a:rPr lang="en-US" sz="1000" b="0" dirty="0" smtClean="0">
                <a:latin typeface="Arial" charset="0"/>
              </a:rPr>
              <a:t> mod de </a:t>
            </a:r>
            <a:r>
              <a:rPr lang="en-US" sz="1000" b="0" dirty="0" err="1" smtClean="0">
                <a:latin typeface="Arial" charset="0"/>
              </a:rPr>
              <a:t>reprezentare</a:t>
            </a:r>
            <a:r>
              <a:rPr lang="en-US" sz="1000" b="0" dirty="0" smtClean="0">
                <a:latin typeface="Arial" charset="0"/>
              </a:rPr>
              <a:t> a </a:t>
            </a:r>
            <a:r>
              <a:rPr lang="en-US" sz="1000" b="0" dirty="0" err="1" smtClean="0">
                <a:latin typeface="Arial" charset="0"/>
              </a:rPr>
              <a:t>acestora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poate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influenta</a:t>
            </a:r>
            <a:r>
              <a:rPr lang="en-US" sz="1000" b="0" dirty="0" smtClean="0">
                <a:latin typeface="Arial" charset="0"/>
              </a:rPr>
              <a:t> - </a:t>
            </a:r>
            <a:r>
              <a:rPr lang="en-US" sz="1000" b="0" dirty="0" err="1" smtClean="0">
                <a:latin typeface="Arial" charset="0"/>
              </a:rPr>
              <a:t>uneori</a:t>
            </a:r>
            <a:r>
              <a:rPr lang="en-US" sz="1000" b="0" dirty="0" smtClean="0">
                <a:latin typeface="Arial" charset="0"/>
              </a:rPr>
              <a:t> in mod </a:t>
            </a:r>
            <a:r>
              <a:rPr lang="en-US" sz="1000" b="0" dirty="0" err="1" smtClean="0">
                <a:latin typeface="Arial" charset="0"/>
              </a:rPr>
              <a:t>semnificativ</a:t>
            </a:r>
            <a:r>
              <a:rPr lang="en-US" sz="1000" b="0" dirty="0" smtClean="0">
                <a:latin typeface="Arial" charset="0"/>
              </a:rPr>
              <a:t> - </a:t>
            </a:r>
            <a:r>
              <a:rPr lang="en-US" sz="1000" b="0" dirty="0" err="1" smtClean="0">
                <a:latin typeface="Arial" charset="0"/>
              </a:rPr>
              <a:t>eficienta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implementarii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algoritmului</a:t>
            </a:r>
            <a:r>
              <a:rPr lang="en-US" sz="1000" b="0" dirty="0" smtClean="0">
                <a:latin typeface="Arial" charset="0"/>
              </a:rPr>
              <a:t> care </a:t>
            </a:r>
            <a:r>
              <a:rPr lang="en-US" sz="1000" b="0" dirty="0" err="1" smtClean="0">
                <a:latin typeface="Arial" charset="0"/>
              </a:rPr>
              <a:t>prelucreaza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datele</a:t>
            </a:r>
            <a:r>
              <a:rPr lang="en-US" sz="1000" b="0" dirty="0" smtClean="0">
                <a:latin typeface="Arial" charset="0"/>
              </a:rPr>
              <a:t>.</a:t>
            </a:r>
          </a:p>
          <a:p>
            <a:r>
              <a:rPr lang="en-US" sz="1000" b="0" dirty="0" err="1" smtClean="0">
                <a:latin typeface="Arial" charset="0"/>
              </a:rPr>
              <a:t>vezi</a:t>
            </a:r>
            <a:r>
              <a:rPr lang="en-US" sz="1000" b="0" dirty="0" smtClean="0">
                <a:latin typeface="Arial" charset="0"/>
              </a:rPr>
              <a:t>: </a:t>
            </a:r>
            <a:r>
              <a:rPr lang="en-US" sz="1000" b="0" dirty="0" err="1" smtClean="0">
                <a:latin typeface="Arial" charset="0"/>
              </a:rPr>
              <a:t>Niklaus</a:t>
            </a:r>
            <a:r>
              <a:rPr lang="en-US" sz="1000" b="0" dirty="0" smtClean="0">
                <a:latin typeface="Arial" charset="0"/>
              </a:rPr>
              <a:t> WIRTH: Algorithms+ Data = Programs (Prentice Hall: 1976) </a:t>
            </a:r>
            <a:r>
              <a:rPr lang="en-US" sz="1000" b="0" dirty="0" err="1" smtClean="0">
                <a:latin typeface="Arial" charset="0"/>
              </a:rPr>
              <a:t>si</a:t>
            </a:r>
            <a:r>
              <a:rPr lang="en-US" sz="1000" b="0" dirty="0" smtClean="0">
                <a:latin typeface="Arial" charset="0"/>
              </a:rPr>
              <a:t> Alfred V. AHO, John E. HOPCROFT, Jeffrey D.ULLMAN (Addison-Wesley: 1974, 1983, 2003)</a:t>
            </a:r>
          </a:p>
          <a:p>
            <a:r>
              <a:rPr lang="en-US" sz="1000" b="0" dirty="0" err="1" smtClean="0">
                <a:latin typeface="Arial" charset="0"/>
              </a:rPr>
              <a:t>Blocurile</a:t>
            </a:r>
            <a:r>
              <a:rPr lang="en-US" sz="1000" b="0" dirty="0" smtClean="0">
                <a:latin typeface="Arial" charset="0"/>
              </a:rPr>
              <a:t> constructive</a:t>
            </a:r>
            <a:r>
              <a:rPr lang="en-US" sz="1000" b="0" baseline="0" dirty="0" smtClean="0">
                <a:latin typeface="Arial" charset="0"/>
              </a:rPr>
              <a:t> </a:t>
            </a:r>
            <a:r>
              <a:rPr lang="en-US" sz="1000" b="0" baseline="0" dirty="0" err="1" smtClean="0">
                <a:latin typeface="Arial" charset="0"/>
              </a:rPr>
              <a:t>fundamentale</a:t>
            </a:r>
            <a:r>
              <a:rPr lang="en-US" sz="1000" b="0" baseline="0" dirty="0" smtClean="0">
                <a:latin typeface="Arial" charset="0"/>
              </a:rPr>
              <a:t> ale CS </a:t>
            </a:r>
            <a:r>
              <a:rPr lang="en-US" sz="1000" b="0" baseline="0" dirty="0" err="1" smtClean="0">
                <a:latin typeface="Arial" charset="0"/>
              </a:rPr>
              <a:t>sunt</a:t>
            </a:r>
            <a:r>
              <a:rPr lang="en-US" sz="1000" b="0" baseline="0" dirty="0" smtClean="0">
                <a:latin typeface="Arial" charset="0"/>
              </a:rPr>
              <a:t> </a:t>
            </a:r>
            <a:r>
              <a:rPr lang="en-US" sz="1000" b="0" baseline="0" dirty="0" err="1" smtClean="0">
                <a:latin typeface="Arial" charset="0"/>
              </a:rPr>
              <a:t>secventele</a:t>
            </a:r>
            <a:r>
              <a:rPr lang="en-US" sz="1000" b="0" baseline="0" dirty="0" smtClean="0">
                <a:latin typeface="Arial" charset="0"/>
              </a:rPr>
              <a:t> de </a:t>
            </a:r>
            <a:r>
              <a:rPr lang="en-US" sz="1000" b="0" baseline="0" dirty="0" err="1" smtClean="0">
                <a:latin typeface="Arial" charset="0"/>
              </a:rPr>
              <a:t>caractere</a:t>
            </a:r>
            <a:r>
              <a:rPr lang="en-US" sz="1000" b="0" baseline="0" dirty="0" smtClean="0">
                <a:latin typeface="Arial" charset="0"/>
              </a:rPr>
              <a:t> (</a:t>
            </a:r>
            <a:r>
              <a:rPr lang="en-US" sz="1000" b="0" baseline="0" dirty="0" err="1" smtClean="0">
                <a:latin typeface="Arial" charset="0"/>
              </a:rPr>
              <a:t>vezi</a:t>
            </a:r>
            <a:r>
              <a:rPr lang="en-US" sz="1000" b="0" baseline="0" dirty="0" smtClean="0">
                <a:latin typeface="Arial" charset="0"/>
              </a:rPr>
              <a:t> </a:t>
            </a:r>
            <a:r>
              <a:rPr lang="en-US" sz="1000" b="0" baseline="0" dirty="0" err="1" smtClean="0">
                <a:latin typeface="Arial" charset="0"/>
              </a:rPr>
              <a:t>Msipser</a:t>
            </a:r>
            <a:r>
              <a:rPr lang="en-US" sz="1000" b="0" baseline="0" dirty="0" smtClean="0">
                <a:latin typeface="Arial" charset="0"/>
              </a:rPr>
              <a:t>, p30).</a:t>
            </a:r>
          </a:p>
          <a:p>
            <a:r>
              <a:rPr lang="en-US" sz="1000" b="0" dirty="0" err="1" smtClean="0">
                <a:latin typeface="Arial" charset="0"/>
              </a:rPr>
              <a:t>Notiunea</a:t>
            </a:r>
            <a:r>
              <a:rPr lang="en-US" sz="1000" b="0" dirty="0" smtClean="0">
                <a:latin typeface="Arial" charset="0"/>
              </a:rPr>
              <a:t> de </a:t>
            </a:r>
            <a:r>
              <a:rPr lang="en-US" sz="1000" b="0" dirty="0" err="1" smtClean="0">
                <a:latin typeface="Arial" charset="0"/>
              </a:rPr>
              <a:t>alfabet</a:t>
            </a:r>
            <a:r>
              <a:rPr lang="en-US" sz="1000" b="0" dirty="0" smtClean="0">
                <a:latin typeface="Arial" charset="0"/>
              </a:rPr>
              <a:t> are </a:t>
            </a:r>
            <a:r>
              <a:rPr lang="en-US" sz="1000" b="0" dirty="0" err="1" smtClean="0">
                <a:latin typeface="Arial" charset="0"/>
              </a:rPr>
              <a:t>aceeasi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semnificatie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pentru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limbile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naturale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ca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si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pentru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informatica</a:t>
            </a:r>
            <a:r>
              <a:rPr lang="en-US" sz="1000" b="0" dirty="0" smtClean="0">
                <a:latin typeface="Arial" charset="0"/>
              </a:rPr>
              <a:t> in general </a:t>
            </a:r>
            <a:r>
              <a:rPr lang="en-US" sz="1000" b="0" dirty="0" err="1" smtClean="0">
                <a:latin typeface="Arial" charset="0"/>
              </a:rPr>
              <a:t>si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pentru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teoria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algoritmilor</a:t>
            </a:r>
            <a:r>
              <a:rPr lang="en-US" sz="1000" b="0" dirty="0" smtClean="0">
                <a:latin typeface="Arial" charset="0"/>
              </a:rPr>
              <a:t> (</a:t>
            </a:r>
            <a:r>
              <a:rPr lang="en-US" sz="1000" b="0" dirty="0" err="1" smtClean="0">
                <a:latin typeface="Arial" charset="0"/>
              </a:rPr>
              <a:t>prelucrarea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algoritmica</a:t>
            </a:r>
            <a:r>
              <a:rPr lang="en-US" sz="1000" b="0" dirty="0" smtClean="0">
                <a:latin typeface="Arial" charset="0"/>
              </a:rPr>
              <a:t> a </a:t>
            </a:r>
            <a:r>
              <a:rPr lang="en-US" sz="1000" b="0" dirty="0" err="1" smtClean="0">
                <a:latin typeface="Arial" charset="0"/>
              </a:rPr>
              <a:t>informatiei</a:t>
            </a:r>
            <a:r>
              <a:rPr lang="en-US" sz="1000" b="0" dirty="0" smtClean="0">
                <a:latin typeface="Arial" charset="0"/>
              </a:rPr>
              <a:t>) in particular: </a:t>
            </a:r>
            <a:r>
              <a:rPr lang="en-US" sz="1000" b="0" dirty="0" err="1" smtClean="0">
                <a:latin typeface="Arial" charset="0"/>
              </a:rPr>
              <a:t>mijloc</a:t>
            </a:r>
            <a:r>
              <a:rPr lang="en-US" sz="1000" b="0" dirty="0" smtClean="0">
                <a:latin typeface="Arial" charset="0"/>
              </a:rPr>
              <a:t> de </a:t>
            </a:r>
            <a:r>
              <a:rPr lang="en-US" sz="1000" b="0" dirty="0" err="1" smtClean="0">
                <a:latin typeface="Arial" charset="0"/>
              </a:rPr>
              <a:t>comunicare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intre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oameni</a:t>
            </a:r>
            <a:r>
              <a:rPr lang="en-US" sz="1000" b="0" dirty="0" smtClean="0">
                <a:latin typeface="Arial" charset="0"/>
              </a:rPr>
              <a:t>, </a:t>
            </a:r>
            <a:r>
              <a:rPr lang="en-US" sz="1000" b="0" dirty="0" err="1" smtClean="0">
                <a:latin typeface="Arial" charset="0"/>
              </a:rPr>
              <a:t>intre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om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si</a:t>
            </a:r>
            <a:r>
              <a:rPr lang="en-US" sz="1000" b="0" dirty="0" smtClean="0">
                <a:latin typeface="Arial" charset="0"/>
              </a:rPr>
              <a:t> calculator, </a:t>
            </a:r>
            <a:r>
              <a:rPr lang="en-US" sz="1000" b="0" dirty="0" err="1" smtClean="0">
                <a:latin typeface="Arial" charset="0"/>
              </a:rPr>
              <a:t>intre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calculatoare</a:t>
            </a:r>
            <a:r>
              <a:rPr lang="en-US" sz="1000" b="0" dirty="0" smtClean="0">
                <a:latin typeface="Arial" charset="0"/>
              </a:rPr>
              <a:t>. </a:t>
            </a:r>
          </a:p>
          <a:p>
            <a:r>
              <a:rPr lang="en-US" sz="1000" b="0" dirty="0" smtClean="0">
                <a:latin typeface="Arial" charset="0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sz="1000" b="0" u="sng" dirty="0" smtClean="0">
                <a:latin typeface="Arial" charset="0"/>
              </a:rPr>
              <a:t>…………….</a:t>
            </a:r>
          </a:p>
          <a:p>
            <a:r>
              <a:rPr lang="en-US" sz="1000" b="0" dirty="0" err="1" smtClean="0">
                <a:latin typeface="Arial" charset="0"/>
              </a:rPr>
              <a:t>Variabila</a:t>
            </a:r>
            <a:r>
              <a:rPr lang="en-US" sz="1000" b="0" dirty="0" smtClean="0">
                <a:latin typeface="Arial" charset="0"/>
              </a:rPr>
              <a:t> </a:t>
            </a:r>
            <a:r>
              <a:rPr lang="en-US" sz="1000" b="0" dirty="0" err="1" smtClean="0">
                <a:latin typeface="Arial" charset="0"/>
              </a:rPr>
              <a:t>generica</a:t>
            </a:r>
            <a:r>
              <a:rPr lang="en-US" sz="1000" b="0" dirty="0" smtClean="0">
                <a:latin typeface="Arial" charset="0"/>
              </a:rPr>
              <a:t>  x.</a:t>
            </a:r>
          </a:p>
        </p:txBody>
      </p:sp>
    </p:spTree>
    <p:extLst>
      <p:ext uri="{BB962C8B-B14F-4D97-AF65-F5344CB8AC3E}">
        <p14:creationId xmlns:p14="http://schemas.microsoft.com/office/powerpoint/2010/main" val="2469855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CC5EF-30BC-46A6-89CA-0B7ECAE90AEB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u="sng" dirty="0">
                <a:latin typeface="Arial" charset="0"/>
                <a:sym typeface="Symbol" pitchFamily="18" charset="2"/>
              </a:rPr>
              <a:t>(</a:t>
            </a:r>
            <a:r>
              <a:rPr lang="en-GB" sz="1000" u="sng" dirty="0" smtClean="0">
                <a:latin typeface="Arial" charset="0"/>
                <a:sym typeface="Symbol" pitchFamily="18" charset="2"/>
              </a:rPr>
              <a:t>ii) </a:t>
            </a:r>
            <a:r>
              <a:rPr lang="en-GB" sz="1000" u="sng" dirty="0">
                <a:latin typeface="Arial" charset="0"/>
                <a:sym typeface="Symbol" pitchFamily="18" charset="2"/>
              </a:rPr>
              <a:t>L = {L* | L =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limbaj</a:t>
            </a:r>
            <a:r>
              <a:rPr lang="en-GB" sz="1000" u="sng" dirty="0">
                <a:latin typeface="Arial" charset="0"/>
                <a:sym typeface="Symbol" pitchFamily="18" charset="2"/>
              </a:rPr>
              <a:t>} </a:t>
            </a:r>
          </a:p>
          <a:p>
            <a:r>
              <a:rPr lang="en-GB" sz="1000" u="sng" dirty="0">
                <a:latin typeface="Arial" charset="0"/>
                <a:sym typeface="Symbol" pitchFamily="18" charset="2"/>
              </a:rPr>
              <a:t>E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suficient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gasim</a:t>
            </a:r>
            <a:r>
              <a:rPr lang="en-GB" sz="1000" u="sng" dirty="0">
                <a:latin typeface="Arial" charset="0"/>
                <a:sym typeface="Symbol" pitchFamily="18" charset="2"/>
              </a:rPr>
              <a:t> f: L</a:t>
            </a:r>
            <a:r>
              <a:rPr lang="en-GB" sz="1000" u="sng" dirty="0">
                <a:latin typeface="Arial" charset="0"/>
                <a:sym typeface="Wingdings" pitchFamily="2" charset="2"/>
              </a:rPr>
              <a:t> </a:t>
            </a:r>
            <a:r>
              <a:rPr lang="en-GB" sz="1000" u="sng" dirty="0">
                <a:latin typeface="Arial" charset="0"/>
                <a:sym typeface="Symbol" pitchFamily="18" charset="2"/>
              </a:rPr>
              <a:t>B</a:t>
            </a:r>
            <a:r>
              <a:rPr lang="en-GB" sz="1000" u="sng" dirty="0">
                <a:latin typeface="Arial" charset="0"/>
                <a:sym typeface="Wingdings" pitchFamily="2" charset="2"/>
              </a:rPr>
              <a:t>,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bijectiva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(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va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rezulta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ca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cele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2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multimi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au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aceeasi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dimensiune</a:t>
            </a:r>
            <a:r>
              <a:rPr lang="en-GB" sz="1000" u="sng" dirty="0">
                <a:latin typeface="Arial" charset="0"/>
                <a:sym typeface="Wingdings" pitchFamily="2" charset="2"/>
              </a:rPr>
              <a:t>,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deci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L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este</a:t>
            </a:r>
            <a:r>
              <a:rPr lang="en-GB" sz="1000" u="sng" dirty="0">
                <a:latin typeface="Arial" charset="0"/>
                <a:sym typeface="Wingdings" pitchFamily="2" charset="2"/>
              </a:rPr>
              <a:t>, ca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si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B,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nenumarabila</a:t>
            </a:r>
            <a:r>
              <a:rPr lang="en-GB" sz="1000" u="sng" dirty="0">
                <a:latin typeface="Arial" charset="0"/>
                <a:sym typeface="Wingdings" pitchFamily="2" charset="2"/>
              </a:rPr>
              <a:t>)</a:t>
            </a:r>
          </a:p>
          <a:p>
            <a:r>
              <a:rPr lang="en-GB" sz="1000" u="sng" dirty="0">
                <a:latin typeface="Arial" charset="0"/>
                <a:sym typeface="Wingdings" pitchFamily="2" charset="2"/>
              </a:rPr>
              <a:t>Fie </a:t>
            </a:r>
            <a:r>
              <a:rPr lang="en-GB" sz="1000" u="sng" dirty="0">
                <a:latin typeface="Arial" charset="0"/>
                <a:sym typeface="Symbol" pitchFamily="18" charset="2"/>
              </a:rPr>
              <a:t>*={s</a:t>
            </a:r>
            <a:r>
              <a:rPr lang="en-GB" sz="1000" u="sng" baseline="-25000" dirty="0">
                <a:latin typeface="Arial" charset="0"/>
                <a:sym typeface="Symbol" pitchFamily="18" charset="2"/>
              </a:rPr>
              <a:t>1</a:t>
            </a:r>
            <a:r>
              <a:rPr lang="en-GB" sz="1000" u="sng" dirty="0">
                <a:latin typeface="Arial" charset="0"/>
                <a:sym typeface="Symbol" pitchFamily="18" charset="2"/>
              </a:rPr>
              <a:t>,s</a:t>
            </a:r>
            <a:r>
              <a:rPr lang="en-GB" sz="1000" u="sng" baseline="-25000" dirty="0">
                <a:latin typeface="Arial" charset="0"/>
                <a:sym typeface="Symbol" pitchFamily="18" charset="2"/>
              </a:rPr>
              <a:t>2</a:t>
            </a:r>
            <a:r>
              <a:rPr lang="en-GB" sz="1000" u="sng" dirty="0">
                <a:latin typeface="Arial" charset="0"/>
                <a:sym typeface="Symbol" pitchFamily="18" charset="2"/>
              </a:rPr>
              <a:t>,…,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</a:t>
            </a:r>
            <a:r>
              <a:rPr lang="en-GB" sz="1000" u="sng" baseline="-25000" dirty="0" err="1">
                <a:latin typeface="Arial" charset="0"/>
                <a:sym typeface="Symbol" pitchFamily="18" charset="2"/>
              </a:rPr>
              <a:t>n</a:t>
            </a:r>
            <a:r>
              <a:rPr lang="en-GB" sz="1000" u="sng" dirty="0">
                <a:latin typeface="Arial" charset="0"/>
                <a:sym typeface="Symbol" pitchFamily="18" charset="2"/>
              </a:rPr>
              <a:t>,…}</a:t>
            </a:r>
            <a:r>
              <a:rPr lang="en-GB" sz="1000" dirty="0">
                <a:latin typeface="Arial" charset="0"/>
                <a:sym typeface="Symbol" pitchFamily="18" charset="2"/>
              </a:rPr>
              <a:t> o </a:t>
            </a:r>
            <a:r>
              <a:rPr lang="en-GB" sz="1000" dirty="0" err="1">
                <a:latin typeface="Arial" charset="0"/>
                <a:sym typeface="Symbol" pitchFamily="18" charset="2"/>
              </a:rPr>
              <a:t>enumerare</a:t>
            </a:r>
            <a:r>
              <a:rPr lang="en-GB" sz="1000" dirty="0">
                <a:latin typeface="Arial" charset="0"/>
                <a:sym typeface="Symbol" pitchFamily="18" charset="2"/>
              </a:rPr>
              <a:t> a </a:t>
            </a:r>
            <a:r>
              <a:rPr lang="en-GB" sz="1000" dirty="0" err="1">
                <a:latin typeface="Arial" charset="0"/>
                <a:sym typeface="Symbol" pitchFamily="18" charset="2"/>
              </a:rPr>
              <a:t>secventelor</a:t>
            </a:r>
            <a:r>
              <a:rPr lang="en-GB" sz="1000" dirty="0">
                <a:latin typeface="Arial" charset="0"/>
                <a:sym typeface="Symbol" pitchFamily="18" charset="2"/>
              </a:rPr>
              <a:t> din *.</a:t>
            </a:r>
          </a:p>
          <a:p>
            <a:r>
              <a:rPr lang="en-GB" sz="1000" dirty="0" err="1">
                <a:latin typeface="Arial" charset="0"/>
                <a:sym typeface="Symbol" pitchFamily="18" charset="2"/>
              </a:rPr>
              <a:t>Putem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asocia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fiecarui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dirty="0" err="1">
                <a:latin typeface="Arial" charset="0"/>
                <a:sym typeface="Symbol" pitchFamily="18" charset="2"/>
              </a:rPr>
              <a:t>limbaj</a:t>
            </a:r>
            <a:r>
              <a:rPr lang="en-GB" sz="1000" dirty="0">
                <a:latin typeface="Arial" charset="0"/>
                <a:sym typeface="Symbol" pitchFamily="18" charset="2"/>
              </a:rPr>
              <a:t> LL o </a:t>
            </a:r>
            <a:r>
              <a:rPr lang="en-GB" sz="1000" dirty="0" err="1">
                <a:latin typeface="Arial" charset="0"/>
                <a:sym typeface="Symbol" pitchFamily="18" charset="2"/>
              </a:rPr>
              <a:t>secventa</a:t>
            </a:r>
            <a:r>
              <a:rPr lang="en-GB" sz="1000" dirty="0">
                <a:latin typeface="Arial" charset="0"/>
                <a:sym typeface="Symbol" pitchFamily="18" charset="2"/>
              </a:rPr>
              <a:t> </a:t>
            </a:r>
            <a:r>
              <a:rPr lang="en-GB" sz="1000" err="1">
                <a:latin typeface="Arial" charset="0"/>
                <a:sym typeface="Symbol" pitchFamily="18" charset="2"/>
              </a:rPr>
              <a:t>binara</a:t>
            </a:r>
            <a:r>
              <a:rPr lang="en-GB" sz="1000">
                <a:latin typeface="Arial" charset="0"/>
                <a:sym typeface="Symbol" pitchFamily="18" charset="2"/>
              </a:rPr>
              <a:t> 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</a:t>
            </a:r>
            <a:r>
              <a:rPr lang="en-GB" sz="1000" u="sng" baseline="-25000" smtClean="0">
                <a:latin typeface="Arial" charset="0"/>
                <a:sym typeface="Symbol" pitchFamily="18" charset="2"/>
              </a:rPr>
              <a:t>L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infinita</a:t>
            </a:r>
            <a:r>
              <a:rPr lang="en-GB" sz="1000" u="sng" dirty="0">
                <a:latin typeface="Arial" charset="0"/>
                <a:sym typeface="Symbol" pitchFamily="18" charset="2"/>
              </a:rPr>
              <a:t>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unica</a:t>
            </a:r>
            <a:r>
              <a:rPr lang="en-GB" sz="1000" dirty="0">
                <a:latin typeface="Arial" charset="0"/>
                <a:sym typeface="Symbol" pitchFamily="18" charset="2"/>
              </a:rPr>
              <a:t>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astfel</a:t>
            </a:r>
            <a:r>
              <a:rPr lang="en-GB" sz="1000" u="sng" dirty="0">
                <a:latin typeface="Arial" charset="0"/>
                <a:sym typeface="Symbol" pitchFamily="18" charset="2"/>
              </a:rPr>
              <a:t>:</a:t>
            </a:r>
          </a:p>
          <a:p>
            <a:r>
              <a:rPr lang="en-GB" sz="1000" u="sng" dirty="0" err="1">
                <a:latin typeface="Arial" charset="0"/>
                <a:sym typeface="Symbol" pitchFamily="18" charset="2"/>
              </a:rPr>
              <a:t>cel</a:t>
            </a:r>
            <a:r>
              <a:rPr lang="en-GB" sz="1000" u="sng" dirty="0">
                <a:latin typeface="Arial" charset="0"/>
                <a:sym typeface="Symbol" pitchFamily="18" charset="2"/>
              </a:rPr>
              <a:t> de-al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i</a:t>
            </a:r>
            <a:r>
              <a:rPr lang="en-GB" sz="1000" u="sng" dirty="0">
                <a:latin typeface="Arial" charset="0"/>
                <a:sym typeface="Symbol" pitchFamily="18" charset="2"/>
              </a:rPr>
              <a:t>-lea bit din </a:t>
            </a:r>
            <a:r>
              <a:rPr lang="en-GB" sz="1000" u="sng" err="1">
                <a:latin typeface="Arial" charset="0"/>
                <a:sym typeface="Symbol" pitchFamily="18" charset="2"/>
              </a:rPr>
              <a:t>secventa</a:t>
            </a:r>
            <a:r>
              <a:rPr lang="en-GB" sz="1000" u="sng">
                <a:latin typeface="Arial" charset="0"/>
                <a:sym typeface="Symbol" pitchFamily="18" charset="2"/>
              </a:rPr>
              <a:t> 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</a:t>
            </a:r>
            <a:r>
              <a:rPr lang="en-GB" sz="1000" u="sng" baseline="-25000" smtClean="0">
                <a:latin typeface="Arial" charset="0"/>
                <a:sym typeface="Symbol" pitchFamily="18" charset="2"/>
              </a:rPr>
              <a:t>L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1,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daca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</a:t>
            </a:r>
            <a:r>
              <a:rPr lang="en-GB" sz="1000" u="sng" baseline="-25000" dirty="0" err="1">
                <a:latin typeface="Arial" charset="0"/>
                <a:sym typeface="Symbol" pitchFamily="18" charset="2"/>
              </a:rPr>
              <a:t>i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L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si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0,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daca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</a:t>
            </a:r>
            <a:r>
              <a:rPr lang="en-GB" sz="1000" u="sng" baseline="-25000" dirty="0" err="1">
                <a:latin typeface="Arial" charset="0"/>
                <a:sym typeface="Symbol" pitchFamily="18" charset="2"/>
              </a:rPr>
              <a:t>i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L</a:t>
            </a:r>
            <a:r>
              <a:rPr lang="en-GB" sz="1000" dirty="0">
                <a:latin typeface="Arial" charset="0"/>
                <a:sym typeface="Symbol" pitchFamily="18" charset="2"/>
              </a:rPr>
              <a:t>.</a:t>
            </a:r>
          </a:p>
          <a:p>
            <a:r>
              <a:rPr lang="en-GB" sz="1000" err="1">
                <a:latin typeface="Arial" charset="0"/>
                <a:sym typeface="Symbol" pitchFamily="18" charset="2"/>
              </a:rPr>
              <a:t>Secventa</a:t>
            </a:r>
            <a:r>
              <a:rPr lang="en-GB" sz="1000">
                <a:latin typeface="Arial" charset="0"/>
                <a:sym typeface="Symbol" pitchFamily="18" charset="2"/>
              </a:rPr>
              <a:t> </a:t>
            </a:r>
            <a:r>
              <a:rPr lang="en-GB" sz="1000" smtClean="0">
                <a:latin typeface="Arial" charset="0"/>
                <a:sym typeface="Symbol" pitchFamily="18" charset="2"/>
              </a:rPr>
              <a:t></a:t>
            </a:r>
            <a:r>
              <a:rPr lang="en-GB" sz="1000" baseline="-25000" smtClean="0">
                <a:latin typeface="Arial" charset="0"/>
                <a:sym typeface="Symbol" pitchFamily="18" charset="2"/>
              </a:rPr>
              <a:t>L</a:t>
            </a:r>
            <a:r>
              <a:rPr lang="en-GB" sz="1000" smtClean="0">
                <a:latin typeface="Arial" charset="0"/>
                <a:sym typeface="Symbol" pitchFamily="18" charset="2"/>
              </a:rPr>
              <a:t> </a:t>
            </a:r>
            <a:r>
              <a:rPr lang="en-GB" sz="1000" dirty="0">
                <a:latin typeface="Arial" charset="0"/>
                <a:sym typeface="Symbol" pitchFamily="18" charset="2"/>
              </a:rPr>
              <a:t>se </a:t>
            </a:r>
            <a:r>
              <a:rPr lang="en-GB" sz="1000" dirty="0" err="1">
                <a:latin typeface="Arial" charset="0"/>
                <a:sym typeface="Symbol" pitchFamily="18" charset="2"/>
              </a:rPr>
              <a:t>numeste</a:t>
            </a:r>
            <a:r>
              <a:rPr lang="en-GB" sz="1000" dirty="0">
                <a:latin typeface="Arial" charset="0"/>
                <a:sym typeface="Symbol" pitchFamily="18" charset="2"/>
              </a:rPr>
              <a:t> SECVENTA CARACTERISTICA A LIMBAJULUI L.</a:t>
            </a:r>
          </a:p>
          <a:p>
            <a:r>
              <a:rPr lang="en-GB" sz="1000" u="sng" dirty="0">
                <a:latin typeface="Arial" charset="0"/>
                <a:sym typeface="Symbol" pitchFamily="18" charset="2"/>
              </a:rPr>
              <a:t>De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exemplu</a:t>
            </a:r>
            <a:r>
              <a:rPr lang="en-GB" sz="1000" u="sng" dirty="0">
                <a:latin typeface="Arial" charset="0"/>
                <a:sym typeface="Symbol" pitchFamily="18" charset="2"/>
              </a:rPr>
              <a:t>, fie ={0,1}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si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limbajul</a:t>
            </a:r>
            <a:r>
              <a:rPr lang="en-GB" sz="1000" u="sng" dirty="0">
                <a:latin typeface="Arial" charset="0"/>
                <a:sym typeface="Symbol" pitchFamily="18" charset="2"/>
              </a:rPr>
              <a:t> L={w  *| w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incepe</a:t>
            </a:r>
            <a:r>
              <a:rPr lang="en-GB" sz="1000" u="sng" dirty="0">
                <a:latin typeface="Arial" charset="0"/>
                <a:sym typeface="Symbol" pitchFamily="18" charset="2"/>
              </a:rPr>
              <a:t> cu un 0}</a:t>
            </a:r>
          </a:p>
          <a:p>
            <a:r>
              <a:rPr lang="en-GB" sz="1000" u="sng" dirty="0">
                <a:latin typeface="Arial" charset="0"/>
                <a:sym typeface="Symbol" pitchFamily="18" charset="2"/>
              </a:rPr>
              <a:t>=&gt; </a:t>
            </a:r>
            <a:r>
              <a:rPr lang="en-GB" sz="1000" u="sng">
                <a:latin typeface="Arial" charset="0"/>
                <a:sym typeface="Symbol" pitchFamily="18" charset="2"/>
              </a:rPr>
              <a:t>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*={,</a:t>
            </a:r>
            <a:r>
              <a:rPr lang="en-GB" sz="1000" u="sng" dirty="0">
                <a:latin typeface="Arial" charset="0"/>
                <a:sym typeface="Symbol" pitchFamily="18" charset="2"/>
              </a:rPr>
              <a:t>0,1,00,01,10,11,000,001,010,011,100,….}</a:t>
            </a:r>
          </a:p>
          <a:p>
            <a:r>
              <a:rPr lang="en-GB" sz="1000" u="sng" dirty="0">
                <a:latin typeface="Arial" charset="0"/>
                <a:sym typeface="Symbol" pitchFamily="18" charset="2"/>
              </a:rPr>
              <a:t>        L={   0,   00,01,         000,001,010,011,          }</a:t>
            </a:r>
          </a:p>
          <a:p>
            <a:r>
              <a:rPr lang="en-GB" sz="1000" u="sng">
                <a:latin typeface="Arial" charset="0"/>
                <a:sym typeface="Symbol" pitchFamily="18" charset="2"/>
              </a:rPr>
              <a:t>=&gt;   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</a:t>
            </a:r>
            <a:r>
              <a:rPr lang="en-GB" sz="1000" u="sng" baseline="-25000" smtClean="0">
                <a:latin typeface="Arial" charset="0"/>
                <a:sym typeface="Symbol" pitchFamily="18" charset="2"/>
              </a:rPr>
              <a:t>L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=010110011110</a:t>
            </a:r>
            <a:r>
              <a:rPr lang="en-GB" sz="1000" u="sng" dirty="0">
                <a:latin typeface="Arial" charset="0"/>
                <a:sym typeface="Symbol" pitchFamily="18" charset="2"/>
              </a:rPr>
              <a:t>…..</a:t>
            </a:r>
          </a:p>
          <a:p>
            <a:r>
              <a:rPr lang="en-GB" sz="1000" u="sng" dirty="0" err="1">
                <a:latin typeface="Arial" charset="0"/>
                <a:sym typeface="Symbol" pitchFamily="18" charset="2"/>
              </a:rPr>
              <a:t>Definim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functia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cautata</a:t>
            </a:r>
            <a:r>
              <a:rPr lang="en-GB" sz="1000" u="sng" dirty="0">
                <a:latin typeface="Arial" charset="0"/>
                <a:sym typeface="Symbol" pitchFamily="18" charset="2"/>
              </a:rPr>
              <a:t> f:L</a:t>
            </a:r>
            <a:r>
              <a:rPr lang="en-GB" sz="1000" u="sng" dirty="0">
                <a:latin typeface="Arial" charset="0"/>
                <a:sym typeface="Wingdings" pitchFamily="2" charset="2"/>
              </a:rPr>
              <a:t> B </a:t>
            </a:r>
            <a:r>
              <a:rPr lang="en-GB" sz="1000" u="sng" dirty="0" err="1">
                <a:latin typeface="Arial" charset="0"/>
                <a:sym typeface="Wingdings" pitchFamily="2" charset="2"/>
              </a:rPr>
              <a:t>prin</a:t>
            </a:r>
            <a:r>
              <a:rPr lang="en-GB" sz="1000" u="sng" dirty="0">
                <a:latin typeface="Arial" charset="0"/>
                <a:sym typeface="Wingdings" pitchFamily="2" charset="2"/>
              </a:rPr>
              <a:t> f(L</a:t>
            </a:r>
            <a:r>
              <a:rPr lang="en-GB" sz="1000" u="sng">
                <a:latin typeface="Arial" charset="0"/>
                <a:sym typeface="Wingdings" pitchFamily="2" charset="2"/>
              </a:rPr>
              <a:t>)= 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</a:t>
            </a:r>
            <a:r>
              <a:rPr lang="en-GB" sz="1000" u="sng" baseline="-25000" smtClean="0">
                <a:latin typeface="Arial" charset="0"/>
                <a:sym typeface="Symbol" pitchFamily="18" charset="2"/>
              </a:rPr>
              <a:t>L</a:t>
            </a:r>
            <a:r>
              <a:rPr lang="en-GB" sz="1000" u="sng" smtClean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>
                <a:latin typeface="Arial" charset="0"/>
                <a:sym typeface="Symbol" pitchFamily="18" charset="2"/>
              </a:rPr>
              <a:t>.</a:t>
            </a:r>
          </a:p>
          <a:p>
            <a:r>
              <a:rPr lang="en-GB" sz="1000" dirty="0">
                <a:latin typeface="Arial" charset="0"/>
                <a:sym typeface="Symbol" pitchFamily="18" charset="2"/>
              </a:rPr>
              <a:t>Evident: </a:t>
            </a:r>
            <a:r>
              <a:rPr lang="en-GB" sz="1000" u="sng" dirty="0">
                <a:latin typeface="Arial" charset="0"/>
                <a:sym typeface="Symbol" pitchFamily="18" charset="2"/>
              </a:rPr>
              <a:t>f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bijectiva</a:t>
            </a:r>
            <a:r>
              <a:rPr lang="en-GB" sz="1000" u="sng" dirty="0">
                <a:latin typeface="Arial" charset="0"/>
                <a:sym typeface="Symbol" pitchFamily="18" charset="2"/>
              </a:rPr>
              <a:t>; cum B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1000" u="sng" dirty="0">
                <a:latin typeface="Arial" charset="0"/>
                <a:sym typeface="Symbol" pitchFamily="18" charset="2"/>
              </a:rPr>
              <a:t> =&gt; L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este</a:t>
            </a:r>
            <a:r>
              <a:rPr lang="en-GB" sz="1000" u="sng" dirty="0">
                <a:latin typeface="Arial" charset="0"/>
                <a:sym typeface="Symbol" pitchFamily="18" charset="2"/>
              </a:rPr>
              <a:t> </a:t>
            </a:r>
            <a:r>
              <a:rPr lang="en-GB" sz="1000" u="sng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1000" dirty="0" smtClean="0">
                <a:latin typeface="Arial" charset="0"/>
                <a:sym typeface="Symbol" pitchFamily="18" charset="2"/>
              </a:rPr>
              <a:t>.</a:t>
            </a:r>
            <a:endParaRPr lang="en-GB" sz="1000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634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6185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6320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9321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29BC0-8AE6-4A83-B0E0-29BDA80D87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O </a:t>
            </a:r>
            <a:r>
              <a:rPr lang="en-US" sz="1200" dirty="0" err="1" smtClean="0">
                <a:latin typeface="Arial" charset="0"/>
              </a:rPr>
              <a:t>astfel</a:t>
            </a:r>
            <a:r>
              <a:rPr lang="en-US" sz="1200" dirty="0" smtClean="0">
                <a:latin typeface="Arial" charset="0"/>
              </a:rPr>
              <a:t> de </a:t>
            </a:r>
            <a:r>
              <a:rPr lang="en-US" sz="1200" dirty="0" err="1" smtClean="0">
                <a:latin typeface="Arial" charset="0"/>
              </a:rPr>
              <a:t>extensie</a:t>
            </a:r>
            <a:r>
              <a:rPr lang="en-US" sz="1200" dirty="0" smtClean="0">
                <a:latin typeface="Arial" charset="0"/>
              </a:rPr>
              <a:t> se </a:t>
            </a:r>
            <a:r>
              <a:rPr lang="en-US" sz="1200" dirty="0" err="1" smtClean="0">
                <a:latin typeface="Arial" charset="0"/>
              </a:rPr>
              <a:t>numeste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canonica</a:t>
            </a:r>
            <a:r>
              <a:rPr lang="en-US" sz="1200" dirty="0" smtClean="0">
                <a:latin typeface="Arial" charset="0"/>
              </a:rPr>
              <a:t> </a:t>
            </a:r>
          </a:p>
          <a:p>
            <a:r>
              <a:rPr lang="en-US" sz="1200" dirty="0" smtClean="0">
                <a:latin typeface="Arial" charset="0"/>
              </a:rPr>
              <a:t>(i.e. </a:t>
            </a:r>
            <a:r>
              <a:rPr lang="en-US" sz="1200" dirty="0" err="1" smtClean="0">
                <a:latin typeface="Arial" charset="0"/>
              </a:rPr>
              <a:t>ea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pastreaza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operatia</a:t>
            </a:r>
            <a:r>
              <a:rPr lang="en-US" sz="1200" dirty="0" smtClean="0">
                <a:latin typeface="Arial" charset="0"/>
              </a:rPr>
              <a:t> de </a:t>
            </a:r>
            <a:r>
              <a:rPr lang="en-US" sz="1200" dirty="0" err="1" smtClean="0">
                <a:latin typeface="Arial" charset="0"/>
              </a:rPr>
              <a:t>concatenare</a:t>
            </a:r>
            <a:r>
              <a:rPr lang="en-US" sz="1200" dirty="0" smtClean="0">
                <a:latin typeface="Arial" charset="0"/>
              </a:rPr>
              <a:t>: </a:t>
            </a:r>
            <a:r>
              <a:rPr lang="en-US" sz="1200" dirty="0" err="1" smtClean="0">
                <a:latin typeface="Arial" charset="0"/>
              </a:rPr>
              <a:t>daca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smtClean="0">
                <a:latin typeface="Monotype Corsiva" pitchFamily="66" charset="0"/>
              </a:rPr>
              <a:t>w</a:t>
            </a:r>
            <a:r>
              <a:rPr lang="en-US" sz="1200" dirty="0" smtClean="0">
                <a:latin typeface="Arial" charset="0"/>
              </a:rPr>
              <a:t> = </a:t>
            </a:r>
            <a:r>
              <a:rPr lang="en-US" sz="1200" dirty="0" smtClean="0">
                <a:latin typeface="Arial" charset="0"/>
                <a:sym typeface="Symbol"/>
              </a:rPr>
              <a:t></a:t>
            </a:r>
            <a:r>
              <a:rPr lang="en-US" sz="1200" dirty="0" smtClean="0">
                <a:latin typeface="Arial" charset="0"/>
              </a:rPr>
              <a:t>, </a:t>
            </a:r>
            <a:r>
              <a:rPr lang="en-US" sz="1200" dirty="0" err="1" smtClean="0">
                <a:latin typeface="Arial" charset="0"/>
              </a:rPr>
              <a:t>atunci</a:t>
            </a:r>
            <a:r>
              <a:rPr lang="en-US" sz="1200" dirty="0" smtClean="0">
                <a:latin typeface="Arial" charset="0"/>
              </a:rPr>
              <a:t> s(</a:t>
            </a:r>
            <a:r>
              <a:rPr lang="en-US" sz="1200" dirty="0" smtClean="0">
                <a:latin typeface="Monotype Corsiva" pitchFamily="66" charset="0"/>
              </a:rPr>
              <a:t>w</a:t>
            </a:r>
            <a:r>
              <a:rPr lang="en-US" sz="1200" dirty="0" smtClean="0">
                <a:latin typeface="Arial" charset="0"/>
              </a:rPr>
              <a:t>) = s(</a:t>
            </a:r>
            <a:r>
              <a:rPr lang="en-US" sz="1200" dirty="0" smtClean="0">
                <a:latin typeface="Arial" charset="0"/>
                <a:sym typeface="Symbol"/>
              </a:rPr>
              <a:t></a:t>
            </a:r>
            <a:r>
              <a:rPr lang="en-US" sz="1200" dirty="0" smtClean="0">
                <a:latin typeface="Arial" charset="0"/>
              </a:rPr>
              <a:t>)s(</a:t>
            </a:r>
            <a:r>
              <a:rPr lang="en-US" sz="1200" dirty="0" smtClean="0">
                <a:latin typeface="Arial" charset="0"/>
                <a:sym typeface="Symbol"/>
              </a:rPr>
              <a:t></a:t>
            </a:r>
            <a:r>
              <a:rPr lang="en-US" sz="1200" dirty="0" smtClean="0">
                <a:latin typeface="Arial" charset="0"/>
              </a:rPr>
              <a:t>) </a:t>
            </a:r>
            <a:r>
              <a:rPr lang="en-US" sz="1200" dirty="0" err="1" smtClean="0">
                <a:latin typeface="Arial" charset="0"/>
              </a:rPr>
              <a:t>este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concatenarea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limbajelor</a:t>
            </a:r>
            <a:r>
              <a:rPr lang="en-US" sz="1200" dirty="0" smtClean="0">
                <a:latin typeface="Arial" charset="0"/>
              </a:rPr>
              <a:t> s(</a:t>
            </a:r>
            <a:r>
              <a:rPr lang="en-US" sz="1200" dirty="0" smtClean="0">
                <a:latin typeface="Arial" charset="0"/>
                <a:sym typeface="Symbol"/>
              </a:rPr>
              <a:t></a:t>
            </a:r>
            <a:r>
              <a:rPr lang="en-US" sz="1200" dirty="0" smtClean="0">
                <a:latin typeface="Arial" charset="0"/>
              </a:rPr>
              <a:t>), s(</a:t>
            </a:r>
            <a:r>
              <a:rPr lang="en-US" sz="1200" dirty="0" smtClean="0">
                <a:latin typeface="Arial" charset="0"/>
                <a:sym typeface="Symbol"/>
              </a:rPr>
              <a:t></a:t>
            </a:r>
            <a:r>
              <a:rPr lang="en-US" sz="1200" dirty="0" smtClean="0">
                <a:latin typeface="Arial" charset="0"/>
              </a:rPr>
              <a:t>). </a:t>
            </a:r>
          </a:p>
          <a:p>
            <a:r>
              <a:rPr lang="en-US" sz="1200" b="1" dirty="0" err="1" smtClean="0">
                <a:latin typeface="Arial" charset="0"/>
                <a:sym typeface="Symbol" pitchFamily="18" charset="2"/>
              </a:rPr>
              <a:t>operatie</a:t>
            </a:r>
            <a:r>
              <a:rPr lang="en-US" sz="1200" b="1" baseline="0" dirty="0" smtClean="0">
                <a:latin typeface="Arial" charset="0"/>
                <a:sym typeface="Symbol" pitchFamily="18" charset="2"/>
              </a:rPr>
              <a:t> f </a:t>
            </a:r>
            <a:r>
              <a:rPr lang="en-US" sz="1200" b="1" baseline="0" dirty="0" err="1" smtClean="0">
                <a:latin typeface="Arial" charset="0"/>
                <a:sym typeface="Symbol" pitchFamily="18" charset="2"/>
              </a:rPr>
              <a:t>utila</a:t>
            </a:r>
            <a:r>
              <a:rPr lang="en-US" sz="1200" b="1" baseline="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Arial" charset="0"/>
                <a:sym typeface="Symbol" pitchFamily="18" charset="2"/>
              </a:rPr>
              <a:t>pt</a:t>
            </a:r>
            <a:r>
              <a:rPr lang="en-US" sz="1200" b="1" baseline="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Arial" charset="0"/>
                <a:sym typeface="Symbol" pitchFamily="18" charset="2"/>
              </a:rPr>
              <a:t>definirea</a:t>
            </a:r>
            <a:r>
              <a:rPr lang="en-US" sz="1200" b="1" baseline="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Arial" charset="0"/>
                <a:sym typeface="Symbol" pitchFamily="18" charset="2"/>
              </a:rPr>
              <a:t>derivarii</a:t>
            </a:r>
            <a:endParaRPr lang="en-US" sz="1200" b="1" dirty="0" smtClean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5415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29BC0-8AE6-4A83-B0E0-29BDA80D87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smtClean="0">
                <a:latin typeface="Arial" charset="0"/>
              </a:rPr>
              <a:t>O astfel de extensie se numeste canonica </a:t>
            </a:r>
          </a:p>
          <a:p>
            <a:r>
              <a:rPr lang="en-US" sz="1200" smtClean="0">
                <a:latin typeface="Arial" charset="0"/>
              </a:rPr>
              <a:t>(i.e. ea pastreaza operatia de concatenare: daca </a:t>
            </a:r>
            <a:r>
              <a:rPr lang="en-US" sz="1200" smtClean="0">
                <a:latin typeface="Monotype Corsiva" pitchFamily="66" charset="0"/>
              </a:rPr>
              <a:t>w</a:t>
            </a:r>
            <a:r>
              <a:rPr lang="en-US" sz="1200" smtClean="0">
                <a:latin typeface="Arial" charset="0"/>
              </a:rPr>
              <a:t> = </a:t>
            </a:r>
            <a:r>
              <a:rPr lang="en-US" sz="1200" smtClean="0">
                <a:latin typeface="Arial" charset="0"/>
                <a:sym typeface="Symbol"/>
              </a:rPr>
              <a:t></a:t>
            </a:r>
            <a:r>
              <a:rPr lang="en-US" sz="1200" smtClean="0">
                <a:latin typeface="Arial" charset="0"/>
              </a:rPr>
              <a:t>, atunci s(</a:t>
            </a:r>
            <a:r>
              <a:rPr lang="en-US" sz="1200" smtClean="0">
                <a:latin typeface="Monotype Corsiva" pitchFamily="66" charset="0"/>
              </a:rPr>
              <a:t>w</a:t>
            </a:r>
            <a:r>
              <a:rPr lang="en-US" sz="1200" smtClean="0">
                <a:latin typeface="Arial" charset="0"/>
              </a:rPr>
              <a:t>) = s(</a:t>
            </a:r>
            <a:r>
              <a:rPr lang="en-US" sz="1200" smtClean="0">
                <a:latin typeface="Arial" charset="0"/>
                <a:sym typeface="Symbol"/>
              </a:rPr>
              <a:t></a:t>
            </a:r>
            <a:r>
              <a:rPr lang="en-US" sz="1200" smtClean="0">
                <a:latin typeface="Arial" charset="0"/>
              </a:rPr>
              <a:t>)s(</a:t>
            </a:r>
            <a:r>
              <a:rPr lang="en-US" sz="1200" smtClean="0">
                <a:latin typeface="Arial" charset="0"/>
                <a:sym typeface="Symbol"/>
              </a:rPr>
              <a:t></a:t>
            </a:r>
            <a:r>
              <a:rPr lang="en-US" sz="1200" smtClean="0">
                <a:latin typeface="Arial" charset="0"/>
              </a:rPr>
              <a:t>) este concatenarea limbajelor s(</a:t>
            </a:r>
            <a:r>
              <a:rPr lang="en-US" sz="1200" smtClean="0">
                <a:latin typeface="Arial" charset="0"/>
                <a:sym typeface="Symbol"/>
              </a:rPr>
              <a:t></a:t>
            </a:r>
            <a:r>
              <a:rPr lang="en-US" sz="1200" smtClean="0">
                <a:latin typeface="Arial" charset="0"/>
              </a:rPr>
              <a:t>), s(</a:t>
            </a:r>
            <a:r>
              <a:rPr lang="en-US" sz="1200" smtClean="0">
                <a:latin typeface="Arial" charset="0"/>
                <a:sym typeface="Symbol"/>
              </a:rPr>
              <a:t></a:t>
            </a:r>
            <a:r>
              <a:rPr lang="en-US" sz="1200" smtClean="0">
                <a:latin typeface="Arial" charset="0"/>
              </a:rPr>
              <a:t>). </a:t>
            </a:r>
          </a:p>
          <a:p>
            <a:r>
              <a:rPr lang="en-US" sz="1200" b="1" smtClean="0">
                <a:latin typeface="Arial" charset="0"/>
                <a:sym typeface="Symbol" pitchFamily="18" charset="2"/>
              </a:rPr>
              <a:t>omomorfism:</a:t>
            </a:r>
            <a:r>
              <a:rPr lang="en-US" sz="1200" b="1" baseline="0" smtClean="0">
                <a:latin typeface="Arial" charset="0"/>
                <a:sym typeface="Symbol" pitchFamily="18" charset="2"/>
              </a:rPr>
              <a:t> definit in </a:t>
            </a:r>
            <a:r>
              <a:rPr lang="en-US" sz="1200" baseline="0" smtClean="0">
                <a:latin typeface="Arial" charset="0"/>
                <a:sym typeface="Symbol" pitchFamily="18" charset="2"/>
              </a:rPr>
              <a:t>Salomaa p 19</a:t>
            </a:r>
            <a:endParaRPr lang="en-US" sz="1200" smtClean="0">
              <a:latin typeface="Arial" charset="0"/>
              <a:sym typeface="Symbol" pitchFamily="18" charset="2"/>
            </a:endParaRPr>
          </a:p>
          <a:p>
            <a:r>
              <a:rPr lang="en-US" sz="1200" b="1" smtClean="0">
                <a:latin typeface="Arial" charset="0"/>
                <a:sym typeface="Symbol" pitchFamily="18" charset="2"/>
              </a:rPr>
              <a:t>alte operatii: shuffle, derivata la stg/dr: in Handbookul</a:t>
            </a:r>
            <a:r>
              <a:rPr lang="en-US" sz="1200" b="1" baseline="0" smtClean="0">
                <a:latin typeface="Arial" charset="0"/>
                <a:sym typeface="Symbol" pitchFamily="18" charset="2"/>
              </a:rPr>
              <a:t> lui Rozenberg p.28</a:t>
            </a:r>
            <a:endParaRPr lang="en-US" sz="1200" b="1" smtClean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4643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24721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Procedeele </a:t>
            </a:r>
            <a:r>
              <a:rPr kumimoji="1" lang="en-US" sz="1200" i="1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generative</a:t>
            </a:r>
            <a:r>
              <a:rPr kumimoji="1" lang="en-US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permit generarea tuturor cuvintelor limbajului. Exista mai multe tipuri de mecanisme de generare a limbajelor: gramaticile Chomsky, sisteme Lindenmayer,etc.</a:t>
            </a:r>
          </a:p>
          <a:p>
            <a:r>
              <a:rPr kumimoji="1" lang="en-US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Procedeele </a:t>
            </a:r>
            <a:r>
              <a:rPr kumimoji="1" lang="en-US" sz="1200" i="1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analitice</a:t>
            </a:r>
            <a:r>
              <a:rPr kumimoji="1" lang="en-US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determina daca un cuvant dat apartine sau nu limbajului. Sunt asa-numitele </a:t>
            </a:r>
            <a:r>
              <a:rPr kumimoji="1" lang="en-US" sz="1200" i="1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automate, automate finite, automate push- down</a:t>
            </a:r>
            <a:r>
              <a:rPr kumimoji="1" lang="en-US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etc.</a:t>
            </a:r>
            <a:endParaRPr kumimoji="1" lang="en-US" sz="11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338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22A67-35EE-4D95-B070-E13439BC577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0784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6947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EB93B-1E6A-4A39-AD3F-437F0D2C7DE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1000" baseline="-25000" dirty="0" smtClean="0">
                <a:latin typeface="Arial" charset="0"/>
                <a:sym typeface="Symbol" pitchFamily="18" charset="2"/>
              </a:rPr>
              <a:t>ADN</a:t>
            </a:r>
            <a:r>
              <a:rPr lang="en-US" sz="1000" dirty="0" smtClean="0">
                <a:latin typeface="Arial" charset="0"/>
                <a:sym typeface="Symbol" pitchFamily="18" charset="2"/>
              </a:rPr>
              <a:t>= {A,C,G,T} </a:t>
            </a:r>
          </a:p>
          <a:p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Lanturile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de nucleotide ale ADN-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ului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care 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stocheaza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informatia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biologica,se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pot 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scrie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folosind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alfabetul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{A, C, G, T }.</a:t>
            </a:r>
          </a:p>
          <a:p>
            <a:endParaRPr kumimoji="1" lang="en-GB" sz="1200" b="1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Alfabetul</a:t>
            </a:r>
            <a:r>
              <a:rPr kumimoji="1" lang="en-GB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GB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polinoamelor</a:t>
            </a:r>
            <a:r>
              <a:rPr kumimoji="1" lang="en-GB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={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0,1,(,), +,*,^,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x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}!!</a:t>
            </a:r>
          </a:p>
          <a:p>
            <a:endParaRPr lang="en-US" sz="10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4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Puterea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generativă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creativitatea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expresivitatea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unei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reprezintă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acel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atribut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care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permite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producă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Copiii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după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ce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învață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un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număr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relativ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mic de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elemente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ale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unui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natural (</a:t>
            </a:r>
            <a:r>
              <a:rPr kumimoji="1" lang="en-US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linguist’s corpus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dobândesc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aptitudinea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a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înţelege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şi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produce un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număr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infinit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propoziţii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diferite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corecte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ro-RO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[1]</a:t>
            </a:r>
            <a:r>
              <a:rPr kumimoji="1"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 Chomsky, "Three models for the description of language," vol. 2, no. 3, pp. 113-124, 1956. </a:t>
            </a:r>
            <a:endParaRPr kumimoji="1" lang="en-US" sz="1200" b="1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exemplu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aproape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orice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vorbitor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nativ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române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înțelege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propoziția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Până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astăzi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1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2020,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teritoriul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României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au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fost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confirmate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12.567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cazuri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persoane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infectate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cu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noul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coronavirus.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chiar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dacă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nu 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auzit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-o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până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acum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respinge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incorectă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propoziția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Televizorul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aleargă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parc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cu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zmeură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același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mod, un “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vorbitor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nativ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” al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unui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programare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fie el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programator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compilator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face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imediat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diferen</a:t>
            </a:r>
            <a:r>
              <a:rPr kumimoji="1" lang="ro-RO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ța între propoziția corectă: 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15;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 175433299;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++)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incorectă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care nu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aparține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limbajului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 (i = 0; i &lt; ; i++)</a:t>
            </a:r>
          </a:p>
        </p:txBody>
      </p:sp>
    </p:spTree>
    <p:extLst>
      <p:ext uri="{BB962C8B-B14F-4D97-AF65-F5344CB8AC3E}">
        <p14:creationId xmlns:p14="http://schemas.microsoft.com/office/powerpoint/2010/main" val="498189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Capacitatea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puterea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generativă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slabă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tocmai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limbajul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formal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capacitatea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generativă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tare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constituită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din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mulţimea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combinărilor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structurale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utilizate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pentru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produce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recunoaşte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propozițiile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limbajului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Din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punct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vedere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lingvistic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descrierile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structurale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capacitatea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generativă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tare)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interesante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decât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simpla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enumerarea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propozițiilor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bine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formate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capacitatea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generativă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slabă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kumimoji="1" lang="ro-RO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[2]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A.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Kornai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and G. K.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Pullum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"The X-Bar Theory of Phrase Structure," 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Language,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vol. 66, no. 1, pp. 24-50, 1990. </a:t>
            </a:r>
          </a:p>
        </p:txBody>
      </p:sp>
    </p:spTree>
    <p:extLst>
      <p:ext uri="{BB962C8B-B14F-4D97-AF65-F5344CB8AC3E}">
        <p14:creationId xmlns:p14="http://schemas.microsoft.com/office/powerpoint/2010/main" val="498189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99841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45364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0828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45913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73561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85078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28273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 smtClean="0"/>
              <a:t>Pt</a:t>
            </a:r>
            <a:r>
              <a:rPr lang="en-GB" b="1" baseline="0" dirty="0" smtClean="0"/>
              <a:t> L </a:t>
            </a:r>
            <a:r>
              <a:rPr lang="en-GB" b="1" baseline="0" dirty="0" err="1" smtClean="0"/>
              <a:t>infinit</a:t>
            </a:r>
            <a:r>
              <a:rPr lang="en-GB" b="1" baseline="0" smtClean="0"/>
              <a:t>: </a:t>
            </a:r>
            <a:r>
              <a:rPr lang="en-GB" b="1" baseline="0" smtClean="0">
                <a:sym typeface="Symbol"/>
              </a:rPr>
              <a:t> </a:t>
            </a:r>
            <a:r>
              <a:rPr lang="en-GB" b="1" baseline="0" smtClean="0"/>
              <a:t>cel </a:t>
            </a:r>
            <a:r>
              <a:rPr lang="en-GB" b="1" baseline="0" dirty="0" err="1" smtClean="0"/>
              <a:t>putin</a:t>
            </a:r>
            <a:r>
              <a:rPr lang="en-GB" b="1" baseline="0" dirty="0" smtClean="0"/>
              <a:t> o </a:t>
            </a:r>
            <a:r>
              <a:rPr lang="en-GB" b="1" baseline="0" dirty="0" err="1" smtClean="0"/>
              <a:t>productie</a:t>
            </a:r>
            <a:r>
              <a:rPr lang="en-GB" b="1" baseline="0" dirty="0" smtClean="0"/>
              <a:t> in care </a:t>
            </a:r>
            <a:r>
              <a:rPr lang="en-GB" b="1" baseline="0" dirty="0" err="1" smtClean="0"/>
              <a:t>cel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putin</a:t>
            </a:r>
            <a:r>
              <a:rPr lang="en-GB" b="1" baseline="0" dirty="0" smtClean="0"/>
              <a:t> un </a:t>
            </a:r>
            <a:r>
              <a:rPr lang="en-GB" b="1" baseline="0" dirty="0" err="1" smtClean="0"/>
              <a:t>neterminal</a:t>
            </a:r>
            <a:r>
              <a:rPr lang="en-GB" b="1" baseline="0" dirty="0" smtClean="0"/>
              <a:t> din m. </a:t>
            </a:r>
            <a:r>
              <a:rPr lang="en-GB" b="1" baseline="0" dirty="0" err="1" smtClean="0"/>
              <a:t>stg</a:t>
            </a:r>
            <a:r>
              <a:rPr lang="en-GB" b="1" baseline="0" dirty="0" smtClean="0"/>
              <a:t> se </a:t>
            </a:r>
            <a:r>
              <a:rPr lang="en-GB" b="1" baseline="0" dirty="0" err="1" smtClean="0"/>
              <a:t>repeta</a:t>
            </a:r>
            <a:r>
              <a:rPr lang="en-GB" b="1" baseline="0" dirty="0" smtClean="0"/>
              <a:t> in </a:t>
            </a:r>
            <a:r>
              <a:rPr lang="en-GB" b="1" baseline="0" dirty="0" err="1" smtClean="0"/>
              <a:t>m.dr</a:t>
            </a:r>
            <a:r>
              <a:rPr lang="en-GB" b="1" baseline="0" dirty="0" smtClean="0"/>
              <a:t>.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73588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EB93B-1E6A-4A39-AD3F-437F0D2C7D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1000" baseline="-25000" dirty="0" smtClean="0">
                <a:latin typeface="Arial" charset="0"/>
                <a:sym typeface="Symbol" pitchFamily="18" charset="2"/>
              </a:rPr>
              <a:t>ADN</a:t>
            </a:r>
            <a:r>
              <a:rPr lang="en-US" sz="1000" dirty="0" smtClean="0">
                <a:latin typeface="Arial" charset="0"/>
                <a:sym typeface="Symbol" pitchFamily="18" charset="2"/>
              </a:rPr>
              <a:t>= {A,C,G,T} 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Lanturile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de nucleotide ale ADN-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ului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care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stocheaza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informatia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biologica,se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pot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scrie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folosind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alfabetul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{A, C, G, T }.</a:t>
            </a:r>
            <a:endParaRPr lang="en-US" sz="10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4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26005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err="1" smtClean="0"/>
              <a:t>daca</a:t>
            </a:r>
            <a:r>
              <a:rPr lang="en-GB" dirty="0" smtClean="0"/>
              <a:t> la </a:t>
            </a:r>
            <a:r>
              <a:rPr lang="en-GB" dirty="0" err="1" smtClean="0"/>
              <a:t>pasul</a:t>
            </a:r>
            <a:r>
              <a:rPr lang="en-GB" dirty="0" smtClean="0"/>
              <a:t> 6 </a:t>
            </a:r>
            <a:r>
              <a:rPr lang="en-GB" dirty="0" err="1" smtClean="0"/>
              <a:t>alegeam</a:t>
            </a:r>
            <a:r>
              <a:rPr lang="en-GB" dirty="0" smtClean="0"/>
              <a:t> </a:t>
            </a:r>
            <a:r>
              <a:rPr lang="en-GB" dirty="0" err="1" smtClean="0"/>
              <a:t>productie</a:t>
            </a:r>
            <a:r>
              <a:rPr lang="en-GB" dirty="0" smtClean="0"/>
              <a:t> P2, am fi </a:t>
            </a:r>
            <a:r>
              <a:rPr lang="en-GB" dirty="0" err="1" smtClean="0"/>
              <a:t>putut</a:t>
            </a:r>
            <a:r>
              <a:rPr lang="en-GB" dirty="0" smtClean="0"/>
              <a:t> </a:t>
            </a:r>
            <a:r>
              <a:rPr lang="en-GB" dirty="0" err="1" smtClean="0"/>
              <a:t>creste</a:t>
            </a:r>
            <a:r>
              <a:rPr lang="en-GB" dirty="0" smtClean="0"/>
              <a:t> </a:t>
            </a:r>
            <a:r>
              <a:rPr lang="en-GB" dirty="0" err="1" smtClean="0"/>
              <a:t>lungimea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cuvantului</a:t>
            </a:r>
            <a:endParaRPr lang="en-GB" baseline="0" dirty="0" smtClean="0"/>
          </a:p>
          <a:p>
            <a:r>
              <a:rPr lang="en-GB" baseline="0" dirty="0" smtClean="0"/>
              <a:t>5* </a:t>
            </a:r>
            <a:r>
              <a:rPr lang="en-GB" baseline="0" dirty="0" err="1" smtClean="0"/>
              <a:t>şi</a:t>
            </a:r>
            <a:r>
              <a:rPr lang="en-GB" baseline="0" dirty="0" smtClean="0"/>
              <a:t> 6* </a:t>
            </a:r>
            <a:r>
              <a:rPr lang="en-GB" baseline="0" dirty="0" err="1" smtClean="0"/>
              <a:t>inseamna</a:t>
            </a:r>
            <a:r>
              <a:rPr lang="en-GB" baseline="0" dirty="0" smtClean="0"/>
              <a:t> ca am </a:t>
            </a:r>
            <a:r>
              <a:rPr lang="en-GB" baseline="0" dirty="0" err="1" smtClean="0"/>
              <a:t>aplicat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aceeasi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regula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succesiv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neterminale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identice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sau</a:t>
            </a:r>
            <a:r>
              <a:rPr lang="en-GB" baseline="0" dirty="0" smtClean="0"/>
              <a:t> o </a:t>
            </a:r>
            <a:r>
              <a:rPr lang="en-GB" baseline="0" dirty="0" err="1" smtClean="0"/>
              <a:t>singura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regula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simultan</a:t>
            </a:r>
            <a:r>
              <a:rPr lang="en-GB" baseline="0" dirty="0" smtClean="0"/>
              <a:t>)!!!!</a:t>
            </a:r>
          </a:p>
          <a:p>
            <a:pPr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12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12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en-US" sz="12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{1} </a:t>
            </a:r>
            <a:r>
              <a:rPr lang="en-US" sz="1200" b="1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. 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{0,1}*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reprezentarilor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binare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ale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numerelor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naturale</a:t>
            </a:r>
            <a:r>
              <a:rPr lang="en-US" sz="12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nenule</a:t>
            </a:r>
            <a:r>
              <a:rPr lang="en-US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kumimoji="1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Symbol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8663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97281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22A67-35EE-4D95-B070-E13439BC577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9974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smtClean="0">
                <a:latin typeface="Arial" pitchFamily="34" charset="0"/>
                <a:cs typeface="Arial" pitchFamily="34" charset="0"/>
              </a:rPr>
              <a:t>orice productie din P este de forma A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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, A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1200" baseline="-25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 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(V</a:t>
            </a:r>
            <a:r>
              <a:rPr lang="en-US" sz="1200" baseline="-25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1200" baseline="-2500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)* ;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6943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279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15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Date/202_LbFormOLD/14-15_cursuri/</a:t>
            </a:r>
            <a:r>
              <a:rPr lang="en-US" dirty="0" err="1" smtClean="0"/>
              <a:t>cmu-eduContSens</a:t>
            </a:r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748181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Date/202_LbFormOLD/14-15_cursuri/</a:t>
            </a:r>
            <a:r>
              <a:rPr lang="en-US" dirty="0" err="1" smtClean="0"/>
              <a:t>cmu-eduContSens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993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67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A4E10-8B42-4F9B-B981-7C43BB2BF8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494808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primul exemplu: Artale</a:t>
            </a:r>
          </a:p>
          <a:p>
            <a:r>
              <a:rPr lang="en-US" smtClean="0"/>
              <a:t>al doilea Mircea Dragan, p 10</a:t>
            </a:r>
          </a:p>
          <a:p>
            <a:r>
              <a:rPr lang="en-US" smtClean="0"/>
              <a:t>alte ex: cmu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03957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187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1200" b="1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{1} </a:t>
            </a:r>
            <a:r>
              <a:rPr lang="en-US" sz="1200" b="1" baseline="30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.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{0,1}*  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reprezentarilor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binare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ale nr 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naturale</a:t>
            </a:r>
            <a:endParaRPr kumimoji="1" lang="en-US" sz="1200" b="1" kern="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3054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8092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primă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problemă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relevantă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pentru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teoria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formale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unde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anume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ierarhia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Chomsky se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situează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care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generează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limbajele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naturale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ro-RO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[1]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După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aproape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două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decenii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dezbateri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aprinse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comunitatea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lingviștilor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căzut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acord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limbajele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naturale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dependente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context </a:t>
            </a:r>
            <a:r>
              <a:rPr kumimoji="1" lang="ro-RO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[3]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G.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Păun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Marcus Contextual Grammars, Springer Netherlands, 1997. 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regulate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cele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independente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context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suficient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simple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pentru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permite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construirea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parsere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algoritmi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de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analiză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eficientă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care,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pentru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un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anumit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poată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determina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dacă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cum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acesta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fi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derivat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din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simbolul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start al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Construcția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algoritmilor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pentru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analiza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dependente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context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însă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dificilă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aceste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condiții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posibile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soluții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pot fi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anumite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gramatici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dependente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context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(“mildly context-sensitive”) care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independente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context,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îns</a:t>
            </a:r>
            <a:r>
              <a:rPr kumimoji="1" lang="ro-RO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utilizate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dependent de context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înzestrarea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cu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restricții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suplimentare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Totuși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această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abordare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bazează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ipoteza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care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putea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nu fie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corectă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conform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căreia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soluțiile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generative ale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limbajelor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naturale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găsesc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undeva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în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ierarhia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Chomsky. </a:t>
            </a:r>
            <a:r>
              <a:rPr kumimoji="1" lang="ro-RO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[3]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b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80633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46651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007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29BC0-8AE6-4A83-B0E0-29BDA80D8767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smtClean="0">
                <a:latin typeface="Arial" charset="0"/>
              </a:rPr>
              <a:t>O astfel de extensie se numeste canonica </a:t>
            </a:r>
          </a:p>
          <a:p>
            <a:r>
              <a:rPr lang="en-US" sz="1200" smtClean="0">
                <a:latin typeface="Arial" charset="0"/>
              </a:rPr>
              <a:t>(i.e. ea pastreaza operatia de concatenare: daca </a:t>
            </a:r>
            <a:r>
              <a:rPr lang="en-US" sz="1200" smtClean="0">
                <a:latin typeface="Monotype Corsiva" pitchFamily="66" charset="0"/>
              </a:rPr>
              <a:t>w</a:t>
            </a:r>
            <a:r>
              <a:rPr lang="en-US" sz="1200" smtClean="0">
                <a:latin typeface="Arial" charset="0"/>
              </a:rPr>
              <a:t> = </a:t>
            </a:r>
            <a:r>
              <a:rPr lang="en-US" sz="1200" smtClean="0">
                <a:latin typeface="Arial" charset="0"/>
                <a:sym typeface="Symbol"/>
              </a:rPr>
              <a:t></a:t>
            </a:r>
            <a:r>
              <a:rPr lang="en-US" sz="1200" smtClean="0">
                <a:latin typeface="Arial" charset="0"/>
              </a:rPr>
              <a:t>, atunci s(</a:t>
            </a:r>
            <a:r>
              <a:rPr lang="en-US" sz="1200" smtClean="0">
                <a:latin typeface="Monotype Corsiva" pitchFamily="66" charset="0"/>
              </a:rPr>
              <a:t>w</a:t>
            </a:r>
            <a:r>
              <a:rPr lang="en-US" sz="1200" smtClean="0">
                <a:latin typeface="Arial" charset="0"/>
              </a:rPr>
              <a:t>) = s(</a:t>
            </a:r>
            <a:r>
              <a:rPr lang="en-US" sz="1200" smtClean="0">
                <a:latin typeface="Arial" charset="0"/>
                <a:sym typeface="Symbol"/>
              </a:rPr>
              <a:t></a:t>
            </a:r>
            <a:r>
              <a:rPr lang="en-US" sz="1200" smtClean="0">
                <a:latin typeface="Arial" charset="0"/>
              </a:rPr>
              <a:t>)s(</a:t>
            </a:r>
            <a:r>
              <a:rPr lang="en-US" sz="1200" smtClean="0">
                <a:latin typeface="Arial" charset="0"/>
                <a:sym typeface="Symbol"/>
              </a:rPr>
              <a:t></a:t>
            </a:r>
            <a:r>
              <a:rPr lang="en-US" sz="1200" smtClean="0">
                <a:latin typeface="Arial" charset="0"/>
              </a:rPr>
              <a:t>) este concatenarea limbajelor s(</a:t>
            </a:r>
            <a:r>
              <a:rPr lang="en-US" sz="1200" smtClean="0">
                <a:latin typeface="Arial" charset="0"/>
                <a:sym typeface="Symbol"/>
              </a:rPr>
              <a:t></a:t>
            </a:r>
            <a:r>
              <a:rPr lang="en-US" sz="1200" smtClean="0">
                <a:latin typeface="Arial" charset="0"/>
              </a:rPr>
              <a:t>), s(</a:t>
            </a:r>
            <a:r>
              <a:rPr lang="en-US" sz="1200" smtClean="0">
                <a:latin typeface="Arial" charset="0"/>
                <a:sym typeface="Symbol"/>
              </a:rPr>
              <a:t></a:t>
            </a:r>
            <a:r>
              <a:rPr lang="en-US" sz="1200" smtClean="0">
                <a:latin typeface="Arial" charset="0"/>
              </a:rPr>
              <a:t>). </a:t>
            </a:r>
          </a:p>
          <a:p>
            <a:r>
              <a:rPr lang="en-US" sz="1200" b="1" smtClean="0">
                <a:latin typeface="Arial" charset="0"/>
                <a:sym typeface="Symbol" pitchFamily="18" charset="2"/>
              </a:rPr>
              <a:t>operatie</a:t>
            </a:r>
            <a:r>
              <a:rPr lang="en-US" sz="1200" b="1" baseline="0" smtClean="0">
                <a:latin typeface="Arial" charset="0"/>
                <a:sym typeface="Symbol" pitchFamily="18" charset="2"/>
              </a:rPr>
              <a:t> f utila pt definirea derivarii</a:t>
            </a:r>
            <a:endParaRPr lang="en-US" sz="1200" b="1" smtClean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0679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7A69F-EB99-4641-B976-50A6168EB5B7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smtClean="0">
                <a:latin typeface="Arial" pitchFamily="34" charset="0"/>
                <a:cs typeface="Arial" pitchFamily="34" charset="0"/>
              </a:rPr>
              <a:t>orice productie din P este de forma A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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, A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1200" baseline="-25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 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(V</a:t>
            </a:r>
            <a:r>
              <a:rPr lang="en-US" sz="1200" baseline="-25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1200" baseline="-2500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)* ;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399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435AE-F19F-4B90-89A7-F7AD00DB687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7564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F0D41-6639-4D64-813B-61EE858A63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781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29BC0-8AE6-4A83-B0E0-29BDA80D876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Alte</a:t>
            </a:r>
            <a:r>
              <a:rPr lang="en-GB" dirty="0" smtClean="0"/>
              <a:t> </a:t>
            </a:r>
            <a:r>
              <a:rPr lang="en-GB" dirty="0" err="1" smtClean="0"/>
              <a:t>palindroame</a:t>
            </a:r>
            <a:r>
              <a:rPr lang="en-GB" dirty="0" smtClean="0"/>
              <a:t>:</a:t>
            </a:r>
            <a:r>
              <a:rPr lang="en-GB" baseline="0" dirty="0" smtClean="0"/>
              <a:t> ii, aba, </a:t>
            </a:r>
            <a:r>
              <a:rPr lang="en-GB" baseline="0" dirty="0" err="1" smtClean="0"/>
              <a:t>ana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apa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ara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asa</a:t>
            </a:r>
            <a:r>
              <a:rPr lang="en-GB" baseline="0" dirty="0" smtClean="0"/>
              <a:t>, bob, </a:t>
            </a:r>
            <a:r>
              <a:rPr lang="en-GB" baseline="0" dirty="0" err="1" smtClean="0"/>
              <a:t>coc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ele</a:t>
            </a:r>
            <a:r>
              <a:rPr lang="en-GB" baseline="0" dirty="0" smtClean="0"/>
              <a:t>, ere, </a:t>
            </a:r>
            <a:r>
              <a:rPr lang="en-GB" baseline="0" dirty="0" err="1" smtClean="0"/>
              <a:t>mim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sos</a:t>
            </a:r>
            <a:r>
              <a:rPr lang="en-GB" baseline="0" dirty="0" smtClean="0"/>
              <a:t>, tot, </a:t>
            </a:r>
            <a:r>
              <a:rPr lang="en-GB" baseline="0" dirty="0" err="1" smtClean="0"/>
              <a:t>unu</a:t>
            </a:r>
            <a:r>
              <a:rPr lang="en-GB" baseline="0" smtClean="0"/>
              <a:t>, caiac</a:t>
            </a:r>
            <a:r>
              <a:rPr lang="en-GB" baseline="0" dirty="0" smtClean="0"/>
              <a:t>, </a:t>
            </a:r>
            <a:r>
              <a:rPr kumimoji="1" lang="ro-RO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capac,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baseline="0" dirty="0" smtClean="0"/>
              <a:t>civic, </a:t>
            </a:r>
            <a:r>
              <a:rPr lang="en-GB" baseline="0" dirty="0" err="1" smtClean="0"/>
              <a:t>cojoc</a:t>
            </a:r>
            <a:r>
              <a:rPr lang="en-GB" baseline="0" dirty="0" smtClean="0"/>
              <a:t>, 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minim,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potop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GB" baseline="0" dirty="0" smtClean="0"/>
              <a:t>radar, </a:t>
            </a:r>
            <a:r>
              <a:rPr lang="en-GB" baseline="0" dirty="0" err="1" smtClean="0"/>
              <a:t>rever</a:t>
            </a:r>
            <a:r>
              <a:rPr lang="en-GB" baseline="0" dirty="0" smtClean="0"/>
              <a:t>, </a:t>
            </a:r>
            <a:r>
              <a:rPr kumimoji="1" lang="ro-RO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rotor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supus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       au o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nava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noua</a:t>
            </a:r>
            <a:endParaRPr kumimoji="1" lang="en-GB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             </a:t>
            </a:r>
            <a:r>
              <a:rPr kumimoji="1" lang="en-GB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noon, </a:t>
            </a:r>
            <a:r>
              <a:rPr kumimoji="1" lang="ro-RO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deified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kumimoji="1" lang="en-GB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kayak, </a:t>
            </a:r>
            <a:r>
              <a:rPr kumimoji="1" lang="ro-RO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racecar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level, deed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             never odd or even   Madam, I’m Adam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             </a:t>
            </a:r>
            <a:r>
              <a:rPr kumimoji="1" lang="ro-RO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elle, kayak, ressasser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             </a:t>
            </a:r>
            <a:r>
              <a:rPr kumimoji="1" lang="fr-FR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engage le jeu que je le gagne</a:t>
            </a:r>
            <a:endParaRPr kumimoji="1" lang="en-GB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7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29BC0-8AE6-4A83-B0E0-29BDA80D876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 err="1" smtClean="0">
                <a:latin typeface="Arial" charset="0"/>
              </a:rPr>
              <a:t>Palindroame</a:t>
            </a:r>
            <a:r>
              <a:rPr lang="en-GB" b="1" dirty="0" smtClean="0">
                <a:latin typeface="Arial" charset="0"/>
              </a:rPr>
              <a:t>:</a:t>
            </a:r>
          </a:p>
          <a:p>
            <a:r>
              <a:rPr lang="en-GB" b="1" dirty="0" err="1" smtClean="0">
                <a:latin typeface="Arial" charset="0"/>
              </a:rPr>
              <a:t>aerisirea</a:t>
            </a:r>
            <a:endParaRPr lang="en-GB" b="1" dirty="0" smtClean="0">
              <a:latin typeface="Arial" charset="0"/>
            </a:endParaRPr>
          </a:p>
          <a:p>
            <a:r>
              <a:rPr lang="en-GB" b="1" dirty="0" smtClean="0">
                <a:latin typeface="Arial" charset="0"/>
              </a:rPr>
              <a:t>radar </a:t>
            </a:r>
            <a:r>
              <a:rPr lang="en-GB" b="1" dirty="0" err="1" smtClean="0">
                <a:latin typeface="Arial" charset="0"/>
              </a:rPr>
              <a:t>capac</a:t>
            </a:r>
            <a:endParaRPr lang="en-US" b="1" dirty="0" smtClean="0">
              <a:latin typeface="Arial" charset="0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714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908EE92-4751-412F-81B3-EDEA2B157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189B3-E5A0-45F3-94E7-525E1B948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B1CF-5C5A-4BB8-AA85-EA14B0CC1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98A2-4393-4A4B-BCFE-1B5B0FCB9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8114-9554-4F7D-94E5-23D7B9C80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D46EE-7590-401A-BE0E-5F9974A8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7A9F-4FA7-4AA4-B936-28ED0AF73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96E1-6F7C-47E9-863E-C0D50C55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0EE5D-65BF-4040-B816-0AA56A726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65E6D-ADA4-4CA8-B588-71868FEFD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5241-317C-4471-A74A-8ABDB7E9C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BFC2DC4-58D3-4480-BDE5-704ACAD6C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214313"/>
            <a:ext cx="8642350" cy="803275"/>
          </a:xfrm>
        </p:spPr>
        <p:txBody>
          <a:bodyPr/>
          <a:lstStyle/>
          <a:p>
            <a:pPr algn="ctr"/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08275"/>
            <a:ext cx="7745439" cy="2665413"/>
          </a:xfrm>
        </p:spPr>
        <p:txBody>
          <a:bodyPr/>
          <a:lstStyle/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dirty="0" err="1" smtClean="0">
                <a:solidFill>
                  <a:schemeClr val="hlink"/>
                </a:solidFill>
                <a:latin typeface="Arial" charset="0"/>
              </a:rPr>
              <a:t>Alfabet</a:t>
            </a:r>
            <a:r>
              <a:rPr lang="en-US" dirty="0" smtClean="0">
                <a:solidFill>
                  <a:schemeClr val="hlink"/>
                </a:solidFill>
                <a:latin typeface="Arial" charset="0"/>
              </a:rPr>
              <a:t>,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</a:rPr>
              <a:t>cuvant</a:t>
            </a:r>
            <a:r>
              <a:rPr lang="en-US" dirty="0" smtClean="0">
                <a:solidFill>
                  <a:schemeClr val="hlink"/>
                </a:solidFill>
                <a:latin typeface="Arial" charset="0"/>
              </a:rPr>
              <a:t>,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</a:rPr>
              <a:t>operatii</a:t>
            </a:r>
            <a:r>
              <a:rPr lang="en-US" dirty="0" smtClean="0">
                <a:solidFill>
                  <a:schemeClr val="hlink"/>
                </a:solidFill>
                <a:latin typeface="Arial" charset="0"/>
              </a:rPr>
              <a:t> cu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</a:rPr>
              <a:t>cuvinte</a:t>
            </a:r>
            <a:endParaRPr lang="en-US" dirty="0" smtClean="0">
              <a:solidFill>
                <a:schemeClr val="hlink"/>
              </a:solidFill>
              <a:latin typeface="Arial" charset="0"/>
            </a:endParaRP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dirty="0" err="1" smtClean="0">
                <a:latin typeface="Arial" charset="0"/>
              </a:rPr>
              <a:t>Limbaj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operatii</a:t>
            </a:r>
            <a:r>
              <a:rPr lang="en-US" dirty="0" smtClean="0">
                <a:latin typeface="Arial" charset="0"/>
              </a:rPr>
              <a:t> cu </a:t>
            </a:r>
            <a:r>
              <a:rPr lang="en-US" dirty="0" err="1" smtClean="0">
                <a:latin typeface="Arial" charset="0"/>
              </a:rPr>
              <a:t>limbaje</a:t>
            </a:r>
            <a:endParaRPr lang="en-US" dirty="0" smtClean="0">
              <a:latin typeface="Arial" charset="0"/>
            </a:endParaRP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dirty="0" err="1" smtClean="0">
                <a:latin typeface="Arial" charset="0"/>
              </a:rPr>
              <a:t>Gramatica</a:t>
            </a:r>
            <a:r>
              <a:rPr lang="en-US" dirty="0" smtClean="0">
                <a:latin typeface="Arial" charset="0"/>
              </a:rPr>
              <a:t>; </a:t>
            </a:r>
            <a:r>
              <a:rPr lang="en-US" dirty="0" err="1" smtClean="0">
                <a:latin typeface="Arial" charset="0"/>
              </a:rPr>
              <a:t>exemple</a:t>
            </a:r>
            <a:endParaRPr lang="en-US" dirty="0" smtClean="0">
              <a:latin typeface="Arial" charset="0"/>
            </a:endParaRP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dirty="0" err="1" smtClean="0">
                <a:latin typeface="Arial" charset="0"/>
              </a:rPr>
              <a:t>Clasificarea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gramaticilor</a:t>
            </a:r>
            <a:r>
              <a:rPr lang="en-US" dirty="0" smtClean="0">
                <a:latin typeface="Arial" charset="0"/>
              </a:rPr>
              <a:t> generative; </a:t>
            </a:r>
            <a:r>
              <a:rPr lang="en-US" dirty="0" err="1" smtClean="0">
                <a:latin typeface="Arial" charset="0"/>
              </a:rPr>
              <a:t>ierarhia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lui</a:t>
            </a:r>
            <a:r>
              <a:rPr lang="en-US" dirty="0" smtClean="0">
                <a:latin typeface="Arial" charset="0"/>
              </a:rPr>
              <a:t> Chomsky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allAtOnce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122396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 </a:t>
            </a:r>
            <a:br>
              <a:rPr lang="en-US" sz="3600" b="1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204864"/>
            <a:ext cx="8280400" cy="4464496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u="sng" dirty="0" err="1" smtClean="0">
                <a:latin typeface="Arial" charset="0"/>
              </a:rPr>
              <a:t>Definitie</a:t>
            </a:r>
            <a:r>
              <a:rPr lang="en-US" sz="2400" u="sng" dirty="0" smtClean="0">
                <a:latin typeface="Arial" charset="0"/>
              </a:rPr>
              <a:t> 16</a:t>
            </a:r>
          </a:p>
          <a:p>
            <a:pPr marL="341313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Arial" charset="0"/>
              </a:rPr>
              <a:t>Prefix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al </a:t>
            </a:r>
            <a:r>
              <a:rPr lang="en-US" sz="2000" dirty="0" err="1" smtClean="0">
                <a:latin typeface="Arial" charset="0"/>
              </a:rPr>
              <a:t>unui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cuvant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 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: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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*:  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x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a.i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w=</a:t>
            </a:r>
            <a:r>
              <a:rPr lang="en-US" sz="2800" dirty="0" err="1" smtClean="0">
                <a:latin typeface="Monotype Corsiva" pitchFamily="66" charset="0"/>
                <a:sym typeface="Symbol" pitchFamily="18" charset="2"/>
              </a:rPr>
              <a:t>vx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.</a:t>
            </a:r>
            <a:endParaRPr lang="en-US" sz="2400" dirty="0" smtClean="0">
              <a:latin typeface="Monotype Corsiva" pitchFamily="66" charset="0"/>
              <a:sym typeface="Symbol" pitchFamily="18" charset="2"/>
            </a:endParaRPr>
          </a:p>
          <a:p>
            <a:pPr marL="341313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B050"/>
                </a:solidFill>
                <a:latin typeface="Arial" charset="0"/>
              </a:rPr>
              <a:t>Sufix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al </a:t>
            </a:r>
            <a:r>
              <a:rPr lang="en-US" sz="2000" dirty="0" err="1" smtClean="0">
                <a:latin typeface="Arial" charset="0"/>
              </a:rPr>
              <a:t>unui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cuvant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 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: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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*:  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y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a.i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w=</a:t>
            </a:r>
            <a:r>
              <a:rPr lang="en-US" sz="2800" dirty="0" err="1" smtClean="0">
                <a:latin typeface="Monotype Corsiva" pitchFamily="66" charset="0"/>
                <a:sym typeface="Symbol" pitchFamily="18" charset="2"/>
              </a:rPr>
              <a:t>yv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.</a:t>
            </a:r>
          </a:p>
          <a:p>
            <a:pPr marL="341313"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Subcuvant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</a:rPr>
              <a:t>al </a:t>
            </a:r>
            <a:r>
              <a:rPr lang="en-US" sz="2000" dirty="0" err="1" smtClean="0">
                <a:latin typeface="Arial" charset="0"/>
              </a:rPr>
              <a:t>unui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cuvant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 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: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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*:  </a:t>
            </a:r>
            <a:r>
              <a:rPr lang="en-US" sz="2800" dirty="0" err="1" smtClean="0">
                <a:latin typeface="Monotype Corsiva" pitchFamily="66" charset="0"/>
                <a:sym typeface="Symbol" pitchFamily="18" charset="2"/>
              </a:rPr>
              <a:t>x,y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*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a.i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w=</a:t>
            </a:r>
            <a:r>
              <a:rPr lang="en-US" sz="2800" dirty="0" err="1" smtClean="0">
                <a:latin typeface="Monotype Corsiva" pitchFamily="66" charset="0"/>
                <a:sym typeface="Symbol" pitchFamily="18" charset="2"/>
              </a:rPr>
              <a:t>xvy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 .</a:t>
            </a:r>
            <a:endParaRPr lang="en-US" sz="2800" dirty="0" smtClean="0">
              <a:latin typeface="Arial" charset="0"/>
              <a:sym typeface="Symbol" pitchFamily="18" charset="2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17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x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/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y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pot fi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 .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endParaRPr lang="en-US" sz="2000" baseline="-25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endParaRPr lang="en-US" sz="2000" baseline="-25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endParaRPr lang="en-US" sz="2000" baseline="-25000" dirty="0" smtClean="0">
              <a:latin typeface="Monotype Corsiva" pitchFamily="66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431" y="6453336"/>
            <a:ext cx="538469" cy="298326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1223417"/>
          </a:xfrm>
        </p:spPr>
        <p:txBody>
          <a:bodyPr/>
          <a:lstStyle/>
          <a:p>
            <a:pPr lvl="0" algn="ctr"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:  C2 – </a:t>
            </a:r>
            <a:r>
              <a:rPr lang="en-US" sz="3600" b="1" dirty="0" err="1" smtClean="0">
                <a:solidFill>
                  <a:schemeClr val="tx1"/>
                </a:solidFill>
                <a:latin typeface="Arial" charset="0"/>
              </a:rPr>
              <a:t>Ierarhia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 Chomsky </a:t>
            </a:r>
            <a:br>
              <a:rPr lang="en-US" sz="3600" b="1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916832"/>
            <a:ext cx="8280400" cy="458112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Exemple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18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w =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=&gt; 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prefix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{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,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ntr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ntru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1309688" indent="-968375"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sufix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{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,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1938338" indent="-1597025"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subcuvant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{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,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n, 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r, u, c,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v,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n,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tr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…,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ntru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…,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…,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ntruc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2400" u="sng" dirty="0" err="1" smtClean="0">
                <a:latin typeface="Arial" charset="0"/>
                <a:sym typeface="Symbol"/>
              </a:rPr>
              <a:t>Observatie</a:t>
            </a:r>
            <a:r>
              <a:rPr lang="en-GB" sz="2400" u="sng" dirty="0" smtClean="0">
                <a:latin typeface="Arial" charset="0"/>
                <a:sym typeface="Symbol"/>
              </a:rPr>
              <a:t> 19</a:t>
            </a:r>
            <a:endParaRPr lang="en-US" sz="2400" u="sng" dirty="0">
              <a:latin typeface="Arial" charset="0"/>
              <a:sym typeface="Symbol" pitchFamily="18" charset="2"/>
            </a:endParaRP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Fie</a:t>
            </a:r>
            <a:r>
              <a:rPr lang="en-GB" sz="2000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baseline="-25000" dirty="0" smtClean="0">
                <a:latin typeface="Monotype Corsiva" pitchFamily="66" charset="0"/>
                <a:sym typeface="Symbol" pitchFamily="18" charset="2"/>
              </a:rPr>
              <a:t>1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  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cu</a:t>
            </a:r>
            <a:r>
              <a:rPr lang="en-GB" sz="20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cu</a:t>
            </a:r>
            <a:r>
              <a:rPr lang="en-GB" sz="2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ta</a:t>
            </a:r>
            <a:r>
              <a:rPr lang="en-GB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  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=&gt;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cu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prefix</a:t>
            </a:r>
            <a:r>
              <a:rPr lang="en-US" sz="2000" dirty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baseline="-25000" dirty="0">
                <a:latin typeface="Monotype Corsiva" pitchFamily="66" charset="0"/>
                <a:sym typeface="Symbol" pitchFamily="18" charset="2"/>
              </a:rPr>
              <a:t>w1 </a:t>
            </a:r>
            <a:r>
              <a:rPr lang="en-US" sz="2000" baseline="-25000" dirty="0" smtClean="0"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= subcuvant</a:t>
            </a:r>
            <a:r>
              <a:rPr lang="en-US" sz="2000" baseline="-25000" dirty="0">
                <a:latin typeface="Monotype Corsiva" pitchFamily="66" charset="0"/>
                <a:sym typeface="Symbol" pitchFamily="18" charset="2"/>
              </a:rPr>
              <a:t>w1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Fie</a:t>
            </a:r>
            <a:r>
              <a:rPr lang="en-GB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baseline="-25000" dirty="0" smtClean="0">
                <a:latin typeface="Monotype Corsiva" pitchFamily="66" charset="0"/>
                <a:sym typeface="Symbol" pitchFamily="18" charset="2"/>
              </a:rPr>
              <a:t>2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 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</a:t>
            </a:r>
            <a:r>
              <a:rPr lang="en-GB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ra</a:t>
            </a:r>
            <a:r>
              <a:rPr lang="en-GB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ra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=&gt;  </a:t>
            </a:r>
            <a:r>
              <a:rPr lang="en-GB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ra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sufix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baseline="-25000" dirty="0" smtClean="0">
                <a:latin typeface="Monotype Corsiva" pitchFamily="66" charset="0"/>
                <a:sym typeface="Symbol" pitchFamily="18" charset="2"/>
              </a:rPr>
              <a:t>w2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CC99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subcuvant</a:t>
            </a:r>
            <a:r>
              <a:rPr lang="en-US" sz="2000" baseline="-25000" dirty="0" smtClean="0">
                <a:latin typeface="Monotype Corsiva" pitchFamily="66" charset="0"/>
                <a:sym typeface="Symbol" pitchFamily="18" charset="2"/>
              </a:rPr>
              <a:t>w2      </a:t>
            </a:r>
            <a:r>
              <a:rPr lang="en-US" sz="2000" b="1" dirty="0" smtClean="0">
                <a:latin typeface="Monotype Corsiva" pitchFamily="66" charset="0"/>
                <a:sym typeface="Symbol" pitchFamily="18" charset="2"/>
              </a:rPr>
              <a:t>.</a:t>
            </a:r>
            <a:endParaRPr lang="en-US" sz="20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431" y="6453336"/>
            <a:ext cx="538469" cy="298326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2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463033"/>
            <a:ext cx="8642350" cy="66673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4" y="2132856"/>
            <a:ext cx="8893176" cy="4510854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Definitia</a:t>
            </a:r>
            <a:r>
              <a:rPr lang="en-US" sz="2400" u="sng" dirty="0" smtClean="0">
                <a:latin typeface="Arial" charset="0"/>
              </a:rPr>
              <a:t> 20</a:t>
            </a:r>
          </a:p>
          <a:p>
            <a:pPr marL="231775" algn="just"/>
            <a:r>
              <a:rPr lang="en-US" sz="2000" dirty="0" smtClean="0">
                <a:latin typeface="Arial" charset="0"/>
              </a:rPr>
              <a:t>Fie 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={s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,s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,…,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}, m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≥1  </a:t>
            </a:r>
            <a:r>
              <a:rPr lang="en-US" sz="2000" dirty="0" err="1" smtClean="0">
                <a:latin typeface="Arial" charset="0"/>
                <a:cs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 </a:t>
            </a:r>
          </a:p>
          <a:p>
            <a:pPr marL="231775" algn="just"/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fie   s</a:t>
            </a:r>
            <a:r>
              <a:rPr lang="en-US" sz="2000" baseline="-25000" dirty="0" smtClean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&lt;s</a:t>
            </a:r>
            <a:r>
              <a:rPr lang="en-US" sz="2000" baseline="-25000" dirty="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&lt;…&lt;</a:t>
            </a:r>
            <a:r>
              <a:rPr lang="en-US" sz="2000" dirty="0" err="1" smtClean="0">
                <a:latin typeface="Arial" charset="0"/>
                <a:cs typeface="Arial" charset="0"/>
                <a:sym typeface="Symbol" pitchFamily="18" charset="2"/>
              </a:rPr>
              <a:t>s</a:t>
            </a:r>
            <a:r>
              <a:rPr lang="en-US" sz="2000" baseline="-25000" dirty="0" err="1" smtClean="0">
                <a:latin typeface="Arial" charset="0"/>
                <a:cs typeface="Arial" charset="0"/>
                <a:sym typeface="Symbol" pitchFamily="18" charset="2"/>
              </a:rPr>
              <a:t>m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   o </a:t>
            </a:r>
            <a:r>
              <a:rPr lang="en-US" sz="2000" dirty="0" err="1" smtClean="0">
                <a:latin typeface="Arial" charset="0"/>
                <a:cs typeface="Arial" charset="0"/>
                <a:sym typeface="Symbol" pitchFamily="18" charset="2"/>
              </a:rPr>
              <a:t>ordine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  <a:sym typeface="Symbol" pitchFamily="18" charset="2"/>
              </a:rPr>
              <a:t>pe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; </a:t>
            </a:r>
          </a:p>
          <a:p>
            <a:pPr marL="231775" algn="just"/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ordinea</a:t>
            </a:r>
            <a:r>
              <a:rPr lang="en-US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canonica</a:t>
            </a:r>
            <a:r>
              <a:rPr lang="en-US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(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lexicografica</a:t>
            </a:r>
            <a:r>
              <a:rPr lang="en-US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pe</a:t>
            </a:r>
            <a:r>
              <a:rPr lang="en-US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*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se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defineste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astfel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</a:t>
            </a:r>
          </a:p>
          <a:p>
            <a:pPr marL="231775" algn="just"/>
            <a:r>
              <a:rPr lang="en-US" sz="2000" dirty="0" smtClean="0">
                <a:latin typeface="Arial" charset="0"/>
                <a:sym typeface="Symbol" pitchFamily="18" charset="2"/>
              </a:rPr>
              <a:t>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v,w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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*:  </a:t>
            </a:r>
            <a:r>
              <a:rPr lang="en-US" sz="2400" b="1" dirty="0" smtClean="0">
                <a:latin typeface="Arial" charset="0"/>
                <a:sym typeface="Symbol" pitchFamily="18" charset="2"/>
              </a:rPr>
              <a:t>v&lt;w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daca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|v|&lt;|w|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algn="just"/>
            <a:r>
              <a:rPr lang="en-US" sz="2000" dirty="0" smtClean="0">
                <a:latin typeface="Arial" charset="0"/>
                <a:sym typeface="Symbol" pitchFamily="18" charset="2"/>
              </a:rPr>
              <a:t>                		    |v|=|w|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 i,j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N,1i&lt;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jm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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x,v’,w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’* </a:t>
            </a:r>
          </a:p>
          <a:p>
            <a:r>
              <a:rPr lang="en-US" sz="2000" dirty="0" smtClean="0">
                <a:latin typeface="Arial" charset="0"/>
                <a:sym typeface="Symbol" pitchFamily="18" charset="2"/>
              </a:rPr>
              <a:t>                                                      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astfel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incat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v=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xs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i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v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’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w =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xs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j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’ .</a:t>
            </a:r>
          </a:p>
          <a:p>
            <a:endParaRPr lang="en-US" sz="2400" dirty="0" smtClean="0">
              <a:latin typeface="Arial" charset="0"/>
              <a:sym typeface="Symbol" pitchFamily="18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14778" y="1928802"/>
            <a:ext cx="4357718" cy="1643074"/>
            <a:chOff x="3929058" y="1142984"/>
            <a:chExt cx="4357718" cy="1643074"/>
          </a:xfrm>
        </p:grpSpPr>
        <p:sp>
          <p:nvSpPr>
            <p:cNvPr id="6" name="Rectangle 5"/>
            <p:cNvSpPr/>
            <p:nvPr/>
          </p:nvSpPr>
          <p:spPr bwMode="auto">
            <a:xfrm>
              <a:off x="5143504" y="1142984"/>
              <a:ext cx="3143272" cy="7858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 err="1" smtClean="0">
                  <a:latin typeface="Arial" charset="0"/>
                  <a:sym typeface="Symbol" pitchFamily="18" charset="2"/>
                </a:rPr>
                <a:t>similara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ordinii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cuvintelor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in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dictionar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; </a:t>
              </a:r>
            </a:p>
            <a:p>
              <a:r>
                <a:rPr lang="en-US" sz="1400" dirty="0" err="1" smtClean="0">
                  <a:latin typeface="Arial" charset="0"/>
                  <a:sym typeface="Symbol" pitchFamily="18" charset="2"/>
                </a:rPr>
                <a:t>exceptie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: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cuvintele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scurte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preced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cuvintele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lungi</a:t>
              </a:r>
              <a:endParaRPr lang="en-GB" sz="14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10800000" flipV="1">
              <a:off x="3929058" y="1928802"/>
              <a:ext cx="1500198" cy="8572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01090" y="6453336"/>
            <a:ext cx="642910" cy="404664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44008" y="5085184"/>
            <a:ext cx="4286280" cy="573784"/>
            <a:chOff x="4786314" y="2569464"/>
            <a:chExt cx="4286280" cy="573784"/>
          </a:xfrm>
        </p:grpSpPr>
        <p:sp>
          <p:nvSpPr>
            <p:cNvPr id="5" name="Rectangle 4"/>
            <p:cNvSpPr/>
            <p:nvPr/>
          </p:nvSpPr>
          <p:spPr bwMode="auto">
            <a:xfrm>
              <a:off x="4786314" y="2857496"/>
              <a:ext cx="4286280" cy="2857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 err="1" smtClean="0">
                  <a:latin typeface="Arial" charset="0"/>
                  <a:sym typeface="Symbol" pitchFamily="18" charset="2"/>
                </a:rPr>
                <a:t>Simbolul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cu care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incep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 v’,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respectiv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 w’ nu </a:t>
              </a:r>
              <a:r>
                <a:rPr lang="en-US" sz="1400" dirty="0" err="1" smtClean="0">
                  <a:latin typeface="Arial" charset="0"/>
                  <a:sym typeface="Symbol" pitchFamily="18" charset="2"/>
                </a:rPr>
                <a:t>conteaza</a:t>
              </a:r>
              <a:r>
                <a:rPr lang="en-US" sz="1400" dirty="0" smtClean="0">
                  <a:latin typeface="Arial" charset="0"/>
                  <a:sym typeface="Symbol" pitchFamily="18" charset="2"/>
                </a:rPr>
                <a:t>.</a:t>
              </a:r>
              <a:endParaRPr lang="en-GB" sz="14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7450610" y="2569464"/>
              <a:ext cx="1050480" cy="2508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66673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4" y="2348880"/>
            <a:ext cx="8893176" cy="4294830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Observatie</a:t>
            </a:r>
            <a:r>
              <a:rPr lang="en-US" sz="2400" u="sng" dirty="0" smtClean="0">
                <a:latin typeface="Arial" charset="0"/>
              </a:rPr>
              <a:t> 21</a:t>
            </a:r>
          </a:p>
          <a:p>
            <a:pPr marL="231775" algn="just">
              <a:spcBef>
                <a:spcPts val="600"/>
              </a:spcBef>
            </a:pPr>
            <a:r>
              <a:rPr lang="en-US" sz="2000" dirty="0" smtClean="0">
                <a:latin typeface="Arial" charset="0"/>
              </a:rPr>
              <a:t>Fie </a:t>
            </a:r>
            <a:r>
              <a:rPr lang="en-US" sz="2000" dirty="0">
                <a:latin typeface="Arial" charset="0"/>
                <a:sym typeface="Symbol" pitchFamily="18" charset="2"/>
              </a:rPr>
              <a:t>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alfabetul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latin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atunci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</a:t>
            </a:r>
          </a:p>
          <a:p>
            <a:pPr marL="231775" algn="just">
              <a:spcBef>
                <a:spcPts val="600"/>
              </a:spcBef>
            </a:pPr>
            <a:r>
              <a:rPr lang="en-US" sz="2000" dirty="0" err="1" smtClean="0">
                <a:latin typeface="Arial" charset="0"/>
              </a:rPr>
              <a:t>cap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</a:rPr>
              <a:t>a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c</a:t>
            </a:r>
            <a:r>
              <a:rPr lang="en-US" sz="2000" dirty="0" smtClean="0">
                <a:latin typeface="Arial" charset="0"/>
              </a:rPr>
              <a:t> &lt; </a:t>
            </a:r>
            <a:r>
              <a:rPr lang="en-US" sz="2000" dirty="0" err="1" smtClean="0">
                <a:latin typeface="Arial" charset="0"/>
              </a:rPr>
              <a:t>cap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</a:rPr>
              <a:t>s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a</a:t>
            </a:r>
            <a:r>
              <a:rPr lang="en-US" sz="2000" dirty="0" smtClean="0">
                <a:latin typeface="Arial" charset="0"/>
              </a:rPr>
              <a:t> &lt; </a:t>
            </a:r>
            <a:r>
              <a:rPr lang="en-US" sz="2000" dirty="0" err="1" smtClean="0">
                <a:latin typeface="Arial" charset="0"/>
              </a:rPr>
              <a:t>cap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</a:rPr>
              <a:t>s</a:t>
            </a:r>
            <a:r>
              <a:rPr lang="en-US" sz="2000" dirty="0" err="1" smtClean="0">
                <a:solidFill>
                  <a:srgbClr val="008080"/>
                </a:solidFill>
                <a:latin typeface="Arial" charset="0"/>
              </a:rPr>
              <a:t>at</a:t>
            </a:r>
            <a:r>
              <a:rPr lang="en-US" sz="2000" dirty="0" smtClean="0">
                <a:latin typeface="Arial" charset="0"/>
              </a:rPr>
              <a:t> &lt; </a:t>
            </a:r>
            <a:r>
              <a:rPr lang="en-US" sz="2000" dirty="0" err="1" smtClean="0">
                <a:latin typeface="Arial" charset="0"/>
              </a:rPr>
              <a:t>cap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</a:rPr>
              <a:t>t</a:t>
            </a:r>
            <a:r>
              <a:rPr lang="en-US" sz="2000" dirty="0" err="1" smtClean="0">
                <a:solidFill>
                  <a:srgbClr val="008080"/>
                </a:solidFill>
                <a:latin typeface="Arial" charset="0"/>
              </a:rPr>
              <a:t>at</a:t>
            </a:r>
            <a:r>
              <a:rPr lang="en-US" sz="2000" dirty="0" smtClean="0">
                <a:latin typeface="Arial" charset="0"/>
              </a:rPr>
              <a:t> =</a:t>
            </a:r>
            <a:r>
              <a:rPr lang="en-US" sz="2000" dirty="0" err="1" smtClean="0">
                <a:latin typeface="Arial" charset="0"/>
              </a:rPr>
              <a:t>ca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</a:rPr>
              <a:t>p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t</a:t>
            </a:r>
            <a:r>
              <a:rPr lang="en-US" sz="2000" dirty="0" err="1" smtClean="0">
                <a:latin typeface="Arial" charset="0"/>
              </a:rPr>
              <a:t>at</a:t>
            </a:r>
            <a:r>
              <a:rPr lang="en-US" sz="2000" dirty="0" smtClean="0">
                <a:latin typeface="Arial" charset="0"/>
              </a:rPr>
              <a:t> &lt; </a:t>
            </a:r>
            <a:r>
              <a:rPr lang="en-US" sz="2000" dirty="0" err="1" smtClean="0">
                <a:latin typeface="Arial" charset="0"/>
              </a:rPr>
              <a:t>ca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</a:rPr>
              <a:t>z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u</a:t>
            </a:r>
            <a:r>
              <a:rPr lang="en-US" sz="2000" dirty="0" err="1" smtClean="0">
                <a:latin typeface="Arial" charset="0"/>
              </a:rPr>
              <a:t>ta</a:t>
            </a:r>
            <a:r>
              <a:rPr lang="en-US" sz="2000" dirty="0" smtClean="0">
                <a:latin typeface="Arial" charset="0"/>
              </a:rPr>
              <a:t> (a&lt;s; </a:t>
            </a:r>
            <a:r>
              <a:rPr lang="en-US" sz="2000" dirty="0" smtClean="0">
                <a:latin typeface="Arial" charset="0"/>
                <a:sym typeface="Symbol"/>
              </a:rPr>
              <a:t></a:t>
            </a:r>
            <a:r>
              <a:rPr lang="en-US" sz="2000" dirty="0" err="1" smtClean="0">
                <a:latin typeface="Arial" charset="0"/>
              </a:rPr>
              <a:t>capsa</a:t>
            </a:r>
            <a:r>
              <a:rPr lang="en-US" sz="2000" dirty="0" smtClean="0">
                <a:latin typeface="Arial" charset="0"/>
                <a:sym typeface="Symbol"/>
              </a:rPr>
              <a:t></a:t>
            </a:r>
            <a:r>
              <a:rPr lang="en-US" sz="2000" dirty="0" smtClean="0">
                <a:latin typeface="Arial" charset="0"/>
              </a:rPr>
              <a:t> &lt; </a:t>
            </a:r>
            <a:r>
              <a:rPr lang="en-US" sz="2000" dirty="0">
                <a:latin typeface="Arial" charset="0"/>
                <a:sym typeface="Symbol"/>
              </a:rPr>
              <a:t></a:t>
            </a:r>
            <a:r>
              <a:rPr lang="en-US" sz="2000" dirty="0" err="1" smtClean="0">
                <a:latin typeface="Arial" charset="0"/>
              </a:rPr>
              <a:t>capsat</a:t>
            </a:r>
            <a:r>
              <a:rPr lang="en-US" sz="2000" dirty="0" smtClean="0">
                <a:latin typeface="Arial" charset="0"/>
                <a:sym typeface="Symbol"/>
              </a:rPr>
              <a:t>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; </a:t>
            </a:r>
            <a:r>
              <a:rPr lang="en-US" sz="2000" dirty="0" smtClean="0">
                <a:latin typeface="Arial" charset="0"/>
              </a:rPr>
              <a:t>p&lt;z etc.)</a:t>
            </a:r>
          </a:p>
          <a:p>
            <a:pPr algn="just">
              <a:spcBef>
                <a:spcPts val="1800"/>
              </a:spcBef>
            </a:pPr>
            <a:r>
              <a:rPr lang="en-US" sz="2400" u="sng" dirty="0" err="1" smtClean="0">
                <a:latin typeface="Arial" charset="0"/>
              </a:rPr>
              <a:t>Observatie</a:t>
            </a:r>
            <a:r>
              <a:rPr lang="en-US" sz="2400" u="sng" dirty="0" smtClean="0">
                <a:latin typeface="Arial" charset="0"/>
              </a:rPr>
              <a:t> 22</a:t>
            </a:r>
          </a:p>
          <a:p>
            <a:pPr marL="231775" algn="just">
              <a:spcBef>
                <a:spcPts val="600"/>
              </a:spcBef>
            </a:pPr>
            <a:r>
              <a:rPr lang="en-US" sz="2000" dirty="0" err="1" smtClean="0">
                <a:latin typeface="Arial" charset="0"/>
              </a:rPr>
              <a:t>Ordinea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canonica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permite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enumerarea</a:t>
            </a:r>
            <a:r>
              <a:rPr lang="en-US" sz="2000" dirty="0" smtClean="0">
                <a:latin typeface="Arial" charset="0"/>
              </a:rPr>
              <a:t> “</a:t>
            </a:r>
            <a:r>
              <a:rPr lang="en-US" sz="2000" dirty="0" err="1" smtClean="0">
                <a:latin typeface="Arial" charset="0"/>
              </a:rPr>
              <a:t>tuturor</a:t>
            </a:r>
            <a:r>
              <a:rPr lang="en-US" sz="2000" dirty="0" smtClean="0">
                <a:latin typeface="Arial" charset="0"/>
              </a:rPr>
              <a:t>”  </a:t>
            </a:r>
            <a:r>
              <a:rPr lang="en-US" sz="2000" dirty="0" err="1" smtClean="0">
                <a:latin typeface="Arial" charset="0"/>
              </a:rPr>
              <a:t>cuvintelor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peste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orice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:  </a:t>
            </a:r>
          </a:p>
          <a:p>
            <a:pPr marL="231775" algn="just">
              <a:spcBef>
                <a:spcPts val="600"/>
              </a:spcBef>
            </a:pPr>
            <a:r>
              <a:rPr lang="en-US" sz="2000" dirty="0" smtClean="0">
                <a:latin typeface="Arial" charset="0"/>
              </a:rPr>
              <a:t>    fie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 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</a:p>
          <a:p>
            <a:pPr marL="231775" algn="just">
              <a:spcBef>
                <a:spcPts val="600"/>
              </a:spcBef>
            </a:pPr>
            <a:r>
              <a:rPr lang="en-US" sz="2400" b="1" dirty="0" smtClean="0">
                <a:latin typeface="Arial" charset="0"/>
                <a:sym typeface="Symbol" pitchFamily="18" charset="2"/>
              </a:rPr>
              <a:t>   *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={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,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a,b,aa,ab,ba,bb,aaa,aab,aba,abb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,...,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abbaababbabb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....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}.</a:t>
            </a:r>
          </a:p>
          <a:p>
            <a:pPr marL="231775" algn="just"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01090" y="6453336"/>
            <a:ext cx="642910" cy="404664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214313"/>
            <a:ext cx="8642350" cy="803275"/>
          </a:xfrm>
        </p:spPr>
        <p:txBody>
          <a:bodyPr/>
          <a:lstStyle/>
          <a:p>
            <a:pPr algn="ctr"/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08275"/>
            <a:ext cx="7745439" cy="2665413"/>
          </a:xfrm>
        </p:spPr>
        <p:txBody>
          <a:bodyPr/>
          <a:lstStyle/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Alfabet, cuvant, operatii cu cuvinte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0000"/>
                </a:solidFill>
                <a:latin typeface="Arial" charset="0"/>
              </a:rPr>
              <a:t>Limbaj, operatii cu limbaje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Gramatica; exemple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Clasificarea gramaticilor generative; ierarhia lui Chomsky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allAtOnce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122396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4" y="2285992"/>
            <a:ext cx="8358214" cy="4167196"/>
          </a:xfrm>
        </p:spPr>
        <p:txBody>
          <a:bodyPr/>
          <a:lstStyle/>
          <a:p>
            <a:pPr marL="381000" indent="-381000" algn="just">
              <a:spcBef>
                <a:spcPts val="0"/>
              </a:spcBef>
            </a:pPr>
            <a:r>
              <a:rPr lang="en-US" sz="2400" u="sng" dirty="0" err="1" smtClean="0">
                <a:latin typeface="Arial" charset="0"/>
              </a:rPr>
              <a:t>Definitie</a:t>
            </a:r>
            <a:r>
              <a:rPr lang="en-US" sz="2400" u="sng" dirty="0" smtClean="0">
                <a:latin typeface="Arial" charset="0"/>
              </a:rPr>
              <a:t> 23</a:t>
            </a:r>
          </a:p>
          <a:p>
            <a:pPr marL="381000" indent="-381000" algn="just"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Fie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; </a:t>
            </a:r>
          </a:p>
          <a:p>
            <a:pPr marL="804863" indent="-463550" algn="just">
              <a:spcBef>
                <a:spcPts val="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se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numeste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peste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orice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submultime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L*</a:t>
            </a:r>
          </a:p>
          <a:p>
            <a:pPr marL="804863" indent="-463550" algn="just">
              <a:spcBef>
                <a:spcPts val="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se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numeste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</a:t>
            </a:r>
            <a:r>
              <a:rPr lang="en-US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charset="0"/>
                <a:sym typeface="Symbol"/>
              </a:rPr>
              <a:t>-liber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peste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orice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submultime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L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+</a:t>
            </a:r>
          </a:p>
          <a:p>
            <a:pPr marL="381000" indent="-381000" algn="just">
              <a:spcBef>
                <a:spcPts val="1200"/>
              </a:spcBef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Exemple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24</a:t>
            </a:r>
            <a:endParaRPr lang="en-US" sz="2400" u="sng" dirty="0" smtClean="0">
              <a:latin typeface="Arial" charset="0"/>
            </a:endParaRPr>
          </a:p>
          <a:p>
            <a:pPr marL="381000" indent="-381000" algn="just">
              <a:spcBef>
                <a:spcPts val="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1.  Fie </a:t>
            </a:r>
            <a:r>
              <a:rPr lang="en-US" sz="2000" dirty="0">
                <a:latin typeface="Arial" charset="0"/>
                <a:sym typeface="Symbol" pitchFamily="18" charset="2"/>
              </a:rPr>
              <a:t>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  =&gt;</a:t>
            </a:r>
          </a:p>
          <a:p>
            <a:pPr marL="804863" algn="just">
              <a:spcBef>
                <a:spcPts val="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, {},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},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}*, {ab,bba,b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10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a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20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,abbaba}, {a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b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2n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|n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N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},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aw|w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}*},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aw|w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{b}*}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GB" sz="2400" u="sng" dirty="0" err="1" smtClean="0">
                <a:latin typeface="Arial" charset="0"/>
                <a:sym typeface="Symbol" pitchFamily="18" charset="2"/>
              </a:rPr>
              <a:t>Notatie</a:t>
            </a:r>
            <a:r>
              <a:rPr lang="en-GB" sz="2400" u="sng" dirty="0" smtClean="0">
                <a:latin typeface="Arial" charset="0"/>
                <a:sym typeface="Symbol" pitchFamily="18" charset="2"/>
              </a:rPr>
              <a:t> 25</a:t>
            </a:r>
          </a:p>
          <a:p>
            <a:pPr>
              <a:lnSpc>
                <a:spcPct val="80000"/>
              </a:lnSpc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Multimea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tuturor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limbajelor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peste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alfabetul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:</a:t>
            </a:r>
          </a:p>
          <a:p>
            <a:pPr marL="341313">
              <a:lnSpc>
                <a:spcPct val="80000"/>
              </a:lnSpc>
            </a:pPr>
            <a:r>
              <a:rPr lang="en-GB" sz="2400" i="1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L </a:t>
            </a:r>
            <a:r>
              <a:rPr lang="en-GB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</a:t>
            </a:r>
            <a:r>
              <a:rPr lang="en-GB" sz="2000" i="1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= 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{ L* | L =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}.</a:t>
            </a:r>
            <a:r>
              <a:rPr lang="en-GB" sz="2000" u="sng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endParaRPr lang="en-US" sz="2000" dirty="0" smtClean="0">
              <a:solidFill>
                <a:srgbClr val="00B050"/>
              </a:solidFill>
              <a:latin typeface="Arial" charset="0"/>
              <a:sym typeface="Symbol" pitchFamily="18" charset="2"/>
            </a:endParaRPr>
          </a:p>
          <a:p>
            <a:pPr marL="381000" indent="-381000" algn="just">
              <a:spcBef>
                <a:spcPts val="12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4146" y="404664"/>
            <a:ext cx="8642350" cy="122396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 </a:t>
            </a:r>
            <a:br>
              <a:rPr lang="en-US" sz="3600" b="1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484784"/>
            <a:ext cx="8569325" cy="5256584"/>
          </a:xfrm>
        </p:spPr>
        <p:txBody>
          <a:bodyPr/>
          <a:lstStyle/>
          <a:p>
            <a:pPr algn="just"/>
            <a:r>
              <a:rPr lang="en-GB" sz="2400" u="sng" dirty="0" err="1" smtClean="0">
                <a:latin typeface="Arial" charset="0"/>
              </a:rPr>
              <a:t>Observatie</a:t>
            </a:r>
            <a:r>
              <a:rPr lang="en-GB" sz="2400" u="sng" dirty="0" smtClean="0">
                <a:latin typeface="Arial" charset="0"/>
              </a:rPr>
              <a:t> 26</a:t>
            </a:r>
          </a:p>
          <a:p>
            <a:pPr algn="just"/>
            <a:r>
              <a:rPr lang="en-GB" sz="2000" dirty="0" smtClean="0">
                <a:latin typeface="Arial" charset="0"/>
              </a:rPr>
              <a:t>Fie </a:t>
            </a:r>
            <a:r>
              <a:rPr lang="en-GB" sz="2000" dirty="0" err="1" smtClean="0">
                <a:latin typeface="Arial" charset="0"/>
              </a:rPr>
              <a:t>multimile</a:t>
            </a:r>
            <a:r>
              <a:rPr lang="en-GB" sz="2000" dirty="0" smtClean="0">
                <a:latin typeface="Arial" charset="0"/>
              </a:rPr>
              <a:t> A, M </a:t>
            </a:r>
            <a:r>
              <a:rPr lang="en-GB" sz="2000" dirty="0" err="1" smtClean="0">
                <a:latin typeface="Arial" charset="0"/>
              </a:rPr>
              <a:t>si</a:t>
            </a:r>
            <a:r>
              <a:rPr lang="en-GB" sz="2000" dirty="0" smtClean="0">
                <a:latin typeface="Arial" charset="0"/>
              </a:rPr>
              <a:t> A </a:t>
            </a:r>
            <a:r>
              <a:rPr lang="en-GB" sz="2000" dirty="0" smtClean="0">
                <a:latin typeface="Arial" charset="0"/>
                <a:sym typeface="Symbol"/>
              </a:rPr>
              <a:t> M;</a:t>
            </a:r>
            <a:endParaRPr lang="en-US" sz="2000" dirty="0" smtClean="0">
              <a:latin typeface="Arial" charset="0"/>
            </a:endParaRPr>
          </a:p>
          <a:p>
            <a:pPr algn="just"/>
            <a:r>
              <a:rPr lang="en-GB" sz="2000" dirty="0" smtClean="0">
                <a:latin typeface="Arial" charset="0"/>
              </a:rPr>
              <a:t>Se </a:t>
            </a:r>
            <a:r>
              <a:rPr lang="en-GB" sz="2000" dirty="0" err="1" smtClean="0">
                <a:latin typeface="Arial" charset="0"/>
              </a:rPr>
              <a:t>numeste</a:t>
            </a:r>
            <a:r>
              <a:rPr lang="en-GB" sz="2000" dirty="0" smtClean="0">
                <a:latin typeface="Arial" charset="0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</a:rPr>
              <a:t>functie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</a:rPr>
              <a:t>caracteristica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</a:rPr>
              <a:t> a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</a:rPr>
              <a:t>multimii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</a:rPr>
              <a:t> A in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</a:rPr>
              <a:t>multimea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</a:rPr>
              <a:t> M </a:t>
            </a:r>
            <a:endParaRPr lang="en-GB" sz="2000" dirty="0" smtClean="0">
              <a:latin typeface="Arial" charset="0"/>
            </a:endParaRPr>
          </a:p>
          <a:p>
            <a:pPr algn="just">
              <a:lnSpc>
                <a:spcPct val="250000"/>
              </a:lnSpc>
              <a:spcBef>
                <a:spcPts val="0"/>
              </a:spcBef>
            </a:pPr>
            <a:r>
              <a:rPr lang="en-GB" sz="2000" dirty="0" err="1" smtClean="0">
                <a:latin typeface="Arial" charset="0"/>
              </a:rPr>
              <a:t>functia</a:t>
            </a:r>
            <a:r>
              <a:rPr lang="en-GB" sz="2000" dirty="0" smtClean="0">
                <a:latin typeface="Arial" charset="0"/>
              </a:rPr>
              <a:t>    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 </a:t>
            </a:r>
            <a:r>
              <a:rPr lang="en-GB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  M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Wingdings" pitchFamily="2" charset="2"/>
              </a:rPr>
              <a:t> {0,1} 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astfel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:</a:t>
            </a:r>
            <a:r>
              <a:rPr lang="en-GB" sz="2000" dirty="0">
                <a:latin typeface="Arial" charset="0"/>
                <a:sym typeface="Symbol" pitchFamily="18" charset="2"/>
              </a:rPr>
              <a:t> </a:t>
            </a:r>
            <a:endParaRPr lang="en-US" sz="2000" dirty="0" smtClean="0">
              <a:latin typeface="Arial" charset="0"/>
              <a:sym typeface="Wingdings" pitchFamily="2" charset="2"/>
            </a:endParaRPr>
          </a:p>
          <a:p>
            <a:pPr algn="just"/>
            <a:r>
              <a:rPr lang="en-US" sz="2400" u="sng" dirty="0" err="1" smtClean="0">
                <a:latin typeface="Arial" charset="0"/>
              </a:rPr>
              <a:t>Definitie</a:t>
            </a:r>
            <a:r>
              <a:rPr lang="en-US" sz="2400" u="sng" dirty="0" smtClean="0">
                <a:latin typeface="Arial" charset="0"/>
              </a:rPr>
              <a:t> 27</a:t>
            </a:r>
          </a:p>
          <a:p>
            <a:pPr algn="just"/>
            <a:r>
              <a:rPr lang="en-US" sz="2000" dirty="0" smtClean="0">
                <a:latin typeface="Arial" charset="0"/>
              </a:rPr>
              <a:t>Fie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={s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,s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,…,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},  m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≥1 </a:t>
            </a:r>
            <a:r>
              <a:rPr lang="en-US" sz="2000" dirty="0" err="1" smtClean="0">
                <a:latin typeface="Arial" charset="0"/>
                <a:cs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cs typeface="Arial" charset="0"/>
                <a:sym typeface="Symbol" pitchFamily="18" charset="2"/>
              </a:rPr>
              <a:t> </a:t>
            </a:r>
          </a:p>
          <a:p>
            <a:pPr marL="463550" algn="just"/>
            <a:r>
              <a:rPr lang="en-GB" sz="2000" dirty="0" smtClean="0">
                <a:latin typeface="Arial" charset="0"/>
                <a:sym typeface="Symbol" pitchFamily="18" charset="2"/>
              </a:rPr>
              <a:t>*={x</a:t>
            </a:r>
            <a:r>
              <a:rPr lang="en-GB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,x</a:t>
            </a:r>
            <a:r>
              <a:rPr lang="en-GB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,…,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x</a:t>
            </a:r>
            <a:r>
              <a:rPr lang="en-GB" sz="2000" baseline="-25000" dirty="0" err="1" smtClean="0">
                <a:latin typeface="Arial" charset="0"/>
                <a:sym typeface="Symbol" pitchFamily="18" charset="2"/>
              </a:rPr>
              <a:t>n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,…}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enumerarea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cuvintelor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peste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,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indusa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de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ordinea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canonica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;</a:t>
            </a:r>
          </a:p>
          <a:p>
            <a:r>
              <a:rPr lang="en-GB" sz="2000" dirty="0" err="1" smtClean="0">
                <a:latin typeface="Arial" charset="0"/>
                <a:sym typeface="Wingdings" pitchFamily="2" charset="2"/>
              </a:rPr>
              <a:t>atunci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,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L*   ! o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secventa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infinita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notata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</a:t>
            </a:r>
            <a:r>
              <a:rPr lang="en-GB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definita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astfel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: </a:t>
            </a:r>
          </a:p>
          <a:p>
            <a:pPr marL="463550"/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cel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de-al i-lea bit din 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</a:t>
            </a:r>
            <a:r>
              <a:rPr lang="en-GB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:  1,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daca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x</a:t>
            </a:r>
            <a:r>
              <a:rPr lang="en-GB" sz="2000" baseline="-25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L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,</a:t>
            </a:r>
          </a:p>
          <a:p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			        	  0,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daca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x</a:t>
            </a:r>
            <a:r>
              <a:rPr lang="en-GB" sz="2000" baseline="-25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L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</a:p>
          <a:p>
            <a:r>
              <a:rPr lang="en-GB" sz="2400" dirty="0" smtClean="0">
                <a:solidFill>
                  <a:srgbClr val="00B050"/>
                </a:solidFill>
                <a:latin typeface="Arial" charset="0"/>
                <a:sym typeface="Symbol"/>
              </a:rPr>
              <a:t></a:t>
            </a:r>
            <a:r>
              <a:rPr lang="en-GB" sz="24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GB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se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numeste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secventa</a:t>
            </a:r>
            <a:r>
              <a:rPr lang="en-GB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caracteristica</a:t>
            </a:r>
            <a:r>
              <a:rPr lang="en-GB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a </a:t>
            </a:r>
            <a:r>
              <a:rPr lang="en-GB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GB" sz="24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GB" sz="24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peste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={s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,s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,…,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920" y="2708920"/>
                <a:ext cx="3092065" cy="750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00B050"/>
                    </a:solidFill>
                    <a:latin typeface="Arial" charset="0"/>
                    <a:sym typeface="Symbol" pitchFamily="18" charset="2"/>
                  </a:rPr>
                  <a:t></a:t>
                </a:r>
                <a:r>
                  <a:rPr lang="en-GB" baseline="-25000" dirty="0" smtClean="0">
                    <a:solidFill>
                      <a:srgbClr val="00B050"/>
                    </a:solidFill>
                    <a:latin typeface="Arial" charset="0"/>
                    <a:sym typeface="Symbol" pitchFamily="18" charset="2"/>
                  </a:rPr>
                  <a:t>M</a:t>
                </a:r>
                <a:r>
                  <a:rPr lang="en-GB" dirty="0" smtClean="0">
                    <a:solidFill>
                      <a:srgbClr val="00B050"/>
                    </a:solidFill>
                    <a:latin typeface="Arial" charset="0"/>
                    <a:sym typeface="Symbol" pitchFamily="18" charset="2"/>
                  </a:rPr>
                  <a:t>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solidFill>
                              <a:srgbClr val="00B05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B05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𝑀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08920"/>
                <a:ext cx="3092065" cy="750847"/>
              </a:xfrm>
              <a:prstGeom prst="rect">
                <a:avLst/>
              </a:prstGeom>
              <a:blipFill rotWithShape="1">
                <a:blip r:embed="rId3"/>
                <a:stretch>
                  <a:fillRect l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122396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 </a:t>
            </a:r>
            <a:br>
              <a:rPr lang="en-US" sz="3600" b="1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357298"/>
            <a:ext cx="9144000" cy="550070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sz="2400" u="sng" dirty="0" err="1" smtClean="0">
                <a:latin typeface="Arial" charset="0"/>
                <a:sym typeface="Symbol" pitchFamily="18" charset="2"/>
              </a:rPr>
              <a:t>Exemple</a:t>
            </a:r>
            <a:r>
              <a:rPr lang="en-GB" sz="2400" u="sng" dirty="0" smtClean="0">
                <a:latin typeface="Arial" charset="0"/>
                <a:sym typeface="Symbol" pitchFamily="18" charset="2"/>
              </a:rPr>
              <a:t> 28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</a:p>
          <a:p>
            <a:pPr algn="just"/>
            <a:r>
              <a:rPr lang="en-GB" sz="2000" dirty="0" smtClean="0">
                <a:latin typeface="Arial" charset="0"/>
                <a:sym typeface="Symbol" pitchFamily="18" charset="2"/>
              </a:rPr>
              <a:t>1.  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Fie </a:t>
            </a:r>
            <a:r>
              <a:rPr lang="en-GB" sz="2000" b="1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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 = {</a:t>
            </a:r>
            <a:r>
              <a:rPr lang="en-GB" sz="2000" dirty="0" err="1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a,b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} </a:t>
            </a:r>
            <a:r>
              <a:rPr lang="en-GB" sz="2000" dirty="0" err="1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 L = {a, ab, </a:t>
            </a:r>
            <a:r>
              <a:rPr lang="en-GB" sz="2000" dirty="0" err="1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abb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}</a:t>
            </a:r>
          </a:p>
          <a:p>
            <a:pPr algn="just"/>
            <a:r>
              <a:rPr lang="en-GB" sz="2000" dirty="0" smtClean="0">
                <a:latin typeface="Arial" charset="0"/>
                <a:sym typeface="Symbol" pitchFamily="18" charset="2"/>
              </a:rPr>
              <a:t>=&gt; *= {,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a,b,aa,ab,ba,bb,aaa,aab,aba,abb,baa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,...,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aaaa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aaab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aaba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,...}</a:t>
            </a:r>
          </a:p>
          <a:p>
            <a:pPr algn="just"/>
            <a:r>
              <a:rPr lang="en-GB" sz="2000" dirty="0" smtClean="0">
                <a:latin typeface="Arial" charset="0"/>
                <a:sym typeface="Symbol" pitchFamily="18" charset="2"/>
              </a:rPr>
              <a:t>     L = {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a,  ,  ,  ab,     ,    ,      ,      ,     , </a:t>
            </a:r>
            <a:r>
              <a:rPr lang="en-GB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abb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}</a:t>
            </a:r>
          </a:p>
          <a:p>
            <a:r>
              <a:rPr lang="en-GB" sz="2000" dirty="0" smtClean="0">
                <a:latin typeface="Arial" charset="0"/>
                <a:sym typeface="Symbol" pitchFamily="18" charset="2"/>
              </a:rPr>
              <a:t>=&gt; </a:t>
            </a:r>
            <a:r>
              <a:rPr lang="en-GB" sz="2000" dirty="0" smtClean="0">
                <a:latin typeface="Arial" charset="0"/>
                <a:sym typeface="Symbol"/>
              </a:rPr>
              <a:t></a:t>
            </a:r>
            <a:r>
              <a:rPr lang="en-GB" sz="2000" baseline="-25000" dirty="0" smtClean="0">
                <a:latin typeface="Arial" charset="0"/>
                <a:sym typeface="Symbol" pitchFamily="18" charset="2"/>
              </a:rPr>
              <a:t>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=   0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0 0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  0   0    0     0     0   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 0     0    0 ,...= 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00000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00....</a:t>
            </a:r>
          </a:p>
          <a:p>
            <a:pPr algn="just"/>
            <a:r>
              <a:rPr lang="en-GB" sz="2000" dirty="0" smtClean="0">
                <a:latin typeface="Arial" charset="0"/>
                <a:sym typeface="Symbol" pitchFamily="18" charset="2"/>
              </a:rPr>
              <a:t>2.  Fie L = {w  </a:t>
            </a:r>
            <a:r>
              <a:rPr lang="en-GB" sz="2000" b="1" dirty="0" smtClean="0">
                <a:latin typeface="Arial" charset="0"/>
                <a:sym typeface="Symbol" pitchFamily="18" charset="2"/>
              </a:rPr>
              <a:t>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*| y*: w=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aay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}</a:t>
            </a:r>
          </a:p>
          <a:p>
            <a:pPr marL="341313"/>
            <a:r>
              <a:rPr lang="en-GB" sz="2000" dirty="0" smtClean="0">
                <a:latin typeface="Arial" charset="0"/>
                <a:sym typeface="Symbol" pitchFamily="18" charset="2"/>
              </a:rPr>
              <a:t>L = {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 ,  ,  aa,   ,    ,    , </a:t>
            </a:r>
            <a:r>
              <a:rPr lang="en-GB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aaa,aab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      ,     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    ,...,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aaaa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</a:t>
            </a:r>
            <a:r>
              <a:rPr lang="en-GB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aaab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</a:t>
            </a:r>
            <a:r>
              <a:rPr lang="en-GB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aaba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,.. }</a:t>
            </a:r>
          </a:p>
          <a:p>
            <a:r>
              <a:rPr lang="en-GB" sz="2000" dirty="0" smtClean="0">
                <a:latin typeface="Arial" charset="0"/>
                <a:sym typeface="Symbol" pitchFamily="18" charset="2"/>
              </a:rPr>
              <a:t>=&gt; </a:t>
            </a:r>
            <a:r>
              <a:rPr lang="en-GB" sz="2000" dirty="0" smtClean="0">
                <a:latin typeface="Arial" charset="0"/>
                <a:sym typeface="Symbol"/>
              </a:rPr>
              <a:t></a:t>
            </a:r>
            <a:r>
              <a:rPr lang="en-GB" sz="2000" baseline="-25000" dirty="0" smtClean="0">
                <a:latin typeface="Arial" charset="0"/>
                <a:sym typeface="Symbol" pitchFamily="18" charset="2"/>
              </a:rPr>
              <a:t>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=   0 0 0 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0   0  0  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 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    0     0    0 ,...,   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1       1        1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…..=</a:t>
            </a:r>
          </a:p>
          <a:p>
            <a:r>
              <a:rPr lang="en-GB" sz="2000" dirty="0" smtClean="0">
                <a:latin typeface="Arial" charset="0"/>
                <a:sym typeface="Symbol" pitchFamily="18" charset="2"/>
              </a:rPr>
              <a:t>         =   000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000….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111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....</a:t>
            </a:r>
          </a:p>
          <a:p>
            <a:pPr marL="357188" indent="-357188">
              <a:lnSpc>
                <a:spcPct val="80000"/>
              </a:lnSpc>
              <a:spcBef>
                <a:spcPts val="1800"/>
              </a:spcBef>
            </a:pPr>
            <a:r>
              <a:rPr lang="en-GB" sz="2000" dirty="0" smtClean="0">
                <a:latin typeface="Arial" charset="0"/>
                <a:sym typeface="Symbol" pitchFamily="18" charset="2"/>
              </a:rPr>
              <a:t>3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.  Fie L = {w  </a:t>
            </a:r>
            <a:r>
              <a:rPr lang="en-GB" sz="2000" b="1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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*| x*:w=</a:t>
            </a:r>
            <a:r>
              <a:rPr lang="en-GB" sz="2000" dirty="0" err="1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bx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}</a:t>
            </a:r>
          </a:p>
          <a:p>
            <a:pPr marL="357188" indent="-357188">
              <a:lnSpc>
                <a:spcPct val="80000"/>
              </a:lnSpc>
            </a:pPr>
            <a:r>
              <a:rPr lang="en-GB" sz="2000" dirty="0" smtClean="0">
                <a:latin typeface="Arial" charset="0"/>
                <a:sym typeface="Symbol" pitchFamily="18" charset="2"/>
              </a:rPr>
              <a:t>      L = { , ,b,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 ,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ba,bb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, ,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,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baa,bab,bba,bbb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,...}</a:t>
            </a:r>
          </a:p>
          <a:p>
            <a:pPr marL="357188" indent="-357188">
              <a:lnSpc>
                <a:spcPct val="80000"/>
              </a:lnSpc>
            </a:pPr>
            <a:r>
              <a:rPr lang="en-GB" sz="2000" dirty="0" smtClean="0">
                <a:latin typeface="Arial" charset="0"/>
                <a:sym typeface="Symbol" pitchFamily="18" charset="2"/>
              </a:rPr>
              <a:t>=&gt; </a:t>
            </a:r>
            <a:r>
              <a:rPr lang="en-GB" sz="2000" dirty="0" smtClean="0">
                <a:latin typeface="Arial" charset="0"/>
                <a:sym typeface="Symbol"/>
              </a:rPr>
              <a:t></a:t>
            </a:r>
            <a:r>
              <a:rPr lang="en-GB" sz="2000" baseline="-25000" dirty="0" smtClean="0">
                <a:latin typeface="Arial" charset="0"/>
                <a:sym typeface="Symbol" pitchFamily="18" charset="2"/>
              </a:rPr>
              <a:t>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=  0 010 0 1  1  0000  1     1     1      1 ….. =   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1111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.... </a:t>
            </a:r>
          </a:p>
          <a:p>
            <a:pPr>
              <a:lnSpc>
                <a:spcPct val="70000"/>
              </a:lnSpc>
              <a:spcBef>
                <a:spcPct val="400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4.  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Fie L = {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w  </a:t>
            </a:r>
            <a:r>
              <a:rPr lang="en-GB" sz="2000" b="1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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*| w= </a:t>
            </a:r>
            <a:r>
              <a:rPr lang="en-GB" sz="2000" dirty="0" err="1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palindrom</a:t>
            </a:r>
            <a:r>
              <a:rPr lang="en-GB" sz="2000" dirty="0" smtClean="0">
                <a:solidFill>
                  <a:srgbClr val="FF3300"/>
                </a:solidFill>
                <a:latin typeface="Arial" charset="0"/>
                <a:sym typeface="Symbol" pitchFamily="18" charset="2"/>
              </a:rPr>
              <a:t>} 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= 	</a:t>
            </a:r>
          </a:p>
          <a:p>
            <a:pPr>
              <a:lnSpc>
                <a:spcPct val="70000"/>
              </a:lnSpc>
              <a:spcBef>
                <a:spcPct val="40000"/>
              </a:spcBef>
            </a:pPr>
            <a:r>
              <a:rPr lang="en-GB" sz="2000" dirty="0" smtClean="0">
                <a:latin typeface="Arial" charset="0"/>
                <a:sym typeface="Symbol" pitchFamily="18" charset="2"/>
              </a:rPr>
              <a:t>         = {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,</a:t>
            </a:r>
            <a:r>
              <a:rPr lang="en-GB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a,b,aa,bb,aaa,aba,bab,bbb,aaaa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,….}</a:t>
            </a:r>
          </a:p>
          <a:p>
            <a:r>
              <a:rPr lang="en-GB" sz="2000" dirty="0" smtClean="0">
                <a:latin typeface="Arial" charset="0"/>
                <a:sym typeface="Symbol" pitchFamily="18" charset="2"/>
              </a:rPr>
              <a:t>=&gt;  </a:t>
            </a:r>
            <a:r>
              <a:rPr lang="en-GB" sz="2000" dirty="0" smtClean="0">
                <a:latin typeface="Arial" charset="0"/>
                <a:sym typeface="Symbol"/>
              </a:rPr>
              <a:t></a:t>
            </a:r>
            <a:r>
              <a:rPr lang="en-GB" sz="2000" baseline="-25000" dirty="0" smtClean="0">
                <a:latin typeface="Arial" charset="0"/>
                <a:sym typeface="Symbol" pitchFamily="18" charset="2"/>
              </a:rPr>
              <a:t>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=  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1111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</a:t>
            </a:r>
            <a:r>
              <a:rPr lang="en-GB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00 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00496" y="1071546"/>
            <a:ext cx="5000660" cy="1785950"/>
            <a:chOff x="2643174" y="5572140"/>
            <a:chExt cx="5000660" cy="1785950"/>
          </a:xfrm>
        </p:grpSpPr>
        <p:sp>
          <p:nvSpPr>
            <p:cNvPr id="7" name="Rectangle 6"/>
            <p:cNvSpPr/>
            <p:nvPr/>
          </p:nvSpPr>
          <p:spPr bwMode="auto">
            <a:xfrm>
              <a:off x="2643174" y="5572140"/>
              <a:ext cx="50006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smtClean="0">
                  <a:latin typeface="Arial" charset="0"/>
                  <a:sym typeface="Symbol"/>
                </a:rPr>
                <a:t></a:t>
              </a:r>
              <a:r>
                <a:rPr lang="en-GB" sz="1800" baseline="-25000" smtClean="0">
                  <a:latin typeface="Arial" charset="0"/>
                  <a:sym typeface="Symbol" pitchFamily="18" charset="2"/>
                </a:rPr>
                <a:t>L  </a:t>
              </a:r>
              <a:r>
                <a:rPr lang="en-US" sz="1800" smtClean="0">
                  <a:latin typeface="Arial" charset="0"/>
                  <a:sym typeface="Symbol"/>
                </a:rPr>
                <a:t>= 01010110110111000101001001011110….</a:t>
              </a:r>
            </a:p>
            <a:p>
              <a:r>
                <a:rPr lang="en-US" sz="1800" i="1" smtClean="0">
                  <a:solidFill>
                    <a:schemeClr val="accent5">
                      <a:lumMod val="25000"/>
                    </a:schemeClr>
                  </a:solidFill>
                  <a:latin typeface="Arial" charset="0"/>
                  <a:sym typeface="Symbol"/>
                </a:rPr>
                <a:t>   </a:t>
              </a:r>
              <a:r>
                <a:rPr lang="en-GB" sz="1800" i="1" smtClean="0">
                  <a:solidFill>
                    <a:schemeClr val="accent5">
                      <a:lumMod val="25000"/>
                    </a:schemeClr>
                  </a:solidFill>
                  <a:latin typeface="Monotype Corsiva" pitchFamily="66" charset="0"/>
                  <a:sym typeface="Symbol" pitchFamily="18" charset="2"/>
                </a:rPr>
                <a:t> </a:t>
              </a:r>
              <a:r>
                <a:rPr lang="en-US" sz="2000" smtClean="0">
                  <a:latin typeface="Arial" charset="0"/>
                  <a:sym typeface="Symbol"/>
                </a:rPr>
                <a:t> </a:t>
              </a:r>
              <a:r>
                <a:rPr lang="en-GB" sz="2000" i="1" smtClean="0">
                  <a:solidFill>
                    <a:schemeClr val="accent5">
                      <a:lumMod val="25000"/>
                    </a:schemeClr>
                  </a:solidFill>
                  <a:latin typeface="Monotype Corsiva" pitchFamily="66" charset="0"/>
                  <a:sym typeface="Symbol" pitchFamily="18" charset="2"/>
                </a:rPr>
                <a:t>B </a:t>
              </a:r>
              <a:r>
                <a:rPr lang="en-GB" sz="1800" i="1" smtClean="0">
                  <a:solidFill>
                    <a:schemeClr val="accent5">
                      <a:lumMod val="25000"/>
                    </a:schemeClr>
                  </a:solidFill>
                  <a:latin typeface="Monotype Corsiva" pitchFamily="66" charset="0"/>
                  <a:sym typeface="Symbol" pitchFamily="18" charset="2"/>
                </a:rPr>
                <a:t> </a:t>
              </a:r>
              <a:r>
                <a:rPr lang="en-GB" sz="1800" smtClean="0">
                  <a:latin typeface="Arial" charset="0"/>
                  <a:sym typeface="Symbol" pitchFamily="18" charset="2"/>
                </a:rPr>
                <a:t>=  multimea s</a:t>
              </a:r>
              <a:r>
                <a:rPr lang="en-US" sz="1800" smtClean="0">
                  <a:latin typeface="Arial" charset="0"/>
                  <a:sym typeface="Symbol" pitchFamily="18" charset="2"/>
                </a:rPr>
                <a:t>ecventelor binare infinite</a:t>
              </a:r>
              <a:endParaRPr lang="en-GB" sz="180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5400000">
              <a:off x="6607983" y="6322239"/>
              <a:ext cx="1071570" cy="10001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2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2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57298"/>
            <a:ext cx="8281988" cy="53117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Teorema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400" u="sng" dirty="0" smtClean="0">
                <a:latin typeface="Arial" charset="0"/>
                <a:sym typeface="Symbol" pitchFamily="18" charset="2"/>
              </a:rPr>
              <a:t>29</a:t>
            </a:r>
          </a:p>
          <a:p>
            <a:pPr>
              <a:lnSpc>
                <a:spcPct val="80000"/>
              </a:lnSpc>
            </a:pP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Multimea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i="1" dirty="0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L = 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{ L* | L =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limbaj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}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nenumarabila</a:t>
            </a:r>
            <a:r>
              <a:rPr lang="en-GB" sz="2000" i="1" dirty="0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 </a:t>
            </a:r>
          </a:p>
          <a:p>
            <a:pPr marL="341313">
              <a:lnSpc>
                <a:spcPct val="80000"/>
              </a:lnSpc>
            </a:pPr>
            <a:r>
              <a:rPr lang="en-US" sz="2000" i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Demonstratie</a:t>
            </a:r>
            <a:endParaRPr lang="en-US" sz="2000" i="1" dirty="0" smtClean="0">
              <a:solidFill>
                <a:srgbClr val="00B050"/>
              </a:solidFill>
              <a:latin typeface="Arial" charset="0"/>
              <a:sym typeface="Symbol" pitchFamily="18" charset="2"/>
            </a:endParaRPr>
          </a:p>
          <a:p>
            <a:pPr marL="341313">
              <a:lnSpc>
                <a:spcPct val="80000"/>
              </a:lnSpc>
            </a:pP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(i)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multimea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400" i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a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secventelor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binare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infinite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nenumarabila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</a:p>
          <a:p>
            <a:pPr marL="357188" indent="-357188">
              <a:lnSpc>
                <a:spcPct val="80000"/>
              </a:lnSpc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Folosim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metoda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diagonalizarii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a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p.p.a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.</a:t>
            </a:r>
          </a:p>
          <a:p>
            <a:pPr marL="357188" indent="-357188">
              <a:lnSpc>
                <a:spcPct val="80000"/>
              </a:lnSpc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ppa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 </a:t>
            </a:r>
            <a:r>
              <a:rPr lang="en-GB" sz="2000" dirty="0">
                <a:latin typeface="Arial" charset="0"/>
                <a:sym typeface="Symbol" pitchFamily="18" charset="2"/>
              </a:rPr>
              <a:t>f:N </a:t>
            </a:r>
            <a:r>
              <a:rPr lang="en-GB" sz="2000" dirty="0">
                <a:latin typeface="Arial" charset="0"/>
                <a:sym typeface="Wingdings" pitchFamily="2" charset="2"/>
              </a:rPr>
              <a:t> </a:t>
            </a:r>
            <a:r>
              <a:rPr lang="en-GB" sz="2400" i="1" dirty="0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000" dirty="0">
                <a:latin typeface="Arial" charset="0"/>
                <a:sym typeface="Wingdings" pitchFamily="2" charset="2"/>
              </a:rPr>
              <a:t>, </a:t>
            </a:r>
            <a:r>
              <a:rPr lang="en-GB" sz="2000" dirty="0" err="1">
                <a:latin typeface="Arial" charset="0"/>
                <a:sym typeface="Wingdings" pitchFamily="2" charset="2"/>
              </a:rPr>
              <a:t>bijectiva</a:t>
            </a:r>
            <a:r>
              <a:rPr lang="en-GB" sz="2000" dirty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a.i</a:t>
            </a:r>
            <a:r>
              <a:rPr lang="en-GB" sz="2000" dirty="0">
                <a:latin typeface="Arial" charset="0"/>
                <a:sym typeface="Wingdings" pitchFamily="2" charset="2"/>
              </a:rPr>
              <a:t>.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f(n</a:t>
            </a:r>
            <a:r>
              <a:rPr lang="en-GB" sz="2000" dirty="0">
                <a:latin typeface="Arial" charset="0"/>
                <a:sym typeface="Wingdings" pitchFamily="2" charset="2"/>
              </a:rPr>
              <a:t>)=</a:t>
            </a:r>
            <a:r>
              <a:rPr lang="en-GB" sz="2000" dirty="0" err="1">
                <a:latin typeface="Arial" charset="0"/>
                <a:sym typeface="Wingdings" pitchFamily="2" charset="2"/>
              </a:rPr>
              <a:t>b</a:t>
            </a:r>
            <a:r>
              <a:rPr lang="en-GB" sz="2000" baseline="-25000" dirty="0" err="1">
                <a:latin typeface="Arial" charset="0"/>
                <a:sym typeface="Wingdings" pitchFamily="2" charset="2"/>
              </a:rPr>
              <a:t>n</a:t>
            </a:r>
            <a:r>
              <a:rPr lang="en-GB" sz="2000" dirty="0" err="1">
                <a:latin typeface="Arial" charset="0"/>
                <a:sym typeface="Symbol" pitchFamily="18" charset="2"/>
              </a:rPr>
              <a:t></a:t>
            </a:r>
            <a:r>
              <a:rPr lang="en-GB" sz="2400" i="1" dirty="0" err="1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400" i="1" dirty="0">
                <a:latin typeface="Monotype Corsiva" pitchFamily="66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endParaRPr lang="en-GB" sz="2000" dirty="0">
              <a:latin typeface="Arial" charset="0"/>
              <a:sym typeface="Symbol" pitchFamily="18" charset="2"/>
            </a:endParaRPr>
          </a:p>
          <a:p>
            <a:pPr marL="357188" indent="-357188">
              <a:spcBef>
                <a:spcPts val="7800"/>
              </a:spcBef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putem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construi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o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secventa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GB" sz="2000" b="1" i="1" dirty="0" smtClean="0">
                <a:latin typeface="Arial" charset="0"/>
                <a:sym typeface="Symbol" pitchFamily="18" charset="2"/>
              </a:rPr>
              <a:t>b 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astfel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:</a:t>
            </a:r>
          </a:p>
          <a:p>
            <a:pPr marL="463550">
              <a:lnSpc>
                <a:spcPct val="80000"/>
              </a:lnSpc>
            </a:pP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a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GB" sz="2000" baseline="30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cifra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din b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:</a:t>
            </a:r>
          </a:p>
          <a:p>
            <a:pPr marL="357188" indent="447675">
              <a:lnSpc>
                <a:spcPct val="80000"/>
              </a:lnSpc>
            </a:pP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  0,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daca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a n-a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cifra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din f(n)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1,</a:t>
            </a:r>
          </a:p>
          <a:p>
            <a:pPr marL="357188" indent="447675">
              <a:lnSpc>
                <a:spcPct val="80000"/>
              </a:lnSpc>
            </a:pP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  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1,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daca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a n-a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cifra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din f(n)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0 </a:t>
            </a:r>
          </a:p>
          <a:p>
            <a:pPr marL="14288" indent="-14288">
              <a:lnSpc>
                <a:spcPct val="80000"/>
              </a:lnSpc>
            </a:pPr>
            <a:r>
              <a:rPr lang="en-GB" sz="2000" dirty="0" smtClean="0">
                <a:latin typeface="Arial" charset="0"/>
                <a:sym typeface="Symbol" pitchFamily="18" charset="2"/>
              </a:rPr>
              <a:t>=&gt;   b=00111...... </a:t>
            </a:r>
            <a:endParaRPr lang="en-GB" sz="2000" dirty="0" smtClean="0">
              <a:solidFill>
                <a:srgbClr val="7030A0"/>
              </a:solidFill>
              <a:latin typeface="Arial" charset="0"/>
              <a:sym typeface="Symbol" pitchFamily="18" charset="2"/>
            </a:endParaRPr>
          </a:p>
          <a:p>
            <a:pPr marL="357188" indent="-357188">
              <a:spcBef>
                <a:spcPts val="1200"/>
              </a:spcBef>
            </a:pPr>
            <a:r>
              <a:rPr lang="en-GB" sz="2000" dirty="0" smtClean="0">
                <a:latin typeface="Arial" charset="0"/>
                <a:sym typeface="Symbol" pitchFamily="18" charset="2"/>
              </a:rPr>
              <a:t>=&gt;  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bf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(n), 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nN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:</a:t>
            </a:r>
          </a:p>
          <a:p>
            <a:pPr marL="357188" indent="-357188">
              <a:spcBef>
                <a:spcPts val="1200"/>
              </a:spcBef>
            </a:pPr>
            <a:r>
              <a:rPr lang="en-GB" sz="2000" dirty="0" smtClean="0">
                <a:latin typeface="Arial" charset="0"/>
                <a:sym typeface="Symbol" pitchFamily="18" charset="2"/>
              </a:rPr>
              <a:t>=&gt;   </a:t>
            </a:r>
            <a:r>
              <a:rPr lang="en-GB" sz="2000" i="1" dirty="0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000" dirty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>
                <a:latin typeface="Arial" charset="0"/>
                <a:sym typeface="Symbol" pitchFamily="18" charset="2"/>
              </a:rPr>
              <a:t>este</a:t>
            </a:r>
            <a:r>
              <a:rPr lang="en-GB" sz="2000" dirty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2000" dirty="0"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457836" name="Rectangle 108"/>
          <p:cNvSpPr>
            <a:spLocks noChangeArrowheads="1"/>
          </p:cNvSpPr>
          <p:nvPr/>
        </p:nvSpPr>
        <p:spPr bwMode="auto">
          <a:xfrm>
            <a:off x="0" y="4841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642918"/>
            <a:ext cx="8642350" cy="581045"/>
          </a:xfrm>
        </p:spPr>
        <p:txBody>
          <a:bodyPr/>
          <a:lstStyle/>
          <a:p>
            <a:pPr lvl="0" algn="ctr">
              <a:defRPr/>
            </a:pP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3600" b="1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3794" y="6229350"/>
            <a:ext cx="1828800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4082" y="2738446"/>
            <a:ext cx="152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3294" y="4357694"/>
            <a:ext cx="2019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57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57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57298"/>
            <a:ext cx="8281988" cy="53117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Teorema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2</a:t>
            </a:r>
            <a:r>
              <a:rPr lang="en-GB" sz="2400" u="sng" dirty="0" smtClean="0">
                <a:latin typeface="Arial" charset="0"/>
                <a:sym typeface="Symbol" pitchFamily="18" charset="2"/>
              </a:rPr>
              <a:t>9</a:t>
            </a:r>
          </a:p>
          <a:p>
            <a:pPr>
              <a:lnSpc>
                <a:spcPct val="80000"/>
              </a:lnSpc>
            </a:pP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Multimea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i="1" dirty="0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L = 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{ L* | L =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limbaj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}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nenumarabila</a:t>
            </a:r>
            <a:r>
              <a:rPr lang="en-GB" sz="2000" i="1" dirty="0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 </a:t>
            </a:r>
          </a:p>
          <a:p>
            <a:pPr marL="341313">
              <a:lnSpc>
                <a:spcPct val="80000"/>
              </a:lnSpc>
            </a:pPr>
            <a:r>
              <a:rPr lang="en-US" sz="2000" i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Demonstratie</a:t>
            </a:r>
            <a:endParaRPr lang="en-US" sz="2000" i="1" dirty="0" smtClean="0">
              <a:solidFill>
                <a:srgbClr val="00B050"/>
              </a:solidFill>
              <a:latin typeface="Arial" charset="0"/>
              <a:sym typeface="Symbol" pitchFamily="18" charset="2"/>
            </a:endParaRPr>
          </a:p>
          <a:p>
            <a:pPr marL="341313">
              <a:lnSpc>
                <a:spcPct val="80000"/>
              </a:lnSpc>
            </a:pP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(i)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multimea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400" i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a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secventelor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binare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infinite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i="1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nenumarabila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</a:p>
          <a:p>
            <a:pPr marL="357188" indent="-357188">
              <a:lnSpc>
                <a:spcPct val="80000"/>
              </a:lnSpc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Folosim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metoda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diagonalizarii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a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p.p.a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.</a:t>
            </a:r>
          </a:p>
          <a:p>
            <a:pPr marL="357188" indent="-357188">
              <a:lnSpc>
                <a:spcPct val="80000"/>
              </a:lnSpc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ppa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 </a:t>
            </a:r>
            <a:r>
              <a:rPr lang="en-GB" sz="2000" dirty="0">
                <a:latin typeface="Arial" charset="0"/>
                <a:sym typeface="Symbol" pitchFamily="18" charset="2"/>
              </a:rPr>
              <a:t>f:N </a:t>
            </a:r>
            <a:r>
              <a:rPr lang="en-GB" sz="2000" dirty="0">
                <a:latin typeface="Arial" charset="0"/>
                <a:sym typeface="Wingdings" pitchFamily="2" charset="2"/>
              </a:rPr>
              <a:t> </a:t>
            </a:r>
            <a:r>
              <a:rPr lang="en-GB" sz="2400" i="1" dirty="0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000" dirty="0">
                <a:latin typeface="Arial" charset="0"/>
                <a:sym typeface="Wingdings" pitchFamily="2" charset="2"/>
              </a:rPr>
              <a:t>, </a:t>
            </a:r>
            <a:r>
              <a:rPr lang="en-GB" sz="2000" dirty="0" err="1">
                <a:latin typeface="Arial" charset="0"/>
                <a:sym typeface="Wingdings" pitchFamily="2" charset="2"/>
              </a:rPr>
              <a:t>bijectiva</a:t>
            </a:r>
            <a:r>
              <a:rPr lang="en-GB" sz="2000" dirty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a.i</a:t>
            </a:r>
            <a:r>
              <a:rPr lang="en-GB" sz="2000" dirty="0">
                <a:latin typeface="Arial" charset="0"/>
                <a:sym typeface="Wingdings" pitchFamily="2" charset="2"/>
              </a:rPr>
              <a:t>.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f(n</a:t>
            </a:r>
            <a:r>
              <a:rPr lang="en-GB" sz="2000" dirty="0">
                <a:latin typeface="Arial" charset="0"/>
                <a:sym typeface="Wingdings" pitchFamily="2" charset="2"/>
              </a:rPr>
              <a:t>)=</a:t>
            </a:r>
            <a:r>
              <a:rPr lang="en-GB" sz="2000" dirty="0" err="1">
                <a:latin typeface="Arial" charset="0"/>
                <a:sym typeface="Wingdings" pitchFamily="2" charset="2"/>
              </a:rPr>
              <a:t>b</a:t>
            </a:r>
            <a:r>
              <a:rPr lang="en-GB" sz="2000" baseline="-25000" dirty="0" err="1">
                <a:latin typeface="Arial" charset="0"/>
                <a:sym typeface="Wingdings" pitchFamily="2" charset="2"/>
              </a:rPr>
              <a:t>n</a:t>
            </a:r>
            <a:r>
              <a:rPr lang="en-GB" sz="2000" dirty="0" err="1">
                <a:latin typeface="Arial" charset="0"/>
                <a:sym typeface="Symbol" pitchFamily="18" charset="2"/>
              </a:rPr>
              <a:t></a:t>
            </a:r>
            <a:r>
              <a:rPr lang="en-GB" sz="2400" i="1" dirty="0" err="1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400" i="1" dirty="0">
                <a:latin typeface="Monotype Corsiva" pitchFamily="66" charset="0"/>
                <a:sym typeface="Symbol" pitchFamily="18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endParaRPr lang="en-GB" sz="2000" dirty="0">
              <a:latin typeface="Arial" charset="0"/>
              <a:sym typeface="Symbol" pitchFamily="18" charset="2"/>
            </a:endParaRPr>
          </a:p>
          <a:p>
            <a:pPr marL="357188" indent="-357188">
              <a:spcBef>
                <a:spcPts val="7800"/>
              </a:spcBef>
            </a:pPr>
            <a:r>
              <a:rPr lang="en-GB" sz="2000" dirty="0" err="1" smtClean="0">
                <a:latin typeface="Arial" charset="0"/>
                <a:sym typeface="Symbol" pitchFamily="18" charset="2"/>
              </a:rPr>
              <a:t>putem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construi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o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secventa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GB" sz="2000" b="1" i="1" dirty="0" smtClean="0">
                <a:latin typeface="Arial" charset="0"/>
                <a:sym typeface="Symbol" pitchFamily="18" charset="2"/>
              </a:rPr>
              <a:t>b 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astfel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:</a:t>
            </a:r>
          </a:p>
          <a:p>
            <a:pPr marL="463550">
              <a:lnSpc>
                <a:spcPct val="80000"/>
              </a:lnSpc>
            </a:pP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a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GB" sz="2000" baseline="30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cifra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din b 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:</a:t>
            </a:r>
          </a:p>
          <a:p>
            <a:pPr marL="357188" indent="447675">
              <a:lnSpc>
                <a:spcPct val="80000"/>
              </a:lnSpc>
            </a:pP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  0,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daca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a n-a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cifra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din f(n)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1,</a:t>
            </a:r>
          </a:p>
          <a:p>
            <a:pPr marL="357188" indent="447675">
              <a:lnSpc>
                <a:spcPct val="80000"/>
              </a:lnSpc>
            </a:pPr>
            <a:r>
              <a:rPr lang="en-GB" sz="20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   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1,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daca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a n-a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cifra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binara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din f(n) </a:t>
            </a:r>
            <a:r>
              <a:rPr lang="en-GB" sz="2000" dirty="0" err="1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0 </a:t>
            </a:r>
          </a:p>
          <a:p>
            <a:pPr marL="357188" indent="-357188">
              <a:spcBef>
                <a:spcPts val="1200"/>
              </a:spcBef>
            </a:pPr>
            <a:r>
              <a:rPr lang="en-GB" sz="2000" dirty="0" smtClean="0">
                <a:latin typeface="Arial" charset="0"/>
                <a:sym typeface="Symbol" pitchFamily="18" charset="2"/>
              </a:rPr>
              <a:t>=&gt;   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bf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(n), </a:t>
            </a:r>
            <a:r>
              <a:rPr lang="en-GB" sz="2000" dirty="0" err="1" smtClean="0">
                <a:latin typeface="Arial" charset="0"/>
                <a:sym typeface="Symbol" pitchFamily="18" charset="2"/>
              </a:rPr>
              <a:t>nN</a:t>
            </a:r>
            <a:r>
              <a:rPr lang="en-GB" sz="2000" dirty="0" smtClean="0">
                <a:latin typeface="Arial" charset="0"/>
                <a:sym typeface="Symbol" pitchFamily="18" charset="2"/>
              </a:rPr>
              <a:t> :</a:t>
            </a:r>
          </a:p>
          <a:p>
            <a:pPr marL="357188" indent="-357188">
              <a:spcBef>
                <a:spcPts val="1200"/>
              </a:spcBef>
            </a:pPr>
            <a:r>
              <a:rPr lang="en-GB" sz="2000" dirty="0" smtClean="0">
                <a:latin typeface="Arial" charset="0"/>
                <a:sym typeface="Symbol" pitchFamily="18" charset="2"/>
              </a:rPr>
              <a:t>=&gt;   </a:t>
            </a:r>
            <a:r>
              <a:rPr lang="en-GB" sz="2000" i="1" dirty="0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000" dirty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>
                <a:latin typeface="Arial" charset="0"/>
                <a:sym typeface="Symbol" pitchFamily="18" charset="2"/>
              </a:rPr>
              <a:t>este</a:t>
            </a:r>
            <a:r>
              <a:rPr lang="en-GB" sz="2000" dirty="0">
                <a:latin typeface="Arial" charset="0"/>
                <a:sym typeface="Symbol" pitchFamily="18" charset="2"/>
              </a:rPr>
              <a:t> </a:t>
            </a:r>
            <a:r>
              <a:rPr lang="en-GB" sz="2000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2000" dirty="0"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457836" name="Rectangle 108"/>
          <p:cNvSpPr>
            <a:spLocks noChangeArrowheads="1"/>
          </p:cNvSpPr>
          <p:nvPr/>
        </p:nvSpPr>
        <p:spPr bwMode="auto">
          <a:xfrm>
            <a:off x="0" y="4841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642918"/>
            <a:ext cx="8642350" cy="581045"/>
          </a:xfrm>
        </p:spPr>
        <p:txBody>
          <a:bodyPr/>
          <a:lstStyle/>
          <a:p>
            <a:pPr lvl="0" algn="ctr">
              <a:defRPr/>
            </a:pP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3600" b="1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8" name="Group 54"/>
          <p:cNvGraphicFramePr>
            <a:graphicFrameLocks noGrp="1"/>
          </p:cNvGraphicFramePr>
          <p:nvPr/>
        </p:nvGraphicFramePr>
        <p:xfrm>
          <a:off x="5786446" y="2714620"/>
          <a:ext cx="1512888" cy="1828800"/>
        </p:xfrm>
        <a:graphic>
          <a:graphicData uri="http://schemas.openxmlformats.org/drawingml/2006/table">
            <a:tbl>
              <a:tblPr/>
              <a:tblGrid>
                <a:gridCol w="504825"/>
                <a:gridCol w="10080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f(n)=b</a:t>
                      </a:r>
                      <a:r>
                        <a:rPr kumimoji="0" lang="en-GB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100…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010…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110…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001…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09"/>
          <p:cNvGraphicFramePr>
            <a:graphicFrameLocks noGrp="1"/>
          </p:cNvGraphicFramePr>
          <p:nvPr/>
        </p:nvGraphicFramePr>
        <p:xfrm>
          <a:off x="7072330" y="4214818"/>
          <a:ext cx="2016125" cy="2376488"/>
        </p:xfrm>
        <a:graphic>
          <a:graphicData uri="http://schemas.openxmlformats.org/drawingml/2006/table">
            <a:tbl>
              <a:tblPr/>
              <a:tblGrid>
                <a:gridCol w="601662"/>
                <a:gridCol w="1414463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f(n)=b</a:t>
                      </a:r>
                      <a:r>
                        <a:rPr kumimoji="0" lang="en-GB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0000…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GB" sz="1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000…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r>
                        <a:rPr kumimoji="0" lang="en-GB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00…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001</a:t>
                      </a:r>
                      <a:r>
                        <a:rPr kumimoji="0" lang="en-GB" sz="1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0…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1010</a:t>
                      </a:r>
                      <a:r>
                        <a:rPr kumimoji="0" lang="en-GB" sz="1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714620"/>
            <a:ext cx="8477280" cy="3514730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Arial" charset="0"/>
              </a:rPr>
              <a:t>Notiunea</a:t>
            </a:r>
            <a:r>
              <a:rPr lang="en-US" sz="2000" dirty="0" smtClean="0">
                <a:latin typeface="Arial" charset="0"/>
              </a:rPr>
              <a:t> de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: </a:t>
            </a:r>
            <a:r>
              <a:rPr lang="en-US" sz="2000" dirty="0" err="1" smtClean="0">
                <a:latin typeface="Arial" charset="0"/>
              </a:rPr>
              <a:t>aceeasi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semnificatie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pentru</a:t>
            </a:r>
            <a:endParaRPr lang="en-US" sz="2000" dirty="0" smtClean="0">
              <a:latin typeface="Arial" charset="0"/>
            </a:endParaRPr>
          </a:p>
          <a:p>
            <a:pPr marL="346075" indent="-346075" algn="just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charset="0"/>
              </a:rPr>
              <a:t>limbile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naturale</a:t>
            </a:r>
            <a:endParaRPr lang="en-US" sz="2000" dirty="0" smtClean="0">
              <a:latin typeface="Arial" charset="0"/>
            </a:endParaRPr>
          </a:p>
          <a:p>
            <a:pPr marL="346075" indent="-346075" algn="just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charset="0"/>
              </a:rPr>
              <a:t>informatica</a:t>
            </a:r>
            <a:r>
              <a:rPr lang="en-US" sz="2000" dirty="0" smtClean="0">
                <a:latin typeface="Arial" charset="0"/>
              </a:rPr>
              <a:t>, in general</a:t>
            </a:r>
          </a:p>
          <a:p>
            <a:pPr marL="346075" indent="-346075" algn="just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charset="0"/>
              </a:rPr>
              <a:t>teoria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algoritmilor</a:t>
            </a:r>
            <a:r>
              <a:rPr lang="en-US" sz="2000" dirty="0" smtClean="0">
                <a:latin typeface="Arial" charset="0"/>
              </a:rPr>
              <a:t> (</a:t>
            </a:r>
            <a:r>
              <a:rPr lang="en-US" sz="2000" dirty="0" err="1" smtClean="0">
                <a:latin typeface="Arial" charset="0"/>
              </a:rPr>
              <a:t>prelucrarea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algoritmica</a:t>
            </a:r>
            <a:r>
              <a:rPr lang="en-US" sz="2000" dirty="0" smtClean="0">
                <a:latin typeface="Arial" charset="0"/>
              </a:rPr>
              <a:t> a </a:t>
            </a:r>
            <a:r>
              <a:rPr lang="en-US" sz="2000" dirty="0" err="1" smtClean="0">
                <a:latin typeface="Arial" charset="0"/>
              </a:rPr>
              <a:t>informatiei</a:t>
            </a:r>
            <a:r>
              <a:rPr lang="en-US" sz="2000" dirty="0" smtClean="0">
                <a:latin typeface="Arial" charset="0"/>
              </a:rPr>
              <a:t>), in particular</a:t>
            </a:r>
            <a:r>
              <a:rPr lang="en-US" sz="2000" b="1" dirty="0" smtClean="0">
                <a:latin typeface="Arial" charset="0"/>
              </a:rPr>
              <a:t>:</a:t>
            </a:r>
          </a:p>
          <a:p>
            <a:pPr marL="1085850" algn="just">
              <a:buClr>
                <a:srgbClr val="C00000"/>
              </a:buClr>
            </a:pPr>
            <a:r>
              <a:rPr lang="en-US" sz="2000" dirty="0" smtClean="0">
                <a:latin typeface="Arial" charset="0"/>
              </a:rPr>
              <a:t> </a:t>
            </a:r>
            <a:r>
              <a:rPr lang="en-US" sz="2000" i="1" u="sng" dirty="0" err="1" smtClean="0">
                <a:latin typeface="Arial" charset="0"/>
              </a:rPr>
              <a:t>mijloc</a:t>
            </a:r>
            <a:r>
              <a:rPr lang="en-US" sz="2000" i="1" u="sng" dirty="0" smtClean="0">
                <a:latin typeface="Arial" charset="0"/>
              </a:rPr>
              <a:t> de </a:t>
            </a:r>
            <a:r>
              <a:rPr lang="en-US" sz="2000" i="1" u="sng" dirty="0" err="1" smtClean="0">
                <a:latin typeface="Arial" charset="0"/>
              </a:rPr>
              <a:t>comunicare</a:t>
            </a:r>
            <a:r>
              <a:rPr lang="en-US" sz="2000" dirty="0" smtClean="0">
                <a:latin typeface="Arial" charset="0"/>
              </a:rPr>
              <a:t>:</a:t>
            </a:r>
          </a:p>
          <a:p>
            <a:pPr marL="1893888" indent="-347663" algn="just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intre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oameni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,</a:t>
            </a:r>
          </a:p>
          <a:p>
            <a:pPr marL="1893888" indent="-347663" algn="just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intre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om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si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calculator</a:t>
            </a:r>
          </a:p>
          <a:p>
            <a:pPr marL="1893888" indent="-347663" algn="just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intre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oameni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prin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intermediul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calculatorului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, </a:t>
            </a:r>
          </a:p>
          <a:p>
            <a:pPr marL="1893888" indent="-347663" algn="just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intre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Arial" charset="0"/>
              </a:rPr>
              <a:t>calculatoare</a:t>
            </a:r>
            <a:r>
              <a:rPr lang="en-US" sz="2000" i="1" dirty="0" smtClean="0">
                <a:solidFill>
                  <a:srgbClr val="0070C0"/>
                </a:solidFill>
                <a:latin typeface="Arial" charset="0"/>
              </a:rPr>
              <a:t>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8596" y="357166"/>
            <a:ext cx="8358246" cy="8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857495"/>
            <a:ext cx="8281988" cy="3667129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(</a:t>
            </a:r>
            <a:r>
              <a:rPr lang="en-GB" sz="2200" i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ii</a:t>
            </a: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) </a:t>
            </a:r>
            <a:r>
              <a:rPr lang="en-GB" sz="2200" i="1" dirty="0" err="1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multimea</a:t>
            </a: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sym typeface="Symbol" pitchFamily="18" charset="2"/>
              </a:rPr>
              <a:t>L </a:t>
            </a: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= {L* | </a:t>
            </a:r>
            <a:r>
              <a:rPr lang="en-GB" sz="2200" i="1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L </a:t>
            </a:r>
            <a:r>
              <a:rPr lang="en-GB" sz="2200" i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= limbaj</a:t>
            </a: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} </a:t>
            </a:r>
            <a:r>
              <a:rPr lang="en-GB" sz="2200" i="1" dirty="0" err="1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este</a:t>
            </a:r>
            <a:r>
              <a:rPr lang="en-GB" sz="2200" i="1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sz="2200" i="1" dirty="0" err="1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nenumarabila</a:t>
            </a:r>
            <a:endParaRPr lang="en-GB" sz="2200" i="1" dirty="0">
              <a:solidFill>
                <a:schemeClr val="accent5">
                  <a:lumMod val="25000"/>
                </a:schemeClr>
              </a:solidFill>
              <a:latin typeface="Arial" charset="0"/>
              <a:sym typeface="Symbol" pitchFamily="18" charset="2"/>
            </a:endParaRPr>
          </a:p>
          <a:p>
            <a:pPr marL="357188" indent="-357188">
              <a:lnSpc>
                <a:spcPct val="80000"/>
              </a:lnSpc>
            </a:pPr>
            <a:r>
              <a:rPr lang="en-GB" sz="2200" dirty="0">
                <a:latin typeface="Arial" charset="0"/>
                <a:sym typeface="Symbol" pitchFamily="18" charset="2"/>
              </a:rPr>
              <a:t>E </a:t>
            </a:r>
            <a:r>
              <a:rPr lang="en-GB" sz="2200" dirty="0" err="1">
                <a:latin typeface="Arial" charset="0"/>
                <a:sym typeface="Symbol" pitchFamily="18" charset="2"/>
              </a:rPr>
              <a:t>suficient</a:t>
            </a:r>
            <a:r>
              <a:rPr lang="en-GB" sz="2200" dirty="0">
                <a:latin typeface="Arial" charset="0"/>
                <a:sym typeface="Symbol" pitchFamily="18" charset="2"/>
              </a:rPr>
              <a:t> </a:t>
            </a:r>
            <a:r>
              <a:rPr lang="en-GB" sz="2200" dirty="0" err="1">
                <a:latin typeface="Arial" charset="0"/>
                <a:sym typeface="Symbol" pitchFamily="18" charset="2"/>
              </a:rPr>
              <a:t>sa</a:t>
            </a:r>
            <a:r>
              <a:rPr lang="en-GB" sz="2200" dirty="0">
                <a:latin typeface="Arial" charset="0"/>
                <a:sym typeface="Symbol" pitchFamily="18" charset="2"/>
              </a:rPr>
              <a:t> </a:t>
            </a:r>
            <a:r>
              <a:rPr lang="en-GB" sz="2200" dirty="0" err="1">
                <a:latin typeface="Arial" charset="0"/>
                <a:sym typeface="Symbol" pitchFamily="18" charset="2"/>
              </a:rPr>
              <a:t>gasim</a:t>
            </a:r>
            <a:r>
              <a:rPr lang="en-GB" sz="2200" dirty="0">
                <a:latin typeface="Arial" charset="0"/>
                <a:sym typeface="Symbol" pitchFamily="18" charset="2"/>
              </a:rPr>
              <a:t> f: </a:t>
            </a:r>
            <a:r>
              <a:rPr lang="en-GB" sz="2600" i="1" dirty="0">
                <a:latin typeface="Monotype Corsiva" pitchFamily="66" charset="0"/>
                <a:sym typeface="Symbol" pitchFamily="18" charset="2"/>
              </a:rPr>
              <a:t>L</a:t>
            </a:r>
            <a:r>
              <a:rPr lang="en-GB" sz="2600" dirty="0">
                <a:latin typeface="Arial" charset="0"/>
                <a:sym typeface="Symbol" pitchFamily="18" charset="2"/>
              </a:rPr>
              <a:t> </a:t>
            </a:r>
            <a:r>
              <a:rPr lang="en-GB" sz="2200" dirty="0">
                <a:latin typeface="Arial" charset="0"/>
                <a:sym typeface="Wingdings" pitchFamily="2" charset="2"/>
              </a:rPr>
              <a:t> </a:t>
            </a:r>
            <a:r>
              <a:rPr lang="en-GB" sz="2600" i="1" dirty="0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200">
                <a:latin typeface="Arial" charset="0"/>
                <a:sym typeface="Wingdings" pitchFamily="2" charset="2"/>
              </a:rPr>
              <a:t>, </a:t>
            </a:r>
            <a:r>
              <a:rPr lang="en-GB" sz="2200" smtClean="0">
                <a:latin typeface="Arial" charset="0"/>
                <a:sym typeface="Wingdings" pitchFamily="2" charset="2"/>
              </a:rPr>
              <a:t>bijectiva</a:t>
            </a:r>
            <a:endParaRPr lang="en-GB" sz="2200" dirty="0">
              <a:latin typeface="Arial" charset="0"/>
              <a:sym typeface="Wingdings" pitchFamily="2" charset="2"/>
            </a:endParaRPr>
          </a:p>
          <a:p>
            <a:pPr marL="357188" indent="-357188">
              <a:lnSpc>
                <a:spcPct val="80000"/>
              </a:lnSpc>
            </a:pPr>
            <a:r>
              <a:rPr lang="en-GB" sz="2200" smtClean="0">
                <a:latin typeface="Arial" charset="0"/>
                <a:sym typeface="Symbol" pitchFamily="18" charset="2"/>
              </a:rPr>
              <a:t>ori,   </a:t>
            </a:r>
            <a:r>
              <a:rPr lang="en-GB" sz="2200" smtClean="0">
                <a:latin typeface="Arial" charset="0"/>
                <a:sym typeface="Symbol"/>
              </a:rPr>
              <a:t>  </a:t>
            </a:r>
            <a:r>
              <a:rPr lang="en-GB" sz="2200" smtClean="0">
                <a:latin typeface="Arial" charset="0"/>
                <a:sym typeface="Symbol" pitchFamily="18" charset="2"/>
              </a:rPr>
              <a:t>f</a:t>
            </a:r>
            <a:r>
              <a:rPr lang="en-GB" sz="2200" dirty="0">
                <a:latin typeface="Arial" charset="0"/>
                <a:sym typeface="Symbol" pitchFamily="18" charset="2"/>
              </a:rPr>
              <a:t>: </a:t>
            </a:r>
            <a:r>
              <a:rPr lang="en-GB" sz="2600" i="1" dirty="0">
                <a:latin typeface="Monotype Corsiva" pitchFamily="66" charset="0"/>
                <a:sym typeface="Symbol" pitchFamily="18" charset="2"/>
              </a:rPr>
              <a:t>L</a:t>
            </a:r>
            <a:r>
              <a:rPr lang="en-GB" sz="2200" dirty="0">
                <a:latin typeface="Arial" charset="0"/>
                <a:sym typeface="Symbol" pitchFamily="18" charset="2"/>
              </a:rPr>
              <a:t> </a:t>
            </a:r>
            <a:r>
              <a:rPr lang="en-GB" sz="2200" dirty="0">
                <a:latin typeface="Arial" charset="0"/>
                <a:sym typeface="Wingdings" pitchFamily="2" charset="2"/>
              </a:rPr>
              <a:t> </a:t>
            </a:r>
            <a:r>
              <a:rPr lang="en-GB" sz="2600" i="1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200" i="1" smtClean="0">
                <a:latin typeface="Monotype Corsiva" pitchFamily="66" charset="0"/>
                <a:sym typeface="Symbol" pitchFamily="18" charset="2"/>
              </a:rPr>
              <a:t>:  </a:t>
            </a:r>
            <a:r>
              <a:rPr lang="en-GB" sz="2200" smtClean="0">
                <a:latin typeface="Arial" charset="0"/>
                <a:sym typeface="Symbol" pitchFamily="18" charset="2"/>
              </a:rPr>
              <a:t> </a:t>
            </a:r>
            <a:r>
              <a:rPr lang="en-GB" sz="2200" dirty="0">
                <a:latin typeface="Arial" charset="0"/>
                <a:sym typeface="Symbol" pitchFamily="18" charset="2"/>
              </a:rPr>
              <a:t>f(L</a:t>
            </a:r>
            <a:r>
              <a:rPr lang="en-GB" sz="2200">
                <a:latin typeface="Arial" charset="0"/>
                <a:sym typeface="Symbol" pitchFamily="18" charset="2"/>
              </a:rPr>
              <a:t>)= </a:t>
            </a:r>
            <a:r>
              <a:rPr lang="en-GB" sz="2200" smtClean="0">
                <a:latin typeface="Arial" charset="0"/>
                <a:sym typeface="Symbol"/>
              </a:rPr>
              <a:t></a:t>
            </a:r>
            <a:r>
              <a:rPr lang="en-GB" sz="2200" baseline="-25000" smtClean="0">
                <a:latin typeface="Arial" charset="0"/>
                <a:sym typeface="Symbol" pitchFamily="18" charset="2"/>
              </a:rPr>
              <a:t>L</a:t>
            </a:r>
            <a:endParaRPr lang="en-GB" sz="2200" smtClean="0">
              <a:latin typeface="Arial" charset="0"/>
              <a:sym typeface="Symbol" pitchFamily="18" charset="2"/>
            </a:endParaRPr>
          </a:p>
          <a:p>
            <a:pPr marL="357188" indent="-357188">
              <a:lnSpc>
                <a:spcPct val="80000"/>
              </a:lnSpc>
            </a:pPr>
            <a:r>
              <a:rPr lang="en-GB" sz="2200" smtClean="0">
                <a:latin typeface="Arial" charset="0"/>
                <a:sym typeface="Symbol" pitchFamily="18" charset="2"/>
              </a:rPr>
              <a:t>	   şi, evident,    f = bijectiva;</a:t>
            </a:r>
          </a:p>
          <a:p>
            <a:pPr marL="357188" indent="-357188">
              <a:lnSpc>
                <a:spcPct val="80000"/>
              </a:lnSpc>
            </a:pPr>
            <a:r>
              <a:rPr lang="en-GB" sz="2200" smtClean="0">
                <a:latin typeface="Arial" charset="0"/>
                <a:sym typeface="Symbol" pitchFamily="18" charset="2"/>
              </a:rPr>
              <a:t>cf</a:t>
            </a:r>
            <a:r>
              <a:rPr lang="en-GB" sz="2200" dirty="0">
                <a:latin typeface="Arial" charset="0"/>
                <a:sym typeface="Symbol" pitchFamily="18" charset="2"/>
              </a:rPr>
              <a:t>. </a:t>
            </a:r>
            <a:r>
              <a:rPr lang="en-GB" sz="2200">
                <a:latin typeface="Arial" charset="0"/>
                <a:sym typeface="Symbol" pitchFamily="18" charset="2"/>
              </a:rPr>
              <a:t>(</a:t>
            </a:r>
            <a:r>
              <a:rPr lang="en-GB" sz="2200" smtClean="0">
                <a:latin typeface="Arial" charset="0"/>
                <a:sym typeface="Symbol" pitchFamily="18" charset="2"/>
              </a:rPr>
              <a:t>i) </a:t>
            </a:r>
            <a:r>
              <a:rPr lang="en-GB" sz="2600" i="1" smtClean="0">
                <a:latin typeface="Monotype Corsiva" pitchFamily="66" charset="0"/>
                <a:sym typeface="Symbol" pitchFamily="18" charset="2"/>
              </a:rPr>
              <a:t>B</a:t>
            </a:r>
            <a:r>
              <a:rPr lang="en-GB" sz="2200" smtClean="0">
                <a:latin typeface="Arial" charset="0"/>
                <a:sym typeface="Symbol" pitchFamily="18" charset="2"/>
              </a:rPr>
              <a:t> </a:t>
            </a:r>
            <a:r>
              <a:rPr lang="en-GB" sz="2200" dirty="0">
                <a:latin typeface="Arial" charset="0"/>
                <a:sym typeface="Symbol" pitchFamily="18" charset="2"/>
              </a:rPr>
              <a:t>=</a:t>
            </a:r>
            <a:r>
              <a:rPr lang="en-GB" sz="2200" dirty="0" err="1">
                <a:latin typeface="Arial" charset="0"/>
                <a:sym typeface="Symbol" pitchFamily="18" charset="2"/>
              </a:rPr>
              <a:t>nenumarabila</a:t>
            </a:r>
            <a:r>
              <a:rPr lang="en-GB" sz="2200" dirty="0">
                <a:latin typeface="Arial" charset="0"/>
                <a:sym typeface="Symbol" pitchFamily="18" charset="2"/>
              </a:rPr>
              <a:t> =&gt; </a:t>
            </a:r>
            <a:r>
              <a:rPr lang="en-GB" sz="2600" i="1" dirty="0">
                <a:latin typeface="Monotype Corsiva" pitchFamily="66" charset="0"/>
                <a:sym typeface="Symbol" pitchFamily="18" charset="2"/>
              </a:rPr>
              <a:t>L</a:t>
            </a:r>
            <a:r>
              <a:rPr lang="en-GB" sz="2200" i="1" dirty="0">
                <a:latin typeface="Arial" charset="0"/>
                <a:sym typeface="Symbol" pitchFamily="18" charset="2"/>
              </a:rPr>
              <a:t> </a:t>
            </a:r>
            <a:r>
              <a:rPr lang="en-GB" sz="2200" err="1">
                <a:latin typeface="Arial" charset="0"/>
                <a:sym typeface="Symbol" pitchFamily="18" charset="2"/>
              </a:rPr>
              <a:t>nenumarabila</a:t>
            </a:r>
            <a:r>
              <a:rPr lang="en-GB" sz="2200" smtClean="0">
                <a:latin typeface="Arial" charset="0"/>
                <a:sym typeface="Symbol" pitchFamily="18" charset="2"/>
              </a:rPr>
              <a:t>.</a:t>
            </a:r>
            <a:endParaRPr lang="en-GB" sz="2200" dirty="0">
              <a:latin typeface="Arial" charset="0"/>
              <a:sym typeface="Symbol" pitchFamily="18" charset="2"/>
            </a:endParaRPr>
          </a:p>
        </p:txBody>
      </p:sp>
      <p:sp>
        <p:nvSpPr>
          <p:cNvPr id="459820" name="Rectangle 44"/>
          <p:cNvSpPr>
            <a:spLocks noChangeArrowheads="1"/>
          </p:cNvSpPr>
          <p:nvPr/>
        </p:nvSpPr>
        <p:spPr bwMode="auto">
          <a:xfrm>
            <a:off x="0" y="4841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88104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357166"/>
            <a:ext cx="8642350" cy="86679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571612"/>
            <a:ext cx="9144000" cy="528638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30: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limbaje</a:t>
            </a:r>
            <a:endParaRPr lang="en-US" sz="2400" u="sng" dirty="0" smtClean="0">
              <a:latin typeface="Arial" charset="0"/>
            </a:endParaRPr>
          </a:p>
          <a:p>
            <a:pPr marL="381000" indent="-381000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Fie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 ;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</a:t>
            </a:r>
          </a:p>
          <a:p>
            <a:pPr marL="1023938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mi(L)=L</a:t>
            </a:r>
            <a:r>
              <a:rPr lang="en-US" sz="2000" baseline="30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 {mi(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|v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L} </a:t>
            </a: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reversul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in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raport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cu ; </a:t>
            </a:r>
          </a:p>
          <a:p>
            <a:pPr marL="1023938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30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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*|v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/>
              </a:rPr>
              <a:t>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L} </a:t>
            </a: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complementul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in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raport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cu ; </a:t>
            </a:r>
          </a:p>
          <a:p>
            <a:pPr marL="381000" indent="-381000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Fie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limbajele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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*  (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oarecare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);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</a:t>
            </a:r>
          </a:p>
          <a:p>
            <a:pPr marL="1023938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L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 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  <a:latin typeface="Times New Roma"/>
                <a:cs typeface="Times New Roman" pitchFamily="18" charset="0"/>
                <a:sym typeface="Symbol" pitchFamily="18" charset="2"/>
              </a:rPr>
              <a:t> </a:t>
            </a:r>
            <a:r>
              <a:rPr lang="en-US" sz="2000" dirty="0" smtClean="0">
                <a:solidFill>
                  <a:srgbClr val="00B050"/>
                </a:solidFill>
                <a:latin typeface="MT Extra" pitchFamily="18" charset="2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sz="2000" baseline="-25000" dirty="0" smtClean="0">
                <a:solidFill>
                  <a:srgbClr val="00B050"/>
                </a:solidFill>
                <a:latin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Symbol" pitchFamily="18" charset="2"/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*|v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 </a:t>
            </a:r>
            <a:r>
              <a:rPr lang="en-US" sz="18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sau</a:t>
            </a:r>
            <a:r>
              <a:rPr lang="en-US" sz="1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reuniunea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limbajelor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; </a:t>
            </a:r>
          </a:p>
          <a:p>
            <a:pPr marL="1023938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L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  <a:latin typeface="Times New Roma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Ç </a:t>
            </a:r>
            <a:r>
              <a:rPr lang="en-US" sz="2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sz="2000" baseline="-25000" dirty="0" smtClean="0">
                <a:solidFill>
                  <a:srgbClr val="00B050"/>
                </a:solidFill>
                <a:latin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Symbol" pitchFamily="18" charset="2"/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*| 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  </a:t>
            </a:r>
            <a:r>
              <a:rPr lang="en-US" sz="18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şi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intersectia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limbajelor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; </a:t>
            </a:r>
          </a:p>
          <a:p>
            <a:pPr marL="1023938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-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 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*|v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  </a:t>
            </a:r>
            <a:r>
              <a:rPr lang="en-US" sz="18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şi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/>
              </a:rPr>
              <a:t>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diferenta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limbajelor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endParaRPr lang="en-US" sz="2000" b="1" dirty="0" smtClean="0">
              <a:latin typeface="Arial" charset="0"/>
              <a:sym typeface="Symbol" pitchFamily="18" charset="2"/>
            </a:endParaRP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endParaRPr lang="en-US" sz="2000" b="1" dirty="0" smtClean="0">
              <a:latin typeface="Arial" charset="0"/>
              <a:sym typeface="Symbol" pitchFamily="18" charset="2"/>
            </a:endParaRP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1597025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</a:p>
          <a:p>
            <a:pPr marL="1023938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8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8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142852"/>
            <a:ext cx="8642350" cy="86679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pPr algn="just"/>
            <a:r>
              <a:rPr lang="en-US" sz="2400" u="sng" dirty="0" smtClean="0">
                <a:latin typeface="Arial" charset="0"/>
              </a:rPr>
              <a:t>Definitii30: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limbaje</a:t>
            </a:r>
            <a:r>
              <a:rPr lang="en-US" sz="2400" u="sng" dirty="0" smtClean="0">
                <a:latin typeface="Arial" charset="0"/>
              </a:rPr>
              <a:t> (cont.)</a:t>
            </a:r>
          </a:p>
          <a:p>
            <a:pPr marL="381000" indent="-381000" algn="just">
              <a:spcBef>
                <a:spcPts val="6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Fie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doua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alfabete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doua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limbaje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* 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: </a:t>
            </a:r>
          </a:p>
          <a:p>
            <a:pPr marL="1092200" algn="just">
              <a:spcBef>
                <a:spcPts val="600"/>
              </a:spcBef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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={</a:t>
            </a:r>
            <a:r>
              <a:rPr lang="en-US" sz="2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(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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)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*|v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 </a:t>
            </a:r>
            <a:r>
              <a:rPr lang="en-US" sz="18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si</a:t>
            </a:r>
            <a:r>
              <a:rPr lang="en-US" sz="1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 algn="just">
              <a:spcBef>
                <a:spcPts val="600"/>
              </a:spcBef>
            </a:pPr>
            <a:r>
              <a:rPr lang="en-US" sz="2000" dirty="0" err="1" smtClean="0"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obtinut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concatenarea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(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produsul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limbajelor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, 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1604963">
              <a:spcBef>
                <a:spcPts val="600"/>
              </a:spcBef>
            </a:pPr>
            <a:endParaRPr lang="en-US" sz="2000" b="1" dirty="0" smtClean="0">
              <a:latin typeface="Arial" charset="0"/>
              <a:sym typeface="Symbol" pitchFamily="18" charset="2"/>
            </a:endParaRPr>
          </a:p>
          <a:p>
            <a:pPr marL="1604963">
              <a:spcBef>
                <a:spcPts val="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inchiderea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reflexiva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tranzitiva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(Kleene)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L,</a:t>
            </a:r>
          </a:p>
          <a:p>
            <a:pPr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1604963">
              <a:spcBef>
                <a:spcPts val="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inchiderea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tranzitiva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L;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Fie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alfabetul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 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doua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limbaje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 *;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: </a:t>
            </a:r>
          </a:p>
          <a:p>
            <a:pPr marL="1092200">
              <a:spcBef>
                <a:spcPts val="600"/>
              </a:spcBef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/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= 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 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 *|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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: </a:t>
            </a:r>
            <a:r>
              <a:rPr lang="en-US" sz="2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</a:t>
            </a:r>
          </a:p>
          <a:p>
            <a:pPr marL="1597025">
              <a:spcBef>
                <a:spcPts val="60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câtul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la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dreapta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al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,</a:t>
            </a:r>
          </a:p>
          <a:p>
            <a:pPr marL="1092200">
              <a:spcBef>
                <a:spcPts val="600"/>
              </a:spcBef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\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= 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 *|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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: </a:t>
            </a:r>
            <a:r>
              <a:rPr lang="en-US" sz="2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>
              <a:spcBef>
                <a:spcPts val="60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câtul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la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stanga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al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651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59674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3857628"/>
            <a:ext cx="35941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142852"/>
            <a:ext cx="8642350" cy="86679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30: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limbaje</a:t>
            </a:r>
            <a:r>
              <a:rPr lang="en-US" sz="2400" u="sng" dirty="0" smtClean="0">
                <a:latin typeface="Arial" charset="0"/>
              </a:rPr>
              <a:t> (cont.)</a:t>
            </a:r>
          </a:p>
          <a:p>
            <a:pPr marL="381000" indent="-381000" algn="just">
              <a:spcBef>
                <a:spcPts val="6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Fie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doua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alfabete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doua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limbaje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* 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: </a:t>
            </a:r>
          </a:p>
          <a:p>
            <a:pPr marL="1092200" algn="just">
              <a:spcBef>
                <a:spcPts val="600"/>
              </a:spcBef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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={</a:t>
            </a:r>
            <a:r>
              <a:rPr lang="en-US" sz="2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(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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)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*|v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 </a:t>
            </a:r>
            <a:r>
              <a:rPr lang="en-US" sz="18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si</a:t>
            </a:r>
            <a:r>
              <a:rPr lang="en-US" sz="1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 algn="just">
              <a:spcBef>
                <a:spcPts val="600"/>
              </a:spcBef>
            </a:pPr>
            <a:r>
              <a:rPr lang="en-US" sz="2000" dirty="0" err="1" smtClean="0"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obtinut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concatenarea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(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produsul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limbajelor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, 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1604963">
              <a:spcBef>
                <a:spcPts val="600"/>
              </a:spcBef>
            </a:pPr>
            <a:endParaRPr lang="en-US" sz="2000" b="1" dirty="0" smtClean="0">
              <a:latin typeface="Arial" charset="0"/>
              <a:sym typeface="Symbol" pitchFamily="18" charset="2"/>
            </a:endParaRPr>
          </a:p>
          <a:p>
            <a:pPr marL="1604963">
              <a:spcBef>
                <a:spcPts val="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inchiderea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reflexiva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şi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tranzitiva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(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Kleene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L,</a:t>
            </a:r>
          </a:p>
          <a:p>
            <a:pPr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1604963">
              <a:spcBef>
                <a:spcPts val="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inchiderea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tranzitiva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L;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Fie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alfabetul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 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doua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limbaje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L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2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 *;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: </a:t>
            </a:r>
          </a:p>
          <a:p>
            <a:pPr marL="1092200">
              <a:spcBef>
                <a:spcPts val="600"/>
              </a:spcBef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/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= 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 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 *|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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: </a:t>
            </a:r>
            <a:r>
              <a:rPr lang="en-US" sz="2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</a:t>
            </a:r>
          </a:p>
          <a:p>
            <a:pPr marL="1597025">
              <a:spcBef>
                <a:spcPts val="60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câtul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la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dreapta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al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,</a:t>
            </a:r>
          </a:p>
          <a:p>
            <a:pPr marL="1092200">
              <a:spcBef>
                <a:spcPts val="600"/>
              </a:spcBef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\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= {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 *|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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 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: </a:t>
            </a:r>
            <a:r>
              <a:rPr lang="en-US" sz="2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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} </a:t>
            </a:r>
          </a:p>
          <a:p>
            <a:pPr marL="1597025">
              <a:spcBef>
                <a:spcPts val="600"/>
              </a:spcBef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câtul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la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stanga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al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2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214414" y="2786058"/>
          <a:ext cx="59785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4" name="Equation" r:id="rId4" imgW="4368800" imgH="469900" progId="Equation.3">
                  <p:embed/>
                </p:oleObj>
              </mc:Choice>
              <mc:Fallback>
                <p:oleObj name="Equation" r:id="rId4" imgW="4368800" imgH="469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786058"/>
                        <a:ext cx="597852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85852" y="3929066"/>
          <a:ext cx="35972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5" name="Equation" r:id="rId6" imgW="2628900" imgH="469900" progId="Equation.3">
                  <p:embed/>
                </p:oleObj>
              </mc:Choice>
              <mc:Fallback>
                <p:oleObj name="Equation" r:id="rId6" imgW="26289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929066"/>
                        <a:ext cx="35972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66673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052736"/>
            <a:ext cx="8963025" cy="5529278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30: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limbaje</a:t>
            </a:r>
            <a:r>
              <a:rPr lang="en-US" sz="2400" u="sng" dirty="0" smtClean="0">
                <a:latin typeface="Arial" charset="0"/>
              </a:rPr>
              <a:t> (cont.)</a:t>
            </a:r>
          </a:p>
          <a:p>
            <a:pPr marL="0" lvl="2" indent="0">
              <a:buNone/>
            </a:pP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)  Fie </a:t>
            </a:r>
            <a:r>
              <a:rPr lang="en-US" sz="2000" dirty="0" err="1" smtClean="0">
                <a:latin typeface="Arial" charset="0"/>
              </a:rPr>
              <a:t>doua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alfabete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  <a:sym typeface="Symbol"/>
              </a:rPr>
              <a:t>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; se </a:t>
            </a:r>
            <a:r>
              <a:rPr lang="en-US" sz="2000" dirty="0" err="1" smtClean="0">
                <a:latin typeface="Arial" charset="0"/>
                <a:sym typeface="Symbol"/>
              </a:rPr>
              <a:t>numeste</a:t>
            </a:r>
            <a:r>
              <a:rPr lang="en-US" sz="2000" dirty="0" smtClean="0">
                <a:latin typeface="Arial" charset="0"/>
                <a:sym typeface="Symbol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charset="0"/>
                <a:sym typeface="Symbol"/>
              </a:rPr>
              <a:t>substitutie</a:t>
            </a:r>
            <a:r>
              <a:rPr lang="en-US" sz="2000" dirty="0" smtClean="0">
                <a:latin typeface="Arial" charset="0"/>
                <a:sym typeface="Symbol"/>
              </a:rPr>
              <a:t> o </a:t>
            </a:r>
            <a:r>
              <a:rPr lang="en-US" sz="2000" dirty="0" err="1" smtClean="0">
                <a:latin typeface="Arial" charset="0"/>
                <a:sym typeface="Symbol"/>
              </a:rPr>
              <a:t>functie</a:t>
            </a:r>
            <a:r>
              <a:rPr lang="en-US" sz="2000" dirty="0" smtClean="0">
                <a:latin typeface="Arial" charset="0"/>
                <a:sym typeface="Symbol"/>
              </a:rPr>
              <a:t> </a:t>
            </a:r>
          </a:p>
          <a:p>
            <a:pPr marL="682625" lvl="2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s :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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→ </a:t>
            </a:r>
            <a:r>
              <a:rPr lang="en-US" dirty="0" smtClean="0">
                <a:solidFill>
                  <a:srgbClr val="00B050"/>
                </a:solidFill>
                <a:latin typeface="Monotype Corsiva" pitchFamily="66" charset="0"/>
              </a:rPr>
              <a:t>P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*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) </a:t>
            </a:r>
          </a:p>
          <a:p>
            <a:pPr marL="0" lvl="2" indent="0">
              <a:buNone/>
            </a:pPr>
            <a:r>
              <a:rPr lang="en-US" sz="2000" dirty="0" err="1" smtClean="0">
                <a:latin typeface="Arial" charset="0"/>
              </a:rPr>
              <a:t>Extindem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aceasta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aplicatie</a:t>
            </a:r>
            <a:r>
              <a:rPr lang="en-US" sz="2000" dirty="0" smtClean="0">
                <a:latin typeface="Arial" charset="0"/>
              </a:rPr>
              <a:t> la </a:t>
            </a:r>
            <a:r>
              <a:rPr lang="en-US" sz="2000" dirty="0" smtClean="0">
                <a:latin typeface="Arial" charset="0"/>
                <a:sym typeface="Symbol"/>
              </a:rPr>
              <a:t></a:t>
            </a:r>
            <a:r>
              <a:rPr lang="en-US" sz="2000" dirty="0" smtClean="0">
                <a:latin typeface="Arial" charset="0"/>
              </a:rPr>
              <a:t>* </a:t>
            </a:r>
            <a:r>
              <a:rPr lang="en-US" sz="2000" dirty="0" err="1" smtClean="0">
                <a:latin typeface="Arial" charset="0"/>
              </a:rPr>
              <a:t>prin</a:t>
            </a:r>
            <a:endParaRPr lang="en-US" sz="2000" dirty="0" smtClean="0">
              <a:latin typeface="Arial" charset="0"/>
            </a:endParaRPr>
          </a:p>
          <a:p>
            <a:pPr marL="682625"/>
            <a:r>
              <a:rPr lang="en-US" sz="2000" dirty="0" smtClean="0">
                <a:latin typeface="Arial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s(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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) = {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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}, </a:t>
            </a:r>
          </a:p>
          <a:p>
            <a:pPr marL="682625"/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s(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a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) = s(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)s(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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), 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a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∈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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, 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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∈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Symbol"/>
              </a:rPr>
              <a:t>*</a:t>
            </a:r>
            <a:endParaRPr lang="en-US" sz="2000" dirty="0" smtClean="0">
              <a:solidFill>
                <a:srgbClr val="00B050"/>
              </a:solidFill>
              <a:latin typeface="Arial" charset="0"/>
            </a:endParaRPr>
          </a:p>
          <a:p>
            <a:r>
              <a:rPr lang="en-US" sz="2000" u="sng" dirty="0" smtClean="0">
                <a:latin typeface="Arial" charset="0"/>
              </a:rPr>
              <a:t>Obs.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000" dirty="0" err="1" smtClean="0">
                <a:latin typeface="Arial" charset="0"/>
              </a:rPr>
              <a:t>aceasta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000" dirty="0" err="1" smtClean="0">
                <a:latin typeface="Arial" charset="0"/>
              </a:rPr>
              <a:t>extensie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este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canonica</a:t>
            </a:r>
            <a:r>
              <a:rPr lang="en-US" sz="2000" dirty="0" smtClean="0">
                <a:latin typeface="Arial" charset="0"/>
              </a:rPr>
              <a:t> :</a:t>
            </a:r>
          </a:p>
          <a:p>
            <a:pPr marL="682625"/>
            <a:r>
              <a:rPr lang="en-US" sz="2000" dirty="0" err="1" smtClean="0">
                <a:latin typeface="Arial" charset="0"/>
              </a:rPr>
              <a:t>daca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000" dirty="0" smtClean="0">
                <a:latin typeface="Monotype Corsiva" pitchFamily="66" charset="0"/>
              </a:rPr>
              <a:t>w</a:t>
            </a:r>
            <a:r>
              <a:rPr lang="en-US" sz="2000" dirty="0" smtClean="0">
                <a:latin typeface="Arial" charset="0"/>
              </a:rPr>
              <a:t> = </a:t>
            </a:r>
            <a:r>
              <a:rPr lang="en-US" sz="2000" dirty="0" smtClean="0">
                <a:latin typeface="Arial" charset="0"/>
                <a:sym typeface="Symbol"/>
              </a:rPr>
              <a:t> </a:t>
            </a:r>
            <a:r>
              <a:rPr lang="en-US" sz="2000" dirty="0" smtClean="0">
                <a:latin typeface="Arial" charset="0"/>
              </a:rPr>
              <a:t>∈ </a:t>
            </a:r>
            <a:r>
              <a:rPr lang="en-US" sz="2000" dirty="0" smtClean="0">
                <a:latin typeface="Arial" charset="0"/>
                <a:sym typeface="Symbol"/>
              </a:rPr>
              <a:t>*</a:t>
            </a:r>
            <a:r>
              <a:rPr lang="en-US" sz="2000" dirty="0" smtClean="0">
                <a:latin typeface="Arial" charset="0"/>
              </a:rPr>
              <a:t>,  </a:t>
            </a:r>
            <a:r>
              <a:rPr lang="en-US" sz="2000" dirty="0" err="1" smtClean="0">
                <a:latin typeface="Arial" charset="0"/>
              </a:rPr>
              <a:t>atunci</a:t>
            </a:r>
            <a:r>
              <a:rPr lang="en-US" sz="2000" dirty="0" smtClean="0">
                <a:latin typeface="Arial" charset="0"/>
              </a:rPr>
              <a:t>   s(</a:t>
            </a:r>
            <a:r>
              <a:rPr lang="en-US" sz="2000" dirty="0" smtClean="0">
                <a:latin typeface="Monotype Corsiva" pitchFamily="66" charset="0"/>
              </a:rPr>
              <a:t>w</a:t>
            </a:r>
            <a:r>
              <a:rPr lang="en-US" sz="2000" dirty="0" smtClean="0">
                <a:latin typeface="Arial" charset="0"/>
              </a:rPr>
              <a:t>) = s(</a:t>
            </a:r>
            <a:r>
              <a:rPr lang="en-US" sz="2000" dirty="0" smtClean="0">
                <a:latin typeface="Arial" charset="0"/>
                <a:sym typeface="Symbol"/>
              </a:rPr>
              <a:t></a:t>
            </a:r>
            <a:r>
              <a:rPr lang="en-US" sz="2000" dirty="0" smtClean="0">
                <a:latin typeface="Arial" charset="0"/>
              </a:rPr>
              <a:t>)s(</a:t>
            </a:r>
            <a:r>
              <a:rPr lang="en-US" sz="2000" dirty="0" smtClean="0">
                <a:latin typeface="Arial" charset="0"/>
                <a:sym typeface="Symbol"/>
              </a:rPr>
              <a:t></a:t>
            </a:r>
            <a:r>
              <a:rPr lang="en-US" sz="2000" dirty="0" smtClean="0">
                <a:latin typeface="Arial" charset="0"/>
              </a:rPr>
              <a:t>),   s(</a:t>
            </a:r>
            <a:r>
              <a:rPr lang="en-US" sz="2000" dirty="0" smtClean="0">
                <a:latin typeface="Arial" charset="0"/>
                <a:sym typeface="Symbol"/>
              </a:rPr>
              <a:t></a:t>
            </a:r>
            <a:r>
              <a:rPr lang="en-US" sz="2000" dirty="0" smtClean="0">
                <a:latin typeface="Arial" charset="0"/>
              </a:rPr>
              <a:t>), s(</a:t>
            </a:r>
            <a:r>
              <a:rPr lang="en-US" sz="2000" dirty="0" smtClean="0">
                <a:latin typeface="Arial" charset="0"/>
                <a:sym typeface="Symbol"/>
              </a:rPr>
              <a:t></a:t>
            </a:r>
            <a:r>
              <a:rPr lang="en-US" sz="2000" dirty="0" smtClean="0">
                <a:latin typeface="Arial" charset="0"/>
              </a:rPr>
              <a:t>) </a:t>
            </a:r>
            <a:r>
              <a:rPr lang="en-US" sz="2000" dirty="0" smtClean="0">
                <a:latin typeface="Arial" charset="0"/>
                <a:sym typeface="Symbol"/>
              </a:rPr>
              <a:t>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*</a:t>
            </a:r>
            <a:endParaRPr lang="en-US" sz="2000" dirty="0" smtClean="0">
              <a:latin typeface="Arial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Arial" charset="0"/>
              </a:rPr>
              <a:t>(ii)  Fie </a:t>
            </a:r>
            <a:r>
              <a:rPr lang="en-US" sz="2000" dirty="0" smtClean="0">
                <a:latin typeface="Arial" charset="0"/>
                <a:sym typeface="Symbol"/>
              </a:rPr>
              <a:t>un </a:t>
            </a:r>
            <a:r>
              <a:rPr lang="en-US" sz="2000" dirty="0" err="1" smtClean="0">
                <a:latin typeface="Arial" charset="0"/>
                <a:sym typeface="Symbol"/>
              </a:rPr>
              <a:t>limbaj</a:t>
            </a:r>
            <a:r>
              <a:rPr lang="en-US" sz="2000" dirty="0" smtClean="0">
                <a:latin typeface="Arial" charset="0"/>
                <a:sym typeface="Symbol"/>
              </a:rPr>
              <a:t> L 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* ; </a:t>
            </a:r>
            <a:r>
              <a:rPr lang="en-US" sz="2000" dirty="0" err="1" smtClean="0">
                <a:latin typeface="Arial" charset="0"/>
                <a:sym typeface="Symbol"/>
              </a:rPr>
              <a:t>atunci</a:t>
            </a:r>
            <a:r>
              <a:rPr lang="en-US" sz="2000" dirty="0" smtClean="0">
                <a:latin typeface="Arial" charset="0"/>
                <a:sym typeface="Symbol"/>
              </a:rPr>
              <a:t>  </a:t>
            </a:r>
            <a:r>
              <a:rPr lang="en-US" sz="2000" dirty="0" err="1" smtClean="0">
                <a:latin typeface="Arial" charset="0"/>
                <a:sym typeface="Symbol"/>
              </a:rPr>
              <a:t>definim</a:t>
            </a:r>
            <a:r>
              <a:rPr lang="en-US" sz="2000" dirty="0" smtClean="0">
                <a:latin typeface="Arial" charset="0"/>
                <a:sym typeface="Symbol"/>
              </a:rPr>
              <a:t> </a:t>
            </a:r>
            <a:r>
              <a:rPr lang="en-US" sz="2000" dirty="0" err="1" smtClean="0">
                <a:latin typeface="Arial" charset="0"/>
                <a:sym typeface="Symbol"/>
              </a:rPr>
              <a:t>prin</a:t>
            </a:r>
            <a:r>
              <a:rPr lang="en-US" sz="2000" dirty="0" smtClean="0">
                <a:latin typeface="Arial" charset="0"/>
                <a:sym typeface="Symbol"/>
              </a:rPr>
              <a:t>:</a:t>
            </a:r>
          </a:p>
          <a:p>
            <a:pPr marL="0" lvl="2" indent="0">
              <a:buNone/>
            </a:pPr>
            <a:endParaRPr lang="en-US" sz="2000" dirty="0" smtClean="0">
              <a:latin typeface="Arial" charset="0"/>
              <a:sym typeface="Symbol"/>
            </a:endParaRPr>
          </a:p>
          <a:p>
            <a:pPr marL="682625" lvl="2" indent="0">
              <a:spcBef>
                <a:spcPts val="1200"/>
              </a:spcBef>
              <a:buNone/>
            </a:pPr>
            <a:r>
              <a:rPr lang="en-US" sz="2000" dirty="0" err="1" smtClean="0">
                <a:latin typeface="Arial" charset="0"/>
                <a:sym typeface="Symbol"/>
              </a:rPr>
              <a:t>limbajul</a:t>
            </a:r>
            <a:r>
              <a:rPr lang="en-US" sz="2000" dirty="0" smtClean="0">
                <a:latin typeface="Arial" charset="0"/>
                <a:sym typeface="Symbol"/>
              </a:rPr>
              <a:t> </a:t>
            </a:r>
            <a:r>
              <a:rPr lang="en-US" sz="2000" dirty="0" err="1" smtClean="0">
                <a:latin typeface="Arial" charset="0"/>
                <a:sym typeface="Symbol"/>
              </a:rPr>
              <a:t>obtinut</a:t>
            </a:r>
            <a:r>
              <a:rPr lang="en-US" sz="2000" dirty="0" smtClean="0">
                <a:latin typeface="Arial" charset="0"/>
                <a:sym typeface="Symbol"/>
              </a:rPr>
              <a:t> din L </a:t>
            </a:r>
            <a:r>
              <a:rPr lang="en-US" sz="2000" dirty="0" err="1" smtClean="0">
                <a:latin typeface="Arial" charset="0"/>
                <a:sym typeface="Symbol"/>
              </a:rPr>
              <a:t>prin</a:t>
            </a:r>
            <a:r>
              <a:rPr lang="en-US" sz="2000" dirty="0" smtClean="0">
                <a:latin typeface="Arial" charset="0"/>
                <a:sym typeface="Symbol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charset="0"/>
                <a:sym typeface="Symbol"/>
              </a:rPr>
              <a:t>substitutie</a:t>
            </a:r>
            <a:r>
              <a:rPr lang="en-US" b="1" dirty="0" smtClean="0">
                <a:solidFill>
                  <a:srgbClr val="00B050"/>
                </a:solidFill>
                <a:latin typeface="Arial" charset="0"/>
                <a:sym typeface="Symbol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charset="0"/>
                <a:sym typeface="Symbol"/>
              </a:rPr>
              <a:t>canonica</a:t>
            </a:r>
            <a:endParaRPr lang="en-US" sz="2000" dirty="0" smtClean="0">
              <a:solidFill>
                <a:srgbClr val="00B050"/>
              </a:solidFill>
              <a:latin typeface="Arial" charset="0"/>
              <a:sym typeface="Symbol"/>
            </a:endParaRPr>
          </a:p>
          <a:p>
            <a:r>
              <a:rPr lang="en-US" sz="2000" u="sng" dirty="0" smtClean="0">
                <a:latin typeface="Arial" charset="0"/>
                <a:sym typeface="Symbol" pitchFamily="18" charset="2"/>
              </a:rPr>
              <a:t>Ex.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   fie   s:{a,b}</a:t>
            </a:r>
            <a:r>
              <a:rPr lang="en-US" sz="2000" dirty="0" smtClean="0">
                <a:latin typeface="Arial" charset="0"/>
                <a:sym typeface="Symbol"/>
              </a:rPr>
              <a:t></a:t>
            </a:r>
            <a:r>
              <a:rPr lang="en-US" sz="2000" dirty="0">
                <a:solidFill>
                  <a:srgbClr val="00B050"/>
                </a:solidFill>
                <a:latin typeface="Monotype Corsiva" pitchFamily="66" charset="0"/>
              </a:rPr>
              <a:t> </a:t>
            </a:r>
            <a:r>
              <a:rPr lang="en-US" sz="2800" dirty="0">
                <a:latin typeface="Monotype Corsiva" pitchFamily="66" charset="0"/>
              </a:rPr>
              <a:t>P</a:t>
            </a:r>
            <a:r>
              <a:rPr lang="en-US" sz="2000" dirty="0">
                <a:solidFill>
                  <a:srgbClr val="00B050"/>
                </a:solidFill>
                <a:latin typeface="Monotype Corsiva" pitchFamily="66" charset="0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({0,1,x}*)       s(a)= {0x},      s(b)={x11}</a:t>
            </a:r>
          </a:p>
          <a:p>
            <a:pPr marL="682625"/>
            <a:r>
              <a:rPr lang="en-US" sz="2000" dirty="0" err="1" smtClean="0">
                <a:latin typeface="Arial" charset="0"/>
                <a:sym typeface="Symbol"/>
              </a:rPr>
              <a:t>daca</a:t>
            </a:r>
            <a:r>
              <a:rPr lang="en-US" sz="2000" dirty="0" smtClean="0">
                <a:latin typeface="Arial" charset="0"/>
                <a:sym typeface="Symbol"/>
              </a:rPr>
              <a:t> 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L={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aa, ab,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ba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bb}    </a:t>
            </a:r>
            <a:r>
              <a:rPr lang="en-US" sz="2000" dirty="0" smtClean="0">
                <a:latin typeface="Arial" charset="0"/>
                <a:sym typeface="Symbol"/>
              </a:rPr>
              <a:t>=&gt;</a:t>
            </a:r>
          </a:p>
          <a:p>
            <a:pPr marL="682625"/>
            <a:r>
              <a:rPr lang="en-US" sz="2000" dirty="0" smtClean="0">
                <a:latin typeface="Arial" charset="0"/>
                <a:sym typeface="Symbol" pitchFamily="18" charset="2"/>
              </a:rPr>
              <a:t>s(L) = {0x, x11, 0x0x,  0xx11,  x110x,  x11x11}.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106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581128"/>
            <a:ext cx="1768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428604"/>
            <a:ext cx="8642350" cy="72389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2143116"/>
            <a:ext cx="8748743" cy="3857652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30: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limbaje</a:t>
            </a:r>
            <a:r>
              <a:rPr lang="en-US" sz="2400" u="sng" dirty="0" smtClean="0">
                <a:latin typeface="Arial" charset="0"/>
              </a:rPr>
              <a:t> (cont.)</a:t>
            </a:r>
          </a:p>
          <a:p>
            <a:pPr marL="0" lvl="2" indent="0">
              <a:spcBef>
                <a:spcPts val="300"/>
              </a:spcBef>
              <a:buNone/>
            </a:pPr>
            <a:r>
              <a:rPr lang="en-US" sz="2000" dirty="0" smtClean="0">
                <a:latin typeface="Arial" charset="0"/>
              </a:rPr>
              <a:t>O  </a:t>
            </a:r>
            <a:r>
              <a:rPr lang="en-US" sz="2000" dirty="0" err="1" smtClean="0">
                <a:latin typeface="Arial" charset="0"/>
              </a:rPr>
              <a:t>substitutie</a:t>
            </a:r>
            <a:r>
              <a:rPr lang="en-US" sz="2000" dirty="0" smtClean="0">
                <a:latin typeface="Arial" charset="0"/>
              </a:rPr>
              <a:t>  s : </a:t>
            </a:r>
            <a:r>
              <a:rPr lang="en-US" sz="2000" dirty="0" smtClean="0">
                <a:latin typeface="Arial" charset="0"/>
                <a:sym typeface="Symbol"/>
              </a:rPr>
              <a:t>* </a:t>
            </a:r>
            <a:r>
              <a:rPr lang="en-US" sz="2000" dirty="0" smtClean="0">
                <a:latin typeface="Arial" charset="0"/>
              </a:rPr>
              <a:t>→ </a:t>
            </a:r>
            <a:r>
              <a:rPr lang="en-US" dirty="0" smtClean="0">
                <a:latin typeface="Monotype Corsiva" pitchFamily="66" charset="0"/>
              </a:rPr>
              <a:t>P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smtClean="0">
                <a:latin typeface="Arial" charset="0"/>
                <a:sym typeface="Symbol"/>
              </a:rPr>
              <a:t>*</a:t>
            </a:r>
            <a:r>
              <a:rPr lang="en-US" sz="2000" dirty="0" smtClean="0">
                <a:latin typeface="Arial" charset="0"/>
              </a:rPr>
              <a:t>)  se </a:t>
            </a:r>
            <a:r>
              <a:rPr lang="en-US" sz="2000" dirty="0" err="1" smtClean="0">
                <a:latin typeface="Arial" charset="0"/>
              </a:rPr>
              <a:t>numeste</a:t>
            </a:r>
            <a:r>
              <a:rPr lang="en-US" sz="2000" dirty="0" smtClean="0">
                <a:latin typeface="Arial" charset="0"/>
              </a:rPr>
              <a:t>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</a:rPr>
              <a:t>finita</a:t>
            </a:r>
            <a:r>
              <a:rPr lang="en-US" sz="2000" dirty="0" smtClean="0">
                <a:latin typeface="Arial" charset="0"/>
              </a:rPr>
              <a:t>:     </a:t>
            </a:r>
          </a:p>
          <a:p>
            <a:pPr marL="1651000" lvl="2" indent="0">
              <a:spcBef>
                <a:spcPts val="300"/>
              </a:spcBef>
              <a:buNone/>
            </a:pPr>
            <a:r>
              <a:rPr lang="en-US" sz="2000" i="1" dirty="0" smtClean="0">
                <a:latin typeface="Arial" charset="0"/>
              </a:rPr>
              <a:t>card (s(a)) &lt;</a:t>
            </a:r>
            <a:r>
              <a:rPr lang="en-US" sz="2000" i="1" dirty="0" smtClean="0">
                <a:latin typeface="Arial" charset="0"/>
                <a:sym typeface="Symbol"/>
              </a:rPr>
              <a:t>, a</a:t>
            </a:r>
            <a:r>
              <a:rPr lang="en-US" sz="2000" i="1" dirty="0" smtClean="0">
                <a:latin typeface="Arial" charset="0"/>
              </a:rPr>
              <a:t>  </a:t>
            </a:r>
          </a:p>
          <a:p>
            <a:pPr marL="1651000" lvl="2" indent="0">
              <a:spcBef>
                <a:spcPts val="300"/>
              </a:spcBef>
              <a:buNone/>
            </a:pP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orice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simbol</a:t>
            </a:r>
            <a:r>
              <a:rPr lang="en-US" sz="2000" dirty="0" smtClean="0">
                <a:latin typeface="Arial" charset="0"/>
              </a:rPr>
              <a:t>  din </a:t>
            </a:r>
            <a:r>
              <a:rPr lang="en-US" sz="2000" dirty="0" smtClean="0">
                <a:latin typeface="Arial" charset="0"/>
                <a:sym typeface="Symbol"/>
              </a:rPr>
              <a:t> </a:t>
            </a:r>
            <a:r>
              <a:rPr lang="en-US" sz="2000" dirty="0" err="1" smtClean="0">
                <a:latin typeface="Arial" charset="0"/>
              </a:rPr>
              <a:t>este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substituit</a:t>
            </a:r>
            <a:r>
              <a:rPr lang="en-US" sz="2000" dirty="0" smtClean="0">
                <a:latin typeface="Arial" charset="0"/>
              </a:rPr>
              <a:t> de un </a:t>
            </a:r>
            <a:r>
              <a:rPr lang="en-US" sz="2000" dirty="0" err="1" smtClean="0">
                <a:latin typeface="Arial" charset="0"/>
              </a:rPr>
              <a:t>limbaj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peste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, </a:t>
            </a:r>
            <a:r>
              <a:rPr lang="en-US" sz="2000" dirty="0" err="1" smtClean="0">
                <a:latin typeface="Arial" charset="0"/>
              </a:rPr>
              <a:t>finit</a:t>
            </a:r>
            <a:r>
              <a:rPr lang="en-US" sz="2000" dirty="0" smtClean="0">
                <a:latin typeface="Arial" charset="0"/>
              </a:rPr>
              <a:t> )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[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</a:rPr>
              <a:t>omo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]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</a:rPr>
              <a:t>morfism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</a:rPr>
              <a:t>:     </a:t>
            </a:r>
          </a:p>
          <a:p>
            <a:pPr marL="1597025" lvl="2" indent="0">
              <a:spcBef>
                <a:spcPts val="300"/>
              </a:spcBef>
              <a:buNone/>
            </a:pPr>
            <a:r>
              <a:rPr lang="en-US" sz="2000" i="1" dirty="0" smtClean="0">
                <a:latin typeface="Arial" charset="0"/>
              </a:rPr>
              <a:t>card (s(a)) = 1, </a:t>
            </a:r>
            <a:r>
              <a:rPr lang="en-US" sz="2000" i="1" dirty="0" smtClean="0">
                <a:latin typeface="Arial" charset="0"/>
                <a:sym typeface="Symbol"/>
              </a:rPr>
              <a:t>a</a:t>
            </a:r>
            <a:r>
              <a:rPr lang="en-US" sz="2000" i="1" dirty="0" smtClean="0">
                <a:latin typeface="Arial" charset="0"/>
              </a:rPr>
              <a:t> </a:t>
            </a:r>
          </a:p>
          <a:p>
            <a:pPr marL="1597025" lvl="2" indent="0">
              <a:spcBef>
                <a:spcPts val="300"/>
              </a:spcBef>
              <a:buNone/>
            </a:pP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multimea</a:t>
            </a:r>
            <a:r>
              <a:rPr lang="en-US" sz="2000" dirty="0" smtClean="0">
                <a:latin typeface="Arial" charset="0"/>
              </a:rPr>
              <a:t>   s(a)  </a:t>
            </a:r>
            <a:r>
              <a:rPr lang="en-US" sz="2000" dirty="0" err="1" smtClean="0">
                <a:latin typeface="Arial" charset="0"/>
              </a:rPr>
              <a:t>este</a:t>
            </a:r>
            <a:r>
              <a:rPr lang="en-US" sz="2000" dirty="0" smtClean="0">
                <a:latin typeface="Arial" charset="0"/>
              </a:rPr>
              <a:t> singleton)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2000" b="1" dirty="0" err="1" smtClean="0">
                <a:solidFill>
                  <a:srgbClr val="00B050"/>
                </a:solidFill>
                <a:latin typeface="Arial" charset="0"/>
              </a:rPr>
              <a:t>substitutie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</a:rPr>
              <a:t> / </a:t>
            </a:r>
            <a:r>
              <a:rPr lang="en-US" sz="2000" b="1" dirty="0" err="1" smtClean="0">
                <a:solidFill>
                  <a:srgbClr val="00B050"/>
                </a:solidFill>
                <a:latin typeface="Arial" charset="0"/>
              </a:rPr>
              <a:t>morfism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Arial" charset="0"/>
                <a:sym typeface="Symbol"/>
              </a:rPr>
              <a:t>-free:   </a:t>
            </a:r>
          </a:p>
          <a:p>
            <a:pPr marL="1597025" lvl="2" indent="0">
              <a:spcBef>
                <a:spcPts val="300"/>
              </a:spcBef>
              <a:buNone/>
            </a:pPr>
            <a:r>
              <a:rPr lang="en-US" sz="2000" i="1" dirty="0" smtClean="0">
                <a:latin typeface="Arial" charset="0"/>
                <a:sym typeface="Symbol"/>
              </a:rPr>
              <a:t>s(a) </a:t>
            </a:r>
            <a:r>
              <a:rPr lang="en-US" sz="2000" i="1" dirty="0" smtClean="0">
                <a:latin typeface="Arial" charset="0"/>
              </a:rPr>
              <a:t>, </a:t>
            </a:r>
            <a:r>
              <a:rPr lang="en-US" sz="2000" i="1" dirty="0" smtClean="0">
                <a:latin typeface="Arial" charset="0"/>
                <a:sym typeface="Symbol"/>
              </a:rPr>
              <a:t>a</a:t>
            </a:r>
            <a:r>
              <a:rPr lang="en-US" sz="2000" i="1" dirty="0" smtClean="0">
                <a:latin typeface="Arial" charset="0"/>
              </a:rPr>
              <a:t>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357166"/>
            <a:ext cx="8642350" cy="86679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2285992"/>
            <a:ext cx="8358246" cy="4214842"/>
          </a:xfrm>
        </p:spPr>
        <p:txBody>
          <a:bodyPr/>
          <a:lstStyle/>
          <a:p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30: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limbaje</a:t>
            </a:r>
            <a:r>
              <a:rPr lang="en-US" sz="2400" u="sng" dirty="0" smtClean="0">
                <a:latin typeface="Arial" charset="0"/>
              </a:rPr>
              <a:t> (cont.)</a:t>
            </a:r>
          </a:p>
          <a:p>
            <a:r>
              <a:rPr lang="en-US" sz="2000" u="sng" dirty="0" smtClean="0">
                <a:latin typeface="Arial" charset="0"/>
                <a:sym typeface="Symbol" pitchFamily="18" charset="2"/>
              </a:rPr>
              <a:t>Ex.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   fie </a:t>
            </a:r>
            <a:r>
              <a:rPr lang="en-US" sz="2000" dirty="0" smtClean="0">
                <a:latin typeface="Arial" charset="0"/>
              </a:rPr>
              <a:t>s</a:t>
            </a:r>
            <a:r>
              <a:rPr lang="en-US" sz="2000" baseline="30000" dirty="0" smtClean="0">
                <a:latin typeface="Arial" charset="0"/>
              </a:rPr>
              <a:t>-1 </a:t>
            </a:r>
            <a:r>
              <a:rPr lang="en-US" sz="2000" dirty="0" smtClean="0">
                <a:latin typeface="Arial" charset="0"/>
              </a:rPr>
              <a:t>: </a:t>
            </a:r>
            <a:r>
              <a:rPr lang="en-US" sz="2000" dirty="0" smtClean="0">
                <a:latin typeface="Arial" charset="0"/>
                <a:sym typeface="Symbol"/>
              </a:rPr>
              <a:t>{0,1,x}*</a:t>
            </a:r>
            <a:r>
              <a:rPr lang="en-US" sz="2000" dirty="0" smtClean="0">
                <a:latin typeface="Arial" charset="0"/>
              </a:rPr>
              <a:t> →</a:t>
            </a:r>
            <a:r>
              <a:rPr lang="en-US" sz="2400" i="1" dirty="0" smtClean="0">
                <a:latin typeface="Monotype Corsiva" pitchFamily="66" charset="0"/>
              </a:rPr>
              <a:t> P</a:t>
            </a:r>
            <a:r>
              <a:rPr lang="en-US" sz="2400" dirty="0" smtClean="0">
                <a:latin typeface="Monotype Corsiva" pitchFamily="66" charset="0"/>
              </a:rPr>
              <a:t> 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</a:t>
            </a:r>
            <a:r>
              <a:rPr lang="en-US" sz="2000" dirty="0" smtClean="0">
                <a:latin typeface="Arial" charset="0"/>
                <a:sym typeface="Symbol"/>
              </a:rPr>
              <a:t>*)     s</a:t>
            </a:r>
            <a:r>
              <a:rPr lang="en-US" sz="2000" baseline="30000" dirty="0" smtClean="0">
                <a:latin typeface="Arial" charset="0"/>
                <a:sym typeface="Symbol"/>
              </a:rPr>
              <a:t>-1</a:t>
            </a:r>
            <a:r>
              <a:rPr lang="en-US" sz="2000" dirty="0" smtClean="0">
                <a:latin typeface="Arial" charset="0"/>
                <a:sym typeface="Symbol"/>
              </a:rPr>
              <a:t>(0x)={a},   s</a:t>
            </a:r>
            <a:r>
              <a:rPr lang="en-US" sz="2000" baseline="30000" dirty="0" smtClean="0">
                <a:latin typeface="Arial" charset="0"/>
                <a:sym typeface="Symbol"/>
              </a:rPr>
              <a:t>-1</a:t>
            </a:r>
            <a:r>
              <a:rPr lang="en-US" sz="2000" dirty="0" smtClean="0">
                <a:latin typeface="Arial" charset="0"/>
                <a:sym typeface="Symbol"/>
              </a:rPr>
              <a:t>(x11)={b}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682625"/>
            <a:r>
              <a:rPr lang="en-US" sz="2000" dirty="0" err="1" smtClean="0">
                <a:latin typeface="Arial" charset="0"/>
                <a:sym typeface="Symbol" pitchFamily="18" charset="2"/>
              </a:rPr>
              <a:t>unde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  s :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</a:t>
            </a:r>
            <a:r>
              <a:rPr lang="en-US" sz="2000" dirty="0" smtClean="0">
                <a:latin typeface="Arial" charset="0"/>
                <a:sym typeface="Symbol"/>
              </a:rPr>
              <a:t></a:t>
            </a:r>
            <a:r>
              <a:rPr lang="en-US" sz="2000" i="1" dirty="0">
                <a:latin typeface="Monotype Corsiva" pitchFamily="66" charset="0"/>
              </a:rPr>
              <a:t> </a:t>
            </a:r>
            <a:r>
              <a:rPr lang="en-US" sz="2400" i="1" dirty="0" smtClean="0">
                <a:latin typeface="Monotype Corsiva" pitchFamily="66" charset="0"/>
              </a:rPr>
              <a:t>P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smtClean="0">
                <a:latin typeface="Arial" charset="0"/>
                <a:sym typeface="Symbol"/>
              </a:rPr>
              <a:t>{0,1,x}*)       s(a)= {0x},    s(b)={x11} </a:t>
            </a:r>
          </a:p>
          <a:p>
            <a:pPr marL="682625"/>
            <a:r>
              <a:rPr lang="en-US" sz="2000" dirty="0" err="1" smtClean="0">
                <a:latin typeface="Arial" charset="0"/>
              </a:rPr>
              <a:t>daca</a:t>
            </a:r>
            <a:r>
              <a:rPr lang="en-US" sz="2000" dirty="0" smtClean="0">
                <a:latin typeface="Arial" charset="0"/>
              </a:rPr>
              <a:t>    L = {0x, x11, 0x0x, 0xx11, x110x, 0x0x0x} </a:t>
            </a:r>
          </a:p>
          <a:p>
            <a:pPr marL="682625"/>
            <a:r>
              <a:rPr lang="en-US" sz="2000" dirty="0" smtClean="0">
                <a:latin typeface="Arial" charset="0"/>
                <a:sym typeface="Symbol" pitchFamily="18" charset="2"/>
              </a:rPr>
              <a:t>=&gt; s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-1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(L) = {a, b,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ab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ba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aaa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};</a:t>
            </a:r>
          </a:p>
          <a:p>
            <a:pPr marL="381000" indent="-381000" algn="just">
              <a:spcBef>
                <a:spcPts val="1200"/>
              </a:spcBef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31: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 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  </a:t>
            </a:r>
            <a:r>
              <a:rPr lang="en-US" sz="18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 {}</a:t>
            </a:r>
            <a:endParaRPr lang="en-US" sz="2400" u="sng" dirty="0" smtClean="0">
              <a:latin typeface="Arial" charset="0"/>
            </a:endParaRPr>
          </a:p>
          <a:p>
            <a:pPr marL="381000" indent="-381000">
              <a:spcBef>
                <a:spcPts val="0"/>
              </a:spcBef>
              <a:buClrTx/>
              <a:buFontTx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/>
              </a:rPr>
              <a:t>    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</a:t>
            </a:r>
            <a:r>
              <a:rPr lang="en-US" sz="2000" b="1" baseline="30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=  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/>
              </a:rPr>
              <a:t>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L= L, L</a:t>
            </a:r>
          </a:p>
          <a:p>
            <a:pPr marL="381000" indent="-381000">
              <a:spcBef>
                <a:spcPts val="0"/>
              </a:spcBef>
              <a:buClrTx/>
              <a:buFontTx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L 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/>
              </a:rPr>
              <a:t>  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{}</a:t>
            </a:r>
            <a:r>
              <a:rPr lang="en-US" sz="2000" b="1" baseline="30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= {}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/>
              </a:rPr>
              <a:t>  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L= L, L</a:t>
            </a:r>
          </a:p>
          <a:p>
            <a:pPr marL="381000" indent="-381000">
              <a:spcBef>
                <a:spcPts val="0"/>
              </a:spcBef>
              <a:buClrTx/>
              <a:buFontTx/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Arial" charset="0"/>
                <a:sym typeface="Symbol" pitchFamily="18" charset="2"/>
              </a:rPr>
              <a:t>L  </a:t>
            </a:r>
            <a:r>
              <a:rPr lang="en-US" sz="2000" b="1" baseline="30000" dirty="0" smtClean="0">
                <a:solidFill>
                  <a:srgbClr val="00B0F0"/>
                </a:solidFill>
                <a:latin typeface="Arial" charset="0"/>
                <a:sym typeface="Symbol" pitchFamily="18" charset="2"/>
              </a:rPr>
              <a:t>  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sym typeface="Symbol" pitchFamily="18" charset="2"/>
              </a:rPr>
              <a:t> =  {}  L= L, L</a:t>
            </a:r>
          </a:p>
          <a:p>
            <a:pPr marL="381000" indent="-381000">
              <a:spcBef>
                <a:spcPts val="0"/>
              </a:spcBef>
              <a:buClrTx/>
              <a:buFontTx/>
              <a:buAutoNum type="arabicPeriod"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L 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/>
              </a:rPr>
              <a:t>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  </a:t>
            </a:r>
            <a:r>
              <a:rPr lang="en-US" sz="2000" b="1" baseline="30000" dirty="0" smtClean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= ,  L</a:t>
            </a:r>
          </a:p>
          <a:p>
            <a:pPr marL="381000" indent="-381000">
              <a:spcBef>
                <a:spcPts val="0"/>
              </a:spcBef>
              <a:buClrTx/>
              <a:buFontTx/>
              <a:buAutoNum type="arabicPeriod"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L 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/>
              </a:rPr>
              <a:t>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 {} = { } , L.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0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:  C2 – </a:t>
            </a:r>
            <a:r>
              <a:rPr lang="en-US" sz="3600" b="1" dirty="0" err="1" smtClean="0">
                <a:solidFill>
                  <a:schemeClr val="tx1"/>
                </a:solidFill>
                <a:latin typeface="Arial" charset="0"/>
              </a:rPr>
              <a:t>Ierarhia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 Chomsky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785794"/>
            <a:ext cx="8643998" cy="6072206"/>
          </a:xfrm>
        </p:spPr>
        <p:txBody>
          <a:bodyPr/>
          <a:lstStyle/>
          <a:p>
            <a:pPr marL="381000" indent="-381000" algn="just">
              <a:spcBef>
                <a:spcPts val="600"/>
              </a:spcBef>
            </a:pP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Cum </a:t>
            </a:r>
            <a:r>
              <a:rPr lang="en-US" sz="24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caracterizam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formal un </a:t>
            </a:r>
            <a:r>
              <a:rPr lang="en-US" sz="24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limbaj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L?</a:t>
            </a:r>
          </a:p>
          <a:p>
            <a:pPr marL="231775" algn="just">
              <a:spcBef>
                <a:spcPts val="600"/>
              </a:spcBef>
            </a:pPr>
            <a:r>
              <a:rPr lang="en-US" sz="24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printr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-o </a:t>
            </a:r>
            <a:r>
              <a:rPr lang="en-US" sz="24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reprezentare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finita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a </a:t>
            </a:r>
            <a:r>
              <a:rPr lang="en-US" sz="24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tuturor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secventelor</a:t>
            </a:r>
            <a:r>
              <a:rPr lang="en-US" sz="24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sale</a:t>
            </a:r>
            <a:endParaRPr lang="en-US" sz="2400" dirty="0" smtClean="0">
              <a:solidFill>
                <a:srgbClr val="008080"/>
              </a:solidFill>
              <a:latin typeface="Arial" charset="0"/>
            </a:endParaRPr>
          </a:p>
          <a:p>
            <a:pPr marL="381000" indent="-381000" algn="just">
              <a:spcBef>
                <a:spcPts val="600"/>
              </a:spcBef>
            </a:pP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Mai </a:t>
            </a:r>
            <a:r>
              <a:rPr lang="en-US" sz="20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multe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metode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Symbol" pitchFamily="18" charset="2"/>
              </a:rPr>
              <a:t>:</a:t>
            </a:r>
          </a:p>
          <a:p>
            <a:pPr marL="231775" algn="just">
              <a:spcBef>
                <a:spcPts val="6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enumerarea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tuturor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elementelor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limbajului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</a:p>
          <a:p>
            <a:pPr marL="231775" algn="just">
              <a:spcBef>
                <a:spcPts val="6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enuntarea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proprietatilor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distinctive ale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elementelor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sale</a:t>
            </a:r>
          </a:p>
          <a:p>
            <a:pPr marL="231775" algn="just">
              <a:spcBef>
                <a:spcPts val="6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definirea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unei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gramatici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generative G  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(</a:t>
            </a:r>
            <a:r>
              <a:rPr lang="en-US" sz="1800" dirty="0" smtClean="0">
                <a:latin typeface="Arial" charset="0"/>
                <a:sym typeface="Symbol"/>
              </a:rPr>
              <a:t> </a:t>
            </a:r>
            <a:r>
              <a:rPr lang="en-US" sz="1800" dirty="0" err="1" smtClean="0">
                <a:latin typeface="Arial" charset="0"/>
                <a:sym typeface="Symbol"/>
              </a:rPr>
              <a:t>clasa</a:t>
            </a:r>
            <a:r>
              <a:rPr lang="en-US" sz="1800" dirty="0" smtClean="0">
                <a:latin typeface="Arial" charset="0"/>
                <a:sym typeface="Symbol"/>
              </a:rPr>
              <a:t>  </a:t>
            </a:r>
            <a:r>
              <a:rPr lang="en-US" sz="1800" dirty="0" err="1" smtClean="0">
                <a:latin typeface="Arial" charset="0"/>
                <a:sym typeface="Symbol" pitchFamily="18" charset="2"/>
              </a:rPr>
              <a:t>procedeelor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  generative)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736600">
              <a:spcBef>
                <a:spcPts val="600"/>
              </a:spcBef>
            </a:pP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L</a:t>
            </a:r>
            <a:r>
              <a:rPr lang="en-US" sz="2000" baseline="-25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  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= {, 01, 0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0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101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0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(10)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baseline="30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, … }  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 </a:t>
            </a:r>
          </a:p>
          <a:p>
            <a:pPr marL="736600">
              <a:spcBef>
                <a:spcPts val="6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G=({S}, {0,1}, {S 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0S1 | SS |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}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, S)</a:t>
            </a:r>
            <a:endParaRPr lang="en-US" sz="2000" b="1" dirty="0" smtClean="0">
              <a:latin typeface="Arial" charset="0"/>
              <a:sym typeface="Symbol" pitchFamily="18" charset="2"/>
            </a:endParaRPr>
          </a:p>
          <a:p>
            <a:pPr marL="231775" algn="just">
              <a:spcBef>
                <a:spcPts val="6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definirea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unui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automat  A  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(</a:t>
            </a:r>
            <a:r>
              <a:rPr lang="en-US" sz="1800" dirty="0" smtClean="0">
                <a:latin typeface="Arial" charset="0"/>
                <a:sym typeface="Symbol"/>
              </a:rPr>
              <a:t> </a:t>
            </a:r>
            <a:r>
              <a:rPr lang="en-US" sz="1800" dirty="0" err="1" smtClean="0">
                <a:latin typeface="Arial" charset="0"/>
                <a:sym typeface="Symbol"/>
              </a:rPr>
              <a:t>clasa</a:t>
            </a:r>
            <a:r>
              <a:rPr lang="en-US" sz="1800" dirty="0" smtClean="0">
                <a:latin typeface="Arial" charset="0"/>
                <a:sym typeface="Symbol"/>
              </a:rPr>
              <a:t>  </a:t>
            </a:r>
            <a:r>
              <a:rPr lang="en-US" sz="1800" dirty="0" err="1" smtClean="0">
                <a:latin typeface="Arial" charset="0"/>
                <a:sym typeface="Symbol" pitchFamily="18" charset="2"/>
              </a:rPr>
              <a:t>procedeelor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1800" dirty="0" err="1" smtClean="0">
                <a:latin typeface="Arial" charset="0"/>
                <a:sym typeface="Symbol" pitchFamily="18" charset="2"/>
              </a:rPr>
              <a:t>analitice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)</a:t>
            </a:r>
            <a:endParaRPr lang="en-US" sz="2000" dirty="0" smtClean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marL="736600" algn="just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L</a:t>
            </a:r>
            <a:r>
              <a:rPr lang="en-US" sz="2000" baseline="-25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= {w{0,1}* | w=1 </a:t>
            </a:r>
            <a:r>
              <a:rPr lang="en-US" sz="2000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sau</a:t>
            </a: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w=00, {0,1}*}  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</a:t>
            </a:r>
            <a:endParaRPr lang="en-US" sz="2000" dirty="0" smtClean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marL="231775" algn="just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	</a:t>
            </a:r>
          </a:p>
          <a:p>
            <a:pPr marL="231775" algn="just">
              <a:spcBef>
                <a:spcPts val="600"/>
              </a:spcBef>
              <a:buClr>
                <a:srgbClr val="3333FF"/>
              </a:buClr>
            </a:pPr>
            <a:endParaRPr lang="en-US" sz="2000" dirty="0" smtClean="0">
              <a:solidFill>
                <a:srgbClr val="3333FF"/>
              </a:solidFill>
              <a:latin typeface="Arial" charset="0"/>
              <a:sym typeface="Symbol" pitchFamily="18" charset="2"/>
            </a:endParaRPr>
          </a:p>
          <a:p>
            <a:pPr marL="231775" algn="just">
              <a:spcBef>
                <a:spcPts val="600"/>
              </a:spcBef>
              <a:buClr>
                <a:srgbClr val="3333FF"/>
              </a:buClr>
            </a:pPr>
            <a:endParaRPr lang="en-US" sz="2000" dirty="0" smtClean="0">
              <a:solidFill>
                <a:srgbClr val="3333FF"/>
              </a:solidFill>
              <a:latin typeface="Arial" charset="0"/>
              <a:sym typeface="Symbol" pitchFamily="18" charset="2"/>
            </a:endParaRPr>
          </a:p>
          <a:p>
            <a:pPr marL="736600" algn="just">
              <a:spcBef>
                <a:spcPts val="1800"/>
              </a:spcBef>
              <a:buClr>
                <a:srgbClr val="3333FF"/>
              </a:buClr>
            </a:pPr>
            <a:endParaRPr lang="en-US" sz="2000" dirty="0" smtClean="0">
              <a:solidFill>
                <a:srgbClr val="3333FF"/>
              </a:solidFill>
              <a:latin typeface="Arial" charset="0"/>
              <a:sym typeface="Symbol" pitchFamily="18" charset="2"/>
            </a:endParaRPr>
          </a:p>
          <a:p>
            <a:pPr marL="231775" algn="just">
              <a:spcBef>
                <a:spcPts val="6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etc.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212826" y="4786321"/>
            <a:ext cx="3787802" cy="1643075"/>
            <a:chOff x="204" y="1434"/>
            <a:chExt cx="2677" cy="1060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04" y="1434"/>
              <a:ext cx="2677" cy="953"/>
              <a:chOff x="204" y="1298"/>
              <a:chExt cx="2222" cy="863"/>
            </a:xfrm>
          </p:grpSpPr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476" y="1570"/>
                <a:ext cx="318" cy="3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108" y="1616"/>
                <a:ext cx="318" cy="3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3</a:t>
                </a:r>
              </a:p>
            </p:txBody>
          </p: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1156" y="1525"/>
                <a:ext cx="498" cy="498"/>
                <a:chOff x="2563" y="1526"/>
                <a:chExt cx="498" cy="498"/>
              </a:xfrm>
            </p:grpSpPr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2653" y="1616"/>
                  <a:ext cx="318" cy="3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q</a:t>
                  </a:r>
                  <a:r>
                    <a:rPr lang="en-US" baseline="-25000"/>
                    <a:t>2</a:t>
                  </a:r>
                </a:p>
              </p:txBody>
            </p:sp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2563" y="1526"/>
                  <a:ext cx="498" cy="49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Arc 15"/>
              <p:cNvSpPr>
                <a:spLocks/>
              </p:cNvSpPr>
              <p:nvPr/>
            </p:nvSpPr>
            <p:spPr bwMode="auto">
              <a:xfrm flipV="1">
                <a:off x="1338" y="1797"/>
                <a:ext cx="862" cy="364"/>
              </a:xfrm>
              <a:custGeom>
                <a:avLst/>
                <a:gdLst>
                  <a:gd name="G0" fmla="+- 14803 0 0"/>
                  <a:gd name="G1" fmla="+- 21600 0 0"/>
                  <a:gd name="G2" fmla="+- 21600 0 0"/>
                  <a:gd name="T0" fmla="*/ 0 w 34375"/>
                  <a:gd name="T1" fmla="*/ 5870 h 21600"/>
                  <a:gd name="T2" fmla="*/ 34375 w 34375"/>
                  <a:gd name="T3" fmla="*/ 12463 h 21600"/>
                  <a:gd name="T4" fmla="*/ 14803 w 3437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75" h="21600" fill="none" extrusionOk="0">
                    <a:moveTo>
                      <a:pt x="0" y="5870"/>
                    </a:moveTo>
                    <a:cubicBezTo>
                      <a:pt x="4006" y="2099"/>
                      <a:pt x="9301" y="-1"/>
                      <a:pt x="14803" y="0"/>
                    </a:cubicBezTo>
                    <a:cubicBezTo>
                      <a:pt x="23194" y="0"/>
                      <a:pt x="30825" y="4859"/>
                      <a:pt x="34375" y="12462"/>
                    </a:cubicBezTo>
                  </a:path>
                  <a:path w="34375" h="21600" stroke="0" extrusionOk="0">
                    <a:moveTo>
                      <a:pt x="0" y="5870"/>
                    </a:moveTo>
                    <a:cubicBezTo>
                      <a:pt x="4006" y="2099"/>
                      <a:pt x="9301" y="-1"/>
                      <a:pt x="14803" y="0"/>
                    </a:cubicBezTo>
                    <a:cubicBezTo>
                      <a:pt x="23194" y="0"/>
                      <a:pt x="30825" y="4859"/>
                      <a:pt x="34375" y="12462"/>
                    </a:cubicBezTo>
                    <a:lnTo>
                      <a:pt x="1480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r>
                  <a:rPr lang="en-US" sz="2000">
                    <a:latin typeface="Arial" charset="0"/>
                  </a:rPr>
                  <a:t>0,1</a:t>
                </a:r>
              </a:p>
            </p:txBody>
          </p:sp>
          <p:sp>
            <p:nvSpPr>
              <p:cNvPr id="12" name="Arc 18"/>
              <p:cNvSpPr>
                <a:spLocks/>
              </p:cNvSpPr>
              <p:nvPr/>
            </p:nvSpPr>
            <p:spPr bwMode="auto">
              <a:xfrm>
                <a:off x="1430" y="1344"/>
                <a:ext cx="906" cy="685"/>
              </a:xfrm>
              <a:custGeom>
                <a:avLst/>
                <a:gdLst>
                  <a:gd name="G0" fmla="+- 13502 0 0"/>
                  <a:gd name="G1" fmla="+- 21600 0 0"/>
                  <a:gd name="G2" fmla="+- 21600 0 0"/>
                  <a:gd name="T0" fmla="*/ 0 w 30630"/>
                  <a:gd name="T1" fmla="*/ 4740 h 21600"/>
                  <a:gd name="T2" fmla="*/ 30630 w 30630"/>
                  <a:gd name="T3" fmla="*/ 8440 h 21600"/>
                  <a:gd name="T4" fmla="*/ 13502 w 3063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630" h="21600" fill="none" extrusionOk="0">
                    <a:moveTo>
                      <a:pt x="0" y="4740"/>
                    </a:moveTo>
                    <a:cubicBezTo>
                      <a:pt x="3831" y="1671"/>
                      <a:pt x="8593" y="-1"/>
                      <a:pt x="13502" y="0"/>
                    </a:cubicBezTo>
                    <a:cubicBezTo>
                      <a:pt x="20212" y="0"/>
                      <a:pt x="26541" y="3118"/>
                      <a:pt x="30630" y="8439"/>
                    </a:cubicBezTo>
                  </a:path>
                  <a:path w="30630" h="21600" stroke="0" extrusionOk="0">
                    <a:moveTo>
                      <a:pt x="0" y="4740"/>
                    </a:moveTo>
                    <a:cubicBezTo>
                      <a:pt x="3831" y="1671"/>
                      <a:pt x="8593" y="-1"/>
                      <a:pt x="13502" y="0"/>
                    </a:cubicBezTo>
                    <a:cubicBezTo>
                      <a:pt x="20212" y="0"/>
                      <a:pt x="26541" y="3118"/>
                      <a:pt x="30630" y="8439"/>
                    </a:cubicBezTo>
                    <a:lnTo>
                      <a:pt x="13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</a:rPr>
                  <a:t>0</a:t>
                </a:r>
              </a:p>
            </p:txBody>
          </p:sp>
          <p:sp>
            <p:nvSpPr>
              <p:cNvPr id="13" name="Arc 20"/>
              <p:cNvSpPr>
                <a:spLocks/>
              </p:cNvSpPr>
              <p:nvPr/>
            </p:nvSpPr>
            <p:spPr bwMode="auto">
              <a:xfrm flipH="1" flipV="1">
                <a:off x="385" y="1336"/>
                <a:ext cx="455" cy="280"/>
              </a:xfrm>
              <a:custGeom>
                <a:avLst/>
                <a:gdLst>
                  <a:gd name="G0" fmla="+- 21600 0 0"/>
                  <a:gd name="G1" fmla="+- 18686 0 0"/>
                  <a:gd name="G2" fmla="+- 21600 0 0"/>
                  <a:gd name="T0" fmla="*/ 32435 w 43200"/>
                  <a:gd name="T1" fmla="*/ 0 h 40286"/>
                  <a:gd name="T2" fmla="*/ 9070 w 43200"/>
                  <a:gd name="T3" fmla="*/ 1091 h 40286"/>
                  <a:gd name="T4" fmla="*/ 21600 w 43200"/>
                  <a:gd name="T5" fmla="*/ 18686 h 40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0286" fill="none" extrusionOk="0">
                    <a:moveTo>
                      <a:pt x="32434" y="0"/>
                    </a:moveTo>
                    <a:cubicBezTo>
                      <a:pt x="39098" y="3863"/>
                      <a:pt x="43200" y="10983"/>
                      <a:pt x="43200" y="18686"/>
                    </a:cubicBezTo>
                    <a:cubicBezTo>
                      <a:pt x="43200" y="30615"/>
                      <a:pt x="33529" y="40286"/>
                      <a:pt x="21600" y="40286"/>
                    </a:cubicBezTo>
                    <a:cubicBezTo>
                      <a:pt x="9670" y="40286"/>
                      <a:pt x="0" y="30615"/>
                      <a:pt x="0" y="18686"/>
                    </a:cubicBezTo>
                    <a:cubicBezTo>
                      <a:pt x="-1" y="11699"/>
                      <a:pt x="3379" y="5144"/>
                      <a:pt x="9070" y="1091"/>
                    </a:cubicBezTo>
                  </a:path>
                  <a:path w="43200" h="40286" stroke="0" extrusionOk="0">
                    <a:moveTo>
                      <a:pt x="32434" y="0"/>
                    </a:moveTo>
                    <a:cubicBezTo>
                      <a:pt x="39098" y="3863"/>
                      <a:pt x="43200" y="10983"/>
                      <a:pt x="43200" y="18686"/>
                    </a:cubicBezTo>
                    <a:cubicBezTo>
                      <a:pt x="43200" y="30615"/>
                      <a:pt x="33529" y="40286"/>
                      <a:pt x="21600" y="40286"/>
                    </a:cubicBezTo>
                    <a:cubicBezTo>
                      <a:pt x="9670" y="40286"/>
                      <a:pt x="0" y="30615"/>
                      <a:pt x="0" y="18686"/>
                    </a:cubicBezTo>
                    <a:cubicBezTo>
                      <a:pt x="-1" y="11699"/>
                      <a:pt x="3379" y="5144"/>
                      <a:pt x="9070" y="1091"/>
                    </a:cubicBezTo>
                    <a:lnTo>
                      <a:pt x="21600" y="1868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rot="10800000" wrap="none" anchor="ctr"/>
              <a:lstStyle/>
              <a:p>
                <a:pPr algn="ctr"/>
                <a:r>
                  <a:rPr lang="en-US" sz="2000">
                    <a:latin typeface="Arial" charset="0"/>
                  </a:rPr>
                  <a:t>0</a:t>
                </a:r>
              </a:p>
            </p:txBody>
          </p:sp>
          <p:sp>
            <p:nvSpPr>
              <p:cNvPr id="14" name="Arc 21"/>
              <p:cNvSpPr>
                <a:spLocks/>
              </p:cNvSpPr>
              <p:nvPr/>
            </p:nvSpPr>
            <p:spPr bwMode="auto">
              <a:xfrm flipH="1" flipV="1">
                <a:off x="1021" y="1298"/>
                <a:ext cx="317" cy="30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9181 w 43200"/>
                  <a:gd name="T1" fmla="*/ 136 h 43200"/>
                  <a:gd name="T2" fmla="*/ 9070 w 43200"/>
                  <a:gd name="T3" fmla="*/ 4005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19180" y="135"/>
                    </a:moveTo>
                    <a:cubicBezTo>
                      <a:pt x="19984" y="45"/>
                      <a:pt x="2079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4613"/>
                      <a:pt x="3379" y="8058"/>
                      <a:pt x="9070" y="4005"/>
                    </a:cubicBezTo>
                  </a:path>
                  <a:path w="43200" h="43200" stroke="0" extrusionOk="0">
                    <a:moveTo>
                      <a:pt x="19180" y="135"/>
                    </a:moveTo>
                    <a:cubicBezTo>
                      <a:pt x="19984" y="45"/>
                      <a:pt x="2079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4613"/>
                      <a:pt x="3379" y="8058"/>
                      <a:pt x="9070" y="400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rot="10800000" wrap="none" anchor="ctr"/>
              <a:lstStyle/>
              <a:p>
                <a:pPr algn="ctr"/>
                <a:r>
                  <a:rPr lang="en-US" sz="2000">
                    <a:latin typeface="Arial" charset="0"/>
                  </a:rPr>
                  <a:t>1</a:t>
                </a:r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204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794" y="1752"/>
                <a:ext cx="362" cy="271"/>
                <a:chOff x="794" y="1752"/>
                <a:chExt cx="362" cy="271"/>
              </a:xfrm>
            </p:grpSpPr>
            <p:sp>
              <p:nvSpPr>
                <p:cNvPr id="17" name="Line 26"/>
                <p:cNvSpPr>
                  <a:spLocks noChangeShapeType="1"/>
                </p:cNvSpPr>
                <p:nvPr/>
              </p:nvSpPr>
              <p:spPr bwMode="auto">
                <a:xfrm>
                  <a:off x="794" y="1752"/>
                  <a:ext cx="3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39" y="1797"/>
                  <a:ext cx="27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1076" y="224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 smtClean="0">
                  <a:latin typeface="Arial" charset="0"/>
                  <a:sym typeface="Symbol" pitchFamily="18" charset="2"/>
                </a:rPr>
                <a:t>(</a:t>
              </a:r>
              <a:r>
                <a:rPr kumimoji="1" lang="en-US" sz="2000">
                  <a:latin typeface="Arial" charset="0"/>
                  <a:sym typeface="Symbol" pitchFamily="18" charset="2"/>
                </a:rPr>
                <a:t>A</a:t>
              </a:r>
              <a:r>
                <a:rPr kumimoji="1" lang="en-US" sz="2000" smtClean="0">
                  <a:latin typeface="Arial" charset="0"/>
                  <a:sym typeface="Symbol" pitchFamily="18" charset="2"/>
                </a:rPr>
                <a:t>)</a:t>
              </a:r>
              <a:endParaRPr kumimoji="1" lang="en-US" sz="2000">
                <a:latin typeface="Arial" charset="0"/>
                <a:sym typeface="Symbol" pitchFamily="18" charset="2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001024" y="6229350"/>
            <a:ext cx="431776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339709"/>
            <a:ext cx="8642350" cy="803275"/>
          </a:xfrm>
        </p:spPr>
        <p:txBody>
          <a:bodyPr/>
          <a:lstStyle/>
          <a:p>
            <a:pPr algn="ctr"/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08275"/>
            <a:ext cx="7745439" cy="2665413"/>
          </a:xfrm>
        </p:spPr>
        <p:txBody>
          <a:bodyPr/>
          <a:lstStyle/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Alfabet, cuvant, operatii cu cuvinte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Limbaj, operatii cu limbaje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0000"/>
                </a:solidFill>
                <a:latin typeface="Arial" charset="0"/>
              </a:rPr>
              <a:t>Gramatica; exemple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Clasificarea gramaticilor generative; ierarhia lui Chomsky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allAtOnce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2860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2357430"/>
            <a:ext cx="8358246" cy="4071966"/>
          </a:xfrm>
        </p:spPr>
        <p:txBody>
          <a:bodyPr/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Gramaticile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spcBef>
                <a:spcPts val="18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initial: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notiune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introdusa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lingvisti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studierea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naturale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(Noam CHOMSKY, ‘1950):</a:t>
            </a:r>
          </a:p>
          <a:p>
            <a:pPr marL="914400" indent="-573088"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caracterizarea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frazelor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corecte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914400" indent="-573088"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structurala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frazelor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corecte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41313" indent="-341313">
              <a:spcBef>
                <a:spcPts val="1800"/>
              </a:spcBef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ulterior:  un instrument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reprezentare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generativa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oricarui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constand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din: </a:t>
            </a:r>
          </a:p>
          <a:p>
            <a:pPr marL="914400" indent="-573088"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914400" indent="-573088">
              <a:spcBef>
                <a:spcPts val="1200"/>
              </a:spcBef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un set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reguli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frazelor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corecte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sintactic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din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764704"/>
            <a:ext cx="8966800" cy="6007057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Definitie</a:t>
            </a:r>
            <a:r>
              <a:rPr lang="en-US" sz="2400" u="sng" dirty="0" smtClean="0">
                <a:latin typeface="Arial" charset="0"/>
              </a:rPr>
              <a:t> 1</a:t>
            </a:r>
          </a:p>
          <a:p>
            <a:pPr marL="341313" algn="just">
              <a:spcBef>
                <a:spcPts val="0"/>
              </a:spcBef>
            </a:pPr>
            <a:r>
              <a:rPr lang="en-US" sz="2400" b="1" dirty="0" err="1" smtClean="0">
                <a:solidFill>
                  <a:srgbClr val="00B050"/>
                </a:solidFill>
                <a:latin typeface="Arial" charset="0"/>
              </a:rPr>
              <a:t>Alfabet</a:t>
            </a:r>
            <a:r>
              <a:rPr lang="en-US" sz="2400" dirty="0" smtClean="0">
                <a:latin typeface="Arial" charset="0"/>
              </a:rPr>
              <a:t> =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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charset="0"/>
              </a:rPr>
              <a:t>orice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multime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finita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nevida</a:t>
            </a:r>
            <a:endParaRPr lang="en-US" sz="2800" dirty="0" smtClean="0">
              <a:latin typeface="Arial" charset="0"/>
            </a:endParaRPr>
          </a:p>
          <a:p>
            <a:pPr marL="341313" algn="just">
              <a:spcBef>
                <a:spcPts val="0"/>
              </a:spcBef>
            </a:pPr>
            <a:r>
              <a:rPr lang="en-US" sz="2000" dirty="0" err="1" smtClean="0">
                <a:latin typeface="Arial" charset="0"/>
              </a:rPr>
              <a:t>Elementele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=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</a:rPr>
              <a:t>simboluri</a:t>
            </a:r>
            <a:endParaRPr lang="en-US" sz="2800" dirty="0" smtClean="0">
              <a:solidFill>
                <a:srgbClr val="00B050"/>
              </a:solidFill>
              <a:latin typeface="Arial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u="sng" dirty="0" err="1" smtClean="0">
                <a:latin typeface="Arial" charset="0"/>
              </a:rPr>
              <a:t>Exemple</a:t>
            </a:r>
            <a:r>
              <a:rPr lang="en-US" sz="2400" u="sng" dirty="0" smtClean="0">
                <a:latin typeface="Arial" charset="0"/>
              </a:rPr>
              <a:t> 2</a:t>
            </a:r>
          </a:p>
          <a:p>
            <a:pPr marL="358775" lvl="2" indent="0" algn="just">
              <a:buFont typeface="Monotype Sorts" pitchFamily="2" charset="2"/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bool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{0, 1},</a:t>
            </a:r>
          </a:p>
          <a:p>
            <a:pPr marL="358775" lvl="2" indent="0" algn="just"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num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{I,V,X,L,C,D,M}</a:t>
            </a:r>
          </a:p>
          <a:p>
            <a:pPr marL="358775" lvl="2" indent="0" algn="just">
              <a:buFont typeface="Monotype Sorts" pitchFamily="2" charset="2"/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latin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a,b,c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,…,z},</a:t>
            </a:r>
          </a:p>
          <a:p>
            <a:pPr marL="358775" lvl="2" indent="0">
              <a:buNone/>
            </a:pPr>
            <a:r>
              <a:rPr lang="en-US" sz="2000" dirty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>
                <a:latin typeface="Arial" charset="0"/>
                <a:sym typeface="Symbol" pitchFamily="18" charset="2"/>
              </a:rPr>
              <a:t>ADN</a:t>
            </a:r>
            <a:r>
              <a:rPr lang="en-US" sz="2000" dirty="0">
                <a:latin typeface="Arial" charset="0"/>
                <a:sym typeface="Symbol" pitchFamily="18" charset="2"/>
              </a:rPr>
              <a:t>= {A,C,G,T} --&gt; </a:t>
            </a:r>
            <a:r>
              <a:rPr lang="en-US" sz="1800" dirty="0" err="1" smtClean="0">
                <a:latin typeface="Arial" charset="0"/>
                <a:ea typeface="+mn-ea"/>
                <a:cs typeface="+mn-cs"/>
                <a:sym typeface="Symbol" pitchFamily="18" charset="2"/>
              </a:rPr>
              <a:t>l</a:t>
            </a:r>
            <a:r>
              <a:rPr lang="en-US" sz="1800" dirty="0" err="1" smtClean="0">
                <a:latin typeface="Arial" charset="0"/>
                <a:ea typeface="+mn-ea"/>
                <a:cs typeface="+mn-cs"/>
              </a:rPr>
              <a:t>anturile</a:t>
            </a:r>
            <a:r>
              <a:rPr lang="en-US" sz="1800" dirty="0" smtClean="0">
                <a:latin typeface="Arial" charset="0"/>
                <a:ea typeface="+mn-ea"/>
                <a:cs typeface="+mn-cs"/>
              </a:rPr>
              <a:t> de nucleotide ale ADN-</a:t>
            </a:r>
            <a:r>
              <a:rPr lang="en-US" sz="1800" dirty="0" err="1" smtClean="0">
                <a:latin typeface="Arial" charset="0"/>
                <a:ea typeface="+mn-ea"/>
                <a:cs typeface="+mn-cs"/>
              </a:rPr>
              <a:t>ului</a:t>
            </a:r>
            <a:r>
              <a:rPr lang="en-US" sz="1800" dirty="0">
                <a:latin typeface="Arial" charset="0"/>
                <a:ea typeface="+mn-ea"/>
                <a:cs typeface="+mn-cs"/>
              </a:rPr>
              <a:t/>
            </a:r>
            <a:br>
              <a:rPr lang="en-US" sz="1800" dirty="0">
                <a:latin typeface="Arial" charset="0"/>
                <a:ea typeface="+mn-ea"/>
                <a:cs typeface="+mn-cs"/>
              </a:rPr>
            </a:br>
            <a:endParaRPr lang="en-US" sz="1800" dirty="0" smtClean="0">
              <a:latin typeface="Arial" charset="0"/>
              <a:ea typeface="+mn-ea"/>
              <a:cs typeface="+mn-cs"/>
            </a:endParaRPr>
          </a:p>
          <a:p>
            <a:pPr marL="358775" lvl="2" indent="0">
              <a:buNone/>
            </a:pPr>
            <a:r>
              <a:rPr lang="en-US" sz="1800" dirty="0">
                <a:latin typeface="Arial" charset="0"/>
                <a:sym typeface="Symbol" pitchFamily="18" charset="2"/>
              </a:rPr>
              <a:t></a:t>
            </a:r>
            <a:r>
              <a:rPr lang="en-US" sz="1800" baseline="-25000" dirty="0" err="1">
                <a:latin typeface="Arial" charset="0"/>
                <a:sym typeface="Symbol" pitchFamily="18" charset="2"/>
              </a:rPr>
              <a:t>lego</a:t>
            </a:r>
            <a:r>
              <a:rPr lang="en-US" sz="1800" baseline="-25000" dirty="0">
                <a:latin typeface="Arial" charset="0"/>
                <a:sym typeface="Symbol" pitchFamily="18" charset="2"/>
              </a:rPr>
              <a:t> </a:t>
            </a:r>
            <a:r>
              <a:rPr lang="en-US" sz="1800" dirty="0">
                <a:latin typeface="Arial" charset="0"/>
                <a:sym typeface="Symbol" pitchFamily="18" charset="2"/>
              </a:rPr>
              <a:t>=</a:t>
            </a:r>
          </a:p>
          <a:p>
            <a:pPr marL="358775" lvl="2" indent="0">
              <a:buNone/>
            </a:pPr>
            <a:r>
              <a:rPr lang="en-GB" sz="1800" dirty="0" smtClean="0">
                <a:latin typeface="Arial" charset="0"/>
                <a:ea typeface="+mn-ea"/>
                <a:cs typeface="+mn-cs"/>
              </a:rPr>
              <a:t>						?!?! </a:t>
            </a:r>
            <a:r>
              <a:rPr lang="en-GB" sz="1800" dirty="0" err="1" smtClean="0">
                <a:latin typeface="Arial" charset="0"/>
                <a:ea typeface="+mn-ea"/>
                <a:cs typeface="+mn-cs"/>
              </a:rPr>
              <a:t>sau</a:t>
            </a:r>
            <a:endParaRPr lang="en-GB" sz="1800" dirty="0" smtClean="0">
              <a:latin typeface="Arial" charset="0"/>
              <a:ea typeface="+mn-ea"/>
              <a:cs typeface="+mn-cs"/>
            </a:endParaRPr>
          </a:p>
          <a:p>
            <a:pPr marL="358775" lvl="2" indent="0">
              <a:buNone/>
            </a:pPr>
            <a:endParaRPr lang="en-US" sz="1800" dirty="0" smtClean="0">
              <a:latin typeface="Arial" charset="0"/>
              <a:sym typeface="Symbol" pitchFamily="18" charset="2"/>
            </a:endParaRPr>
          </a:p>
          <a:p>
            <a:pPr marL="358775" lvl="2" indent="0">
              <a:buNone/>
            </a:pPr>
            <a:r>
              <a:rPr lang="en-US" sz="18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1800" baseline="-25000" dirty="0" err="1">
                <a:latin typeface="Arial" charset="0"/>
                <a:sym typeface="Symbol" pitchFamily="18" charset="2"/>
              </a:rPr>
              <a:t>lego</a:t>
            </a:r>
            <a:r>
              <a:rPr lang="en-US" sz="1800" baseline="-25000" dirty="0">
                <a:latin typeface="Arial" charset="0"/>
                <a:sym typeface="Symbol" pitchFamily="18" charset="2"/>
              </a:rPr>
              <a:t> 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=   {       ,      ,      ,     }</a:t>
            </a:r>
            <a:endParaRPr lang="en-US" sz="1800" dirty="0">
              <a:latin typeface="Arial" charset="0"/>
              <a:sym typeface="Symbol" pitchFamily="18" charset="2"/>
            </a:endParaRPr>
          </a:p>
          <a:p>
            <a:pPr marL="358775" lvl="2" indent="0">
              <a:spcBef>
                <a:spcPts val="1800"/>
              </a:spcBef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logic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{0,1,(,), ,,,p, q, r, …} </a:t>
            </a:r>
          </a:p>
          <a:p>
            <a:pPr marL="358775" lvl="2" indent="0">
              <a:spcBef>
                <a:spcPts val="0"/>
              </a:spcBef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						</a:t>
            </a:r>
            <a:r>
              <a:rPr lang="en-US" sz="1800" dirty="0">
                <a:latin typeface="Arial" charset="0"/>
                <a:ea typeface="+mn-ea"/>
                <a:cs typeface="+mn-cs"/>
                <a:sym typeface="Symbol" pitchFamily="18" charset="2"/>
              </a:rPr>
              <a:t>?!?! </a:t>
            </a:r>
            <a:r>
              <a:rPr lang="en-US" sz="1800" dirty="0" err="1">
                <a:latin typeface="Arial" charset="0"/>
                <a:ea typeface="+mn-ea"/>
                <a:cs typeface="+mn-cs"/>
                <a:sym typeface="Symbol" pitchFamily="18" charset="2"/>
              </a:rPr>
              <a:t>sau</a:t>
            </a:r>
            <a:endParaRPr lang="en-US" sz="1800" dirty="0">
              <a:latin typeface="Arial" charset="0"/>
              <a:ea typeface="+mn-ea"/>
              <a:cs typeface="+mn-cs"/>
              <a:sym typeface="Symbol" pitchFamily="18" charset="2"/>
            </a:endParaRPr>
          </a:p>
          <a:p>
            <a:pPr marL="358775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	   { 0,1,(,), ,,,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x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}!!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8596" y="7937"/>
            <a:ext cx="8358246" cy="8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dirty="0" smtClean="0">
                <a:latin typeface="Monotype Corsiva" pitchFamily="66" charset="0"/>
              </a:rPr>
              <a:t>LFA</a:t>
            </a:r>
            <a:r>
              <a:rPr lang="en-US" sz="3600" b="1" dirty="0" smtClean="0">
                <a:latin typeface="Arial" charset="0"/>
              </a:rPr>
              <a:t>:  C2 – </a:t>
            </a:r>
            <a:r>
              <a:rPr lang="en-US" sz="3600" b="1" dirty="0" err="1" smtClean="0">
                <a:latin typeface="Arial" charset="0"/>
              </a:rPr>
              <a:t>Ierarhia</a:t>
            </a:r>
            <a:r>
              <a:rPr lang="en-US" sz="3600" b="1" dirty="0" smtClean="0">
                <a:latin typeface="Arial" charset="0"/>
              </a:rPr>
              <a:t>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2946" name="AutoShape 2" descr="Image result for lego pi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8" name="AutoShape 4" descr="Image result for lego pi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31636" t="19358" r="53756" b="64235"/>
          <a:stretch>
            <a:fillRect/>
          </a:stretch>
        </p:blipFill>
        <p:spPr bwMode="auto">
          <a:xfrm>
            <a:off x="3348578" y="4077072"/>
            <a:ext cx="17859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0" name="Picture 6" descr="Image result for lego pie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077072"/>
            <a:ext cx="1728192" cy="108012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1475656" y="5373216"/>
            <a:ext cx="1185845" cy="301625"/>
            <a:chOff x="1403648" y="5594631"/>
            <a:chExt cx="1185845" cy="301625"/>
          </a:xfrm>
        </p:grpSpPr>
        <p:pic>
          <p:nvPicPr>
            <p:cNvPr id="12" name="Picture 11" descr="Image result for lego piese"/>
            <p:cNvPicPr/>
            <p:nvPr/>
          </p:nvPicPr>
          <p:blipFill rotWithShape="1">
            <a:blip r:embed="rId4" cstate="print"/>
            <a:srcRect l="56221" t="6913" r="27650" b="72196"/>
            <a:stretch/>
          </p:blipFill>
          <p:spPr bwMode="auto">
            <a:xfrm>
              <a:off x="2311363" y="5615569"/>
              <a:ext cx="278130" cy="2698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 descr="Image result for lego piese"/>
            <p:cNvPicPr/>
            <p:nvPr/>
          </p:nvPicPr>
          <p:blipFill rotWithShape="1">
            <a:blip r:embed="rId4" cstate="print"/>
            <a:srcRect l="35484" t="66974" r="48848" b="9677"/>
            <a:stretch/>
          </p:blipFill>
          <p:spPr bwMode="auto">
            <a:xfrm>
              <a:off x="1858776" y="5594631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Image result for lego piese"/>
            <p:cNvPicPr/>
            <p:nvPr/>
          </p:nvPicPr>
          <p:blipFill rotWithShape="1">
            <a:blip r:embed="rId4" cstate="print"/>
            <a:srcRect l="62212" t="65746" r="19355" b="16436"/>
            <a:stretch/>
          </p:blipFill>
          <p:spPr bwMode="auto">
            <a:xfrm>
              <a:off x="1403648" y="5635255"/>
              <a:ext cx="317500" cy="23050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3" name="Picture 12"/>
          <p:cNvPicPr/>
          <p:nvPr/>
        </p:nvPicPr>
        <p:blipFill>
          <a:blip r:embed="rId3" cstate="print"/>
          <a:srcRect l="31636" t="19358" r="53756" b="64235"/>
          <a:stretch>
            <a:fillRect/>
          </a:stretch>
        </p:blipFill>
        <p:spPr bwMode="auto">
          <a:xfrm>
            <a:off x="3348578" y="5229200"/>
            <a:ext cx="648072" cy="60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mage result for lego piese"/>
          <p:cNvPicPr/>
          <p:nvPr/>
        </p:nvPicPr>
        <p:blipFill rotWithShape="1">
          <a:blip r:embed="rId4" cstate="print"/>
          <a:srcRect l="30875" t="30968" r="56221" b="43226"/>
          <a:stretch/>
        </p:blipFill>
        <p:spPr bwMode="auto">
          <a:xfrm>
            <a:off x="2909590" y="5366215"/>
            <a:ext cx="222250" cy="278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58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462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:  C2 – </a:t>
            </a:r>
            <a:r>
              <a:rPr lang="en-US" sz="3600" b="1" dirty="0" err="1" smtClean="0">
                <a:solidFill>
                  <a:schemeClr val="tx1"/>
                </a:solidFill>
                <a:latin typeface="Arial" charset="0"/>
              </a:rPr>
              <a:t>Ierarhia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 Chomsky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964488" cy="5832648"/>
          </a:xfrm>
        </p:spPr>
        <p:txBody>
          <a:bodyPr/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Gramaticile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: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uterea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generativă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</a:t>
            </a:r>
          </a:p>
          <a:p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= un 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al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gramaticii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îi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să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producă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elemente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kern="1200" dirty="0">
                <a:latin typeface="Arial" pitchFamily="34" charset="0"/>
                <a:cs typeface="Arial" pitchFamily="34" charset="0"/>
              </a:rPr>
              <a:t>N. 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CHOMSKY,("</a:t>
            </a:r>
            <a:r>
              <a:rPr lang="en-US" sz="2000" i="1" kern="1200" dirty="0">
                <a:latin typeface="Arial" pitchFamily="34" charset="0"/>
                <a:cs typeface="Arial" pitchFamily="34" charset="0"/>
              </a:rPr>
              <a:t>Three models for the description of language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," vol. 2, no. 3, pp. 113-124, 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1956) : </a:t>
            </a:r>
          </a:p>
          <a:p>
            <a:pPr marL="804863"/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Copiii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după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ce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învață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număr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relativ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mic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elemente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natural (</a:t>
            </a:r>
            <a:r>
              <a:rPr lang="en-US" sz="2000" i="1" kern="1200" dirty="0">
                <a:latin typeface="Arial" pitchFamily="34" charset="0"/>
                <a:cs typeface="Arial" pitchFamily="34" charset="0"/>
              </a:rPr>
              <a:t>linguist’s corpus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dobândesc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aptitudinea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de a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înţelege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produce un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număr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infinit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propoziţii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diferite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și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corecte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. ‘’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  <a:p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Ex.: 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aproape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orice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vorbitor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nativ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al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limbii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române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înțelege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“la prima 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vedere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propoziția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  <a:p>
            <a:pPr marL="804863"/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Romania </a:t>
            </a:r>
            <a:r>
              <a:rPr lang="en-US" sz="2000" kern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kern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sasea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tara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din CE, in </a:t>
            </a:r>
            <a:r>
              <a:rPr lang="en-US" sz="2000" kern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kern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numarul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kern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locuitori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kern="1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respinge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incorectă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propoziția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4863"/>
            <a:r>
              <a:rPr lang="en-US" sz="2000" kern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Televizorul</a:t>
            </a:r>
            <a:r>
              <a:rPr lang="en-US" sz="20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aleargă</a:t>
            </a:r>
            <a:r>
              <a:rPr lang="en-US" sz="20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în</a:t>
            </a:r>
            <a:r>
              <a:rPr lang="en-US" sz="20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parc</a:t>
            </a:r>
            <a:r>
              <a:rPr lang="en-US" sz="20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2000" kern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zmeură</a:t>
            </a:r>
            <a:r>
              <a:rPr lang="en-US" sz="20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2000" kern="1200" dirty="0" smtClean="0">
                <a:latin typeface="Arial" pitchFamily="34" charset="0"/>
                <a:cs typeface="Arial" pitchFamily="34" charset="0"/>
              </a:rPr>
              <a:t>Ex.: 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vorbitor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nativ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” al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kern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kern="12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programare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programator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kern="1200" dirty="0" err="1" smtClean="0">
                <a:latin typeface="Arial" pitchFamily="34" charset="0"/>
                <a:cs typeface="Arial" pitchFamily="34" charset="0"/>
              </a:rPr>
              <a:t>compilator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!!)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imediat</a:t>
            </a:r>
            <a:r>
              <a:rPr lang="en-US" sz="20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1200" dirty="0" err="1">
                <a:latin typeface="Arial" pitchFamily="34" charset="0"/>
                <a:cs typeface="Arial" pitchFamily="34" charset="0"/>
              </a:rPr>
              <a:t>diferen</a:t>
            </a:r>
            <a:r>
              <a:rPr lang="ro-RO" sz="2000" kern="1200" dirty="0">
                <a:latin typeface="Arial" pitchFamily="34" charset="0"/>
                <a:cs typeface="Arial" pitchFamily="34" charset="0"/>
              </a:rPr>
              <a:t>ța între </a:t>
            </a:r>
            <a:r>
              <a:rPr lang="ro-RO" sz="2000" kern="1200" dirty="0" smtClean="0">
                <a:latin typeface="Arial" pitchFamily="34" charset="0"/>
                <a:cs typeface="Arial" pitchFamily="34" charset="0"/>
              </a:rPr>
              <a:t>propoziți</a:t>
            </a:r>
            <a:r>
              <a:rPr lang="en-GB" sz="2000" kern="1200" dirty="0" err="1" smtClean="0">
                <a:latin typeface="Arial" pitchFamily="34" charset="0"/>
                <a:cs typeface="Arial" pitchFamily="34" charset="0"/>
              </a:rPr>
              <a:t>ile</a:t>
            </a:r>
            <a:r>
              <a:rPr lang="ro-RO" sz="2000" kern="12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  <a:p>
            <a:pPr marL="804863"/>
            <a:r>
              <a:rPr lang="en-US" sz="2000" kern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 (i = 15; i &lt; 175433299; i</a:t>
            </a:r>
            <a:r>
              <a:rPr lang="en-US" sz="2000" kern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++)</a:t>
            </a:r>
            <a:r>
              <a:rPr lang="en-US" sz="2000" kern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(i = 0; i &lt; ; i</a:t>
            </a:r>
            <a:r>
              <a:rPr lang="en-US" sz="2000" kern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++)  </a:t>
            </a:r>
            <a:r>
              <a:rPr lang="en-US" sz="2000" b="1" kern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2860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1714488"/>
            <a:ext cx="8501122" cy="4714908"/>
          </a:xfrm>
        </p:spPr>
        <p:txBody>
          <a:bodyPr/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Gramaticile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: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uterea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generativă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creativitatea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G =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expresivitatea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</a:t>
            </a:r>
          </a:p>
          <a:p>
            <a:pPr marL="341313" indent="-341313">
              <a:spcBef>
                <a:spcPts val="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G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îi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indent="-573088"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capacitatea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puterea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generativă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slabă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gramaticii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</a:t>
            </a:r>
          </a:p>
          <a:p>
            <a:pPr marL="914400"/>
            <a:r>
              <a:rPr lang="en-US" sz="20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generat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indent="-573088"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capacitatea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generativă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</a:t>
            </a:r>
          </a:p>
          <a:p>
            <a:pPr marL="1085850" indent="-171450"/>
            <a:r>
              <a:rPr lang="en-US" sz="20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mulţimea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combinărilor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structurale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utilizate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produce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recunoaşte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propozițiile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limbajului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u="sng" smtClean="0">
                <a:latin typeface="Arial" charset="0"/>
                <a:sym typeface="Symbol" pitchFamily="18" charset="2"/>
              </a:rPr>
              <a:t>Observatie</a:t>
            </a:r>
            <a:endParaRPr lang="en-US" sz="2400" u="sng" dirty="0" smtClean="0">
              <a:latin typeface="Arial" charset="0"/>
              <a:sym typeface="Symbol" pitchFamily="18" charset="2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1.  Din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punct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vedere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lingvistic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descrierile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structurale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capacitatea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generativă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tare):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interesante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decât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simpla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enumerarea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propozițiilor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formate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capacitatea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generativă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slabă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7141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643050"/>
            <a:ext cx="8358246" cy="52149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32</a:t>
            </a:r>
          </a:p>
          <a:p>
            <a:pPr marL="341313" indent="-341313">
              <a:spcBef>
                <a:spcPts val="12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un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G= (V</a:t>
            </a:r>
            <a:r>
              <a:rPr lang="en-US" sz="24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,V</a:t>
            </a:r>
            <a:r>
              <a:rPr lang="en-US" sz="24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,S,P)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2625" indent="-341313">
              <a:spcBef>
                <a:spcPts val="1200"/>
              </a:spcBef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nevida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simboluri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terminale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682625" indent="-341313">
              <a:spcBef>
                <a:spcPts val="1200"/>
              </a:spcBef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nevida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simboluri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neterminale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variabile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682625" indent="-341313">
              <a:spcBef>
                <a:spcPts val="1200"/>
              </a:spcBef>
              <a:buClr>
                <a:schemeClr val="accent5">
                  <a:lumMod val="25000"/>
                </a:schemeClr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en-US" sz="2000" b="1" baseline="30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;  </a:t>
            </a:r>
            <a:r>
              <a:rPr lang="en-US" sz="2000" b="1" baseline="30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V </a:t>
            </a:r>
          </a:p>
          <a:p>
            <a:pPr marL="682625">
              <a:spcBef>
                <a:spcPts val="1200"/>
              </a:spcBef>
              <a:buClr>
                <a:schemeClr val="accent5">
                  <a:lumMod val="25000"/>
                </a:schemeClr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vocabularul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terminalelor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neterminalelor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!); </a:t>
            </a:r>
          </a:p>
          <a:p>
            <a:pPr marL="682625" indent="-341313">
              <a:spcBef>
                <a:spcPts val="1200"/>
              </a:spcBef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;=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simbolul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de start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axioma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682625" indent="-341313">
              <a:spcBef>
                <a:spcPts val="1200"/>
              </a:spcBef>
              <a:buClr>
                <a:schemeClr val="accent5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nevida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341313" indent="-341313">
              <a:spcBef>
                <a:spcPts val="12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     P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</a:t>
            </a:r>
            <a:r>
              <a:rPr lang="en-US" sz="2000" b="1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)</a:t>
            </a:r>
            <a:r>
              <a:rPr lang="en-US" sz="2000" baseline="30000" dirty="0" smtClean="0">
                <a:latin typeface="Times New Roma"/>
                <a:cs typeface="Times New Roman" pitchFamily="18" charset="0"/>
              </a:rPr>
              <a:t>*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)</a:t>
            </a:r>
            <a:r>
              <a:rPr lang="en-US" sz="2000" baseline="30000" dirty="0" smtClean="0">
                <a:latin typeface="Times New Roma"/>
                <a:cs typeface="Times New Roman" pitchFamily="18" charset="0"/>
              </a:rPr>
              <a:t>*  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x 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)</a:t>
            </a:r>
            <a:r>
              <a:rPr lang="en-US" sz="2000" baseline="30000" dirty="0" smtClean="0">
                <a:latin typeface="Times New Roma"/>
                <a:cs typeface="Times New Roman" pitchFamily="18" charset="0"/>
              </a:rPr>
              <a:t>*</a:t>
            </a:r>
            <a:r>
              <a:rPr lang="en-US" sz="2000" dirty="0" smtClean="0">
                <a:latin typeface="Times New Roma"/>
                <a:cs typeface="Times New Roman" pitchFamily="18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2625">
              <a:spcBef>
                <a:spcPts val="1200"/>
              </a:spcBef>
              <a:buClr>
                <a:srgbClr val="3333FF"/>
              </a:buClr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OBS. :  </a:t>
            </a:r>
            <a:r>
              <a:rPr lang="en-US" sz="1800" dirty="0" smtClean="0">
                <a:latin typeface="Times New Roma"/>
                <a:cs typeface="Times New Roman" pitchFamily="18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Symbol"/>
              </a:rPr>
              <a:t>,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Symbol"/>
              </a:rPr>
              <a:t>)P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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se </a:t>
            </a:r>
            <a:r>
              <a:rPr lang="en-US" sz="1800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inlocuieste</a:t>
            </a:r>
            <a:r>
              <a:rPr lang="en-US" sz="18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 cu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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 =&gt;</a:t>
            </a:r>
          </a:p>
          <a:p>
            <a:pPr marL="1487488">
              <a:spcBef>
                <a:spcPts val="12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 = {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 | V*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V*; V*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 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7141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:  C2 – </a:t>
            </a:r>
            <a:r>
              <a:rPr lang="en-US" sz="3600" b="1" dirty="0" err="1" smtClean="0">
                <a:solidFill>
                  <a:schemeClr val="tx1"/>
                </a:solidFill>
                <a:latin typeface="Arial" charset="0"/>
              </a:rPr>
              <a:t>Ierarhia</a:t>
            </a: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 Chomsky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4704"/>
            <a:ext cx="9144000" cy="5949280"/>
          </a:xfrm>
        </p:spPr>
        <p:txBody>
          <a:bodyPr/>
          <a:lstStyle/>
          <a:p>
            <a:pPr algn="ctr">
              <a:spcBef>
                <a:spcPts val="0"/>
              </a:spcBef>
              <a:buClr>
                <a:srgbClr val="3333FF"/>
              </a:buCl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</a:t>
            </a:r>
            <a:r>
              <a:rPr lang="en-US" sz="2000" b="1" dirty="0"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latin typeface="Times New Roma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)</a:t>
            </a:r>
            <a:r>
              <a:rPr lang="en-US" sz="2000" baseline="30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*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 )</a:t>
            </a:r>
            <a:r>
              <a:rPr lang="en-US" sz="2000" baseline="30000" dirty="0">
                <a:solidFill>
                  <a:srgbClr val="FF0000"/>
                </a:solidFill>
                <a:latin typeface="Times New Roma"/>
                <a:cs typeface="Times New Roman" pitchFamily="18" charset="0"/>
              </a:rPr>
              <a:t>*  </a:t>
            </a:r>
            <a:r>
              <a:rPr lang="en-US" sz="2000" dirty="0">
                <a:latin typeface="Times New Roma"/>
                <a:cs typeface="Times New Roman" pitchFamily="18" charset="0"/>
              </a:rPr>
              <a:t>x  </a:t>
            </a:r>
            <a:r>
              <a:rPr lang="en-US" sz="2000" dirty="0">
                <a:solidFill>
                  <a:srgbClr val="00B050"/>
                </a:solidFill>
                <a:latin typeface="Times New Roma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solidFill>
                  <a:srgbClr val="00B050"/>
                </a:solidFill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>
                <a:solidFill>
                  <a:srgbClr val="00B050"/>
                </a:solidFill>
                <a:latin typeface="Times New Roma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rgbClr val="00B050"/>
                </a:solidFill>
                <a:latin typeface="Times New Roma"/>
                <a:cs typeface="Times New Roman" pitchFamily="18" charset="0"/>
              </a:rPr>
              <a:t> )</a:t>
            </a:r>
            <a:r>
              <a:rPr lang="en-US" sz="2000" baseline="30000" dirty="0">
                <a:solidFill>
                  <a:srgbClr val="00B050"/>
                </a:solidFill>
                <a:latin typeface="Times New Roma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00B050"/>
                </a:solidFill>
                <a:latin typeface="Times New Roma"/>
                <a:cs typeface="Times New Roman" pitchFamily="18" charset="0"/>
              </a:rPr>
              <a:t> 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0"/>
              </a:spcBef>
              <a:buClr>
                <a:srgbClr val="3333FF"/>
              </a:buClr>
            </a:pPr>
            <a:r>
              <a:rPr lang="en-US" sz="2000" dirty="0" smtClean="0">
                <a:latin typeface="Times New Roma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Symbol"/>
              </a:rPr>
              <a:t>,</a:t>
            </a:r>
            <a:r>
              <a:rPr lang="en-US" sz="20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Symbol"/>
              </a:rPr>
              <a:t>)P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 </a:t>
            </a:r>
            <a:r>
              <a:rPr lang="en-US" sz="20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0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se </a:t>
            </a:r>
            <a:r>
              <a:rPr lang="en-US" sz="2000" dirty="0" err="1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inlocuieste</a:t>
            </a:r>
            <a:r>
              <a:rPr lang="en-US" sz="2000" dirty="0">
                <a:solidFill>
                  <a:srgbClr val="008080"/>
                </a:solidFill>
                <a:latin typeface="Arial" pitchFamily="34" charset="0"/>
                <a:cs typeface="Arial" pitchFamily="34" charset="0"/>
                <a:sym typeface="Wingdings"/>
              </a:rPr>
              <a:t> cu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 =&gt;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 | 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V*</a:t>
            </a:r>
            <a:r>
              <a:rPr lang="en-US" sz="2000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*;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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V*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 .</a:t>
            </a:r>
          </a:p>
          <a:p>
            <a:pPr marL="341313" indent="-341313">
              <a:spcBef>
                <a:spcPts val="1200"/>
              </a:spcBef>
              <a:buClr>
                <a:srgbClr val="3333FF"/>
              </a:buClr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Exemple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G= (V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,S,P) 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 marL="968375" indent="-968375"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=({0,1,2,…,9}, {S,C}, S, {S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CC,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0,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2,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3,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4,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5,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6,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7,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8,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9,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 ) =&gt;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CC0C01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CC7C70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CC5C52 etc. 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Obs.: 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≠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2000" dirty="0" err="1"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dirty="0"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n&lt;100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};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	   =&gt;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={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xy</a:t>
            </a:r>
            <a:r>
              <a:rPr lang="en-US" sz="2000" dirty="0"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Monotype Corsiva" pitchFamily="66" charset="0"/>
                <a:cs typeface="Arial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{0,1,2,…,9}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};</a:t>
            </a:r>
          </a:p>
          <a:p>
            <a:pPr marL="1077913" indent="-1077913">
              <a:spcBef>
                <a:spcPts val="300"/>
              </a:spcBef>
              <a:buClr>
                <a:srgbClr val="3333FF"/>
              </a:buClr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=&gt;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’= ({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0,1,2,…,9}, {S,A,C}, S, {S</a:t>
            </a:r>
            <a:r>
              <a:rPr lang="en-GB" sz="2000" dirty="0">
                <a:latin typeface="Arial" charset="0"/>
                <a:sym typeface="Wingdings" pitchFamily="2" charset="2"/>
              </a:rPr>
              <a:t>AC, A1, …, A9, </a:t>
            </a:r>
            <a:r>
              <a:rPr lang="en-GB" sz="2000" dirty="0">
                <a:latin typeface="Arial" charset="0"/>
                <a:sym typeface="Symbol"/>
              </a:rPr>
              <a:t>A</a:t>
            </a:r>
            <a:r>
              <a:rPr lang="en-GB" sz="2000" dirty="0">
                <a:latin typeface="Arial" charset="0"/>
                <a:sym typeface="Wingdings" pitchFamily="2" charset="2"/>
              </a:rPr>
              <a:t></a:t>
            </a:r>
            <a:r>
              <a:rPr lang="en-GB" sz="2000" dirty="0">
                <a:latin typeface="Arial" charset="0"/>
                <a:sym typeface="Symbol"/>
              </a:rPr>
              <a:t> , C</a:t>
            </a:r>
            <a:r>
              <a:rPr lang="en-GB" sz="2000" dirty="0">
                <a:latin typeface="Arial" charset="0"/>
                <a:sym typeface="Wingdings" pitchFamily="2" charset="2"/>
              </a:rPr>
              <a:t>0,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1,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2,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3,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4,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5,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6,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7,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8, </a:t>
            </a:r>
            <a:r>
              <a:rPr lang="en-GB" sz="2000" dirty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Wingdings" pitchFamily="2" charset="2"/>
              </a:rPr>
              <a:t>9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 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=&gt;</a:t>
            </a:r>
          </a:p>
          <a:p>
            <a:pPr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ACC0</a:t>
            </a:r>
          </a:p>
          <a:p>
            <a:pPr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ACC5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AC7C70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AC5C52 etc. 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GB" sz="2000" dirty="0">
                <a:latin typeface="Arial" charset="0"/>
                <a:sym typeface="Wingdings" pitchFamily="2" charset="2"/>
              </a:rPr>
              <a:t>=&gt;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‘={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2000" dirty="0" err="1"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dirty="0"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n&lt;100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}.</a:t>
            </a:r>
            <a:endParaRPr lang="en-US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200"/>
              </a:spcBef>
              <a:buClr>
                <a:srgbClr val="3333FF"/>
              </a:buClr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1484784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7141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866773"/>
            <a:ext cx="9108504" cy="5802587"/>
          </a:xfrm>
        </p:spPr>
        <p:txBody>
          <a:bodyPr/>
          <a:lstStyle/>
          <a:p>
            <a:pPr marL="341313" indent="-341313">
              <a:lnSpc>
                <a:spcPct val="150000"/>
              </a:lnSpc>
              <a:buClr>
                <a:srgbClr val="3333FF"/>
              </a:buClr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Exemple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G= (V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,S,P) 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=({0,1,2,…,9}, {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S,B,C},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S, {S</a:t>
            </a:r>
            <a:r>
              <a:rPr lang="en-GB" sz="2000" dirty="0">
                <a:latin typeface="Arial" charset="0"/>
                <a:sym typeface="Wingdings" pitchFamily="2" charset="2"/>
              </a:rPr>
              <a:t>CB, B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CB|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>
                <a:latin typeface="Arial" charset="0"/>
                <a:sym typeface="Symbol"/>
              </a:rPr>
              <a:t>, C</a:t>
            </a:r>
            <a:r>
              <a:rPr lang="en-GB" sz="2000" dirty="0">
                <a:latin typeface="Arial" charset="0"/>
                <a:sym typeface="Wingdings" pitchFamily="2" charset="2"/>
              </a:rPr>
              <a:t>0|1|...|9|</a:t>
            </a:r>
            <a:r>
              <a:rPr lang="en-GB" sz="2000" dirty="0">
                <a:latin typeface="Arial" charset="0"/>
                <a:sym typeface="Symbol"/>
              </a:rPr>
              <a:t>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 )=&gt;</a:t>
            </a:r>
          </a:p>
          <a:p>
            <a:pPr marL="860425">
              <a:spcBef>
                <a:spcPts val="300"/>
              </a:spcBef>
              <a:buClr>
                <a:srgbClr val="3333FF"/>
              </a:buCl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CB  CCB .....  </a:t>
            </a:r>
            <a:r>
              <a:rPr lang="en-GB" sz="2000" dirty="0" err="1">
                <a:latin typeface="Arial" charset="0"/>
                <a:sym typeface="Wingdings" pitchFamily="2" charset="2"/>
              </a:rPr>
              <a:t>C</a:t>
            </a:r>
            <a:r>
              <a:rPr lang="en-GB" sz="2000" baseline="30000" dirty="0" err="1">
                <a:latin typeface="Arial" charset="0"/>
                <a:sym typeface="Wingdings" pitchFamily="2" charset="2"/>
              </a:rPr>
              <a:t>n</a:t>
            </a:r>
            <a:r>
              <a:rPr lang="en-GB" sz="2000" dirty="0" err="1">
                <a:latin typeface="Arial" charset="0"/>
                <a:sym typeface="Wingdings" pitchFamily="2" charset="2"/>
              </a:rPr>
              <a:t>B</a:t>
            </a:r>
            <a:r>
              <a:rPr lang="en-GB" sz="2000" dirty="0">
                <a:latin typeface="Arial" charset="0"/>
                <a:sym typeface="Wingdings" pitchFamily="2" charset="2"/>
              </a:rPr>
              <a:t>  C</a:t>
            </a:r>
            <a:r>
              <a:rPr lang="en-GB" sz="2000" baseline="30000" dirty="0">
                <a:latin typeface="Arial" charset="0"/>
                <a:sym typeface="Wingdings" pitchFamily="2" charset="2"/>
              </a:rPr>
              <a:t>n+1</a:t>
            </a:r>
            <a:r>
              <a:rPr lang="en-GB" sz="2000" dirty="0">
                <a:latin typeface="Arial" charset="0"/>
                <a:sym typeface="Wingdings" pitchFamily="2" charset="2"/>
              </a:rPr>
              <a:t>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>
                <a:latin typeface="Arial" charset="0"/>
                <a:sym typeface="Wingdings" pitchFamily="2" charset="2"/>
              </a:rPr>
              <a:t>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04C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n-1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>
                <a:latin typeface="Arial" charset="0"/>
                <a:sym typeface="Wingdings" pitchFamily="2" charset="2"/>
              </a:rPr>
              <a:t>....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0409194</a:t>
            </a:r>
            <a:r>
              <a:rPr lang="en-GB" sz="2000" dirty="0">
                <a:latin typeface="Arial" charset="0"/>
                <a:sym typeface="Wingdings" pitchFamily="2" charset="2"/>
              </a:rPr>
              <a:t>...7</a:t>
            </a:r>
          </a:p>
          <a:p>
            <a:pPr marL="341313"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Obs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.: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≠ </a:t>
            </a:r>
            <a:r>
              <a:rPr lang="en-US" sz="2400" dirty="0"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722313" indent="-722313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=&gt;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‘=({0,1,2,…,9}, {S,A,B,C}, S,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AC|ACB, BCB|C</a:t>
            </a:r>
            <a:r>
              <a:rPr lang="en-GB" sz="2000" dirty="0" smtClean="0">
                <a:latin typeface="Arial" charset="0"/>
                <a:sym typeface="Symbol"/>
              </a:rPr>
              <a:t>,</a:t>
            </a:r>
            <a:r>
              <a:rPr lang="en-GB" sz="2000" dirty="0">
                <a:latin typeface="Arial" charset="0"/>
                <a:sym typeface="Wingdings" pitchFamily="2" charset="2"/>
              </a:rPr>
              <a:t> A1, …, A9, </a:t>
            </a:r>
            <a:r>
              <a:rPr lang="en-GB" sz="2000" dirty="0" smtClean="0">
                <a:latin typeface="Arial" charset="0"/>
                <a:sym typeface="Symbol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0|1|...|9|</a:t>
            </a:r>
            <a:r>
              <a:rPr lang="en-GB" sz="2000" dirty="0">
                <a:latin typeface="Arial" charset="0"/>
                <a:sym typeface="Symbol"/>
              </a:rPr>
              <a:t></a:t>
            </a:r>
            <a:r>
              <a:rPr lang="en-GB" sz="2000" dirty="0" smtClean="0">
                <a:latin typeface="Arial" charset="0"/>
                <a:sym typeface="Symbol"/>
              </a:rPr>
              <a:t>,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 ) =&gt;</a:t>
            </a:r>
          </a:p>
          <a:p>
            <a:pPr marL="2425700" indent="-1703388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ACA1,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ACA2,…,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ACA 9,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AC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1C10,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AC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1C12,…,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AC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1C19,…,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</a:t>
            </a:r>
            <a:r>
              <a:rPr lang="en-GB" sz="2000" dirty="0">
                <a:latin typeface="Arial" charset="0"/>
                <a:sym typeface="Wingdings" pitchFamily="2" charset="2"/>
              </a:rPr>
              <a:t>AC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2C20,…,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</a:t>
            </a:r>
            <a:r>
              <a:rPr lang="en-GB" sz="2000" dirty="0">
                <a:latin typeface="Arial" charset="0"/>
                <a:sym typeface="Wingdings" pitchFamily="2" charset="2"/>
              </a:rPr>
              <a:t>AC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9C99,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latin typeface="Arial" charset="0"/>
              <a:sym typeface="Wingdings" pitchFamily="2" charset="2"/>
            </a:endParaRPr>
          </a:p>
          <a:p>
            <a:pPr marL="722313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ACBACCB….AC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BAC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12C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124C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n-1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>
                <a:latin typeface="Arial" charset="0"/>
                <a:sym typeface="Wingdings" pitchFamily="2" charset="2"/>
              </a:rPr>
              <a:t>....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12409194</a:t>
            </a:r>
            <a:r>
              <a:rPr lang="en-GB" sz="2000" dirty="0">
                <a:latin typeface="Arial" charset="0"/>
                <a:sym typeface="Wingdings" pitchFamily="2" charset="2"/>
              </a:rPr>
              <a:t>...7</a:t>
            </a:r>
          </a:p>
          <a:p>
            <a:pPr marL="341313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=&gt;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Monotype Corsiva" pitchFamily="66" charset="0"/>
                <a:cs typeface="Arial" pitchFamily="34" charset="0"/>
              </a:rPr>
              <a:t>N;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66678" y="6239654"/>
            <a:ext cx="1828800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7141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80928"/>
            <a:ext cx="9108504" cy="3458726"/>
          </a:xfrm>
        </p:spPr>
        <p:txBody>
          <a:bodyPr/>
          <a:lstStyle/>
          <a:p>
            <a:pPr marL="341313" indent="-341313">
              <a:lnSpc>
                <a:spcPct val="150000"/>
              </a:lnSpc>
              <a:buClr>
                <a:srgbClr val="3333FF"/>
              </a:buClr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Exemple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G= (V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,S,P) 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3.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=({I,V,X,L,C,D,M}, {S,A,B}, S, {S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AB, BAB, B</a:t>
            </a:r>
            <a:r>
              <a:rPr lang="en-GB" sz="2000" dirty="0" smtClean="0">
                <a:latin typeface="Arial" charset="0"/>
                <a:sym typeface="Symbol"/>
              </a:rPr>
              <a:t>A, 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I|V|X|L|C|D|M|</a:t>
            </a:r>
            <a:r>
              <a:rPr lang="en-GB" sz="2000" dirty="0" smtClean="0">
                <a:latin typeface="Arial" charset="0"/>
                <a:sym typeface="Symbol"/>
              </a:rPr>
              <a:t>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</a:t>
            </a:r>
          </a:p>
          <a:p>
            <a:pPr marL="860425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AB AAB AAAB </a:t>
            </a:r>
            <a:r>
              <a:rPr lang="en-GB" sz="2000" dirty="0" smtClean="0">
                <a:latin typeface="Arial" charset="0"/>
                <a:sym typeface="Symbol"/>
              </a:rPr>
              <a:t>AAAA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MMXV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</a:p>
          <a:p>
            <a:pPr marL="287338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=&gt;  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numerelor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naturale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grafia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latina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respectarea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regulilor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4 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fomeaza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IV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nu ca IIII; 100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nu LL).</a:t>
            </a:r>
          </a:p>
          <a:p>
            <a:pPr marL="341313">
              <a:lnSpc>
                <a:spcPct val="150000"/>
              </a:lnSpc>
              <a:spcBef>
                <a:spcPts val="300"/>
              </a:spcBef>
              <a:buClr>
                <a:srgbClr val="3333FF"/>
              </a:buClr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3333FF"/>
              </a:buClr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66678" y="6239654"/>
            <a:ext cx="1828800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14290"/>
            <a:ext cx="8642350" cy="581045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428736"/>
            <a:ext cx="8786874" cy="5429264"/>
          </a:xfrm>
        </p:spPr>
        <p:txBody>
          <a:bodyPr/>
          <a:lstStyle/>
          <a:p>
            <a:pPr marL="463550" indent="-463550"/>
            <a:r>
              <a:rPr lang="en-US" sz="24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Cum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procedam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descrie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un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limbaj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ajutorul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gramatici</a:t>
            </a:r>
            <a:r>
              <a:rPr 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 generative?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Generam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cuvant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urmatorul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algoritm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Scriem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simbolul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start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apare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m. stg.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primei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din 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cu S (de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obicei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)),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Alegem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dintre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care au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m. stg.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inlocuim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simbolul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ales cu m. dr.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respectivei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519113"/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2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   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sau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3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CC   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sau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1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7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3.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Repetam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Pasul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m.dr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nu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exista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neterminale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care pot fi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inlocuite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9113"/>
            <a:r>
              <a:rPr lang="en-US" sz="20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3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9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4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C09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09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Symbol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0509;</a:t>
            </a:r>
          </a:p>
          <a:p>
            <a:r>
              <a:rPr lang="en-GB" sz="2400" u="sng" dirty="0" err="1" smtClean="0">
                <a:latin typeface="Arial" charset="0"/>
                <a:sym typeface="Wingdings" pitchFamily="2" charset="2"/>
              </a:rPr>
              <a:t>Observatie</a:t>
            </a:r>
            <a:r>
              <a:rPr lang="en-GB" sz="2400" u="sng" dirty="0" smtClean="0">
                <a:latin typeface="Arial" charset="0"/>
                <a:sym typeface="Wingdings" pitchFamily="2" charset="2"/>
              </a:rPr>
              <a:t> 36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fiecare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pas  de </a:t>
            </a: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calcul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se </a:t>
            </a: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aplica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b="1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singura</a:t>
            </a:r>
            <a:r>
              <a:rPr lang="en-US" sz="24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productie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singur</a:t>
            </a:r>
            <a:r>
              <a:rPr lang="en-US" sz="24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neterminal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43306" y="785794"/>
            <a:ext cx="5214974" cy="1214446"/>
            <a:chOff x="3786182" y="1643050"/>
            <a:chExt cx="5214974" cy="1214446"/>
          </a:xfrm>
        </p:grpSpPr>
        <p:sp>
          <p:nvSpPr>
            <p:cNvPr id="5" name="Rectangle 4"/>
            <p:cNvSpPr/>
            <p:nvPr/>
          </p:nvSpPr>
          <p:spPr bwMode="auto">
            <a:xfrm>
              <a:off x="4286248" y="1643050"/>
              <a:ext cx="4714908" cy="7143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170113" indent="-2170113"/>
              <a:r>
                <a:rPr lang="en-US" sz="1600" smtClean="0"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600" baseline="-2500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=( {0,1,2,…,9}, {S,C,B}, S, </a:t>
              </a:r>
            </a:p>
            <a:p>
              <a:r>
                <a:rPr lang="en-US" sz="1600" smtClean="0">
                  <a:latin typeface="Arial" pitchFamily="34" charset="0"/>
                  <a:cs typeface="Arial" pitchFamily="34" charset="0"/>
                </a:rPr>
                <a:t>        {S</a:t>
              </a:r>
              <a:r>
                <a:rPr lang="en-GB" sz="1600" smtClean="0">
                  <a:latin typeface="Arial" charset="0"/>
                  <a:sym typeface="Wingdings" pitchFamily="2" charset="2"/>
                </a:rPr>
                <a:t>CB, BCB, B</a:t>
              </a:r>
              <a:r>
                <a:rPr lang="en-GB" sz="1600" smtClean="0">
                  <a:latin typeface="Arial" charset="0"/>
                  <a:sym typeface="Symbol"/>
                </a:rPr>
                <a:t>C, C</a:t>
              </a:r>
              <a:r>
                <a:rPr lang="en-GB" sz="1600" smtClean="0">
                  <a:latin typeface="Arial" charset="0"/>
                  <a:sym typeface="Wingdings" pitchFamily="2" charset="2"/>
                </a:rPr>
                <a:t>0|1|...|9|</a:t>
              </a:r>
              <a:r>
                <a:rPr lang="en-GB" sz="1600" smtClean="0">
                  <a:latin typeface="Arial" charset="0"/>
                  <a:sym typeface="Symbol"/>
                </a:rPr>
                <a:t>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} )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 bwMode="auto">
            <a:xfrm rot="10800000" flipV="1">
              <a:off x="3786182" y="2000240"/>
              <a:ext cx="500066" cy="8572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14290"/>
            <a:ext cx="8642350" cy="795359"/>
          </a:xfrm>
        </p:spPr>
        <p:txBody>
          <a:bodyPr/>
          <a:lstStyle/>
          <a:p>
            <a:pPr lvl="0" algn="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              	</a:t>
            </a:r>
            <a:r>
              <a:rPr lang="en-US" sz="3600" b="1" smtClean="0">
                <a:solidFill>
                  <a:schemeClr val="tx1"/>
                </a:solidFill>
                <a:latin typeface="Monotype Corsiva" pitchFamily="66" charset="0"/>
              </a:rPr>
              <a:t>	  LFA</a:t>
            </a:r>
            <a:r>
              <a:rPr lang="en-US" sz="28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2143116"/>
            <a:ext cx="8358246" cy="4714884"/>
          </a:xfrm>
        </p:spPr>
        <p:txBody>
          <a:bodyPr/>
          <a:lstStyle/>
          <a:p>
            <a:pPr marL="463550" indent="-463550"/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Observatie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37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CC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9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C09</a:t>
            </a:r>
            <a:r>
              <a:rPr lang="en-GB" sz="2000" dirty="0" smtClean="0">
                <a:latin typeface="Arial" charset="0"/>
                <a:sym typeface="Symbol"/>
              </a:rPr>
              <a:t>1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09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1109</a:t>
            </a:r>
          </a:p>
          <a:p>
            <a:pPr>
              <a:spcBef>
                <a:spcPts val="0"/>
              </a:spcBef>
            </a:pPr>
            <a:endParaRPr lang="en-GB" sz="2000" dirty="0" smtClean="0">
              <a:latin typeface="Arial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0"/>
              </a:spcBef>
            </a:pP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			        S </a:t>
            </a:r>
            <a:r>
              <a:rPr kumimoji="0" lang="en-US" sz="2000" dirty="0" smtClean="0">
                <a:latin typeface="Arial" pitchFamily="34" charset="0"/>
                <a:cs typeface="Arial" pitchFamily="34" charset="0"/>
                <a:sym typeface="Symbol"/>
              </a:rPr>
              <a:t>* 1109</a:t>
            </a:r>
            <a:endParaRPr lang="en-GB" sz="2000" dirty="0" smtClean="0">
              <a:latin typeface="Arial" charset="0"/>
              <a:cs typeface="Arial" pitchFamily="34" charset="0"/>
              <a:sym typeface="Wingdings" pitchFamily="2" charset="2"/>
            </a:endParaRPr>
          </a:p>
          <a:p>
            <a:endParaRPr lang="en-GB" sz="2000" dirty="0" smtClean="0">
              <a:latin typeface="Arial" charset="0"/>
              <a:cs typeface="Arial" pitchFamily="34" charset="0"/>
              <a:sym typeface="Wingdings" pitchFamily="2" charset="2"/>
            </a:endParaRPr>
          </a:p>
          <a:p>
            <a:endParaRPr lang="en-GB" sz="2000" dirty="0" smtClean="0">
              <a:latin typeface="Arial" charset="0"/>
              <a:cs typeface="Arial" pitchFamily="34" charset="0"/>
              <a:sym typeface="Wingdings" pitchFamily="2" charset="2"/>
            </a:endParaRPr>
          </a:p>
          <a:p>
            <a:r>
              <a:rPr lang="en-GB" sz="2400" u="sng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endParaRPr lang="en-GB" sz="2400" dirty="0" smtClean="0">
              <a:latin typeface="Arial" charset="0"/>
              <a:cs typeface="Arial" pitchFamily="34" charset="0"/>
              <a:sym typeface="Wingdings" pitchFamily="2" charset="2"/>
            </a:endParaRPr>
          </a:p>
          <a:p>
            <a:r>
              <a:rPr lang="en-GB" sz="2400" u="sng" dirty="0" err="1" smtClean="0">
                <a:latin typeface="Arial" charset="0"/>
                <a:cs typeface="Arial" pitchFamily="34" charset="0"/>
                <a:sym typeface="Wingdings" pitchFamily="2" charset="2"/>
              </a:rPr>
              <a:t>Definitii</a:t>
            </a:r>
            <a:r>
              <a:rPr lang="en-GB" sz="2400" u="sng" dirty="0" smtClean="0">
                <a:latin typeface="Arial" charset="0"/>
                <a:cs typeface="Arial" pitchFamily="34" charset="0"/>
                <a:sym typeface="Wingdings" pitchFamily="2" charset="2"/>
              </a:rPr>
              <a:t> 38</a:t>
            </a:r>
          </a:p>
          <a:p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Se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numeste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b="1" dirty="0" err="1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substitutie</a:t>
            </a:r>
            <a:r>
              <a:rPr lang="en-GB" sz="2000" b="1" dirty="0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 = </a:t>
            </a:r>
            <a:r>
              <a:rPr lang="en-GB" sz="2000" b="1" dirty="0" err="1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derivare</a:t>
            </a:r>
            <a:r>
              <a:rPr lang="en-GB" sz="2000" b="1" dirty="0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b="1" dirty="0" err="1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directa</a:t>
            </a:r>
            <a:r>
              <a:rPr lang="en-GB" sz="2000" dirty="0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=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aplicarea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unei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productii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=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P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 , V*,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atunci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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</a:t>
            </a:r>
            <a:r>
              <a:rPr kumimoji="0"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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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</a:t>
            </a:r>
          </a:p>
          <a:p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Se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numeste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b="1" dirty="0" err="1" smtClean="0">
                <a:solidFill>
                  <a:srgbClr val="00B050"/>
                </a:solidFill>
                <a:latin typeface="Arial" charset="0"/>
                <a:cs typeface="Arial" pitchFamily="34" charset="0"/>
                <a:sym typeface="Wingdings" pitchFamily="2" charset="2"/>
              </a:rPr>
              <a:t>derivare</a:t>
            </a:r>
            <a:r>
              <a:rPr lang="en-GB" sz="2000" b="1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=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aplicarea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consecutiva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a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mai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multor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productii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=</a:t>
            </a:r>
          </a:p>
          <a:p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	</a:t>
            </a:r>
            <a:r>
              <a:rPr lang="en-GB" sz="2000" dirty="0" err="1" smtClean="0">
                <a:latin typeface="Arial" charset="0"/>
                <a:cs typeface="Arial" pitchFamily="34" charset="0"/>
                <a:sym typeface="Wingdings" pitchFamily="2" charset="2"/>
              </a:rPr>
              <a:t>daca</a:t>
            </a:r>
            <a:r>
              <a:rPr lang="en-GB" sz="2000" dirty="0" smtClean="0">
                <a:latin typeface="Arial" charset="0"/>
                <a:cs typeface="Arial" pitchFamily="34" charset="0"/>
                <a:sym typeface="Wingdings" pitchFamily="2" charset="2"/>
              </a:rPr>
              <a:t>   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kumimoji="0" lang="en-US" sz="2000" dirty="0" smtClean="0">
                <a:latin typeface="Arial" pitchFamily="34" charset="0"/>
                <a:cs typeface="Arial" pitchFamily="34" charset="0"/>
                <a:sym typeface="Symbol"/>
              </a:rPr>
              <a:t> 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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kumimoji="0" lang="en-US" sz="200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…, 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n-1</a:t>
            </a:r>
            <a:r>
              <a:rPr kumimoji="0" lang="en-US" sz="200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n    </a:t>
            </a:r>
            <a:r>
              <a:rPr lang="en-US" sz="2000" dirty="0" err="1" smtClean="0">
                <a:latin typeface="Arial" charset="0"/>
                <a:cs typeface="Arial" pitchFamily="34" charset="0"/>
                <a:sym typeface="Symbol"/>
              </a:rPr>
              <a:t>atunci</a:t>
            </a:r>
            <a:r>
              <a:rPr lang="en-US" sz="2000" dirty="0" smtClean="0">
                <a:latin typeface="Arial" charset="0"/>
                <a:cs typeface="Arial" pitchFamily="34" charset="0"/>
                <a:sym typeface="Symbol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kumimoji="0"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*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n </a:t>
            </a:r>
            <a:r>
              <a:rPr lang="en-US" sz="2000" dirty="0" smtClean="0">
                <a:latin typeface="Arial" charset="0"/>
                <a:cs typeface="Arial" pitchFamily="34" charset="0"/>
                <a:sym typeface="Symbol"/>
              </a:rPr>
              <a:t>.</a:t>
            </a:r>
            <a:endParaRPr lang="en-US" sz="2000" b="1" baseline="30000" dirty="0" smtClean="0">
              <a:solidFill>
                <a:srgbClr val="00B050"/>
              </a:solidFill>
              <a:latin typeface="Arial" charset="0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143240" y="1500174"/>
            <a:ext cx="3857652" cy="1143008"/>
            <a:chOff x="3786182" y="1500174"/>
            <a:chExt cx="3857652" cy="1143008"/>
          </a:xfrm>
        </p:grpSpPr>
        <p:sp>
          <p:nvSpPr>
            <p:cNvPr id="5" name="Rectangle 4"/>
            <p:cNvSpPr/>
            <p:nvPr/>
          </p:nvSpPr>
          <p:spPr bwMode="auto">
            <a:xfrm>
              <a:off x="4714876" y="1500174"/>
              <a:ext cx="2928958" cy="3571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smtClean="0">
                  <a:latin typeface="Arial" pitchFamily="34" charset="0"/>
                  <a:cs typeface="Arial" pitchFamily="34" charset="0"/>
                </a:rPr>
                <a:t>Substitutie = Derivare directa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3786182" y="1928802"/>
              <a:ext cx="2428892" cy="7143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Freeform 13"/>
          <p:cNvSpPr/>
          <p:nvPr/>
        </p:nvSpPr>
        <p:spPr bwMode="auto">
          <a:xfrm>
            <a:off x="436728" y="2857496"/>
            <a:ext cx="7260609" cy="382138"/>
          </a:xfrm>
          <a:custGeom>
            <a:avLst/>
            <a:gdLst>
              <a:gd name="connsiteX0" fmla="*/ 0 w 7260609"/>
              <a:gd name="connsiteY0" fmla="*/ 109182 h 382138"/>
              <a:gd name="connsiteX1" fmla="*/ 81887 w 7260609"/>
              <a:gd name="connsiteY1" fmla="*/ 204717 h 382138"/>
              <a:gd name="connsiteX2" fmla="*/ 204717 w 7260609"/>
              <a:gd name="connsiteY2" fmla="*/ 272955 h 382138"/>
              <a:gd name="connsiteX3" fmla="*/ 259308 w 7260609"/>
              <a:gd name="connsiteY3" fmla="*/ 300251 h 382138"/>
              <a:gd name="connsiteX4" fmla="*/ 354842 w 7260609"/>
              <a:gd name="connsiteY4" fmla="*/ 313899 h 382138"/>
              <a:gd name="connsiteX5" fmla="*/ 409433 w 7260609"/>
              <a:gd name="connsiteY5" fmla="*/ 327547 h 382138"/>
              <a:gd name="connsiteX6" fmla="*/ 450376 w 7260609"/>
              <a:gd name="connsiteY6" fmla="*/ 341194 h 382138"/>
              <a:gd name="connsiteX7" fmla="*/ 573206 w 7260609"/>
              <a:gd name="connsiteY7" fmla="*/ 354842 h 382138"/>
              <a:gd name="connsiteX8" fmla="*/ 723332 w 7260609"/>
              <a:gd name="connsiteY8" fmla="*/ 382138 h 382138"/>
              <a:gd name="connsiteX9" fmla="*/ 1446663 w 7260609"/>
              <a:gd name="connsiteY9" fmla="*/ 368490 h 382138"/>
              <a:gd name="connsiteX10" fmla="*/ 1528550 w 7260609"/>
              <a:gd name="connsiteY10" fmla="*/ 354842 h 382138"/>
              <a:gd name="connsiteX11" fmla="*/ 1624084 w 7260609"/>
              <a:gd name="connsiteY11" fmla="*/ 341194 h 382138"/>
              <a:gd name="connsiteX12" fmla="*/ 1746914 w 7260609"/>
              <a:gd name="connsiteY12" fmla="*/ 313899 h 382138"/>
              <a:gd name="connsiteX13" fmla="*/ 1869744 w 7260609"/>
              <a:gd name="connsiteY13" fmla="*/ 300251 h 382138"/>
              <a:gd name="connsiteX14" fmla="*/ 1924335 w 7260609"/>
              <a:gd name="connsiteY14" fmla="*/ 286603 h 382138"/>
              <a:gd name="connsiteX15" fmla="*/ 2101756 w 7260609"/>
              <a:gd name="connsiteY15" fmla="*/ 259308 h 382138"/>
              <a:gd name="connsiteX16" fmla="*/ 2265529 w 7260609"/>
              <a:gd name="connsiteY16" fmla="*/ 232012 h 382138"/>
              <a:gd name="connsiteX17" fmla="*/ 2374711 w 7260609"/>
              <a:gd name="connsiteY17" fmla="*/ 218364 h 382138"/>
              <a:gd name="connsiteX18" fmla="*/ 2442950 w 7260609"/>
              <a:gd name="connsiteY18" fmla="*/ 204717 h 382138"/>
              <a:gd name="connsiteX19" fmla="*/ 2497541 w 7260609"/>
              <a:gd name="connsiteY19" fmla="*/ 191069 h 382138"/>
              <a:gd name="connsiteX20" fmla="*/ 2620371 w 7260609"/>
              <a:gd name="connsiteY20" fmla="*/ 177421 h 382138"/>
              <a:gd name="connsiteX21" fmla="*/ 2756848 w 7260609"/>
              <a:gd name="connsiteY21" fmla="*/ 150126 h 382138"/>
              <a:gd name="connsiteX22" fmla="*/ 2893326 w 7260609"/>
              <a:gd name="connsiteY22" fmla="*/ 136478 h 382138"/>
              <a:gd name="connsiteX23" fmla="*/ 2988860 w 7260609"/>
              <a:gd name="connsiteY23" fmla="*/ 109182 h 382138"/>
              <a:gd name="connsiteX24" fmla="*/ 3111690 w 7260609"/>
              <a:gd name="connsiteY24" fmla="*/ 95535 h 382138"/>
              <a:gd name="connsiteX25" fmla="*/ 3411941 w 7260609"/>
              <a:gd name="connsiteY25" fmla="*/ 109182 h 382138"/>
              <a:gd name="connsiteX26" fmla="*/ 3452884 w 7260609"/>
              <a:gd name="connsiteY26" fmla="*/ 122830 h 382138"/>
              <a:gd name="connsiteX27" fmla="*/ 3507475 w 7260609"/>
              <a:gd name="connsiteY27" fmla="*/ 136478 h 382138"/>
              <a:gd name="connsiteX28" fmla="*/ 3562066 w 7260609"/>
              <a:gd name="connsiteY28" fmla="*/ 177421 h 382138"/>
              <a:gd name="connsiteX29" fmla="*/ 3603009 w 7260609"/>
              <a:gd name="connsiteY29" fmla="*/ 191069 h 382138"/>
              <a:gd name="connsiteX30" fmla="*/ 3643953 w 7260609"/>
              <a:gd name="connsiteY30" fmla="*/ 232012 h 382138"/>
              <a:gd name="connsiteX31" fmla="*/ 3725839 w 7260609"/>
              <a:gd name="connsiteY31" fmla="*/ 286603 h 382138"/>
              <a:gd name="connsiteX32" fmla="*/ 3753135 w 7260609"/>
              <a:gd name="connsiteY32" fmla="*/ 327547 h 382138"/>
              <a:gd name="connsiteX33" fmla="*/ 3848669 w 7260609"/>
              <a:gd name="connsiteY33" fmla="*/ 286603 h 382138"/>
              <a:gd name="connsiteX34" fmla="*/ 3930556 w 7260609"/>
              <a:gd name="connsiteY34" fmla="*/ 259308 h 382138"/>
              <a:gd name="connsiteX35" fmla="*/ 4012442 w 7260609"/>
              <a:gd name="connsiteY35" fmla="*/ 204717 h 382138"/>
              <a:gd name="connsiteX36" fmla="*/ 4053385 w 7260609"/>
              <a:gd name="connsiteY36" fmla="*/ 163773 h 382138"/>
              <a:gd name="connsiteX37" fmla="*/ 4148920 w 7260609"/>
              <a:gd name="connsiteY37" fmla="*/ 136478 h 382138"/>
              <a:gd name="connsiteX38" fmla="*/ 4230806 w 7260609"/>
              <a:gd name="connsiteY38" fmla="*/ 122830 h 382138"/>
              <a:gd name="connsiteX39" fmla="*/ 4299045 w 7260609"/>
              <a:gd name="connsiteY39" fmla="*/ 109182 h 382138"/>
              <a:gd name="connsiteX40" fmla="*/ 4544705 w 7260609"/>
              <a:gd name="connsiteY40" fmla="*/ 122830 h 382138"/>
              <a:gd name="connsiteX41" fmla="*/ 4667535 w 7260609"/>
              <a:gd name="connsiteY41" fmla="*/ 136478 h 382138"/>
              <a:gd name="connsiteX42" fmla="*/ 4722126 w 7260609"/>
              <a:gd name="connsiteY42" fmla="*/ 150126 h 382138"/>
              <a:gd name="connsiteX43" fmla="*/ 4926842 w 7260609"/>
              <a:gd name="connsiteY43" fmla="*/ 163773 h 382138"/>
              <a:gd name="connsiteX44" fmla="*/ 5076968 w 7260609"/>
              <a:gd name="connsiteY44" fmla="*/ 191069 h 382138"/>
              <a:gd name="connsiteX45" fmla="*/ 5540991 w 7260609"/>
              <a:gd name="connsiteY45" fmla="*/ 232012 h 382138"/>
              <a:gd name="connsiteX46" fmla="*/ 5677469 w 7260609"/>
              <a:gd name="connsiteY46" fmla="*/ 259308 h 382138"/>
              <a:gd name="connsiteX47" fmla="*/ 5854890 w 7260609"/>
              <a:gd name="connsiteY47" fmla="*/ 286603 h 382138"/>
              <a:gd name="connsiteX48" fmla="*/ 5895833 w 7260609"/>
              <a:gd name="connsiteY48" fmla="*/ 300251 h 382138"/>
              <a:gd name="connsiteX49" fmla="*/ 6714699 w 7260609"/>
              <a:gd name="connsiteY49" fmla="*/ 300251 h 382138"/>
              <a:gd name="connsiteX50" fmla="*/ 6810233 w 7260609"/>
              <a:gd name="connsiteY50" fmla="*/ 272955 h 382138"/>
              <a:gd name="connsiteX51" fmla="*/ 6864824 w 7260609"/>
              <a:gd name="connsiteY51" fmla="*/ 245660 h 382138"/>
              <a:gd name="connsiteX52" fmla="*/ 6919415 w 7260609"/>
              <a:gd name="connsiteY52" fmla="*/ 232012 h 382138"/>
              <a:gd name="connsiteX53" fmla="*/ 7083188 w 7260609"/>
              <a:gd name="connsiteY53" fmla="*/ 136478 h 382138"/>
              <a:gd name="connsiteX54" fmla="*/ 7151427 w 7260609"/>
              <a:gd name="connsiteY54" fmla="*/ 95535 h 382138"/>
              <a:gd name="connsiteX55" fmla="*/ 7219666 w 7260609"/>
              <a:gd name="connsiteY55" fmla="*/ 40944 h 382138"/>
              <a:gd name="connsiteX56" fmla="*/ 7260609 w 7260609"/>
              <a:gd name="connsiteY56" fmla="*/ 13648 h 382138"/>
              <a:gd name="connsiteX57" fmla="*/ 7260609 w 7260609"/>
              <a:gd name="connsiteY57" fmla="*/ 0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260609" h="382138">
                <a:moveTo>
                  <a:pt x="0" y="109182"/>
                </a:moveTo>
                <a:cubicBezTo>
                  <a:pt x="25639" y="143366"/>
                  <a:pt x="47674" y="178106"/>
                  <a:pt x="81887" y="204717"/>
                </a:cubicBezTo>
                <a:cubicBezTo>
                  <a:pt x="190704" y="289354"/>
                  <a:pt x="126090" y="239258"/>
                  <a:pt x="204717" y="272955"/>
                </a:cubicBezTo>
                <a:cubicBezTo>
                  <a:pt x="223417" y="280969"/>
                  <a:pt x="239680" y="294898"/>
                  <a:pt x="259308" y="300251"/>
                </a:cubicBezTo>
                <a:cubicBezTo>
                  <a:pt x="290342" y="308715"/>
                  <a:pt x="323193" y="308145"/>
                  <a:pt x="354842" y="313899"/>
                </a:cubicBezTo>
                <a:cubicBezTo>
                  <a:pt x="373296" y="317254"/>
                  <a:pt x="391398" y="322394"/>
                  <a:pt x="409433" y="327547"/>
                </a:cubicBezTo>
                <a:cubicBezTo>
                  <a:pt x="423265" y="331499"/>
                  <a:pt x="436186" y="338829"/>
                  <a:pt x="450376" y="341194"/>
                </a:cubicBezTo>
                <a:cubicBezTo>
                  <a:pt x="491011" y="347966"/>
                  <a:pt x="532372" y="349397"/>
                  <a:pt x="573206" y="354842"/>
                </a:cubicBezTo>
                <a:cubicBezTo>
                  <a:pt x="625591" y="361827"/>
                  <a:pt x="671870" y="371845"/>
                  <a:pt x="723332" y="382138"/>
                </a:cubicBezTo>
                <a:lnTo>
                  <a:pt x="1446663" y="368490"/>
                </a:lnTo>
                <a:cubicBezTo>
                  <a:pt x="1474319" y="367552"/>
                  <a:pt x="1501200" y="359050"/>
                  <a:pt x="1528550" y="354842"/>
                </a:cubicBezTo>
                <a:cubicBezTo>
                  <a:pt x="1560344" y="349951"/>
                  <a:pt x="1592435" y="346948"/>
                  <a:pt x="1624084" y="341194"/>
                </a:cubicBezTo>
                <a:cubicBezTo>
                  <a:pt x="1733337" y="321330"/>
                  <a:pt x="1620513" y="331957"/>
                  <a:pt x="1746914" y="313899"/>
                </a:cubicBezTo>
                <a:cubicBezTo>
                  <a:pt x="1787695" y="308073"/>
                  <a:pt x="1828801" y="304800"/>
                  <a:pt x="1869744" y="300251"/>
                </a:cubicBezTo>
                <a:cubicBezTo>
                  <a:pt x="1887941" y="295702"/>
                  <a:pt x="1905942" y="290282"/>
                  <a:pt x="1924335" y="286603"/>
                </a:cubicBezTo>
                <a:cubicBezTo>
                  <a:pt x="1985797" y="274310"/>
                  <a:pt x="2039457" y="269145"/>
                  <a:pt x="2101756" y="259308"/>
                </a:cubicBezTo>
                <a:cubicBezTo>
                  <a:pt x="2156423" y="250676"/>
                  <a:pt x="2210612" y="238877"/>
                  <a:pt x="2265529" y="232012"/>
                </a:cubicBezTo>
                <a:cubicBezTo>
                  <a:pt x="2301923" y="227463"/>
                  <a:pt x="2338460" y="223941"/>
                  <a:pt x="2374711" y="218364"/>
                </a:cubicBezTo>
                <a:cubicBezTo>
                  <a:pt x="2397638" y="214837"/>
                  <a:pt x="2420306" y="209749"/>
                  <a:pt x="2442950" y="204717"/>
                </a:cubicBezTo>
                <a:cubicBezTo>
                  <a:pt x="2461260" y="200648"/>
                  <a:pt x="2479002" y="193921"/>
                  <a:pt x="2497541" y="191069"/>
                </a:cubicBezTo>
                <a:cubicBezTo>
                  <a:pt x="2538257" y="184805"/>
                  <a:pt x="2579428" y="181970"/>
                  <a:pt x="2620371" y="177421"/>
                </a:cubicBezTo>
                <a:cubicBezTo>
                  <a:pt x="2679130" y="162731"/>
                  <a:pt x="2689916" y="158492"/>
                  <a:pt x="2756848" y="150126"/>
                </a:cubicBezTo>
                <a:cubicBezTo>
                  <a:pt x="2802215" y="144455"/>
                  <a:pt x="2847833" y="141027"/>
                  <a:pt x="2893326" y="136478"/>
                </a:cubicBezTo>
                <a:cubicBezTo>
                  <a:pt x="2923899" y="126287"/>
                  <a:pt x="2957035" y="114078"/>
                  <a:pt x="2988860" y="109182"/>
                </a:cubicBezTo>
                <a:cubicBezTo>
                  <a:pt x="3029576" y="102918"/>
                  <a:pt x="3070747" y="100084"/>
                  <a:pt x="3111690" y="95535"/>
                </a:cubicBezTo>
                <a:cubicBezTo>
                  <a:pt x="3211774" y="100084"/>
                  <a:pt x="3312073" y="101193"/>
                  <a:pt x="3411941" y="109182"/>
                </a:cubicBezTo>
                <a:cubicBezTo>
                  <a:pt x="3426281" y="110329"/>
                  <a:pt x="3439052" y="118878"/>
                  <a:pt x="3452884" y="122830"/>
                </a:cubicBezTo>
                <a:cubicBezTo>
                  <a:pt x="3470919" y="127983"/>
                  <a:pt x="3489278" y="131929"/>
                  <a:pt x="3507475" y="136478"/>
                </a:cubicBezTo>
                <a:cubicBezTo>
                  <a:pt x="3525672" y="150126"/>
                  <a:pt x="3542317" y="166136"/>
                  <a:pt x="3562066" y="177421"/>
                </a:cubicBezTo>
                <a:cubicBezTo>
                  <a:pt x="3574556" y="184558"/>
                  <a:pt x="3591039" y="183089"/>
                  <a:pt x="3603009" y="191069"/>
                </a:cubicBezTo>
                <a:cubicBezTo>
                  <a:pt x="3619068" y="201775"/>
                  <a:pt x="3628718" y="220162"/>
                  <a:pt x="3643953" y="232012"/>
                </a:cubicBezTo>
                <a:cubicBezTo>
                  <a:pt x="3669848" y="252152"/>
                  <a:pt x="3725839" y="286603"/>
                  <a:pt x="3725839" y="286603"/>
                </a:cubicBezTo>
                <a:cubicBezTo>
                  <a:pt x="3734938" y="300251"/>
                  <a:pt x="3737574" y="322360"/>
                  <a:pt x="3753135" y="327547"/>
                </a:cubicBezTo>
                <a:cubicBezTo>
                  <a:pt x="3789238" y="339581"/>
                  <a:pt x="3822202" y="298366"/>
                  <a:pt x="3848669" y="286603"/>
                </a:cubicBezTo>
                <a:cubicBezTo>
                  <a:pt x="3874961" y="274918"/>
                  <a:pt x="3930556" y="259308"/>
                  <a:pt x="3930556" y="259308"/>
                </a:cubicBezTo>
                <a:cubicBezTo>
                  <a:pt x="3957851" y="241111"/>
                  <a:pt x="3989246" y="227914"/>
                  <a:pt x="4012442" y="204717"/>
                </a:cubicBezTo>
                <a:cubicBezTo>
                  <a:pt x="4026090" y="191069"/>
                  <a:pt x="4037326" y="174479"/>
                  <a:pt x="4053385" y="163773"/>
                </a:cubicBezTo>
                <a:cubicBezTo>
                  <a:pt x="4064531" y="156342"/>
                  <a:pt x="4142425" y="137777"/>
                  <a:pt x="4148920" y="136478"/>
                </a:cubicBezTo>
                <a:cubicBezTo>
                  <a:pt x="4176054" y="131051"/>
                  <a:pt x="4203581" y="127780"/>
                  <a:pt x="4230806" y="122830"/>
                </a:cubicBezTo>
                <a:cubicBezTo>
                  <a:pt x="4253629" y="118680"/>
                  <a:pt x="4276299" y="113731"/>
                  <a:pt x="4299045" y="109182"/>
                </a:cubicBezTo>
                <a:lnTo>
                  <a:pt x="4544705" y="122830"/>
                </a:lnTo>
                <a:cubicBezTo>
                  <a:pt x="4585788" y="125873"/>
                  <a:pt x="4626819" y="130214"/>
                  <a:pt x="4667535" y="136478"/>
                </a:cubicBezTo>
                <a:cubicBezTo>
                  <a:pt x="4686074" y="139330"/>
                  <a:pt x="4703472" y="148162"/>
                  <a:pt x="4722126" y="150126"/>
                </a:cubicBezTo>
                <a:cubicBezTo>
                  <a:pt x="4790140" y="157285"/>
                  <a:pt x="4858603" y="159224"/>
                  <a:pt x="4926842" y="163773"/>
                </a:cubicBezTo>
                <a:cubicBezTo>
                  <a:pt x="5014685" y="193055"/>
                  <a:pt x="4922649" y="165349"/>
                  <a:pt x="5076968" y="191069"/>
                </a:cubicBezTo>
                <a:cubicBezTo>
                  <a:pt x="5385566" y="242502"/>
                  <a:pt x="5014067" y="210056"/>
                  <a:pt x="5540991" y="232012"/>
                </a:cubicBezTo>
                <a:cubicBezTo>
                  <a:pt x="5637541" y="256150"/>
                  <a:pt x="5554784" y="237002"/>
                  <a:pt x="5677469" y="259308"/>
                </a:cubicBezTo>
                <a:cubicBezTo>
                  <a:pt x="5815008" y="284315"/>
                  <a:pt x="5669983" y="263489"/>
                  <a:pt x="5854890" y="286603"/>
                </a:cubicBezTo>
                <a:cubicBezTo>
                  <a:pt x="5868538" y="291152"/>
                  <a:pt x="5881877" y="296762"/>
                  <a:pt x="5895833" y="300251"/>
                </a:cubicBezTo>
                <a:cubicBezTo>
                  <a:pt x="6150988" y="364041"/>
                  <a:pt x="6571706" y="302851"/>
                  <a:pt x="6714699" y="300251"/>
                </a:cubicBezTo>
                <a:cubicBezTo>
                  <a:pt x="6742404" y="293325"/>
                  <a:pt x="6782820" y="284703"/>
                  <a:pt x="6810233" y="272955"/>
                </a:cubicBezTo>
                <a:cubicBezTo>
                  <a:pt x="6828933" y="264941"/>
                  <a:pt x="6845775" y="252803"/>
                  <a:pt x="6864824" y="245660"/>
                </a:cubicBezTo>
                <a:cubicBezTo>
                  <a:pt x="6882387" y="239074"/>
                  <a:pt x="6901999" y="238978"/>
                  <a:pt x="6919415" y="232012"/>
                </a:cubicBezTo>
                <a:cubicBezTo>
                  <a:pt x="6996384" y="201224"/>
                  <a:pt x="7012738" y="181310"/>
                  <a:pt x="7083188" y="136478"/>
                </a:cubicBezTo>
                <a:cubicBezTo>
                  <a:pt x="7105567" y="122237"/>
                  <a:pt x="7130713" y="112106"/>
                  <a:pt x="7151427" y="95535"/>
                </a:cubicBezTo>
                <a:cubicBezTo>
                  <a:pt x="7174173" y="77338"/>
                  <a:pt x="7196362" y="58422"/>
                  <a:pt x="7219666" y="40944"/>
                </a:cubicBezTo>
                <a:cubicBezTo>
                  <a:pt x="7232788" y="31102"/>
                  <a:pt x="7249011" y="25247"/>
                  <a:pt x="7260609" y="13648"/>
                </a:cubicBezTo>
                <a:lnTo>
                  <a:pt x="7260609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71604" y="3571877"/>
            <a:ext cx="2500329" cy="857255"/>
            <a:chOff x="6000760" y="190194"/>
            <a:chExt cx="2500329" cy="85725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000760" y="690259"/>
              <a:ext cx="1357322" cy="3571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smtClean="0">
                  <a:latin typeface="Arial" pitchFamily="34" charset="0"/>
                  <a:cs typeface="Arial" pitchFamily="34" charset="0"/>
                </a:rPr>
                <a:t>Notatie: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/>
                </a:rPr>
                <a:t>*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6786580" y="190194"/>
              <a:ext cx="1714509" cy="5000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857224" y="1500174"/>
            <a:ext cx="2286016" cy="1143008"/>
            <a:chOff x="6000760" y="976011"/>
            <a:chExt cx="2286016" cy="114300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00760" y="976011"/>
              <a:ext cx="1357322" cy="2857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smtClean="0">
                  <a:latin typeface="Arial" pitchFamily="34" charset="0"/>
                  <a:cs typeface="Arial" pitchFamily="34" charset="0"/>
                </a:rPr>
                <a:t>Notatie:    </a:t>
              </a:r>
              <a:r>
                <a:rPr lang="en-US" sz="1600" smtClean="0">
                  <a:latin typeface="Arial" pitchFamily="34" charset="0"/>
                  <a:cs typeface="Arial" pitchFamily="34" charset="0"/>
                  <a:sym typeface="Symbol"/>
                </a:rPr>
                <a:t>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929454" y="1261763"/>
              <a:ext cx="1357322" cy="8572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15200" y="6343650"/>
            <a:ext cx="1828800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86248" y="3571876"/>
            <a:ext cx="3214710" cy="857256"/>
            <a:chOff x="5500694" y="642918"/>
            <a:chExt cx="3214710" cy="857256"/>
          </a:xfrm>
        </p:grpSpPr>
        <p:sp>
          <p:nvSpPr>
            <p:cNvPr id="9" name="Rectangle 8"/>
            <p:cNvSpPr/>
            <p:nvPr/>
          </p:nvSpPr>
          <p:spPr bwMode="auto">
            <a:xfrm>
              <a:off x="5786446" y="928670"/>
              <a:ext cx="2928958" cy="5715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smtClean="0">
                  <a:latin typeface="Arial" pitchFamily="34" charset="0"/>
                  <a:cs typeface="Arial" pitchFamily="34" charset="0"/>
                </a:rPr>
                <a:t>Inchiderea tranzitiva a derivarii directe = Derivare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10800000">
              <a:off x="5500694" y="642918"/>
              <a:ext cx="78581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214282" y="71414"/>
            <a:ext cx="3643338" cy="5214975"/>
            <a:chOff x="214282" y="71414"/>
            <a:chExt cx="3643338" cy="521497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214282" y="71414"/>
              <a:ext cx="3643338" cy="1357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lvl="2" indent="0">
                <a:buNone/>
              </a:pPr>
              <a:r>
                <a:rPr lang="en-US" sz="1600" smtClean="0">
                  <a:latin typeface="Arial" charset="0"/>
                </a:rPr>
                <a:t>Fie doua alfabete  </a:t>
              </a:r>
              <a:r>
                <a:rPr lang="en-US" sz="1600" smtClean="0">
                  <a:latin typeface="Arial" charset="0"/>
                  <a:sym typeface="Symbol"/>
                </a:rPr>
                <a:t></a:t>
              </a:r>
              <a:r>
                <a:rPr lang="en-US" sz="1600" smtClean="0">
                  <a:latin typeface="Arial" charset="0"/>
                </a:rPr>
                <a:t> si </a:t>
              </a:r>
              <a:r>
                <a:rPr lang="en-US" sz="1600" smtClean="0">
                  <a:latin typeface="Arial" charset="0"/>
                  <a:sym typeface="Symbol"/>
                </a:rPr>
                <a:t>; se numeste </a:t>
              </a:r>
              <a:r>
                <a:rPr lang="en-US" sz="1800" b="1" smtClean="0">
                  <a:latin typeface="Arial" charset="0"/>
                  <a:sym typeface="Symbol"/>
                </a:rPr>
                <a:t>substitutie</a:t>
              </a:r>
              <a:r>
                <a:rPr lang="en-US" sz="1600" smtClean="0">
                  <a:latin typeface="Arial" charset="0"/>
                  <a:sym typeface="Symbol"/>
                </a:rPr>
                <a:t> o functie  </a:t>
              </a:r>
              <a:r>
                <a:rPr lang="en-US" sz="1600" smtClean="0">
                  <a:latin typeface="Arial" charset="0"/>
                </a:rPr>
                <a:t>s : </a:t>
              </a:r>
              <a:r>
                <a:rPr lang="en-US" sz="1600" smtClean="0">
                  <a:latin typeface="Arial" charset="0"/>
                  <a:sym typeface="Symbol"/>
                </a:rPr>
                <a:t> </a:t>
              </a:r>
              <a:r>
                <a:rPr lang="en-US" sz="1600" smtClean="0">
                  <a:latin typeface="Arial" charset="0"/>
                </a:rPr>
                <a:t>→ </a:t>
              </a:r>
              <a:r>
                <a:rPr lang="en-US" sz="1800" smtClean="0">
                  <a:latin typeface="Monotype Corsiva" pitchFamily="66" charset="0"/>
                </a:rPr>
                <a:t>P </a:t>
              </a:r>
              <a:r>
                <a:rPr lang="en-US" sz="1600" smtClean="0">
                  <a:latin typeface="Arial" charset="0"/>
                </a:rPr>
                <a:t>(</a:t>
              </a:r>
              <a:r>
                <a:rPr lang="en-US" sz="1600" smtClean="0">
                  <a:latin typeface="Arial" charset="0"/>
                  <a:sym typeface="Symbol"/>
                </a:rPr>
                <a:t>*</a:t>
              </a:r>
              <a:r>
                <a:rPr lang="en-US" sz="1600" smtClean="0">
                  <a:latin typeface="Arial" charset="0"/>
                </a:rPr>
                <a:t>) </a:t>
              </a:r>
            </a:p>
            <a:p>
              <a:pPr marL="0" lvl="2" indent="0">
                <a:buNone/>
              </a:pPr>
              <a:r>
                <a:rPr lang="en-US" sz="1600" smtClean="0">
                  <a:latin typeface="Arial" charset="0"/>
                </a:rPr>
                <a:t>Extindem aceasta aplicatie la </a:t>
              </a:r>
              <a:r>
                <a:rPr lang="en-US" sz="1600" smtClean="0">
                  <a:latin typeface="Arial" charset="0"/>
                  <a:sym typeface="Symbol"/>
                </a:rPr>
                <a:t></a:t>
              </a:r>
              <a:r>
                <a:rPr lang="en-US" sz="1600" smtClean="0">
                  <a:latin typeface="Arial" charset="0"/>
                </a:rPr>
                <a:t>* prin</a:t>
              </a:r>
            </a:p>
            <a:p>
              <a:pPr marL="231775"/>
              <a:r>
                <a:rPr lang="en-US" sz="1600" smtClean="0">
                  <a:latin typeface="Arial" charset="0"/>
                </a:rPr>
                <a:t>  s(</a:t>
              </a:r>
              <a:r>
                <a:rPr lang="en-US" sz="1600" smtClean="0">
                  <a:latin typeface="Arial" charset="0"/>
                  <a:sym typeface="Symbol"/>
                </a:rPr>
                <a:t></a:t>
              </a:r>
              <a:r>
                <a:rPr lang="en-US" sz="1600" smtClean="0">
                  <a:latin typeface="Arial" charset="0"/>
                </a:rPr>
                <a:t>) = {</a:t>
              </a:r>
              <a:r>
                <a:rPr lang="en-US" sz="1600" smtClean="0">
                  <a:latin typeface="Arial" charset="0"/>
                  <a:sym typeface="Symbol"/>
                </a:rPr>
                <a:t></a:t>
              </a:r>
              <a:r>
                <a:rPr lang="en-US" sz="1600" smtClean="0">
                  <a:latin typeface="Arial" charset="0"/>
                </a:rPr>
                <a:t>}, </a:t>
              </a:r>
            </a:p>
            <a:p>
              <a:pPr marL="341313"/>
              <a:r>
                <a:rPr lang="en-US" sz="1600" smtClean="0">
                  <a:latin typeface="Arial" charset="0"/>
                </a:rPr>
                <a:t>s(</a:t>
              </a:r>
              <a:r>
                <a:rPr lang="en-US" sz="1600" smtClean="0">
                  <a:latin typeface="Arial" charset="0"/>
                  <a:sym typeface="Symbol"/>
                </a:rPr>
                <a:t>a</a:t>
              </a:r>
              <a:r>
                <a:rPr lang="en-US" sz="1600" smtClean="0">
                  <a:latin typeface="Arial" charset="0"/>
                </a:rPr>
                <a:t>) = s(</a:t>
              </a:r>
              <a:r>
                <a:rPr lang="en-US" sz="1600" smtClean="0">
                  <a:latin typeface="Arial" charset="0"/>
                  <a:sym typeface="Symbol"/>
                </a:rPr>
                <a:t>a</a:t>
              </a:r>
              <a:r>
                <a:rPr lang="en-US" sz="1600" smtClean="0">
                  <a:latin typeface="Arial" charset="0"/>
                </a:rPr>
                <a:t>)s(</a:t>
              </a:r>
              <a:r>
                <a:rPr lang="en-US" sz="1600" smtClean="0">
                  <a:latin typeface="Arial" charset="0"/>
                  <a:sym typeface="Symbol"/>
                </a:rPr>
                <a:t></a:t>
              </a:r>
              <a:r>
                <a:rPr lang="en-US" sz="1600" smtClean="0">
                  <a:latin typeface="Arial" charset="0"/>
                </a:rPr>
                <a:t>),   </a:t>
              </a:r>
              <a:r>
                <a:rPr lang="en-US" sz="1600" smtClean="0">
                  <a:latin typeface="Arial" charset="0"/>
                  <a:sym typeface="Symbol"/>
                </a:rPr>
                <a:t>a</a:t>
              </a:r>
              <a:r>
                <a:rPr lang="en-US" sz="1600" smtClean="0">
                  <a:latin typeface="Arial" charset="0"/>
                </a:rPr>
                <a:t>∈</a:t>
              </a:r>
              <a:r>
                <a:rPr lang="en-US" sz="1600" smtClean="0">
                  <a:latin typeface="Arial" charset="0"/>
                  <a:sym typeface="Symbol"/>
                </a:rPr>
                <a:t></a:t>
              </a:r>
              <a:r>
                <a:rPr lang="en-US" sz="1600" smtClean="0">
                  <a:latin typeface="Arial" charset="0"/>
                </a:rPr>
                <a:t>,   </a:t>
              </a:r>
              <a:r>
                <a:rPr lang="en-US" sz="1600" smtClean="0">
                  <a:latin typeface="Arial" charset="0"/>
                  <a:sym typeface="Symbol"/>
                </a:rPr>
                <a:t></a:t>
              </a:r>
              <a:r>
                <a:rPr lang="en-US" sz="1600" smtClean="0">
                  <a:latin typeface="Arial" charset="0"/>
                </a:rPr>
                <a:t>∈</a:t>
              </a:r>
              <a:r>
                <a:rPr lang="en-US" sz="1600" smtClean="0">
                  <a:latin typeface="Arial" charset="0"/>
                  <a:sym typeface="Symbol"/>
                </a:rPr>
                <a:t>*</a:t>
              </a:r>
              <a:endParaRPr lang="en-US" sz="1600" smtClean="0">
                <a:latin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rot="5400000">
              <a:off x="1104398" y="3318986"/>
              <a:ext cx="3857653" cy="771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00042"/>
            <a:ext cx="8642350" cy="65248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643050"/>
            <a:ext cx="8501122" cy="5000636"/>
          </a:xfrm>
        </p:spPr>
        <p:txBody>
          <a:bodyPr/>
          <a:lstStyle/>
          <a:p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39</a:t>
            </a:r>
          </a:p>
          <a:p>
            <a:pPr marL="1146175" indent="-1146175"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generat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G=(V</a:t>
            </a:r>
            <a:r>
              <a:rPr lang="en-US" sz="20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,V</a:t>
            </a:r>
            <a:r>
              <a:rPr lang="en-US" sz="20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,S,P)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L(G) = {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V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2000" baseline="30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*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| S </a:t>
            </a:r>
            <a:r>
              <a:rPr kumimoji="0"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*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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 marL="341313" indent="-341313">
              <a:spcBef>
                <a:spcPts val="1800"/>
              </a:spcBef>
              <a:buClr>
                <a:srgbClr val="3333FF"/>
              </a:buClr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Observatie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40</a:t>
            </a:r>
          </a:p>
          <a:p>
            <a:pPr>
              <a:buClr>
                <a:srgbClr val="3333FF"/>
              </a:buClr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secventa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simboluri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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faca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parte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limbajul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L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generat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gramatica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ea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trebuie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indeplineasca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2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conditii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marL="341313" indent="-341313">
              <a:buClr>
                <a:srgbClr val="3333FF"/>
              </a:buClr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fie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formata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numai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simboluri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terminale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provina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vocabularul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terminale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  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gramaticii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G,</a:t>
            </a:r>
          </a:p>
          <a:p>
            <a:pPr marL="341313" indent="-341313">
              <a:buClr>
                <a:srgbClr val="3333FF"/>
              </a:buClr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obtina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printr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-o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derivare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care 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pleaca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” din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simbolul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de start S al G;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lnSpc>
                <a:spcPct val="90000"/>
              </a:lnSpc>
              <a:spcBef>
                <a:spcPts val="1800"/>
              </a:spcBef>
              <a:buClr>
                <a:srgbClr val="3333FF"/>
              </a:buClr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41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Doua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numesc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echivalente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genereaza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2625">
              <a:lnSpc>
                <a:spcPct val="9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 G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 L(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) = L(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) .</a:t>
            </a:r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3333FF"/>
              </a:buClr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85728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928802"/>
            <a:ext cx="3429024" cy="4572032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rgbClr val="3333FF"/>
              </a:buClr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G=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,S,P)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a,b,c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{S,F,H,J}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FHJ  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F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a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H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 b</a:t>
            </a:r>
            <a:endParaRPr lang="en-GB" sz="2000" dirty="0" smtClean="0">
              <a:latin typeface="Arial" charset="0"/>
              <a:sym typeface="Symbol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J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FHJ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aHJ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</a:t>
            </a:r>
          </a:p>
          <a:p>
            <a:pPr marL="519113">
              <a:spcBef>
                <a:spcPts val="600"/>
              </a:spcBef>
              <a:buClr>
                <a:srgbClr val="3333FF"/>
              </a:buClr>
            </a:pP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abJ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abc</a:t>
            </a:r>
            <a:endParaRPr lang="en-US" sz="2000" baseline="30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800"/>
              </a:spcBef>
              <a:buClr>
                <a:srgbClr val="3333FF"/>
              </a:buClr>
            </a:pP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{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}  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finit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 !!! DE CE ?</a:t>
            </a: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1934" y="1928802"/>
            <a:ext cx="507206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3333FF"/>
              </a:buClr>
              <a:buFont typeface="+mj-lt"/>
              <a:buAutoNum type="arabicPeriod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,S,P)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a,b,c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{S,F,H,J}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FHJ   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err="1" smtClean="0">
                <a:latin typeface="Arial" charset="0"/>
                <a:sym typeface="Symbol"/>
              </a:rPr>
              <a:t>a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sym typeface="Symbol"/>
              </a:rPr>
              <a:t>F</a:t>
            </a:r>
            <a:r>
              <a:rPr lang="en-GB" sz="2000" dirty="0" smtClean="0">
                <a:latin typeface="Arial" charset="0"/>
                <a:sym typeface="Symbol"/>
              </a:rPr>
              <a:t> | 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err="1" smtClean="0">
                <a:latin typeface="Arial" charset="0"/>
                <a:sym typeface="Symbol"/>
              </a:rPr>
              <a:t>b</a:t>
            </a:r>
            <a:r>
              <a:rPr lang="en-GB" sz="2000" dirty="0" err="1" smtClean="0">
                <a:solidFill>
                  <a:srgbClr val="FF0000"/>
                </a:solidFill>
                <a:latin typeface="Arial" charset="0"/>
                <a:sym typeface="Symbol"/>
              </a:rPr>
              <a:t>H</a:t>
            </a:r>
            <a:r>
              <a:rPr lang="en-GB" sz="2000" dirty="0" smtClean="0">
                <a:latin typeface="Arial" charset="0"/>
                <a:sym typeface="Symbol"/>
              </a:rPr>
              <a:t> |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err="1" smtClean="0">
                <a:latin typeface="Arial" charset="0"/>
                <a:sym typeface="Symbol"/>
              </a:rPr>
              <a:t>c</a:t>
            </a:r>
            <a:r>
              <a:rPr lang="en-GB" sz="2000" dirty="0" err="1" smtClean="0">
                <a:solidFill>
                  <a:srgbClr val="00B050"/>
                </a:solidFill>
                <a:latin typeface="Arial" charset="0"/>
                <a:sym typeface="Symbol"/>
              </a:rPr>
              <a:t>J</a:t>
            </a:r>
            <a:r>
              <a:rPr lang="en-GB" sz="2000" dirty="0" smtClean="0">
                <a:latin typeface="Arial" charset="0"/>
                <a:sym typeface="Symbol"/>
              </a:rPr>
              <a:t> | 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27063" lvl="0" indent="-627063">
              <a:spcBef>
                <a:spcPts val="1200"/>
              </a:spcBef>
              <a:buClr>
                <a:srgbClr val="3333FF"/>
              </a:buCl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FHJ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aFHJ</a:t>
            </a:r>
            <a:r>
              <a:rPr lang="en-GB" sz="2000" dirty="0" smtClean="0">
                <a:latin typeface="Arial" charset="0"/>
                <a:sym typeface="Symbol"/>
              </a:rPr>
              <a:t> 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...</a:t>
            </a:r>
            <a:r>
              <a:rPr lang="en-GB" sz="2000" dirty="0" smtClean="0">
                <a:latin typeface="Arial" charset="0"/>
                <a:sym typeface="Symbol"/>
              </a:rPr>
              <a:t> 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GB" sz="2000" baseline="30000" dirty="0" err="1" smtClean="0">
                <a:latin typeface="Arial" charset="0"/>
                <a:sym typeface="Wingdings" pitchFamily="2" charset="2"/>
              </a:rPr>
              <a:t>n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FHJ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2’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HJ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bHJ</a:t>
            </a:r>
            <a:r>
              <a:rPr lang="en-GB" sz="2000" dirty="0" smtClean="0">
                <a:latin typeface="Arial" charset="0"/>
                <a:sym typeface="Symbol"/>
              </a:rPr>
              <a:t> 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...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m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HJ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3’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m+1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J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m+1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J</a:t>
            </a:r>
            <a:r>
              <a:rPr lang="en-GB" sz="2000" dirty="0" smtClean="0">
                <a:latin typeface="Arial" charset="0"/>
                <a:sym typeface="Symbol"/>
              </a:rPr>
              <a:t> 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...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4’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m+1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k+1</a:t>
            </a:r>
          </a:p>
          <a:p>
            <a:pPr lvl="0">
              <a:spcBef>
                <a:spcPts val="1200"/>
              </a:spcBef>
              <a:buClr>
                <a:srgbClr val="3333FF"/>
              </a:buClr>
              <a:defRPr/>
            </a:pP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{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baseline="30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b="1" baseline="30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baseline="30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n,m,k</a:t>
            </a:r>
            <a:r>
              <a:rPr lang="en-US" sz="2000" b="1" dirty="0" err="1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b="1" dirty="0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 *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}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1393021" y="4393401"/>
            <a:ext cx="49291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596" y="1428736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Observatie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42: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u="sng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u="sng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limbaj</a:t>
            </a:r>
            <a:r>
              <a:rPr lang="en-US" u="sng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finit</a:t>
            </a:r>
            <a:r>
              <a:rPr lang="en-US" u="sng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u="sng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infinit</a:t>
            </a:r>
            <a:r>
              <a:rPr lang="en-US" u="sng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1700808"/>
            <a:ext cx="8966800" cy="4942902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Definitie</a:t>
            </a:r>
            <a:r>
              <a:rPr lang="en-US" sz="2400" u="sng" dirty="0" smtClean="0">
                <a:latin typeface="Arial" charset="0"/>
              </a:rPr>
              <a:t> 1</a:t>
            </a:r>
          </a:p>
          <a:p>
            <a:pPr marL="341313" algn="just"/>
            <a:r>
              <a:rPr lang="en-US" sz="2400" b="1" dirty="0" err="1" smtClean="0">
                <a:solidFill>
                  <a:srgbClr val="00B050"/>
                </a:solidFill>
                <a:latin typeface="Arial" charset="0"/>
              </a:rPr>
              <a:t>Alfabet</a:t>
            </a:r>
            <a:r>
              <a:rPr lang="en-US" sz="2400" dirty="0" smtClean="0">
                <a:latin typeface="Arial" charset="0"/>
              </a:rPr>
              <a:t> =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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charset="0"/>
              </a:rPr>
              <a:t>orice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multime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finita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nevida</a:t>
            </a:r>
            <a:endParaRPr lang="en-US" sz="2800" dirty="0" smtClean="0">
              <a:latin typeface="Arial" charset="0"/>
            </a:endParaRPr>
          </a:p>
          <a:p>
            <a:pPr marL="341313" algn="just"/>
            <a:r>
              <a:rPr lang="en-US" sz="2000" dirty="0" err="1" smtClean="0">
                <a:latin typeface="Arial" charset="0"/>
              </a:rPr>
              <a:t>Elementele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=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</a:rPr>
              <a:t>simboluri</a:t>
            </a:r>
            <a:endParaRPr lang="en-US" sz="2800" dirty="0" smtClean="0">
              <a:solidFill>
                <a:srgbClr val="00B050"/>
              </a:solidFill>
              <a:latin typeface="Arial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u="sng" dirty="0" err="1" smtClean="0">
                <a:latin typeface="Arial" charset="0"/>
              </a:rPr>
              <a:t>Exemple</a:t>
            </a:r>
            <a:r>
              <a:rPr lang="en-US" sz="2400" u="sng" dirty="0" smtClean="0">
                <a:latin typeface="Arial" charset="0"/>
              </a:rPr>
              <a:t> 2</a:t>
            </a:r>
          </a:p>
          <a:p>
            <a:pPr marL="358775" lvl="2" indent="0" algn="just">
              <a:buFont typeface="Monotype Sorts" pitchFamily="2" charset="2"/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bool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{0, 1},</a:t>
            </a:r>
          </a:p>
          <a:p>
            <a:pPr marL="358775" lvl="2" indent="0" algn="just"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num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{I,V,X,L,C,D,M}</a:t>
            </a:r>
          </a:p>
          <a:p>
            <a:pPr marL="358775" lvl="2" indent="0" algn="just">
              <a:buFont typeface="Monotype Sorts" pitchFamily="2" charset="2"/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err="1" smtClean="0">
                <a:latin typeface="Arial" charset="0"/>
                <a:sym typeface="Symbol" pitchFamily="18" charset="2"/>
              </a:rPr>
              <a:t>latin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 {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a,b,c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,…,z},</a:t>
            </a:r>
          </a:p>
          <a:p>
            <a:pPr marL="358775" lvl="2" indent="0">
              <a:buNone/>
            </a:pPr>
            <a:r>
              <a:rPr lang="en-US" sz="2000" dirty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>
                <a:latin typeface="Arial" charset="0"/>
                <a:sym typeface="Symbol" pitchFamily="18" charset="2"/>
              </a:rPr>
              <a:t>ADN</a:t>
            </a:r>
            <a:r>
              <a:rPr lang="en-US" sz="2000" dirty="0">
                <a:latin typeface="Arial" charset="0"/>
                <a:sym typeface="Symbol" pitchFamily="18" charset="2"/>
              </a:rPr>
              <a:t>= {A,C,G,T} --&gt; </a:t>
            </a:r>
            <a:r>
              <a:rPr lang="en-US" sz="1800" dirty="0" err="1" smtClean="0">
                <a:latin typeface="Arial" charset="0"/>
                <a:ea typeface="+mn-ea"/>
                <a:cs typeface="+mn-cs"/>
                <a:sym typeface="Symbol" pitchFamily="18" charset="2"/>
              </a:rPr>
              <a:t>l</a:t>
            </a:r>
            <a:r>
              <a:rPr lang="en-US" sz="1800" dirty="0" err="1" smtClean="0">
                <a:latin typeface="Arial" charset="0"/>
                <a:ea typeface="+mn-ea"/>
                <a:cs typeface="+mn-cs"/>
              </a:rPr>
              <a:t>anturile</a:t>
            </a:r>
            <a:r>
              <a:rPr lang="en-US" sz="1800" dirty="0" smtClean="0">
                <a:latin typeface="Arial" charset="0"/>
                <a:ea typeface="+mn-ea"/>
                <a:cs typeface="+mn-cs"/>
              </a:rPr>
              <a:t> de nucleotide ale ADN-</a:t>
            </a:r>
            <a:r>
              <a:rPr lang="en-US" sz="1800" dirty="0" err="1" smtClean="0">
                <a:latin typeface="Arial" charset="0"/>
                <a:ea typeface="+mn-ea"/>
                <a:cs typeface="+mn-cs"/>
              </a:rPr>
              <a:t>ului</a:t>
            </a:r>
            <a:r>
              <a:rPr lang="en-US" sz="1800" dirty="0">
                <a:latin typeface="Arial" charset="0"/>
                <a:ea typeface="+mn-ea"/>
                <a:cs typeface="+mn-cs"/>
              </a:rPr>
              <a:t/>
            </a:r>
            <a:br>
              <a:rPr lang="en-US" sz="1800" dirty="0">
                <a:latin typeface="Arial" charset="0"/>
                <a:ea typeface="+mn-ea"/>
                <a:cs typeface="+mn-cs"/>
              </a:rPr>
            </a:br>
            <a:r>
              <a:rPr lang="en-US" sz="20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000" baseline="-25000" dirty="0" smtClean="0">
                <a:latin typeface="Arial" charset="0"/>
                <a:sym typeface="Symbol" pitchFamily="18" charset="2"/>
              </a:rPr>
              <a:t>logic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{0,1,(,), ,,,p, q, r, …}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358775" lvl="2" indent="0" algn="just">
              <a:buNone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	   { 0,1,(,), ,,,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x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}!?!?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8596" y="7937"/>
            <a:ext cx="8358246" cy="8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dirty="0" smtClean="0">
                <a:latin typeface="Monotype Corsiva" pitchFamily="66" charset="0"/>
              </a:rPr>
              <a:t>LFA</a:t>
            </a:r>
            <a:r>
              <a:rPr lang="en-US" sz="3600" b="1" dirty="0" smtClean="0">
                <a:latin typeface="Arial" charset="0"/>
              </a:rPr>
              <a:t>:  C2 – </a:t>
            </a:r>
            <a:r>
              <a:rPr lang="en-US" sz="3600" b="1" dirty="0" err="1" smtClean="0">
                <a:latin typeface="Arial" charset="0"/>
              </a:rPr>
              <a:t>Ierarhia</a:t>
            </a:r>
            <a:r>
              <a:rPr lang="en-US" sz="3600" b="1" dirty="0" smtClean="0">
                <a:latin typeface="Arial" charset="0"/>
              </a:rPr>
              <a:t>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2946" name="AutoShape 2" descr="Image result for lego pi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8" name="AutoShape 4" descr="Image result for lego pi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7141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928670"/>
            <a:ext cx="4214842" cy="47149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Exemple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43</a:t>
            </a:r>
          </a:p>
          <a:p>
            <a:pPr marL="457200" indent="-457200">
              <a:spcBef>
                <a:spcPts val="600"/>
              </a:spcBef>
              <a:buClr>
                <a:srgbClr val="3333FF"/>
              </a:buClr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,S,P)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{S,C}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aSb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 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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aa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bb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</a:p>
          <a:p>
            <a:pPr marL="519113">
              <a:spcBef>
                <a:spcPts val="600"/>
              </a:spcBef>
              <a:buClr>
                <a:srgbClr val="3333FF"/>
              </a:buClr>
            </a:pP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aaa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bbb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aaabbb</a:t>
            </a:r>
            <a:endParaRPr lang="en-US" sz="2000" baseline="30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800"/>
              </a:spcBef>
              <a:buClr>
                <a:srgbClr val="3333FF"/>
              </a:buClr>
            </a:pP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3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{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baseline="30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b="1" baseline="30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 b="1" dirty="0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n</a:t>
            </a:r>
            <a:r>
              <a:rPr lang="en-US" sz="2000" b="1" dirty="0" err="1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b="1" dirty="0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} 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357298"/>
            <a:ext cx="4572000" cy="543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3333FF"/>
              </a:buClr>
              <a:buFont typeface="+mj-lt"/>
              <a:buAutoNum type="arabicPeriod" startAt="2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,S,P) , unde: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= {0,1}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= {S,A,B}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  S</a:t>
            </a:r>
            <a:r>
              <a:rPr lang="en-GB" sz="2000" smtClean="0">
                <a:latin typeface="Arial" charset="0"/>
                <a:sym typeface="Wingdings" pitchFamily="2" charset="2"/>
              </a:rPr>
              <a:t>AB   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  A</a:t>
            </a:r>
            <a:r>
              <a:rPr lang="en-GB" sz="200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smtClean="0">
                <a:latin typeface="Arial" charset="0"/>
                <a:sym typeface="Symbol"/>
              </a:rPr>
              <a:t> 0A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  A</a:t>
            </a:r>
            <a:r>
              <a:rPr lang="en-GB" sz="200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smtClean="0">
                <a:latin typeface="Arial" charset="0"/>
                <a:sym typeface="Symbol"/>
              </a:rPr>
              <a:t> 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  B</a:t>
            </a:r>
            <a:r>
              <a:rPr lang="en-GB" sz="200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smtClean="0">
                <a:latin typeface="Arial" charset="0"/>
                <a:sym typeface="Symbol"/>
              </a:rPr>
              <a:t> 1B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  B</a:t>
            </a:r>
            <a:r>
              <a:rPr lang="en-GB" sz="200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smtClean="0">
                <a:latin typeface="Arial" charset="0"/>
                <a:sym typeface="Symbol"/>
              </a:rPr>
              <a:t> 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1200"/>
              </a:spcBef>
              <a:buClr>
                <a:srgbClr val="3333FF"/>
              </a:buClr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1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 A</a:t>
            </a:r>
            <a:r>
              <a:rPr lang="en-GB" sz="2000" smtClean="0">
                <a:latin typeface="Arial" charset="0"/>
                <a:sym typeface="Wingdings" pitchFamily="2" charset="2"/>
              </a:rPr>
              <a:t>B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smtClean="0">
                <a:latin typeface="Arial" charset="0"/>
                <a:sym typeface="Wingdings" pitchFamily="2" charset="2"/>
              </a:rPr>
              <a:t>0A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4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smtClean="0">
                <a:latin typeface="Arial" charset="0"/>
                <a:sym typeface="Wingdings" pitchFamily="2" charset="2"/>
              </a:rPr>
              <a:t> 0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</a:t>
            </a:r>
            <a:r>
              <a:rPr lang="en-GB" sz="2000" smtClean="0">
                <a:latin typeface="Arial" charset="0"/>
                <a:sym typeface="Wingdings" pitchFamily="2" charset="2"/>
              </a:rPr>
              <a:t>1B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smtClean="0">
                <a:latin typeface="Arial" charset="0"/>
                <a:sym typeface="Wingdings" pitchFamily="2" charset="2"/>
              </a:rPr>
              <a:t>00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</a:t>
            </a:r>
            <a:r>
              <a:rPr lang="en-GB" sz="2000" smtClean="0">
                <a:latin typeface="Arial" charset="0"/>
                <a:sym typeface="Wingdings" pitchFamily="2" charset="2"/>
              </a:rPr>
              <a:t>1B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2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smtClean="0">
                <a:latin typeface="Arial" charset="0"/>
                <a:sym typeface="Wingdings" pitchFamily="2" charset="2"/>
              </a:rPr>
              <a:t> 000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</a:t>
            </a:r>
            <a:r>
              <a:rPr lang="en-GB" sz="2000" smtClean="0">
                <a:latin typeface="Arial" charset="0"/>
                <a:sym typeface="Wingdings" pitchFamily="2" charset="2"/>
              </a:rPr>
              <a:t>1B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 </a:t>
            </a:r>
            <a:r>
              <a:rPr lang="en-GB" sz="2000" smtClean="0">
                <a:latin typeface="Arial" charset="0"/>
                <a:sym typeface="Symbol"/>
              </a:rPr>
              <a:t> 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3 </a:t>
            </a:r>
            <a:r>
              <a:rPr lang="en-GB" sz="2000" smtClean="0">
                <a:latin typeface="Arial" charset="0"/>
                <a:sym typeface="Symbol"/>
              </a:rPr>
              <a:t> </a:t>
            </a:r>
            <a:r>
              <a:rPr lang="en-GB" sz="2000" smtClean="0">
                <a:latin typeface="Arial" charset="0"/>
                <a:sym typeface="Wingdings" pitchFamily="2" charset="2"/>
              </a:rPr>
              <a:t>0001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4 </a:t>
            </a:r>
            <a:r>
              <a:rPr lang="en-GB" sz="2000" smtClean="0">
                <a:latin typeface="Arial" charset="0"/>
                <a:sym typeface="Wingdings" pitchFamily="2" charset="2"/>
              </a:rPr>
              <a:t> 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smtClean="0">
                <a:latin typeface="Arial" charset="0"/>
                <a:sym typeface="Wingdings" pitchFamily="2" charset="2"/>
              </a:rPr>
              <a:t> 00011</a:t>
            </a:r>
            <a:r>
              <a:rPr lang="en-GB" sz="200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 </a:t>
            </a:r>
            <a:r>
              <a:rPr lang="en-GB" sz="2000" smtClean="0">
                <a:latin typeface="Arial" charset="0"/>
                <a:sym typeface="Symbol"/>
              </a:rPr>
              <a:t></a:t>
            </a:r>
            <a:r>
              <a:rPr lang="en-GB" sz="2000" smtClean="0">
                <a:latin typeface="Arial" charset="0"/>
                <a:sym typeface="Wingdings" pitchFamily="2" charset="2"/>
              </a:rPr>
              <a:t> </a:t>
            </a:r>
            <a:r>
              <a:rPr lang="en-GB" sz="2000" baseline="30000" smtClean="0">
                <a:latin typeface="Arial" charset="0"/>
                <a:sym typeface="Wingdings" pitchFamily="2" charset="2"/>
              </a:rPr>
              <a:t>5</a:t>
            </a:r>
            <a:r>
              <a:rPr lang="en-GB" sz="2000" smtClean="0">
                <a:latin typeface="Arial" charset="0"/>
                <a:sym typeface="Wingdings" pitchFamily="2" charset="2"/>
              </a:rPr>
              <a:t>  00011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1200"/>
              </a:spcBef>
              <a:buClr>
                <a:srgbClr val="3333FF"/>
              </a:buClr>
              <a:defRPr/>
            </a:pPr>
            <a:r>
              <a:rPr lang="en-US" sz="2000" b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4  </a:t>
            </a:r>
            <a:r>
              <a:rPr lang="en-US" sz="2000" b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{ 0</a:t>
            </a:r>
            <a:r>
              <a:rPr lang="en-US" sz="2000" b="1" baseline="3000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baseline="3000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b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j,k</a:t>
            </a:r>
            <a:r>
              <a:rPr lang="en-US" sz="2000" b="1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N  </a:t>
            </a:r>
            <a:r>
              <a:rPr lang="en-US" sz="2000" b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} </a:t>
            </a:r>
            <a:r>
              <a:rPr lang="en-US" sz="200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1821649" y="4393401"/>
            <a:ext cx="49291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285728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428736"/>
            <a:ext cx="3929090" cy="5286412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rgbClr val="3333FF"/>
              </a:buClr>
              <a:buFont typeface="+mj-lt"/>
              <a:buAutoNum type="arabicPeriod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,S,P)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{0}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{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S,Q,Z,R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QZQ </a:t>
            </a:r>
            <a:endParaRPr lang="en-GB" sz="2000" dirty="0" smtClean="0">
              <a:latin typeface="Arial" charset="0"/>
              <a:sym typeface="Wingdings" pitchFamily="2" charset="2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QR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ZZR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RQ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ZZQ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0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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RQ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ZQ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RZ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rgbClr val="00CC99"/>
                </a:solidFill>
                <a:latin typeface="Arial" charset="0"/>
                <a:sym typeface="Wingdings" pitchFamily="2" charset="2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Z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RQ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 </a:t>
            </a:r>
            <a:r>
              <a:rPr lang="en-GB" sz="2000" dirty="0" smtClean="0">
                <a:latin typeface="Arial" charset="0"/>
                <a:sym typeface="Symbol"/>
              </a:rPr>
              <a:t>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QZZZZQ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5</a:t>
            </a:r>
            <a:r>
              <a:rPr lang="en-GB" sz="2000" b="1" dirty="0" smtClean="0">
                <a:latin typeface="Arial" charset="0"/>
                <a:sym typeface="Wingdings" pitchFamily="2" charset="2"/>
              </a:rPr>
              <a:t>*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Q0000Q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6</a:t>
            </a:r>
            <a:r>
              <a:rPr lang="en-GB" sz="2000" b="1" dirty="0" smtClean="0">
                <a:latin typeface="Arial" charset="0"/>
                <a:sym typeface="Wingdings" pitchFamily="2" charset="2"/>
              </a:rPr>
              <a:t>*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0000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5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{ 0</a:t>
            </a:r>
            <a:r>
              <a:rPr lang="en-US" sz="2000" b="1" baseline="30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(2^n)</a:t>
            </a:r>
            <a:r>
              <a:rPr lang="en-US" sz="2400" b="1" dirty="0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n</a:t>
            </a:r>
            <a:r>
              <a:rPr lang="en-US" sz="2000" b="1" dirty="0" err="1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b="1" dirty="0" smtClean="0">
                <a:solidFill>
                  <a:srgbClr val="3333FF"/>
                </a:solidFill>
                <a:latin typeface="Monotype Corsiva" pitchFamily="66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}</a:t>
            </a:r>
            <a:r>
              <a:rPr lang="en-US" sz="24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;</a:t>
            </a:r>
            <a:endParaRPr lang="en-US" sz="2400" b="1" dirty="0" smtClean="0">
              <a:solidFill>
                <a:srgbClr val="3333FF"/>
              </a:solidFill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4876" y="1428736"/>
            <a:ext cx="428628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ts val="600"/>
              </a:spcBef>
              <a:buClr>
                <a:srgbClr val="3333FF"/>
              </a:buClr>
              <a:buFont typeface="+mj-lt"/>
              <a:buAutoNum type="arabicPeriod" startAt="4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,S,P)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{0,1}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{S,A}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S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1A    </a:t>
            </a: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0A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1A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30288" indent="6350">
              <a:spcBef>
                <a:spcPts val="60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  <a:sym typeface="Symbol"/>
              </a:rPr>
              <a:t> 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10A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 100A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 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1001A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 10010A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GB" sz="2000" dirty="0" smtClean="0">
                <a:latin typeface="Arial" charset="0"/>
                <a:sym typeface="Symbol"/>
              </a:rPr>
              <a:t>   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00101A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</a:t>
            </a:r>
            <a:endParaRPr lang="en-GB" sz="2000" dirty="0" smtClean="0">
              <a:latin typeface="Arial" charset="0"/>
              <a:sym typeface="Wingdings" pitchFamily="2" charset="2"/>
            </a:endParaRPr>
          </a:p>
          <a:p>
            <a:pPr marL="627063"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Wingdings" pitchFamily="2" charset="2"/>
              </a:rPr>
              <a:t> 1001011A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1001011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reprezentarilor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binare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ale 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numerelor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naturale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nenule</a:t>
            </a:r>
            <a:r>
              <a:rPr lang="en-US" sz="2000" b="1" dirty="0" smtClean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:         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en-US" sz="20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{1} </a:t>
            </a:r>
            <a:r>
              <a:rPr lang="en-US" sz="2000" b="1" baseline="30000" dirty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. </a:t>
            </a:r>
            <a:r>
              <a:rPr lang="en-US" sz="2000" b="1" dirty="0">
                <a:solidFill>
                  <a:srgbClr val="3333FF"/>
                </a:solidFill>
                <a:latin typeface="Arial" charset="0"/>
                <a:sym typeface="Symbol" pitchFamily="18" charset="2"/>
              </a:rPr>
              <a:t>{0,1}* </a:t>
            </a:r>
            <a:r>
              <a:rPr lang="en-US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Symbol"/>
            </a:endParaRPr>
          </a:p>
          <a:p>
            <a:pPr marL="341313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Arial" pitchFamily="34" charset="0"/>
              <a:sym typeface="Symbo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1643054" y="4214806"/>
            <a:ext cx="52863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285728"/>
            <a:ext cx="8642350" cy="65248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214422"/>
            <a:ext cx="8501122" cy="557214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3333FF"/>
              </a:buClr>
              <a:buFont typeface="+mj-lt"/>
              <a:buAutoNum type="arabicPeriod" startAt="5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,S,P)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798513" indent="6350">
              <a:spcBef>
                <a:spcPts val="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consta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cuvinte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din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româna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798513" indent="6350">
              <a:spcBef>
                <a:spcPts val="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{&lt;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propozitie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&gt;,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&gt;,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&gt;,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&gt;, </a:t>
            </a:r>
          </a:p>
          <a:p>
            <a:pPr marL="1433513">
              <a:spcBef>
                <a:spcPts val="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pronume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&gt;, &lt;verb&gt;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 marL="804863">
              <a:spcBef>
                <a:spcPts val="0"/>
              </a:spcBef>
              <a:buClr>
                <a:srgbClr val="3333FF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=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propozitie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propozitie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pronume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 &lt;verb&gt;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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piersic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| vapor |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 ….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pronume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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eu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|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| el …</a:t>
            </a:r>
          </a:p>
          <a:p>
            <a:pPr marL="80486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&lt;verb&gt; 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scrie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|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pluteste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creste</a:t>
            </a:r>
            <a:r>
              <a:rPr lang="en-US" sz="2000" smtClean="0">
                <a:latin typeface="Arial" pitchFamily="34" charset="0"/>
                <a:cs typeface="Arial" pitchFamily="34" charset="0"/>
                <a:sym typeface="Symbol" pitchFamily="18" charset="2"/>
              </a:rPr>
              <a:t> …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propozitie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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subiect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 &lt;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&gt;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</a:t>
            </a:r>
          </a:p>
          <a:p>
            <a:pPr marL="1774825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&gt; &lt;verb&gt;  vapor &lt;verb&gt;  vapor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pluteste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propozitie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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subiect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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predicat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</a:t>
            </a:r>
          </a:p>
          <a:p>
            <a:pPr marL="1774825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substantiv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 &lt;verb&gt; 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&lt;verb&gt; 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pluteste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rgbClr val="3333FF"/>
              </a:buClr>
            </a:pP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consta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din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propozitii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fomate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din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substantivele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pronumele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personale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şi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verbele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limbii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romane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corecte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gramatical</a:t>
            </a:r>
            <a:r>
              <a:rPr lang="en-US" sz="20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(semantic?).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2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2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2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28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28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214313"/>
            <a:ext cx="8642350" cy="803275"/>
          </a:xfrm>
        </p:spPr>
        <p:txBody>
          <a:bodyPr/>
          <a:lstStyle/>
          <a:p>
            <a:pPr algn="ctr"/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08275"/>
            <a:ext cx="7745439" cy="2665413"/>
          </a:xfrm>
        </p:spPr>
        <p:txBody>
          <a:bodyPr/>
          <a:lstStyle/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Alfabet, cuvant, operatii cu cuvinte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Limbaj, operatii cu limbaje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latin typeface="Arial" charset="0"/>
              </a:rPr>
              <a:t>Gramatica; exemple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0000"/>
                </a:solidFill>
                <a:latin typeface="Arial" charset="0"/>
              </a:rPr>
              <a:t>Clasificarea gramaticilor generative; ierarhia lui Chomsky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allAtOnce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85728"/>
            <a:ext cx="8642350" cy="65248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2878" y="1500174"/>
            <a:ext cx="8215402" cy="5143536"/>
          </a:xfrm>
        </p:spPr>
        <p:txBody>
          <a:bodyPr/>
          <a:lstStyle/>
          <a:p>
            <a:pPr marL="11135" marR="4454" indent="-457200" algn="just">
              <a:spcBef>
                <a:spcPts val="600"/>
              </a:spcBef>
              <a:spcAft>
                <a:spcPts val="600"/>
              </a:spcAft>
              <a:buClr>
                <a:srgbClr val="3333FF"/>
              </a:buClr>
            </a:pPr>
            <a:r>
              <a:rPr lang="en-US" sz="2400" u="sng" kern="1200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Observatie</a:t>
            </a:r>
            <a:r>
              <a:rPr lang="en-US" sz="2400" u="sng" kern="1200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44</a:t>
            </a:r>
          </a:p>
          <a:p>
            <a:pPr marL="457200" indent="-457200">
              <a:spcBef>
                <a:spcPts val="0"/>
              </a:spcBef>
              <a:buClr>
                <a:srgbClr val="3333FF"/>
              </a:buClr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Clasificari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ale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gramaticilor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generative: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determinate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restrictiile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impuse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62278"/>
            <a:ext cx="80105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712" y="1798306"/>
            <a:ext cx="8701006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 algn="just">
              <a:spcBef>
                <a:spcPts val="600"/>
              </a:spcBef>
              <a:spcAft>
                <a:spcPts val="600"/>
              </a:spcAft>
            </a:pPr>
            <a:r>
              <a:rPr lang="en-US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Definitie</a:t>
            </a:r>
            <a:r>
              <a:rPr lang="en-US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tip 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productiile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suporta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nicio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restrictie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1135" algn="just">
              <a:spcBef>
                <a:spcPts val="600"/>
              </a:spcBef>
              <a:spcAft>
                <a:spcPts val="600"/>
              </a:spcAft>
            </a:pPr>
            <a:r>
              <a:rPr lang="en-US" b="1" spc="-149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b="1" spc="-14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b="1" spc="-4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spc="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i="1" spc="46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i="1" spc="14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pc="424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spc="9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i="1" spc="32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β</a:t>
            </a:r>
            <a:endParaRPr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:        </a:t>
            </a:r>
            <a:r>
              <a:rPr lang="el-GR" dirty="0" smtClean="0">
                <a:latin typeface="Arial" pitchFamily="34" charset="0"/>
                <a:cs typeface="Arial" pitchFamily="34" charset="0"/>
                <a:sym typeface="Symbol"/>
              </a:rPr>
              <a:t>α </a:t>
            </a:r>
            <a:r>
              <a:rPr lang="el-GR" spc="-7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lang="el-GR" spc="1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)*</a:t>
            </a:r>
            <a:r>
              <a:rPr lang="en-US" spc="-71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·</a:t>
            </a:r>
            <a:r>
              <a:rPr lang="en-US" spc="-14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pc="100" dirty="0" smtClean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lang="en-US" sz="2800" spc="104" baseline="-11784" dirty="0" smtClean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lang="en-US" spc="-71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·</a:t>
            </a:r>
            <a:r>
              <a:rPr lang="en-US" spc="-14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)*</a:t>
            </a:r>
            <a:r>
              <a:rPr lang="en-US" sz="2800" spc="112" baseline="30303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,  </a:t>
            </a:r>
            <a:r>
              <a:rPr lang="el-GR" i="1" spc="365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l-GR" i="1" spc="2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l-GR" spc="-7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lang="el-GR" spc="1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)*</a:t>
            </a:r>
            <a:endParaRPr lang="en-US" dirty="0" smtClean="0">
              <a:latin typeface="Times New Roman"/>
              <a:cs typeface="Times New Roman"/>
            </a:endParaRPr>
          </a:p>
          <a:p>
            <a:pPr marL="11135" algn="just"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Ex. ant.</a:t>
            </a:r>
            <a:r>
              <a:rPr lang="en-US" sz="2000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: 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({0}, {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S,Q,Z,R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},S,P),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150938" indent="-1139825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P={S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QZQ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QZ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QR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,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RZ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ZZR,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RQ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ZZQ,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0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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0938" lvl="0" indent="-1139825">
              <a:spcBef>
                <a:spcPts val="600"/>
              </a:spcBef>
              <a:spcAft>
                <a:spcPts val="600"/>
              </a:spcAft>
              <a:buClr>
                <a:srgbClr val="3333FF"/>
              </a:buCl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RQ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ZQ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RZ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rgbClr val="00CC99"/>
                </a:solidFill>
                <a:latin typeface="Arial" charset="0"/>
                <a:sym typeface="Wingdings" pitchFamily="2" charset="2"/>
              </a:rPr>
              <a:t>QZ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Z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RQ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 </a:t>
            </a:r>
            <a:r>
              <a:rPr lang="en-GB" sz="2000" dirty="0" smtClean="0">
                <a:latin typeface="Arial" charset="0"/>
                <a:sym typeface="Symbol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QZZZZQ</a:t>
            </a:r>
            <a:endParaRPr lang="en-GB" sz="2000" baseline="30000" dirty="0" smtClean="0">
              <a:latin typeface="Arial" charset="0"/>
              <a:sym typeface="Wingdings" pitchFamily="2" charset="2"/>
            </a:endParaRPr>
          </a:p>
          <a:p>
            <a:pPr marL="1154113" lvl="0">
              <a:spcBef>
                <a:spcPts val="600"/>
              </a:spcBef>
              <a:spcAft>
                <a:spcPts val="600"/>
              </a:spcAft>
              <a:buClr>
                <a:srgbClr val="3333FF"/>
              </a:buClr>
              <a:defRPr/>
            </a:pP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5555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Q0000Q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66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 0000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54113" lvl="0">
              <a:spcBef>
                <a:spcPts val="600"/>
              </a:spcBef>
              <a:spcAft>
                <a:spcPts val="600"/>
              </a:spcAft>
              <a:buClr>
                <a:srgbClr val="3333FF"/>
              </a:buClr>
              <a:defRPr/>
            </a:pP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b="1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{ 0</a:t>
            </a:r>
            <a:r>
              <a:rPr lang="en-US" b="1" baseline="30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(2^n)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n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N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}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b="1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285728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4282" y="1000108"/>
            <a:ext cx="8786842" cy="597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 algn="just">
              <a:spcBef>
                <a:spcPts val="0"/>
              </a:spcBef>
              <a:spcAft>
                <a:spcPts val="0"/>
              </a:spcAft>
            </a:pPr>
            <a:r>
              <a:rPr lang="en-US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Definitie</a:t>
            </a:r>
            <a:r>
              <a:rPr lang="en-US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tip 1 (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dependenta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context):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1135" algn="just">
              <a:spcBef>
                <a:spcPts val="1200"/>
              </a:spcBef>
              <a:spcAft>
                <a:spcPts val="0"/>
              </a:spcAft>
            </a:pPr>
            <a:r>
              <a:rPr lang="en-US" b="1" spc="-149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b="1" spc="-14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spc="-4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A</a:t>
            </a:r>
            <a:endParaRPr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:         ,,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)*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,  A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</a:t>
            </a:r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541463" indent="-1541463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obs.:        -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S→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  P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atunci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 nu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aparea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m. dr.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din P,</a:t>
            </a:r>
          </a:p>
          <a:p>
            <a:pPr marL="1255713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-   ,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formeaza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contextul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in care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poate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fi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inlocuit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cu  </a:t>
            </a:r>
          </a:p>
          <a:p>
            <a:pPr marL="1255713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-  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  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 |</a:t>
            </a:r>
            <a:r>
              <a:rPr lang="en-US" sz="2000" b="1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A |   | | </a:t>
            </a:r>
            <a:endParaRPr lang="en-US" sz="20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1135" algn="just">
              <a:spcBef>
                <a:spcPts val="600"/>
              </a:spcBef>
              <a:spcAft>
                <a:spcPts val="0"/>
              </a:spcAft>
            </a:pPr>
            <a:r>
              <a:rPr lang="en-US" sz="2000" u="sng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lang="en-US" sz="2000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({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a,b,c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}, {S,B},S,P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201738" indent="-515938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  = 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err="1" smtClean="0">
                <a:solidFill>
                  <a:srgbClr val="00B050"/>
                </a:solidFill>
                <a:latin typeface="Arial" charset="0"/>
                <a:sym typeface="Wingdings" pitchFamily="2" charset="2"/>
              </a:rPr>
              <a:t>aSBc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abc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 </a:t>
            </a:r>
            <a:r>
              <a:rPr lang="en-US" sz="2000" dirty="0" err="1" smtClean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cBBc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bBbb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1025525" indent="-339725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aSBc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SBcBcBc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cBcBc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cBc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bBc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bB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bBB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ccc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Bc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20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bbbbc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201738" indent="-515938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 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…. 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US" sz="2000" baseline="30000" dirty="0" err="1" smtClean="0">
                <a:latin typeface="Arial" charset="0"/>
                <a:sym typeface="Wingdings" pitchFamily="2" charset="2"/>
              </a:rPr>
              <a:t>n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S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(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)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bc(</a:t>
            </a:r>
            <a:r>
              <a:rPr lang="en-US" sz="20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)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 </a:t>
            </a:r>
            <a:r>
              <a:rPr lang="en-US" sz="2000" dirty="0" smtClean="0">
                <a:latin typeface="Arial" charset="0"/>
                <a:sym typeface="Symbol"/>
              </a:rPr>
              <a:t>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….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bB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2000" dirty="0" smtClean="0">
                <a:latin typeface="Arial" charset="0"/>
                <a:sym typeface="Symbol"/>
              </a:rPr>
              <a:t> 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…. a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20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2000" baseline="30000" dirty="0" smtClean="0">
                <a:latin typeface="Arial" charset="0"/>
                <a:sym typeface="Wingdings" pitchFamily="2" charset="2"/>
              </a:rPr>
              <a:t>n+1</a:t>
            </a:r>
            <a:endParaRPr lang="en-US" sz="2000" dirty="0" smtClean="0">
              <a:latin typeface="Arial" charset="0"/>
              <a:sym typeface="Wingdings" pitchFamily="2" charset="2"/>
            </a:endParaRPr>
          </a:p>
          <a:p>
            <a:pPr marL="1201738" indent="-515938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{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n1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}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000" b="1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142852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5720" y="857233"/>
            <a:ext cx="8643998" cy="597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 marR="4454" algn="just">
              <a:lnSpc>
                <a:spcPts val="3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Teorema</a:t>
            </a:r>
            <a:r>
              <a:rPr lang="en-US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47</a:t>
            </a:r>
          </a:p>
          <a:p>
            <a:pPr marL="109538" marR="4454" algn="just">
              <a:spcBef>
                <a:spcPts val="0"/>
              </a:spcBef>
              <a:spcAft>
                <a:spcPts val="0"/>
              </a:spcAft>
            </a:pP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Fie G =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dependenta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context</a:t>
            </a:r>
          </a:p>
          <a:p>
            <a:pPr marL="109538" marR="4454" algn="just">
              <a:spcBef>
                <a:spcPts val="0"/>
              </a:spcBef>
              <a:spcAft>
                <a:spcPts val="0"/>
              </a:spcAft>
            </a:pP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=&gt; G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recursiva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(i.e.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exista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care decide,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orice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secventa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w,  </a:t>
            </a:r>
            <a:r>
              <a:rPr lang="en-US" sz="20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daca</a:t>
            </a:r>
            <a:r>
              <a:rPr lang="en-US" sz="20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i="1" spc="3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000" b="1" i="1" spc="229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∈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44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spc="-8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b="1" spc="-2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0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3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000" b="1" i="1" spc="229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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44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spc="-8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))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63550" marR="4454" algn="just">
              <a:lnSpc>
                <a:spcPts val="3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i="1" spc="-4" dirty="0" err="1" smtClean="0">
                <a:latin typeface="Arial" pitchFamily="34" charset="0"/>
                <a:cs typeface="Arial" pitchFamily="34" charset="0"/>
              </a:rPr>
              <a:t>Demonstratie</a:t>
            </a:r>
            <a:endParaRPr lang="en-US" sz="2000" i="1" spc="-4" dirty="0" smtClean="0">
              <a:latin typeface="Arial" pitchFamily="34" charset="0"/>
              <a:cs typeface="Arial" pitchFamily="34" charset="0"/>
            </a:endParaRPr>
          </a:p>
          <a:p>
            <a:pPr marL="109538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Fie  w ∈ Σ*:  |w|=n</a:t>
            </a:r>
          </a:p>
          <a:p>
            <a:pPr marL="109538">
              <a:spcBef>
                <a:spcPts val="600"/>
              </a:spcBef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cu  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i&lt;k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derivare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oarecare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w:  S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*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;</a:t>
            </a:r>
          </a:p>
          <a:p>
            <a:pPr marL="109538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Evident:  </a:t>
            </a:r>
            <a:r>
              <a:rPr lang="el-GR" sz="2000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1  i&lt;j k: 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l-GR" sz="2000" dirty="0" smtClean="0">
                <a:latin typeface="Arial" pitchFamily="34" charset="0"/>
                <a:cs typeface="Arial" pitchFamily="34" charset="0"/>
                <a:sym typeface="Symbol"/>
              </a:rPr>
              <a:t>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(i.e.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oricare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2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substitutii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sunt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distincte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  <a:p>
            <a:pPr marL="109538">
              <a:spcBef>
                <a:spcPts val="600"/>
              </a:spcBef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|w|=n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dependenta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context  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=&gt;  </a:t>
            </a:r>
            <a:r>
              <a:rPr lang="el-GR" sz="2000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1  i k:</a:t>
            </a:r>
            <a:r>
              <a:rPr lang="el-GR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 n=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|w|</a:t>
            </a:r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519113" indent="91440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(i.e.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  <a:sym typeface="Symbol"/>
              </a:rPr>
              <a:t>orice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Symbol"/>
              </a:rPr>
              <a:t> pas de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  <a:sym typeface="Symbol"/>
              </a:rPr>
              <a:t>substitutie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Symbol"/>
              </a:rPr>
              <a:t> (al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  <a:sym typeface="Symbol"/>
              </a:rPr>
              <a:t>derivarii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Symbol"/>
              </a:rPr>
              <a:t>) are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  <a:sym typeface="Symbol"/>
              </a:rPr>
              <a:t>cel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  <a:sym typeface="Symbol"/>
              </a:rPr>
              <a:t>mult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Symbol"/>
              </a:rPr>
              <a:t> n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  <a:sym typeface="Symbol"/>
              </a:rPr>
              <a:t>simboluri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);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09538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Cf. def. G: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numarul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tuturor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derivarilor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posibile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finit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=&gt; </a:t>
            </a:r>
          </a:p>
          <a:p>
            <a:pPr marL="109538">
              <a:spcBef>
                <a:spcPts val="600"/>
              </a:spcBef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pot fi generate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imediat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primitiv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recursiv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=&gt; </a:t>
            </a:r>
          </a:p>
          <a:p>
            <a:pPr marL="109538">
              <a:spcBef>
                <a:spcPts val="600"/>
              </a:spcBef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verificarea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faptului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cel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putin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una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dintre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aceste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derivari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genereaza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 w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revine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la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  <a:sym typeface="Symbol"/>
              </a:rPr>
              <a:t>cautarea</a:t>
            </a:r>
            <a:r>
              <a:rPr lang="en-US" sz="2000" u="sng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  <a:sym typeface="Symbol"/>
              </a:rPr>
              <a:t>intr</a:t>
            </a:r>
            <a:r>
              <a:rPr lang="en-US" sz="2000" u="sng" dirty="0" smtClean="0">
                <a:latin typeface="Arial" pitchFamily="34" charset="0"/>
                <a:cs typeface="Arial" pitchFamily="34" charset="0"/>
                <a:sym typeface="Symbol"/>
              </a:rPr>
              <a:t>-o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  <a:sym typeface="Symbol"/>
              </a:rPr>
              <a:t>multime</a:t>
            </a:r>
            <a:r>
              <a:rPr lang="en-US" sz="2000" u="sng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  <a:sym typeface="Symbol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109538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Evident,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timpul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necesar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verificare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creste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exponential  =&gt;</a:t>
            </a:r>
          </a:p>
          <a:p>
            <a:pPr marL="109538">
              <a:spcBef>
                <a:spcPts val="600"/>
              </a:spcBef>
            </a:pP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metoda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este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efectiva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dar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nu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este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eficienta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000" b="1" spc="-4" dirty="0" smtClean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71414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4072" y="548680"/>
            <a:ext cx="8643998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 marR="4454" algn="just">
              <a:lnSpc>
                <a:spcPts val="3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800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Teorema</a:t>
            </a:r>
            <a:r>
              <a:rPr lang="en-US" sz="1800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47</a:t>
            </a:r>
          </a:p>
          <a:p>
            <a:pPr marL="109538" marR="4454" algn="just">
              <a:spcBef>
                <a:spcPts val="0"/>
              </a:spcBef>
              <a:spcAft>
                <a:spcPts val="0"/>
              </a:spcAft>
            </a:pP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Fie G =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dependenta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context</a:t>
            </a:r>
          </a:p>
          <a:p>
            <a:pPr marL="109538" marR="4454" algn="just">
              <a:spcBef>
                <a:spcPts val="0"/>
              </a:spcBef>
              <a:spcAft>
                <a:spcPts val="0"/>
              </a:spcAft>
            </a:pP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=&gt; G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recursiva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(i.e.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exista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care decide,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orice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secventa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w,  </a:t>
            </a:r>
            <a:r>
              <a:rPr lang="en-US" sz="1600" b="1" spc="-4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daca</a:t>
            </a:r>
            <a:r>
              <a:rPr lang="en-US" sz="1600" b="1" spc="-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i="1" spc="3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1600" b="1" i="1" spc="229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spc="-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∈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spc="44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16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spc="-8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6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spc="-2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16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spc="3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1600" b="1" i="1" spc="229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spc="-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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spc="44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16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spc="-8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600" b="1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))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63550" marR="4454" algn="just">
              <a:lnSpc>
                <a:spcPts val="3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i="1" spc="-4" dirty="0" err="1" smtClean="0">
                <a:latin typeface="Arial" pitchFamily="34" charset="0"/>
                <a:cs typeface="Arial" pitchFamily="34" charset="0"/>
              </a:rPr>
              <a:t>Demonstratie</a:t>
            </a:r>
            <a:endParaRPr lang="en-US" sz="1600" i="1" spc="-4" dirty="0" smtClean="0">
              <a:latin typeface="Arial" pitchFamily="34" charset="0"/>
              <a:cs typeface="Arial" pitchFamily="34" charset="0"/>
            </a:endParaRPr>
          </a:p>
          <a:p>
            <a:pPr marL="109538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Fie  w ∈ Σ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*:  |w|=n;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Notam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cu  (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&lt;k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derivare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oarecare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w:  S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*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;</a:t>
            </a:r>
          </a:p>
          <a:p>
            <a:pPr marL="109538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Evident:  </a:t>
            </a:r>
            <a:r>
              <a:rPr lang="el-GR" sz="1600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 1 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&lt;j k: 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l-GR" sz="1600" dirty="0" smtClean="0">
                <a:latin typeface="Arial" pitchFamily="34" charset="0"/>
                <a:cs typeface="Arial" pitchFamily="34" charset="0"/>
                <a:sym typeface="Symbol"/>
              </a:rPr>
              <a:t>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(i.e.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oricare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2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substitutii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sunt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distincte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  <a:p>
            <a:pPr marL="109538">
              <a:spcBef>
                <a:spcPts val="600"/>
              </a:spcBef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|w|=n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dependenta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context  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=&gt;  </a:t>
            </a:r>
            <a:r>
              <a:rPr lang="el-GR" sz="1600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1 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k:</a:t>
            </a:r>
            <a:r>
              <a:rPr lang="el-GR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 n  (i.e.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Symbol"/>
              </a:rPr>
              <a:t>orice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Symbol"/>
              </a:rPr>
              <a:t> pas de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Symbol"/>
              </a:rPr>
              <a:t>substitutie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Symbol"/>
              </a:rPr>
              <a:t> (al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Symbol"/>
              </a:rPr>
              <a:t>derivarii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Symbol"/>
              </a:rPr>
              <a:t>) are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Symbol"/>
              </a:rPr>
              <a:t>cel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Symbol"/>
              </a:rPr>
              <a:t>mult</a:t>
            </a:r>
            <a:r>
              <a:rPr lang="en-US" sz="1600" i="1" dirty="0" smtClean="0">
                <a:latin typeface="Arial" pitchFamily="34" charset="0"/>
                <a:cs typeface="Arial" pitchFamily="34" charset="0"/>
                <a:sym typeface="Symbol"/>
              </a:rPr>
              <a:t> n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  <a:sym typeface="Symbol"/>
              </a:rPr>
              <a:t>simboluri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);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09538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Cf. def. G: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numarul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tuturor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derivarilor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posibile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u="sng" dirty="0" err="1" smtClean="0">
                <a:latin typeface="Arial" pitchFamily="34" charset="0"/>
                <a:cs typeface="Arial" pitchFamily="34" charset="0"/>
              </a:rPr>
              <a:t>finit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=&gt;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pot fi generate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imediat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primitiv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recursiv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=&gt; </a:t>
            </a:r>
          </a:p>
          <a:p>
            <a:pPr marL="109538">
              <a:spcBef>
                <a:spcPts val="600"/>
              </a:spcBef>
            </a:pP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verificarea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faptului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ca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cel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putin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una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dintre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aceste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derivari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genereaza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  w 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revine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la </a:t>
            </a:r>
            <a:r>
              <a:rPr lang="en-US" sz="1600" u="sng" dirty="0" err="1" smtClean="0">
                <a:latin typeface="Arial" pitchFamily="34" charset="0"/>
                <a:cs typeface="Arial" pitchFamily="34" charset="0"/>
                <a:sym typeface="Symbol"/>
              </a:rPr>
              <a:t>cautarea</a:t>
            </a:r>
            <a:r>
              <a:rPr lang="en-US" sz="1600" u="sng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u="sng" dirty="0" err="1" smtClean="0">
                <a:latin typeface="Arial" pitchFamily="34" charset="0"/>
                <a:cs typeface="Arial" pitchFamily="34" charset="0"/>
                <a:sym typeface="Symbol"/>
              </a:rPr>
              <a:t>intr</a:t>
            </a:r>
            <a:r>
              <a:rPr lang="en-US" sz="1600" u="sng" dirty="0" smtClean="0">
                <a:latin typeface="Arial" pitchFamily="34" charset="0"/>
                <a:cs typeface="Arial" pitchFamily="34" charset="0"/>
                <a:sym typeface="Symbol"/>
              </a:rPr>
              <a:t>-o </a:t>
            </a:r>
            <a:r>
              <a:rPr lang="en-US" sz="1600" u="sng" dirty="0" err="1" smtClean="0">
                <a:latin typeface="Arial" pitchFamily="34" charset="0"/>
                <a:cs typeface="Arial" pitchFamily="34" charset="0"/>
                <a:sym typeface="Symbol"/>
              </a:rPr>
              <a:t>multime</a:t>
            </a:r>
            <a:r>
              <a:rPr lang="en-US" sz="1600" u="sng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u="sng" dirty="0" err="1" smtClean="0">
                <a:latin typeface="Arial" pitchFamily="34" charset="0"/>
                <a:cs typeface="Arial" pitchFamily="34" charset="0"/>
                <a:sym typeface="Symbol"/>
              </a:rPr>
              <a:t>finita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109538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Evident,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timpul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necesar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verificare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sym typeface="Symbol"/>
              </a:rPr>
              <a:t>creste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Symbol"/>
              </a:rPr>
              <a:t> exponential  =&gt;</a:t>
            </a:r>
          </a:p>
          <a:p>
            <a:pPr marL="109538">
              <a:spcBef>
                <a:spcPts val="600"/>
              </a:spcBef>
            </a:pPr>
            <a:r>
              <a:rPr lang="en-US" sz="16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metoda</a:t>
            </a:r>
            <a:r>
              <a:rPr lang="en-US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este</a:t>
            </a:r>
            <a:r>
              <a:rPr lang="en-US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efectiva</a:t>
            </a:r>
            <a:r>
              <a:rPr lang="en-US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dar</a:t>
            </a:r>
            <a:r>
              <a:rPr lang="en-US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nu </a:t>
            </a:r>
            <a:r>
              <a:rPr lang="en-US" sz="16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este</a:t>
            </a:r>
            <a:r>
              <a:rPr lang="en-US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eficienta</a:t>
            </a:r>
            <a:r>
              <a:rPr lang="en-US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1600" b="1" spc="-4" dirty="0" smtClean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71414"/>
            <a:ext cx="8642350" cy="48103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1" dirty="0" smtClean="0">
                <a:latin typeface="Monotype Corsiva" pitchFamily="66" charset="0"/>
              </a:rPr>
              <a:t>LFA</a:t>
            </a:r>
            <a:r>
              <a:rPr lang="en-US" sz="2800" b="1" dirty="0" smtClean="0">
                <a:latin typeface="Arial" charset="0"/>
              </a:rPr>
              <a:t>:  C2 – </a:t>
            </a:r>
            <a:r>
              <a:rPr lang="en-US" sz="2800" b="1" dirty="0" err="1" smtClean="0">
                <a:latin typeface="Arial" charset="0"/>
              </a:rPr>
              <a:t>Ierarhia</a:t>
            </a:r>
            <a:r>
              <a:rPr lang="en-US" sz="2800" b="1" dirty="0" smtClean="0">
                <a:latin typeface="Arial" charset="0"/>
              </a:rPr>
              <a:t> Chomsky</a:t>
            </a:r>
            <a:endParaRPr kumimoji="1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285583" y="5185847"/>
            <a:ext cx="8786842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algn="just">
              <a:spcBef>
                <a:spcPts val="1200"/>
              </a:spcBef>
              <a:spcAft>
                <a:spcPts val="0"/>
              </a:spcAft>
            </a:pPr>
            <a:r>
              <a:rPr lang="en-US" sz="1400" b="1" spc="-149" dirty="0" err="1" smtClean="0">
                <a:latin typeface="Arial" pitchFamily="34" charset="0"/>
                <a:cs typeface="Arial" pitchFamily="34" charset="0"/>
              </a:rPr>
              <a:t>Explicitam</a:t>
            </a:r>
            <a:r>
              <a:rPr lang="en-US" sz="1400" b="1" spc="-149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400" b="1" spc="-14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G</a:t>
            </a:r>
            <a:r>
              <a:rPr lang="en-US" sz="1400" b="1" spc="-149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1:</a:t>
            </a:r>
            <a:r>
              <a:rPr lang="en-US" sz="1400" b="1" spc="-14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4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A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Symbol"/>
              </a:rPr>
              <a:t>:         ,,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(V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)*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Symbol"/>
              </a:rPr>
              <a:t>,  A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Symbol"/>
              </a:rPr>
              <a:t>,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Symbol"/>
              </a:rPr>
              <a:t></a:t>
            </a:r>
            <a:endParaRPr lang="en-US" sz="12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541463" indent="-1541463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obs.: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S→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Symbol"/>
              </a:rPr>
              <a:t>  P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Symbol"/>
              </a:rPr>
              <a:t>atunci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 nu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aparea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m. dr.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din P;    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  </a:t>
            </a:r>
            <a:r>
              <a:rPr lang="en-US" sz="1200" b="1" dirty="0" smtClean="0">
                <a:solidFill>
                  <a:srgbClr val="C0000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sz="1200" b="1" dirty="0" smtClean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 |</a:t>
            </a:r>
            <a:r>
              <a:rPr lang="en-US" sz="1200" b="1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A |   | | </a:t>
            </a:r>
            <a:endParaRPr lang="en-US" sz="12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1135" algn="just">
              <a:spcBef>
                <a:spcPts val="600"/>
              </a:spcBef>
              <a:spcAft>
                <a:spcPts val="0"/>
              </a:spcAft>
            </a:pPr>
            <a:r>
              <a:rPr lang="en-US" sz="1200" u="sng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lang="en-US" sz="1200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2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({</a:t>
            </a:r>
            <a:r>
              <a:rPr lang="en-US" sz="12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a,b,c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}, {S,B},S,P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  = {</a:t>
            </a:r>
            <a:r>
              <a:rPr lang="en-US" sz="1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dirty="0" err="1" smtClean="0">
                <a:solidFill>
                  <a:srgbClr val="00B050"/>
                </a:solidFill>
                <a:latin typeface="Arial" charset="0"/>
                <a:sym typeface="Wingdings" pitchFamily="2" charset="2"/>
              </a:rPr>
              <a:t>aSBc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abc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 </a:t>
            </a:r>
            <a:r>
              <a:rPr lang="en-US" sz="1200" dirty="0" err="1" smtClean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cBBc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bBbb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US" sz="12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US" sz="12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aSBc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SBcBcBc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cBcBc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cBc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bBc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bB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 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bB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bBB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c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ccc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Bc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1200" dirty="0" smtClean="0">
                <a:solidFill>
                  <a:srgbClr val="008080"/>
                </a:solidFill>
                <a:latin typeface="Arial" charset="0"/>
                <a:sym typeface="Wingdings" pitchFamily="2" charset="2"/>
              </a:rPr>
              <a:t>bb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bbbbc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</a:t>
            </a:r>
            <a:endParaRPr lang="en-US" sz="12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  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…. 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US" sz="1200" baseline="30000" dirty="0" err="1" smtClean="0">
                <a:latin typeface="Arial" charset="0"/>
                <a:sym typeface="Wingdings" pitchFamily="2" charset="2"/>
              </a:rPr>
              <a:t>n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S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(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)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bc(</a:t>
            </a:r>
            <a:r>
              <a:rPr lang="en-US" sz="1200" dirty="0" err="1" smtClean="0">
                <a:latin typeface="Arial" charset="0"/>
                <a:sym typeface="Wingdings" pitchFamily="2" charset="2"/>
              </a:rPr>
              <a:t>Bc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)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 </a:t>
            </a:r>
            <a:r>
              <a:rPr lang="en-US" sz="1200" dirty="0" smtClean="0">
                <a:latin typeface="Arial" charset="0"/>
                <a:sym typeface="Symbol"/>
              </a:rPr>
              <a:t>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….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bB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1200" dirty="0" smtClean="0">
                <a:latin typeface="Arial" charset="0"/>
                <a:sym typeface="Symbol"/>
              </a:rPr>
              <a:t> 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…. a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b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n+1</a:t>
            </a:r>
            <a:r>
              <a:rPr lang="en-US" sz="1200" dirty="0" smtClean="0">
                <a:latin typeface="Arial" charset="0"/>
                <a:sym typeface="Wingdings" pitchFamily="2" charset="2"/>
              </a:rPr>
              <a:t>c</a:t>
            </a:r>
            <a:r>
              <a:rPr lang="en-US" sz="1200" baseline="30000" dirty="0" smtClean="0">
                <a:latin typeface="Arial" charset="0"/>
                <a:sym typeface="Wingdings" pitchFamily="2" charset="2"/>
              </a:rPr>
              <a:t>n+1                 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1200" b="1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{ 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2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2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n1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}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1200" b="1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39717" y="5185847"/>
            <a:ext cx="90042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163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5720" y="1236701"/>
            <a:ext cx="8572560" cy="5621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 algn="just">
              <a:spcBef>
                <a:spcPts val="0"/>
              </a:spcBef>
              <a:spcAft>
                <a:spcPts val="0"/>
              </a:spcAft>
            </a:pPr>
            <a:r>
              <a:rPr lang="en-US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Definitie</a:t>
            </a:r>
            <a:r>
              <a:rPr lang="en-US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48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tip 2 (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independenta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context):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1135">
              <a:spcBef>
                <a:spcPts val="1200"/>
              </a:spcBef>
              <a:spcAft>
                <a:spcPts val="0"/>
              </a:spcAft>
              <a:tabLst>
                <a:tab pos="915327" algn="l"/>
              </a:tabLst>
            </a:pPr>
            <a:r>
              <a:rPr lang="en-US" b="1" spc="-149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b="1" spc="-14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spc="-4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    </a:t>
            </a:r>
            <a:r>
              <a:rPr lang="en-US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A</a:t>
            </a:r>
            <a:endParaRPr lang="en-US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spcBef>
                <a:spcPts val="600"/>
              </a:spcBef>
              <a:spcAft>
                <a:spcPts val="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:         A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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)*</a:t>
            </a:r>
          </a:p>
          <a:p>
            <a:pPr marL="1487488" lvl="1" indent="-1487488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obs.  	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neterminalul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A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poate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fi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inlocuit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cu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secventa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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orice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context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ar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aparea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acesta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1487488"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GIC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sunt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f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importante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 </a:t>
            </a:r>
          </a:p>
          <a:p>
            <a:pPr marL="1487488" lvl="1" indent="341313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Wingdings" pitchFamily="2" charset="2"/>
              <a:buChar char="ü"/>
              <a:tabLst>
                <a:tab pos="18288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putere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generativa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suficienta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</a:p>
          <a:p>
            <a:pPr marL="1487488" lvl="1" indent="798513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tabLst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pot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descrie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sintaxa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oricarui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limbaj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programare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,</a:t>
            </a:r>
          </a:p>
          <a:p>
            <a:pPr marL="1487488" lvl="1" indent="341313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Wingdings" pitchFamily="2" charset="2"/>
              <a:buChar char="ü"/>
              <a:tabLst>
                <a:tab pos="18288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destul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de simple: </a:t>
            </a:r>
          </a:p>
          <a:p>
            <a:pPr marL="2286000" lvl="1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tabLst>
                <a:tab pos="22860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permit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proiectarea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unor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algoritmi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parsare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eficienti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care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orice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secventa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data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determine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daca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cum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poate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fi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generata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gramatica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respectiva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000" u="sng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Ex. ant.</a:t>
            </a:r>
            <a:r>
              <a:rPr lang="en-US" sz="2000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({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}, {S},S,{S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aSb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,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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):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  <a:p>
            <a:pPr marL="1023938"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b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aa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bb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aaa</a:t>
            </a:r>
            <a:r>
              <a:rPr lang="en-GB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S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bbb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err="1" smtClean="0">
                <a:latin typeface="Arial" charset="0"/>
                <a:sym typeface="Wingdings" pitchFamily="2" charset="2"/>
              </a:rPr>
              <a:t>aaabbb</a:t>
            </a:r>
            <a:endParaRPr lang="en-US" sz="2000" baseline="30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023938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</a:pP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3 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{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b="1" baseline="30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|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n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N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Monotype Corsiva" pitchFamily="66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}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285728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122396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71678"/>
            <a:ext cx="8077200" cy="428628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968375" indent="-627063" algn="just">
              <a:spcBef>
                <a:spcPts val="0"/>
              </a:spcBef>
            </a:pP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Cuvant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peste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un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alfabet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orice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secventa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finita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simboluri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68375" indent="-627063" algn="just">
              <a:spcBef>
                <a:spcPts val="0"/>
              </a:spcBef>
            </a:pP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Cuvantul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vid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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singurul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cuvant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consta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din 0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simboluri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23938" indent="-682625">
              <a:spcBef>
                <a:spcPts val="0"/>
              </a:spcBef>
              <a:buClrTx/>
              <a:buFontTx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*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multimea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tuturor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cuvintelor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peste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alfabetul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1023938" indent="-682625">
              <a:spcBef>
                <a:spcPts val="0"/>
              </a:spcBef>
              <a:buClrTx/>
              <a:buFontTx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*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- {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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}</a:t>
            </a:r>
          </a:p>
          <a:p>
            <a:pPr>
              <a:spcBef>
                <a:spcPts val="1800"/>
              </a:spcBef>
              <a:buClrTx/>
              <a:buFontTx/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4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1023938" indent="-679450">
              <a:spcBef>
                <a:spcPts val="0"/>
              </a:spcBef>
              <a:buClrTx/>
              <a:buFontTx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Nu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orice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cuvant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peste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alfabet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reprezinta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o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notiune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:</a:t>
            </a:r>
          </a:p>
          <a:p>
            <a:pPr marL="1938338" lvl="2" indent="-969963" algn="just">
              <a:spcBef>
                <a:spcPts val="0"/>
              </a:spcBef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800" baseline="-25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latin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={,a,…,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aa,ab,ac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,…,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aaa,aab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,…,caa,cab,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cal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,..,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cla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,…, lac,…,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lca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,…,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horse,…,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cheval,…}.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7158" y="1643050"/>
            <a:ext cx="8501122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3333FF"/>
              </a:buClr>
            </a:pPr>
            <a:r>
              <a:rPr lang="en-US" sz="2000" u="sng" dirty="0" smtClean="0">
                <a:latin typeface="Arial" pitchFamily="34" charset="0"/>
                <a:cs typeface="Arial" pitchFamily="34" charset="0"/>
                <a:sym typeface="Symbol"/>
              </a:rPr>
              <a:t>Ex.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(V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,V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,S,P)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descrie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instructiunea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atribuire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programare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oarecare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63563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 = {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atribuire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&gt;, 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&gt;, &lt;op&gt; },</a:t>
            </a:r>
          </a:p>
          <a:p>
            <a:pPr marL="563563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</a:pP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2000" spc="-149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T 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=  {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nume_ct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nume_var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+ , - , * , / 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}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563563" algn="just">
              <a:spcBef>
                <a:spcPts val="600"/>
              </a:spcBef>
              <a:spcAft>
                <a:spcPts val="0"/>
              </a:spcAft>
            </a:pP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  =  {  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atribuire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 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nume_var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192213" algn="just">
              <a:spcBef>
                <a:spcPts val="600"/>
              </a:spcBef>
              <a:spcAft>
                <a:spcPts val="0"/>
              </a:spcAft>
            </a:pP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nume_ct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nume_var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| 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 &lt;op&gt; 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 | (&lt;</a:t>
            </a:r>
            <a:r>
              <a:rPr lang="en-US" sz="2000" spc="-149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&gt;)</a:t>
            </a:r>
          </a:p>
          <a:p>
            <a:pPr marL="1192213" algn="just">
              <a:spcBef>
                <a:spcPts val="600"/>
              </a:spcBef>
              <a:spcAft>
                <a:spcPts val="0"/>
              </a:spcAft>
            </a:pP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&lt;op&gt; 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sz="2000" spc="-149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| - | * | /  }</a:t>
            </a:r>
          </a:p>
          <a:p>
            <a:pPr lvl="0"/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Alt 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indent="519113"/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Sintaxa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limbaj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programare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simplu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doar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trei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tipuri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instructiuni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atribuiri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if-then, stop</a:t>
            </a:r>
          </a:p>
          <a:p>
            <a:pPr marL="519113" indent="4572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constante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identificatori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singur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element,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</a:t>
            </a:r>
          </a:p>
          <a:p>
            <a:pPr marL="519113" indent="4572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simple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indexate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9113" indent="4572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Operatorii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aritmetici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*</a:t>
            </a:r>
          </a:p>
          <a:p>
            <a:pPr marL="519113" indent="4572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Notatia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folosita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notatia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Backus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(a 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vedea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definirea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sintaxei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limbajului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ALGOL60). -&gt;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n-US" sz="2000" spc="-149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285728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5720" y="1428736"/>
            <a:ext cx="8501122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</a:pPr>
            <a:r>
              <a:rPr lang="en-US" sz="2000" u="sng" smtClean="0">
                <a:latin typeface="Arial" pitchFamily="34" charset="0"/>
                <a:cs typeface="Arial" pitchFamily="34" charset="0"/>
                <a:sym typeface="Symbol"/>
              </a:rPr>
              <a:t>Ex.</a:t>
            </a:r>
            <a:r>
              <a:rPr lang="en-US" sz="200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spc="-149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= (</a:t>
            </a: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, V</a:t>
            </a:r>
            <a:r>
              <a:rPr lang="en-US" sz="2000" baseline="-25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, &lt;program&gt;, P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), unde</a:t>
            </a:r>
          </a:p>
          <a:p>
            <a:pPr marL="685800" indent="-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{&lt;program&gt;, &lt;instructiune&gt;, &lt;atribuire&gt;, &lt;if&gt;, &lt;expresie&gt;, &lt;termen&gt;, &lt;factor&gt;, &lt;variabila˘&gt;, &lt;index&gt;},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= { begin, end, if, then, stop, t, i, +, *, (, ), =, ,, ; },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P = {&lt;program&gt;→begin &lt;linie&gt; end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&lt;linie&gt;→&lt;linie&gt;;&lt; instructiune &gt; | &lt;instructiune&gt;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&lt;instructiune&gt;→&lt;atribuire&gt; | &lt;if&gt; | stop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&lt;atribuire&gt;→&lt;variabila˘&gt;=&lt;expresie&gt;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&lt;if&gt;→if( &lt;expresie&gt;) then &lt;atribuire&gt;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&lt;expresie&gt;→&lt;expresie&gt; + &lt;termen&gt; | &lt;termen&gt;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&lt;termen&gt;→&lt;termen&gt; ∗ &lt;factor&gt; | &lt;factor&gt;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&lt;factor&gt;→(&lt;expresie&gt;)| &lt;variabila˘&gt;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&lt;variabila˘&gt;→t(&lt;index&gt;)|i</a:t>
            </a:r>
          </a:p>
          <a:p>
            <a:pPr marL="685800"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&lt;index&gt;→&lt;index&gt;, &lt;expresie&gt; | &lt;expresie&gt; }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285728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7158" y="1428736"/>
            <a:ext cx="8501122" cy="606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 algn="just">
              <a:spcBef>
                <a:spcPts val="300"/>
              </a:spcBef>
              <a:spcAft>
                <a:spcPts val="0"/>
              </a:spcAft>
            </a:pPr>
            <a:r>
              <a:rPr lang="en-US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Definitie</a:t>
            </a:r>
            <a:r>
              <a:rPr lang="en-US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49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Gramatica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 tip 3 (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regulata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):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1135">
              <a:spcBef>
                <a:spcPts val="300"/>
              </a:spcBef>
              <a:spcAft>
                <a:spcPts val="0"/>
              </a:spcAft>
              <a:tabLst>
                <a:tab pos="915327" algn="l"/>
              </a:tabLst>
            </a:pPr>
            <a:r>
              <a:rPr lang="en-US" b="1" spc="-149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b="1" spc="-14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spc="-4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AaB</a:t>
            </a:r>
            <a:r>
              <a:rPr lang="en-US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ABa</a:t>
            </a:r>
            <a:r>
              <a:rPr lang="en-US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  <a:p>
            <a:pPr marL="11135">
              <a:spcBef>
                <a:spcPts val="3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	 </a:t>
            </a:r>
            <a:r>
              <a:rPr lang="en-US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Aa</a:t>
            </a:r>
            <a:endParaRPr lang="en-US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:        A,B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aV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433513" indent="-1433513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obs.: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S→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  P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atunci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 nu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aparea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m. dr.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din P,</a:t>
            </a:r>
          </a:p>
          <a:p>
            <a:pPr marL="1433513" indent="-1433513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AaB</a:t>
            </a:r>
            <a:r>
              <a:rPr lang="en-US" sz="2000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( </a:t>
            </a:r>
            <a:r>
              <a:rPr lang="en-US" sz="2000" i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ABa</a:t>
            </a:r>
            <a:r>
              <a:rPr lang="en-US" sz="2000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</a:t>
            </a:r>
            <a:r>
              <a:rPr lang="en-US" sz="2000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definesc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o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gramatica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regulata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dreapta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stanga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);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ele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sunt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echivalente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</a:t>
            </a:r>
          </a:p>
          <a:p>
            <a:pPr marL="1433513" indent="1588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	GR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sunt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f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importante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</a:p>
          <a:p>
            <a:pPr marL="182880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descriu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structura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lexicala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limbajelor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programare</a:t>
            </a:r>
            <a:endParaRPr lang="en-US" sz="20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487488" indent="-1487488" algn="just">
              <a:spcBef>
                <a:spcPts val="1200"/>
              </a:spcBef>
              <a:spcAft>
                <a:spcPts val="0"/>
              </a:spcAft>
            </a:pPr>
            <a:r>
              <a:rPr lang="en-US" sz="2000" u="sng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Ex. ant.</a:t>
            </a:r>
            <a:r>
              <a:rPr lang="en-US" sz="2000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({0,1}, {S,A} ,S,{S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1A,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0A,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1A,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/>
              </a:rPr>
              <a:t> 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 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371600" lvl="0" indent="-28575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A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10A</a:t>
            </a:r>
            <a:r>
              <a:rPr lang="en-GB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100A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  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1001A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2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10010A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  </a:t>
            </a:r>
            <a:r>
              <a:rPr lang="en-GB" sz="2000" dirty="0" smtClean="0">
                <a:latin typeface="Arial" charset="0"/>
                <a:sym typeface="Symbol"/>
              </a:rPr>
              <a:t>1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00101A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3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1001011A  </a:t>
            </a:r>
            <a:r>
              <a:rPr lang="en-GB" sz="2000" dirty="0" smtClean="0">
                <a:latin typeface="Arial" charset="0"/>
                <a:sym typeface="Symbol"/>
              </a:rPr>
              <a:t></a:t>
            </a:r>
            <a:r>
              <a:rPr lang="en-GB" sz="2000" baseline="30000" dirty="0" smtClean="0">
                <a:latin typeface="Arial" charset="0"/>
                <a:sym typeface="Wingdings" pitchFamily="2" charset="2"/>
              </a:rPr>
              <a:t>4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  1001011</a:t>
            </a:r>
          </a:p>
          <a:p>
            <a:pPr marL="1371600" indent="-28575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{1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}{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0,1}*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limbajul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reprezentarilor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binare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 ale nr. 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at.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nenule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Symbol" pitchFamily="18" charset="2"/>
              </a:rPr>
              <a:t>.</a:t>
            </a:r>
            <a:endParaRPr kumimoji="1" lang="en-US" sz="2000" kern="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371600" lvl="0" indent="-285750">
              <a:spcBef>
                <a:spcPts val="300"/>
              </a:spcBef>
              <a:buClr>
                <a:srgbClr val="3333FF"/>
              </a:buClr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buClr>
                <a:srgbClr val="3333FF"/>
              </a:buCl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endParaRPr kumimoji="1" lang="en-US" sz="2000" kern="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285728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6912" y="6229350"/>
            <a:ext cx="391592" cy="457200"/>
          </a:xfrm>
        </p:spPr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Teorema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50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Notam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cu: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multimea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limbajelor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generate de </a:t>
            </a:r>
            <a:r>
              <a:rPr lang="en-US" sz="2400" b="1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gramatici</a:t>
            </a:r>
            <a:r>
              <a:rPr lang="en-US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de tip 0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multimea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limbajelor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generate de </a:t>
            </a:r>
            <a:r>
              <a:rPr lang="en-US" sz="2400" b="1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gramatici</a:t>
            </a:r>
            <a:r>
              <a:rPr lang="en-US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de tip 1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multimea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limbajelor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generate de </a:t>
            </a:r>
            <a:r>
              <a:rPr lang="en-US" sz="2400" b="1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gramatici</a:t>
            </a:r>
            <a:r>
              <a:rPr lang="en-US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de tip 2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multimea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limbajalor</a:t>
            </a:r>
            <a:r>
              <a:rPr lang="en-US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generate de </a:t>
            </a:r>
            <a:r>
              <a:rPr lang="en-US" sz="2400" b="1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gramatici</a:t>
            </a:r>
            <a:r>
              <a:rPr lang="en-US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de tip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Atunci</a:t>
            </a:r>
            <a:r>
              <a:rPr lang="en-U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0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 smtClean="0">
                <a:solidFill>
                  <a:srgbClr val="FF3300"/>
                </a:solidFill>
                <a:latin typeface="Monotype Corsiva" pitchFamily="66" charset="0"/>
              </a:rPr>
              <a:t>0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</a:rPr>
              <a:t> 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  <a:sym typeface="Symbol" pitchFamily="18" charset="2"/>
              </a:rPr>
              <a:t> 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 smtClean="0">
                <a:solidFill>
                  <a:srgbClr val="FF3300"/>
                </a:solidFill>
                <a:latin typeface="Monotype Corsiva" pitchFamily="66" charset="0"/>
              </a:rPr>
              <a:t>1 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  <a:sym typeface="Symbol" pitchFamily="18" charset="2"/>
              </a:rPr>
              <a:t> 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 smtClean="0">
                <a:solidFill>
                  <a:srgbClr val="FF3300"/>
                </a:solidFill>
                <a:latin typeface="Monotype Corsiva" pitchFamily="66" charset="0"/>
              </a:rPr>
              <a:t>2 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  <a:sym typeface="Symbol" pitchFamily="18" charset="2"/>
              </a:rPr>
              <a:t> </a:t>
            </a:r>
            <a:r>
              <a:rPr lang="en-US" sz="2800" b="1" dirty="0" smtClean="0">
                <a:solidFill>
                  <a:srgbClr val="FF3300"/>
                </a:solidFill>
                <a:latin typeface="Monotype Corsiva" pitchFamily="66" charset="0"/>
              </a:rPr>
              <a:t>L</a:t>
            </a:r>
            <a:r>
              <a:rPr lang="en-US" sz="2800" b="1" baseline="-25000" dirty="0" smtClean="0">
                <a:solidFill>
                  <a:srgbClr val="FF3300"/>
                </a:solidFill>
                <a:latin typeface="Monotype Corsiva" pitchFamily="66" charset="0"/>
              </a:rPr>
              <a:t>3</a:t>
            </a:r>
            <a:endParaRPr lang="en-US" sz="2800" b="1" dirty="0" smtClean="0">
              <a:solidFill>
                <a:srgbClr val="FF3300"/>
              </a:solidFill>
            </a:endParaRPr>
          </a:p>
          <a:p>
            <a:pPr marL="628650" lvl="1" indent="0">
              <a:buFontTx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Incluziunile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nestricte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forma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628650" lvl="1" indent="0">
              <a:buFontTx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Incluziunile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stricte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contraexemple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57422" y="1214422"/>
            <a:ext cx="6500858" cy="3643338"/>
            <a:chOff x="2500298" y="1571612"/>
            <a:chExt cx="6500858" cy="3643338"/>
          </a:xfrm>
        </p:grpSpPr>
        <p:sp>
          <p:nvSpPr>
            <p:cNvPr id="9" name="Rectangle 8"/>
            <p:cNvSpPr/>
            <p:nvPr/>
          </p:nvSpPr>
          <p:spPr bwMode="auto">
            <a:xfrm>
              <a:off x="5929322" y="1571612"/>
              <a:ext cx="3071834" cy="5715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800"/>
                </a:spcBef>
              </a:pPr>
              <a:r>
                <a:rPr lang="en-US" sz="2000" b="1" i="1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Ierarhia lui Chomsky</a:t>
              </a: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10800000" flipV="1">
              <a:off x="2500298" y="2214554"/>
              <a:ext cx="4857784" cy="30003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76" y="142852"/>
            <a:ext cx="7772400" cy="800120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898A2-4393-4A4B-BCFE-1B5B0FCB94F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357166"/>
            <a:ext cx="8642350" cy="723921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571612"/>
            <a:ext cx="8358246" cy="5000660"/>
          </a:xfrm>
        </p:spPr>
        <p:txBody>
          <a:bodyPr/>
          <a:lstStyle/>
          <a:p>
            <a:pPr marL="11135" marR="4454" algn="just">
              <a:spcBef>
                <a:spcPts val="300"/>
              </a:spcBef>
              <a:spcAft>
                <a:spcPts val="0"/>
              </a:spcAft>
            </a:pPr>
            <a:r>
              <a:rPr lang="en-US" sz="2400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Definitii</a:t>
            </a:r>
            <a:r>
              <a:rPr lang="en-US" sz="2400" u="sng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51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Gramatica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monotona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2400" b="1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,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n-US" sz="20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|  ||, </a:t>
            </a:r>
          </a:p>
          <a:p>
            <a:pPr marL="2511425" lvl="1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        ,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)*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Gramatica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lineara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            </a:t>
            </a:r>
            <a:r>
              <a:rPr lang="en-US" sz="20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AwBv</a:t>
            </a:r>
            <a:r>
              <a:rPr lang="en-US" sz="20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, </a:t>
            </a:r>
          </a:p>
          <a:p>
            <a:pPr marL="2511425" lvl="1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        A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,B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{</a:t>
            </a:r>
            <a:r>
              <a:rPr lang="en-GB" sz="2000" dirty="0" smtClean="0">
                <a:latin typeface="Arial" charset="0"/>
                <a:sym typeface="Symbol"/>
              </a:rPr>
              <a:t>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}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w,vV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endParaRPr lang="en-US" sz="2000" baseline="-25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lvl="1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Gramatica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  <a:sym typeface="Symbol"/>
              </a:rPr>
              <a:t>-</a:t>
            </a:r>
            <a:r>
              <a:rPr lang="en-GB" sz="2400" b="1" dirty="0" err="1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  <a:sym typeface="Symbol"/>
              </a:rPr>
              <a:t>libera</a:t>
            </a:r>
            <a:r>
              <a:rPr 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ea typeface="+mn-ea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ea typeface="+mn-ea"/>
                <a:cs typeface="Arial" pitchFamily="34" charset="0"/>
              </a:rPr>
              <a:t>gramatica</a:t>
            </a:r>
            <a:r>
              <a:rPr lang="en-US" sz="2000" dirty="0" smtClean="0">
                <a:latin typeface="Arial" pitchFamily="34" charset="0"/>
                <a:ea typeface="+mn-ea"/>
                <a:cs typeface="Arial" pitchFamily="34" charset="0"/>
              </a:rPr>
              <a:t> in care nu </a:t>
            </a:r>
            <a:r>
              <a:rPr lang="en-US" sz="2000" dirty="0" err="1" smtClean="0">
                <a:latin typeface="Arial" pitchFamily="34" charset="0"/>
                <a:ea typeface="+mn-ea"/>
                <a:cs typeface="Arial" pitchFamily="34" charset="0"/>
              </a:rPr>
              <a:t>exista</a:t>
            </a:r>
            <a:r>
              <a:rPr lang="en-US" sz="20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+mn-ea"/>
                <a:cs typeface="Arial" pitchFamily="34" charset="0"/>
              </a:rPr>
              <a:t>reguli</a:t>
            </a:r>
            <a:r>
              <a:rPr lang="en-US" sz="2000" dirty="0" smtClean="0"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ea typeface="+mn-ea"/>
                <a:cs typeface="Arial" pitchFamily="34" charset="0"/>
              </a:rPr>
              <a:t>stergere</a:t>
            </a:r>
            <a:r>
              <a:rPr lang="en-US" sz="2000" dirty="0" smtClean="0"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ea typeface="+mn-ea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ea typeface="+mn-ea"/>
                <a:cs typeface="Arial" pitchFamily="34" charset="0"/>
              </a:rPr>
              <a:t> de forma  </a:t>
            </a:r>
            <a:r>
              <a:rPr lang="en-US" sz="2000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A</a:t>
            </a:r>
            <a:r>
              <a:rPr lang="en-GB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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)</a:t>
            </a:r>
            <a:endParaRPr lang="en-US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lvl="1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Observatii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52</a:t>
            </a:r>
          </a:p>
          <a:p>
            <a:pPr marL="0" lvl="1" indent="46355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tip 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se admit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forma </a:t>
            </a:r>
            <a:r>
              <a:rPr lang="en-US" sz="2000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A</a:t>
            </a:r>
            <a:r>
              <a:rPr lang="en-GB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 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cu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conditia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ca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  <a:r>
              <a:rPr lang="en-US" sz="2000" i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sa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nu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apara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in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m.dr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. al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niciunei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  <a:sym typeface="Symbol"/>
              </a:rPr>
              <a:t>productii</a:t>
            </a:r>
            <a:r>
              <a:rPr lang="en-GB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0" lvl="1" indent="46355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err="1" smtClean="0"/>
              <a:t>Existenta</a:t>
            </a:r>
            <a:r>
              <a:rPr lang="en-US" sz="2000" dirty="0" smtClean="0"/>
              <a:t>/</a:t>
            </a:r>
            <a:r>
              <a:rPr lang="en-US" sz="2000" dirty="0" err="1" smtClean="0"/>
              <a:t>inexistenta</a:t>
            </a:r>
            <a:r>
              <a:rPr lang="en-US" sz="2000" dirty="0" smtClean="0"/>
              <a:t> </a:t>
            </a:r>
            <a:r>
              <a:rPr lang="en-US" sz="2000" dirty="0" err="1" smtClean="0"/>
              <a:t>regulilor</a:t>
            </a:r>
            <a:r>
              <a:rPr lang="en-US" sz="2000" dirty="0" smtClean="0"/>
              <a:t> de </a:t>
            </a:r>
            <a:r>
              <a:rPr lang="en-US" sz="2000" dirty="0" err="1" smtClean="0"/>
              <a:t>stergere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modifica</a:t>
            </a:r>
            <a:r>
              <a:rPr lang="en-US" sz="2000" dirty="0" smtClean="0"/>
              <a:t> in mod </a:t>
            </a:r>
            <a:r>
              <a:rPr lang="en-US" sz="2000" dirty="0" err="1" smtClean="0"/>
              <a:t>semnificativ</a:t>
            </a:r>
            <a:r>
              <a:rPr lang="en-US" sz="2000" dirty="0" smtClean="0"/>
              <a:t> </a:t>
            </a:r>
            <a:r>
              <a:rPr lang="en-US" sz="2000" dirty="0" err="1" smtClean="0"/>
              <a:t>puterea</a:t>
            </a:r>
            <a:r>
              <a:rPr lang="en-US" sz="2000" dirty="0" smtClean="0"/>
              <a:t> </a:t>
            </a:r>
            <a:r>
              <a:rPr lang="en-US" sz="2000" dirty="0" err="1" smtClean="0"/>
              <a:t>generativa</a:t>
            </a:r>
            <a:r>
              <a:rPr lang="en-US" sz="2000" dirty="0" smtClean="0"/>
              <a:t> a </a:t>
            </a:r>
            <a:r>
              <a:rPr lang="en-US" sz="2000" dirty="0" err="1" smtClean="0"/>
              <a:t>gramaticii</a:t>
            </a:r>
            <a:r>
              <a:rPr lang="en-US" sz="2000" dirty="0" smtClean="0"/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endParaRPr lang="en-US" sz="2400" dirty="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2860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1571612"/>
            <a:ext cx="8858280" cy="4857784"/>
          </a:xfrm>
        </p:spPr>
        <p:txBody>
          <a:bodyPr/>
          <a:lstStyle/>
          <a:p>
            <a:r>
              <a:rPr lang="en-US" sz="2000" dirty="0" smtClean="0"/>
              <a:t> </a:t>
            </a:r>
            <a:r>
              <a:rPr lang="en-US" sz="2400" u="sng" dirty="0" err="1" smtClean="0">
                <a:latin typeface="Arial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53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primă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problemă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relevantă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teoria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formale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locul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gramaticilor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generează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limbajele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naturale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în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ierarhia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Chomsky ?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limbajele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naturale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limbaje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dependente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context ; </a:t>
            </a:r>
          </a:p>
          <a:p>
            <a:r>
              <a:rPr lang="en-US" sz="2000" dirty="0" smtClean="0"/>
              <a:t> 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u="sng" dirty="0" err="1" smtClean="0">
                <a:latin typeface="Arial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54</a:t>
            </a:r>
          </a:p>
          <a:p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construirea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unor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parsere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eficiente</a:t>
            </a:r>
            <a:r>
              <a:rPr lang="en-US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indent="457200">
              <a:buClr>
                <a:srgbClr val="3333FF"/>
              </a:buClr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regulate 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independente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context: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suficient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simpla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457200">
              <a:buClr>
                <a:srgbClr val="3333FF"/>
              </a:buClr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dependente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context: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dificilă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=&gt;</a:t>
            </a:r>
          </a:p>
          <a:p>
            <a:pPr marL="914400"/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soluție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gramaticile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slab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dependente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context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(“mildly context-sensitive”) </a:t>
            </a:r>
          </a:p>
          <a:p>
            <a:pPr marL="914400"/>
            <a:r>
              <a:rPr lang="en-US" sz="2000" dirty="0" smtClean="0">
                <a:latin typeface="Arial" pitchFamily="34" charset="0"/>
                <a:cs typeface="Arial" pitchFamily="34" charset="0"/>
              </a:rPr>
              <a:t>i.e.: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gramatici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independente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context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3716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utilizate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dependent de context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înzestrarea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restricții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suplimentare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(ex.: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gramaticile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contextuale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343650"/>
            <a:ext cx="1828800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28604"/>
            <a:ext cx="8642350" cy="795359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2214554"/>
            <a:ext cx="7858148" cy="3214710"/>
          </a:xfrm>
        </p:spPr>
        <p:txBody>
          <a:bodyPr/>
          <a:lstStyle/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3300"/>
                </a:solidFill>
                <a:latin typeface="Arial" charset="0"/>
              </a:rPr>
              <a:t>Alfabet, cuvant, operatii cu cuvinte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3300"/>
                </a:solidFill>
                <a:latin typeface="Arial" charset="0"/>
              </a:rPr>
              <a:t>Limbaj, operatii cu limbaje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3300"/>
                </a:solidFill>
                <a:latin typeface="Arial" charset="0"/>
              </a:rPr>
              <a:t>Gramatica; exemple</a:t>
            </a:r>
          </a:p>
          <a:p>
            <a:pPr marL="609600" indent="-609600">
              <a:buClrTx/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FF3300"/>
                </a:solidFill>
                <a:latin typeface="Arial" charset="0"/>
              </a:rPr>
              <a:t>Clasificarea gramaticilor generative; ierarhia lui Chomsky</a:t>
            </a:r>
          </a:p>
          <a:p>
            <a:pPr>
              <a:buClr>
                <a:srgbClr val="3333FF"/>
              </a:buClr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marL="341313">
              <a:buClr>
                <a:srgbClr val="3333FF"/>
              </a:buClr>
            </a:pPr>
            <a:endParaRPr lang="en-US" sz="2400" smtClean="0">
              <a:latin typeface="Monotype Corsiva" pitchFamily="66" charset="0"/>
              <a:cs typeface="Arial" pitchFamily="34" charset="0"/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3306" y="5143512"/>
            <a:ext cx="20717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8000" smtClean="0">
                <a:solidFill>
                  <a:srgbClr val="3333FF"/>
                </a:solidFill>
                <a:latin typeface="Arial" charset="0"/>
                <a:sym typeface="Webdings" pitchFamily="18" charset="2"/>
              </a:rPr>
              <a:t></a:t>
            </a:r>
            <a:endParaRPr lang="en-US" sz="4000" smtClean="0">
              <a:solidFill>
                <a:srgbClr val="3333FF"/>
              </a:solidFill>
              <a:latin typeface="Arial" charset="0"/>
              <a:sym typeface="Webdings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4282" y="1000108"/>
            <a:ext cx="8786842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 algn="just">
              <a:spcBef>
                <a:spcPts val="0"/>
              </a:spcBef>
              <a:spcAft>
                <a:spcPts val="0"/>
              </a:spcAft>
            </a:pPr>
            <a:r>
              <a:rPr lang="en-US" u="sng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Exercitu</a:t>
            </a:r>
            <a:endParaRPr lang="en-US" sz="20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1135" algn="just">
              <a:spcBef>
                <a:spcPts val="600"/>
              </a:spcBef>
              <a:spcAft>
                <a:spcPts val="0"/>
              </a:spcAft>
            </a:pPr>
            <a:r>
              <a:rPr lang="en-US" sz="2000" u="sng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lang="en-US" sz="2000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aseline="-25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({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a,b,c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}, {S,Z,A,B,C},S,P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438275" indent="-636588"/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  = {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sym typeface="Wingdings" pitchFamily="2" charset="2"/>
              </a:rPr>
              <a:t>Z |</a:t>
            </a:r>
            <a:r>
              <a:rPr lang="en-US" sz="2000" dirty="0" smtClean="0"/>
              <a:t> ε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ZABC | ABC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  <a:sym typeface="Wingdings" pitchFamily="2" charset="2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XY → YX,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X, Y ∈ {A, B, 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}, 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a,      B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b, 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800" dirty="0" smtClean="0"/>
              <a:t>  =&gt;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∈ {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a, b, c}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| #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(x) = #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(x) #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dependent de context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142852"/>
            <a:ext cx="8642350" cy="65248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latin typeface="Monotype Corsiva" pitchFamily="66" charset="0"/>
              </a:rPr>
              <a:t>LFA</a:t>
            </a:r>
            <a:r>
              <a:rPr lang="en-US" sz="3600" b="1" smtClean="0">
                <a:latin typeface="Arial" charset="0"/>
              </a:rPr>
              <a:t>:  C2 – Ierarhia Chomsky</a:t>
            </a:r>
            <a:endParaRPr kumimoji="1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0EE5D-65BF-4040-B816-0AA56A726FB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66673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14422"/>
            <a:ext cx="8963025" cy="5643578"/>
          </a:xfrm>
        </p:spPr>
        <p:txBody>
          <a:bodyPr/>
          <a:lstStyle/>
          <a:p>
            <a:pPr algn="just"/>
            <a:r>
              <a:rPr lang="en-US" sz="2400" u="sng" smtClean="0">
                <a:latin typeface="Arial" charset="0"/>
              </a:rPr>
              <a:t>Definitii 28: Operatii cu limbaje (cont.)</a:t>
            </a:r>
          </a:p>
          <a:p>
            <a:pPr marL="0" lvl="2" indent="0">
              <a:buNone/>
            </a:pPr>
            <a:r>
              <a:rPr lang="en-US" sz="2000" smtClean="0">
                <a:latin typeface="Arial" charset="0"/>
              </a:rPr>
              <a:t>(i)  Fie doua alfabete  </a:t>
            </a:r>
            <a:r>
              <a:rPr lang="en-US" sz="2000" smtClean="0">
                <a:latin typeface="Arial" charset="0"/>
                <a:sym typeface="Symbol"/>
              </a:rPr>
              <a:t></a:t>
            </a:r>
            <a:r>
              <a:rPr lang="en-US" sz="2000" smtClean="0">
                <a:latin typeface="Arial" charset="0"/>
              </a:rPr>
              <a:t> si </a:t>
            </a:r>
            <a:r>
              <a:rPr lang="en-US" sz="2000" smtClean="0">
                <a:latin typeface="Arial" charset="0"/>
                <a:sym typeface="Symbol"/>
              </a:rPr>
              <a:t>; se numeste </a:t>
            </a:r>
            <a:r>
              <a:rPr lang="en-US" b="1" smtClean="0">
                <a:solidFill>
                  <a:srgbClr val="00B050"/>
                </a:solidFill>
                <a:latin typeface="Arial" charset="0"/>
                <a:sym typeface="Symbol"/>
              </a:rPr>
              <a:t>substitutie</a:t>
            </a:r>
            <a:r>
              <a:rPr lang="en-US" sz="2000" smtClean="0">
                <a:latin typeface="Arial" charset="0"/>
                <a:sym typeface="Symbol"/>
              </a:rPr>
              <a:t> o functie </a:t>
            </a:r>
          </a:p>
          <a:p>
            <a:pPr marL="682625" lvl="2" indent="0">
              <a:buNone/>
            </a:pP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s : 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 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→ </a:t>
            </a:r>
            <a:r>
              <a:rPr lang="en-US" smtClean="0">
                <a:solidFill>
                  <a:srgbClr val="00B050"/>
                </a:solidFill>
                <a:latin typeface="Monotype Corsiva" pitchFamily="66" charset="0"/>
              </a:rPr>
              <a:t>P 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(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*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) </a:t>
            </a:r>
          </a:p>
          <a:p>
            <a:pPr marL="0" lvl="2" indent="0">
              <a:buNone/>
            </a:pPr>
            <a:r>
              <a:rPr lang="en-US" sz="2000" smtClean="0">
                <a:latin typeface="Arial" charset="0"/>
              </a:rPr>
              <a:t>Extindem aceasta aplicatie la </a:t>
            </a:r>
            <a:r>
              <a:rPr lang="en-US" sz="2000" smtClean="0">
                <a:latin typeface="Arial" charset="0"/>
                <a:sym typeface="Symbol"/>
              </a:rPr>
              <a:t></a:t>
            </a:r>
            <a:r>
              <a:rPr lang="en-US" sz="2000" smtClean="0">
                <a:latin typeface="Arial" charset="0"/>
              </a:rPr>
              <a:t>* prin</a:t>
            </a:r>
          </a:p>
          <a:p>
            <a:pPr marL="682625"/>
            <a:r>
              <a:rPr lang="en-US" sz="2000" smtClean="0">
                <a:latin typeface="Arial" charset="0"/>
              </a:rPr>
              <a:t>   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s(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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) = {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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}, </a:t>
            </a:r>
          </a:p>
          <a:p>
            <a:pPr marL="682625"/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s(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a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) = s(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a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)s(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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),   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a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∈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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,   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</a:t>
            </a:r>
            <a:r>
              <a:rPr lang="en-US" sz="2000" smtClean="0">
                <a:solidFill>
                  <a:srgbClr val="00B050"/>
                </a:solidFill>
                <a:latin typeface="Arial" charset="0"/>
              </a:rPr>
              <a:t>∈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sym typeface="Symbol"/>
              </a:rPr>
              <a:t>*</a:t>
            </a:r>
            <a:endParaRPr lang="en-US" sz="2000" smtClean="0">
              <a:solidFill>
                <a:srgbClr val="00B050"/>
              </a:solidFill>
              <a:latin typeface="Arial" charset="0"/>
            </a:endParaRPr>
          </a:p>
          <a:p>
            <a:r>
              <a:rPr lang="en-US" sz="2000" u="sng" smtClean="0">
                <a:latin typeface="Arial" charset="0"/>
              </a:rPr>
              <a:t>Obs.</a:t>
            </a:r>
            <a:r>
              <a:rPr lang="en-US" sz="2000" smtClean="0">
                <a:latin typeface="Arial" charset="0"/>
              </a:rPr>
              <a:t>  aceasta  extensie este canonica :</a:t>
            </a:r>
          </a:p>
          <a:p>
            <a:pPr marL="682625"/>
            <a:r>
              <a:rPr lang="en-US" sz="2000" smtClean="0">
                <a:latin typeface="Arial" charset="0"/>
              </a:rPr>
              <a:t>daca  </a:t>
            </a:r>
            <a:r>
              <a:rPr lang="en-US" sz="2000" smtClean="0">
                <a:latin typeface="Monotype Corsiva" pitchFamily="66" charset="0"/>
              </a:rPr>
              <a:t>w</a:t>
            </a:r>
            <a:r>
              <a:rPr lang="en-US" sz="2000" smtClean="0">
                <a:latin typeface="Arial" charset="0"/>
              </a:rPr>
              <a:t> = </a:t>
            </a:r>
            <a:r>
              <a:rPr lang="en-US" sz="2000" smtClean="0">
                <a:latin typeface="Arial" charset="0"/>
                <a:sym typeface="Symbol"/>
              </a:rPr>
              <a:t> </a:t>
            </a:r>
            <a:r>
              <a:rPr lang="en-US" sz="2000" smtClean="0">
                <a:latin typeface="Arial" charset="0"/>
              </a:rPr>
              <a:t>∈ </a:t>
            </a:r>
            <a:r>
              <a:rPr lang="en-US" sz="2000" smtClean="0">
                <a:latin typeface="Arial" charset="0"/>
                <a:sym typeface="Symbol"/>
              </a:rPr>
              <a:t>*</a:t>
            </a:r>
            <a:r>
              <a:rPr lang="en-US" sz="2000" smtClean="0">
                <a:latin typeface="Arial" charset="0"/>
              </a:rPr>
              <a:t>,  atunci   s(</a:t>
            </a:r>
            <a:r>
              <a:rPr lang="en-US" sz="2000" smtClean="0">
                <a:latin typeface="Monotype Corsiva" pitchFamily="66" charset="0"/>
              </a:rPr>
              <a:t>w</a:t>
            </a:r>
            <a:r>
              <a:rPr lang="en-US" sz="2000" smtClean="0">
                <a:latin typeface="Arial" charset="0"/>
              </a:rPr>
              <a:t>) = s(</a:t>
            </a:r>
            <a:r>
              <a:rPr lang="en-US" sz="2000" smtClean="0">
                <a:latin typeface="Arial" charset="0"/>
                <a:sym typeface="Symbol"/>
              </a:rPr>
              <a:t></a:t>
            </a:r>
            <a:r>
              <a:rPr lang="en-US" sz="2000" smtClean="0">
                <a:latin typeface="Arial" charset="0"/>
              </a:rPr>
              <a:t>)s(</a:t>
            </a:r>
            <a:r>
              <a:rPr lang="en-US" sz="2000" smtClean="0">
                <a:latin typeface="Arial" charset="0"/>
                <a:sym typeface="Symbol"/>
              </a:rPr>
              <a:t></a:t>
            </a:r>
            <a:r>
              <a:rPr lang="en-US" sz="2000" smtClean="0">
                <a:latin typeface="Arial" charset="0"/>
              </a:rPr>
              <a:t>),   s(</a:t>
            </a:r>
            <a:r>
              <a:rPr lang="en-US" sz="2000" smtClean="0">
                <a:latin typeface="Arial" charset="0"/>
                <a:sym typeface="Symbol"/>
              </a:rPr>
              <a:t></a:t>
            </a:r>
            <a:r>
              <a:rPr lang="en-US" sz="2000" smtClean="0">
                <a:latin typeface="Arial" charset="0"/>
              </a:rPr>
              <a:t>), s(</a:t>
            </a:r>
            <a:r>
              <a:rPr lang="en-US" sz="2000" smtClean="0">
                <a:latin typeface="Arial" charset="0"/>
                <a:sym typeface="Symbol"/>
              </a:rPr>
              <a:t></a:t>
            </a:r>
            <a:r>
              <a:rPr lang="en-US" sz="2000" smtClean="0">
                <a:latin typeface="Arial" charset="0"/>
              </a:rPr>
              <a:t>) </a:t>
            </a:r>
            <a:r>
              <a:rPr lang="en-US" sz="2000" smtClean="0">
                <a:latin typeface="Arial" charset="0"/>
                <a:sym typeface="Symbol"/>
              </a:rPr>
              <a:t>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smtClean="0">
                <a:latin typeface="Arial" charset="0"/>
                <a:sym typeface="Symbol"/>
              </a:rPr>
              <a:t>*</a:t>
            </a:r>
            <a:endParaRPr lang="en-US" sz="2000" smtClean="0">
              <a:latin typeface="Arial" charset="0"/>
            </a:endParaRPr>
          </a:p>
          <a:p>
            <a:pPr marL="0" lvl="2" indent="0">
              <a:buNone/>
            </a:pPr>
            <a:r>
              <a:rPr lang="en-US" sz="2000" smtClean="0">
                <a:latin typeface="Arial" charset="0"/>
              </a:rPr>
              <a:t>(ii)  Fie </a:t>
            </a:r>
            <a:r>
              <a:rPr lang="en-US" sz="2000" smtClean="0">
                <a:latin typeface="Arial" charset="0"/>
                <a:sym typeface="Symbol"/>
              </a:rPr>
              <a:t>un limbaj L 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smtClean="0">
                <a:latin typeface="Arial" charset="0"/>
                <a:sym typeface="Symbol"/>
              </a:rPr>
              <a:t>* ; atunci  definim prin:</a:t>
            </a:r>
          </a:p>
          <a:p>
            <a:pPr marL="0" lvl="2" indent="0">
              <a:buNone/>
            </a:pPr>
            <a:endParaRPr lang="en-US" sz="2000" smtClean="0">
              <a:latin typeface="Arial" charset="0"/>
              <a:sym typeface="Symbol"/>
            </a:endParaRPr>
          </a:p>
          <a:p>
            <a:pPr marL="682625" lvl="2" indent="0">
              <a:spcBef>
                <a:spcPts val="1200"/>
              </a:spcBef>
              <a:buNone/>
            </a:pPr>
            <a:r>
              <a:rPr lang="en-US" sz="2000" smtClean="0">
                <a:latin typeface="Arial" charset="0"/>
                <a:sym typeface="Symbol"/>
              </a:rPr>
              <a:t>limbajul obtinut din L prin </a:t>
            </a:r>
            <a:r>
              <a:rPr lang="en-US" b="1" smtClean="0">
                <a:solidFill>
                  <a:srgbClr val="00B050"/>
                </a:solidFill>
                <a:latin typeface="Arial" charset="0"/>
                <a:sym typeface="Symbol"/>
              </a:rPr>
              <a:t>substitutie canonica</a:t>
            </a:r>
            <a:endParaRPr lang="en-US" sz="2000" smtClean="0">
              <a:solidFill>
                <a:srgbClr val="00B050"/>
              </a:solidFill>
              <a:latin typeface="Arial" charset="0"/>
              <a:sym typeface="Symbol"/>
            </a:endParaRPr>
          </a:p>
          <a:p>
            <a:r>
              <a:rPr lang="en-US" sz="2000" u="sng" smtClean="0">
                <a:latin typeface="Arial" charset="0"/>
                <a:sym typeface="Symbol" pitchFamily="18" charset="2"/>
              </a:rPr>
              <a:t>Ex.</a:t>
            </a:r>
            <a:r>
              <a:rPr lang="en-US" sz="2000" smtClean="0">
                <a:latin typeface="Arial" charset="0"/>
                <a:sym typeface="Symbol" pitchFamily="18" charset="2"/>
              </a:rPr>
              <a:t>:    fie   s:{a,b}</a:t>
            </a:r>
            <a:r>
              <a:rPr lang="en-US" sz="2000" smtClean="0">
                <a:latin typeface="Arial" charset="0"/>
                <a:sym typeface="Symbol"/>
              </a:rPr>
              <a:t>{0,1,x}*       s(a)= 0x,      s(b)=x11 </a:t>
            </a:r>
          </a:p>
          <a:p>
            <a:pPr marL="682625"/>
            <a:r>
              <a:rPr lang="en-US" sz="2000" smtClean="0">
                <a:latin typeface="Arial" charset="0"/>
                <a:sym typeface="Symbol"/>
              </a:rPr>
              <a:t>daca   </a:t>
            </a:r>
            <a:r>
              <a:rPr lang="en-US" sz="2000" smtClean="0">
                <a:latin typeface="Arial" charset="0"/>
                <a:sym typeface="Symbol" pitchFamily="18" charset="2"/>
              </a:rPr>
              <a:t>L={a,b, aa, ab, ba, bb}    </a:t>
            </a:r>
            <a:r>
              <a:rPr lang="en-US" sz="2000" smtClean="0">
                <a:latin typeface="Arial" charset="0"/>
                <a:sym typeface="Symbol"/>
              </a:rPr>
              <a:t>=&gt;</a:t>
            </a:r>
          </a:p>
          <a:p>
            <a:pPr marL="682625"/>
            <a:r>
              <a:rPr lang="en-US" sz="2000" smtClean="0">
                <a:latin typeface="Arial" charset="0"/>
                <a:sym typeface="Symbol" pitchFamily="18" charset="2"/>
              </a:rPr>
              <a:t>s(L) = {0x, x11, 0x0x,  0xx11,  x110x,  x11x11}.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00086" y="4714884"/>
          <a:ext cx="1771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7" name="Equation" r:id="rId4" imgW="1294838" imgH="406224" progId="Equation.3">
                  <p:embed/>
                </p:oleObj>
              </mc:Choice>
              <mc:Fallback>
                <p:oleObj name="Equation" r:id="rId4" imgW="1294838" imgH="40622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86" y="4714884"/>
                        <a:ext cx="17716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85728"/>
            <a:ext cx="8642350" cy="65248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1928802"/>
            <a:ext cx="8215402" cy="4286280"/>
          </a:xfrm>
        </p:spPr>
        <p:txBody>
          <a:bodyPr/>
          <a:lstStyle/>
          <a:p>
            <a:pPr marL="11135" marR="4454" indent="-457200" algn="just">
              <a:spcBef>
                <a:spcPts val="600"/>
              </a:spcBef>
              <a:spcAft>
                <a:spcPts val="600"/>
              </a:spcAft>
              <a:buClr>
                <a:srgbClr val="3333FF"/>
              </a:buClr>
            </a:pPr>
            <a:r>
              <a:rPr lang="en-US" sz="2400" u="sng" kern="1200" spc="-4" dirty="0" err="1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Observatie</a:t>
            </a:r>
            <a:r>
              <a:rPr lang="en-US" sz="2400" u="sng" kern="1200" spc="-4" dirty="0" smtClean="0">
                <a:solidFill>
                  <a:srgbClr val="231F20"/>
                </a:solidFill>
                <a:latin typeface="Arial" pitchFamily="34" charset="0"/>
                <a:cs typeface="Arial" pitchFamily="34" charset="0"/>
              </a:rPr>
              <a:t> 40</a:t>
            </a:r>
          </a:p>
          <a:p>
            <a:pPr marL="457200" indent="-457200">
              <a:spcBef>
                <a:spcPts val="0"/>
              </a:spcBef>
              <a:buClr>
                <a:srgbClr val="3333FF"/>
              </a:buClr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Clasificari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ale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gramaticilor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generative: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determinate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restrictiile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impuse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productiilor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u="sng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3571876"/>
          <a:ext cx="7786742" cy="2560320"/>
        </p:xfrm>
        <a:graphic>
          <a:graphicData uri="http://schemas.openxmlformats.org/drawingml/2006/table">
            <a:tbl>
              <a:tblPr/>
              <a:tblGrid>
                <a:gridCol w="4214842"/>
                <a:gridCol w="3571900"/>
              </a:tblGrid>
              <a:tr h="356285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kumimoji="1" lang="en-US" sz="160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Gramatici de tip 0 (fara restrictii) </a:t>
                      </a:r>
                      <a:endParaRPr lang="en-US" sz="700">
                        <a:latin typeface="Calibri"/>
                        <a:ea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Gramatici fara restrictii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47">
                <a:tc rowSpan="2"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kumimoji="1" lang="en-US" sz="800" smtClean="0">
                        <a:solidFill>
                          <a:srgbClr val="000000"/>
                        </a:solidFill>
                        <a:latin typeface="Arial"/>
                        <a:ea typeface="+mn-ea"/>
                      </a:endParaRPr>
                    </a:p>
                    <a:p>
                      <a:pPr eaLnBrk="0" fontAlgn="base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kumimoji="1" lang="en-US" sz="16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Gramatici </a:t>
                      </a:r>
                      <a:r>
                        <a:rPr kumimoji="1" lang="en-US" sz="160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de tip 1 (dependente de context) </a:t>
                      </a:r>
                      <a:endParaRPr lang="en-US" sz="700">
                        <a:latin typeface="Calibri"/>
                        <a:ea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Calibri"/>
                          <a:cs typeface="Times New Roman"/>
                        </a:rPr>
                        <a:t>Gramatici monotone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Gramatici dependente de context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kumimoji="1" lang="en-US" sz="160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Gramatici de tip 2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 (independente de context)</a:t>
                      </a:r>
                      <a:endParaRPr lang="en-US" sz="700">
                        <a:latin typeface="Calibri"/>
                        <a:ea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Gramatici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in</a:t>
                      </a:r>
                      <a:r>
                        <a:rPr kumimoji="1"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dependente de context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47">
                <a:tc rowSpan="3"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kumimoji="1" lang="en-US" sz="1600" smtClean="0">
                        <a:solidFill>
                          <a:srgbClr val="000000"/>
                        </a:solidFill>
                        <a:latin typeface="Arial"/>
                        <a:ea typeface="+mn-ea"/>
                      </a:endParaRPr>
                    </a:p>
                    <a:p>
                      <a:pPr eaLnBrk="0" fontAlgn="base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kumimoji="1" lang="en-US" sz="160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Gramatici </a:t>
                      </a:r>
                      <a:r>
                        <a:rPr kumimoji="1" lang="en-US" sz="160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de tip 3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 (regulate)</a:t>
                      </a:r>
                      <a:endParaRPr lang="en-US" sz="700">
                        <a:latin typeface="Calibri"/>
                        <a:ea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Calibri"/>
                          <a:cs typeface="Times New Roman"/>
                        </a:rPr>
                        <a:t>Gramatici lineare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Calibri"/>
                          <a:cs typeface="Times New Roman"/>
                        </a:rPr>
                        <a:t>Gramatici lineare la dreapta/stanga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Gramatici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Times New Roman"/>
                        </a:rPr>
                        <a:t>regulate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442" marR="46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1223963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 </a:t>
            </a:r>
            <a:br>
              <a:rPr lang="en-US" sz="3600" b="1" smtClean="0">
                <a:solidFill>
                  <a:schemeClr val="tx1"/>
                </a:solidFill>
                <a:latin typeface="Arial" charset="0"/>
              </a:rPr>
            </a:b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785926"/>
            <a:ext cx="8785225" cy="4714908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5</a:t>
            </a:r>
          </a:p>
          <a:p>
            <a:pPr marL="804863" indent="-463550" algn="just">
              <a:spcBef>
                <a:spcPts val="0"/>
              </a:spcBef>
            </a:pP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Lungimea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cuvant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peste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un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alfabet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8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</a:t>
            </a:r>
          </a:p>
          <a:p>
            <a:pPr marL="804863" indent="-68263" algn="just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numarul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simboluri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w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4863" indent="-463550" algn="just"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|| = 0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Notatie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6</a:t>
            </a:r>
          </a:p>
          <a:p>
            <a:pPr marL="341313">
              <a:spcBef>
                <a:spcPts val="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#</a:t>
            </a:r>
            <a:r>
              <a:rPr lang="en-US" sz="24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numarul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aparitii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ale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simb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 s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cuvantul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*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Exemplu</a:t>
            </a:r>
            <a:r>
              <a:rPr lang="en-US" sz="2400" u="sng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7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341313">
              <a:spcBef>
                <a:spcPts val="0"/>
              </a:spcBef>
              <a:buClrTx/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#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complexitate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)= 2</a:t>
            </a:r>
          </a:p>
          <a:p>
            <a:pPr>
              <a:spcBef>
                <a:spcPts val="1200"/>
              </a:spcBef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8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341313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, 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*: </a:t>
            </a:r>
          </a:p>
          <a:p>
            <a:pPr marL="341313">
              <a:spcBef>
                <a:spcPts val="0"/>
              </a:spcBef>
            </a:pP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500702"/>
            <a:ext cx="180498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42852"/>
            <a:ext cx="8642350" cy="881047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715404" cy="547260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Definitie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9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Fie 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alfabet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{s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s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…,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s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k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}, k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2;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numeste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functia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lui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Parikh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functia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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: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*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2000" dirty="0" smtClean="0">
                <a:solidFill>
                  <a:srgbClr val="00B050"/>
                </a:solidFill>
                <a:latin typeface="Monotype Corsiva" pitchFamily="66" charset="0"/>
                <a:cs typeface="Arial" pitchFamily="34" charset="0"/>
                <a:sym typeface="Symbol"/>
              </a:rPr>
              <a:t>N </a:t>
            </a:r>
            <a:r>
              <a:rPr lang="en-US" sz="2000" baseline="30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, 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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() = (||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s1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, ||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s2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, …, ||</a:t>
            </a:r>
            <a:r>
              <a:rPr lang="en-US" sz="2000" baseline="-25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sk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) = (#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s1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||, #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s2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||, …, #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aseline="-25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sk</a:t>
            </a:r>
            <a:r>
              <a:rPr lang="en-US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||)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Exemplu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10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Fie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{a, b, …,z};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atunci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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: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*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2000" dirty="0" smtClean="0">
                <a:latin typeface="Monotype Corsiva" pitchFamily="66" charset="0"/>
                <a:cs typeface="Arial" pitchFamily="34" charset="0"/>
                <a:sym typeface="Symbol"/>
              </a:rPr>
              <a:t>N 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  <a:sym typeface="Symbol"/>
              </a:rPr>
              <a:t>27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    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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Constantinopol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 = (1,0,1,0,0,0,0,0,1,0,0,1,0,3,3,1,0,1,2,0,0,0,0,0)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u="sng" dirty="0" err="1" smtClean="0">
                <a:latin typeface="Arial" charset="0"/>
              </a:rPr>
              <a:t>Definitie</a:t>
            </a:r>
            <a:r>
              <a:rPr lang="en-US" sz="2400" u="sng" dirty="0" smtClean="0">
                <a:latin typeface="Arial" charset="0"/>
              </a:rPr>
              <a:t> 11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Fie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atunci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pentru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orice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nN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</a:t>
            </a:r>
          </a:p>
          <a:p>
            <a:pPr marL="341313"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sym typeface="Symbol" pitchFamily="18" charset="2"/>
              </a:rPr>
              <a:t></a:t>
            </a:r>
            <a:r>
              <a:rPr lang="en-US" sz="2400" baseline="30000" dirty="0" smtClean="0">
                <a:latin typeface="Arial" charset="0"/>
                <a:sym typeface="Symbol" pitchFamily="18" charset="2"/>
              </a:rPr>
              <a:t>n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={ </a:t>
            </a:r>
            <a:r>
              <a:rPr lang="en-US" sz="2400" dirty="0" smtClean="0">
                <a:latin typeface="Arial" charset="0"/>
                <a:sym typeface="Symbol"/>
              </a:rPr>
              <a:t>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 </a:t>
            </a:r>
            <a:r>
              <a:rPr lang="en-US" sz="2400" b="1" dirty="0" smtClean="0">
                <a:latin typeface="Arial" charset="0"/>
                <a:sym typeface="Symbol" pitchFamily="18" charset="2"/>
              </a:rPr>
              <a:t>*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/ |</a:t>
            </a:r>
            <a:r>
              <a:rPr lang="en-US" sz="2400" dirty="0" smtClean="0">
                <a:latin typeface="Arial" charset="0"/>
                <a:sym typeface="Symbol"/>
              </a:rPr>
              <a:t>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|=n }   </a:t>
            </a:r>
            <a:r>
              <a:rPr lang="en-US" sz="2400" dirty="0" err="1" smtClean="0">
                <a:latin typeface="Arial" charset="0"/>
                <a:sym typeface="Symbol" pitchFamily="18" charset="2"/>
              </a:rPr>
              <a:t>şi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  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|</a:t>
            </a:r>
            <a:r>
              <a:rPr lang="en-US" sz="2400" baseline="30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|= ||</a:t>
            </a:r>
            <a:r>
              <a:rPr lang="en-US" sz="2400" baseline="300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n</a:t>
            </a:r>
            <a:endParaRPr lang="en-US" sz="2400" baseline="30000" dirty="0" smtClean="0">
              <a:solidFill>
                <a:srgbClr val="00B05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u="sng" dirty="0" err="1" smtClean="0">
                <a:latin typeface="Arial" charset="0"/>
                <a:sym typeface="Symbol" pitchFamily="18" charset="2"/>
              </a:rPr>
              <a:t>Exemplu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{0,1}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3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{000, 001, 010, 011,100,101,110,111} =&gt; 8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cuvinte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marL="341313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{0,1}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5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= {00000, 00001, 00010, 00011,00100,00101,00110,…,11111}.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165304"/>
            <a:ext cx="1828800" cy="514350"/>
          </a:xfrm>
        </p:spPr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85728"/>
            <a:ext cx="8642350" cy="771544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14422"/>
            <a:ext cx="8963025" cy="5643578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13: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cuvinte</a:t>
            </a:r>
            <a:endParaRPr lang="en-US" sz="2400" u="sng" dirty="0" smtClean="0">
              <a:latin typeface="Arial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Arial" charset="0"/>
              </a:rPr>
              <a:t>(i)   Fie un </a:t>
            </a:r>
            <a:r>
              <a:rPr lang="en-US" sz="2000" dirty="0" err="1" smtClean="0">
                <a:latin typeface="Arial" charset="0"/>
              </a:rPr>
              <a:t>cuvant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800" dirty="0" smtClean="0">
                <a:latin typeface="Monotype Corsiva" pitchFamily="66" charset="0"/>
              </a:rPr>
              <a:t>w</a:t>
            </a:r>
            <a:r>
              <a:rPr lang="en-US" sz="2800" dirty="0" smtClean="0">
                <a:latin typeface="Arial" charset="0"/>
              </a:rPr>
              <a:t>  </a:t>
            </a:r>
            <a:r>
              <a:rPr lang="en-US" sz="2000" dirty="0" err="1" smtClean="0">
                <a:latin typeface="Arial" charset="0"/>
              </a:rPr>
              <a:t>peste</a:t>
            </a:r>
            <a:r>
              <a:rPr lang="en-US" sz="2000" dirty="0" smtClean="0">
                <a:latin typeface="Arial" charset="0"/>
              </a:rPr>
              <a:t>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mi(w</a:t>
            </a:r>
            <a:r>
              <a:rPr lang="en-US" sz="28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8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800" baseline="30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R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reversul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cuvantului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adica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cuv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ant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din  *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obtinut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din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800" baseline="30000" dirty="0" smtClean="0"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scrierea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simbolurilor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acestuia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in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ordine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inversa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</a:t>
            </a:r>
          </a:p>
          <a:p>
            <a:pPr algn="just"/>
            <a:r>
              <a:rPr lang="en-US" sz="2000" dirty="0" smtClean="0">
                <a:latin typeface="Arial" charset="0"/>
              </a:rPr>
              <a:t>(ii)  Fie </a:t>
            </a:r>
            <a:r>
              <a:rPr lang="en-US" sz="2000" dirty="0" err="1" smtClean="0">
                <a:latin typeface="Arial" charset="0"/>
              </a:rPr>
              <a:t>doua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cuvinte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v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w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peste</a:t>
            </a:r>
            <a:r>
              <a:rPr lang="en-US" sz="2000" dirty="0" smtClean="0">
                <a:latin typeface="Arial" charset="0"/>
              </a:rPr>
              <a:t>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v.w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cuvantul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din *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obtinut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concatenarea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lui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cu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;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algn="just"/>
            <a:r>
              <a:rPr lang="en-US" sz="2400" u="sng" dirty="0" err="1" smtClean="0">
                <a:latin typeface="Arial" charset="0"/>
                <a:sym typeface="Symbol" pitchFamily="18" charset="2"/>
              </a:rPr>
              <a:t>Exemple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14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400" dirty="0" smtClean="0">
                <a:latin typeface="Monotype Corsiva" pitchFamily="66" charset="0"/>
              </a:rPr>
              <a:t>w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856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400" baseline="30000" dirty="0" err="1" smtClean="0">
                <a:latin typeface="Monotype Corsiva" pitchFamily="66" charset="0"/>
                <a:sym typeface="Symbol" pitchFamily="18" charset="2"/>
              </a:rPr>
              <a:t>R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658; </a:t>
            </a:r>
            <a:r>
              <a:rPr lang="en-US" sz="2400" dirty="0" smtClean="0">
                <a:latin typeface="Monotype Corsiva" pitchFamily="66" charset="0"/>
              </a:rPr>
              <a:t>w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capac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400" baseline="30000" dirty="0" err="1" smtClean="0">
                <a:latin typeface="Monotype Corsiva" pitchFamily="66" charset="0"/>
                <a:sym typeface="Symbol" pitchFamily="18" charset="2"/>
              </a:rPr>
              <a:t>R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capac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1313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400" dirty="0" smtClean="0">
                <a:latin typeface="Monotype Corsiva" pitchFamily="66" charset="0"/>
              </a:rPr>
              <a:t>v 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w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cand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400" dirty="0" smtClean="0">
                <a:latin typeface="Monotype Corsiva" pitchFamily="66" charset="0"/>
              </a:rPr>
              <a:t>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oricand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400" dirty="0" smtClean="0">
                <a:latin typeface="Monotype Corsiva" pitchFamily="66" charset="0"/>
              </a:rPr>
              <a:t>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candori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lang="en-US" sz="2400" u="sng" dirty="0" err="1" smtClean="0">
                <a:latin typeface="Arial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15</a:t>
            </a:r>
            <a:endParaRPr lang="en-US" sz="2400" u="sng" dirty="0" smtClean="0">
              <a:latin typeface="Arial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sz="24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 In general, 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b="1" baseline="30000" dirty="0" err="1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≠ 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000" b="1" baseline="30000" dirty="0" smtClean="0">
                <a:latin typeface="Monotype Corsiva" pitchFamily="66" charset="0"/>
                <a:sym typeface="Symbol" pitchFamily="18" charset="2"/>
              </a:rPr>
              <a:t>.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dar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intotdeauna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|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b="1" baseline="30000" dirty="0" err="1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 = |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000" b="1" baseline="30000" dirty="0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 = |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b="1" baseline="30000" dirty="0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|+|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 </a:t>
            </a:r>
            <a:endParaRPr lang="en-US" sz="2000" dirty="0" smtClean="0">
              <a:latin typeface="Monotype Corsiva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2.</a:t>
            </a:r>
            <a:r>
              <a:rPr lang="en-US" sz="2000" dirty="0" smtClean="0">
                <a:sym typeface="Symbol" pitchFamily="18" charset="2"/>
              </a:rPr>
              <a:t>  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(</a:t>
            </a:r>
            <a:r>
              <a:rPr lang="en-US" sz="2000" dirty="0" smtClean="0">
                <a:sym typeface="Symbol" pitchFamily="18" charset="2"/>
              </a:rPr>
              <a:t>*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)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este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un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monoid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=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elementul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neutru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</a:t>
            </a:r>
          </a:p>
          <a:p>
            <a:pPr marL="457200" indent="-457200">
              <a:spcBef>
                <a:spcPct val="0"/>
              </a:spcBef>
              <a:buClrTx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3.  </a:t>
            </a:r>
            <a:r>
              <a:rPr lang="en-US" sz="2000" dirty="0" smtClean="0">
                <a:sym typeface="Symbol" pitchFamily="18" charset="2"/>
              </a:rPr>
              <a:t>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w</a:t>
            </a:r>
            <a:r>
              <a:rPr lang="en-US" sz="2000" dirty="0" smtClean="0">
                <a:sym typeface="Symbol" pitchFamily="18" charset="2"/>
              </a:rPr>
              <a:t>*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269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6238875"/>
            <a:ext cx="2409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4" y="214290"/>
            <a:ext cx="8642350" cy="771544"/>
          </a:xfrm>
        </p:spPr>
        <p:txBody>
          <a:bodyPr/>
          <a:lstStyle/>
          <a:p>
            <a:pPr lvl="0" algn="ctr">
              <a:defRPr/>
            </a:pPr>
            <a:r>
              <a:rPr lang="en-US" sz="4400" b="1" smtClean="0">
                <a:solidFill>
                  <a:schemeClr val="tx1"/>
                </a:solidFill>
                <a:latin typeface="Monotype Corsiva" pitchFamily="66" charset="0"/>
              </a:rPr>
              <a:t>LFA</a:t>
            </a:r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:  C2 – Ierarhia Chomsky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071546"/>
            <a:ext cx="8963025" cy="5786454"/>
          </a:xfrm>
        </p:spPr>
        <p:txBody>
          <a:bodyPr/>
          <a:lstStyle/>
          <a:p>
            <a:pPr algn="just"/>
            <a:r>
              <a:rPr lang="en-US" sz="2400" u="sng" dirty="0" err="1" smtClean="0">
                <a:latin typeface="Arial" charset="0"/>
              </a:rPr>
              <a:t>Definitii</a:t>
            </a:r>
            <a:r>
              <a:rPr lang="en-US" sz="2400" u="sng" dirty="0" smtClean="0">
                <a:latin typeface="Arial" charset="0"/>
              </a:rPr>
              <a:t> 13: </a:t>
            </a:r>
            <a:r>
              <a:rPr lang="en-US" sz="2400" u="sng" dirty="0" err="1" smtClean="0">
                <a:latin typeface="Arial" charset="0"/>
              </a:rPr>
              <a:t>Operatii</a:t>
            </a:r>
            <a:r>
              <a:rPr lang="en-US" sz="2400" u="sng" dirty="0" smtClean="0">
                <a:latin typeface="Arial" charset="0"/>
              </a:rPr>
              <a:t> cu </a:t>
            </a:r>
            <a:r>
              <a:rPr lang="en-US" sz="2400" u="sng" dirty="0" err="1" smtClean="0">
                <a:latin typeface="Arial" charset="0"/>
              </a:rPr>
              <a:t>cuvinte</a:t>
            </a:r>
            <a:endParaRPr lang="en-US" sz="2400" u="sng" dirty="0" smtClean="0">
              <a:latin typeface="Arial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Arial" charset="0"/>
              </a:rPr>
              <a:t>(i)   Fie un </a:t>
            </a:r>
            <a:r>
              <a:rPr lang="en-US" sz="2000" dirty="0" err="1" smtClean="0">
                <a:latin typeface="Arial" charset="0"/>
              </a:rPr>
              <a:t>cuvant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800" dirty="0" smtClean="0">
                <a:latin typeface="Monotype Corsiva" pitchFamily="66" charset="0"/>
              </a:rPr>
              <a:t>w</a:t>
            </a:r>
            <a:r>
              <a:rPr lang="en-US" sz="2800" dirty="0" smtClean="0">
                <a:latin typeface="Arial" charset="0"/>
              </a:rPr>
              <a:t>  </a:t>
            </a:r>
            <a:r>
              <a:rPr lang="en-US" sz="2000" dirty="0" err="1" smtClean="0">
                <a:latin typeface="Arial" charset="0"/>
              </a:rPr>
              <a:t>peste</a:t>
            </a:r>
            <a:r>
              <a:rPr lang="en-US" sz="2000" dirty="0" smtClean="0">
                <a:latin typeface="Arial" charset="0"/>
              </a:rPr>
              <a:t>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mi(w</a:t>
            </a:r>
            <a:r>
              <a:rPr lang="en-US" sz="2800" dirty="0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)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8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800" baseline="300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R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reversul</a:t>
            </a:r>
            <a:r>
              <a:rPr lang="en-US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cuvantului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adica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cuv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ant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din  *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obtinut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din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800" baseline="30000" dirty="0" smtClean="0"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scrierea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simbolurilor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acestuia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in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ordine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inversa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</a:t>
            </a:r>
          </a:p>
          <a:p>
            <a:pPr algn="just"/>
            <a:r>
              <a:rPr lang="en-US" sz="2000" dirty="0" smtClean="0">
                <a:latin typeface="Arial" charset="0"/>
              </a:rPr>
              <a:t>(ii)  Fie </a:t>
            </a:r>
            <a:r>
              <a:rPr lang="en-US" sz="2000" dirty="0" err="1" smtClean="0">
                <a:latin typeface="Arial" charset="0"/>
              </a:rPr>
              <a:t>doua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cuvinte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v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w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peste</a:t>
            </a:r>
            <a:r>
              <a:rPr lang="en-US" sz="2000" dirty="0" smtClean="0">
                <a:latin typeface="Arial" charset="0"/>
              </a:rPr>
              <a:t> un </a:t>
            </a:r>
            <a:r>
              <a:rPr lang="en-US" sz="2000" dirty="0" err="1" smtClean="0">
                <a:latin typeface="Arial" charset="0"/>
              </a:rPr>
              <a:t>alfabet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;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notam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sau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v.w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cuvantul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din *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obtinut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prin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concatenarea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lui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cu </a:t>
            </a:r>
            <a:r>
              <a:rPr lang="en-US" sz="28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;</a:t>
            </a:r>
            <a:endParaRPr lang="en-US" sz="2000" dirty="0" smtClean="0">
              <a:latin typeface="Arial" charset="0"/>
              <a:sym typeface="Symbol" pitchFamily="18" charset="2"/>
            </a:endParaRPr>
          </a:p>
          <a:p>
            <a:pPr algn="just"/>
            <a:r>
              <a:rPr lang="en-US" sz="2400" u="sng" dirty="0" err="1" smtClean="0">
                <a:latin typeface="Arial" charset="0"/>
                <a:sym typeface="Symbol" pitchFamily="18" charset="2"/>
              </a:rPr>
              <a:t>Exemple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14</a:t>
            </a:r>
          </a:p>
          <a:p>
            <a:pPr marL="341313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(i)  </a:t>
            </a:r>
            <a:r>
              <a:rPr lang="en-US" sz="2400" dirty="0" smtClean="0">
                <a:latin typeface="Monotype Corsiva" pitchFamily="66" charset="0"/>
              </a:rPr>
              <a:t>w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856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400" baseline="30000" dirty="0" err="1" smtClean="0">
                <a:latin typeface="Monotype Corsiva" pitchFamily="66" charset="0"/>
                <a:sym typeface="Symbol" pitchFamily="18" charset="2"/>
              </a:rPr>
              <a:t>R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658; </a:t>
            </a:r>
            <a:r>
              <a:rPr lang="en-US" sz="2400" dirty="0" smtClean="0">
                <a:latin typeface="Monotype Corsiva" pitchFamily="66" charset="0"/>
              </a:rPr>
              <a:t>w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capac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400" baseline="30000" dirty="0" err="1" smtClean="0">
                <a:latin typeface="Monotype Corsiva" pitchFamily="66" charset="0"/>
                <a:sym typeface="Symbol" pitchFamily="18" charset="2"/>
              </a:rPr>
              <a:t>R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capac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1313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(ii)  </a:t>
            </a:r>
            <a:r>
              <a:rPr lang="en-US" sz="2400" dirty="0" smtClean="0">
                <a:latin typeface="Monotype Corsiva" pitchFamily="66" charset="0"/>
              </a:rPr>
              <a:t>v 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sz="2400" dirty="0" smtClean="0">
                <a:latin typeface="Monotype Corsiva" pitchFamily="66" charset="0"/>
                <a:sym typeface="Symbol" pitchFamily="18" charset="2"/>
              </a:rPr>
              <a:t>w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cand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vw</a:t>
            </a:r>
            <a:r>
              <a:rPr lang="en-US" sz="2400" dirty="0" smtClean="0">
                <a:latin typeface="Monotype Corsiva" pitchFamily="66" charset="0"/>
              </a:rPr>
              <a:t>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oricand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400" dirty="0" smtClean="0">
                <a:latin typeface="Monotype Corsiva" pitchFamily="66" charset="0"/>
              </a:rPr>
              <a:t> 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candori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lang="en-US" sz="2400" u="sng" dirty="0" err="1" smtClean="0">
                <a:latin typeface="Arial" charset="0"/>
                <a:sym typeface="Symbol" pitchFamily="18" charset="2"/>
              </a:rPr>
              <a:t>Observatie</a:t>
            </a:r>
            <a:r>
              <a:rPr lang="en-US" sz="2400" u="sng" dirty="0" smtClean="0">
                <a:latin typeface="Arial" charset="0"/>
                <a:sym typeface="Symbol" pitchFamily="18" charset="2"/>
              </a:rPr>
              <a:t> 15</a:t>
            </a:r>
            <a:endParaRPr lang="en-US" sz="2400" u="sng" dirty="0" smtClean="0">
              <a:latin typeface="Arial" charset="0"/>
            </a:endParaRPr>
          </a:p>
          <a:p>
            <a:pPr marL="457200" indent="-115888">
              <a:spcBef>
                <a:spcPct val="0"/>
              </a:spcBef>
              <a:buClrTx/>
            </a:pPr>
            <a:r>
              <a:rPr lang="en-US" sz="24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 In general, 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b="1" baseline="30000" dirty="0" err="1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≠ 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000" b="1" baseline="30000" dirty="0" smtClean="0">
                <a:latin typeface="Monotype Corsiva" pitchFamily="66" charset="0"/>
                <a:sym typeface="Symbol" pitchFamily="18" charset="2"/>
              </a:rPr>
              <a:t>.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dar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intotdeauna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|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b="1" baseline="30000" dirty="0" err="1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 = |</a:t>
            </a:r>
            <a:r>
              <a:rPr lang="en-US" sz="2000" dirty="0" err="1" smtClean="0">
                <a:latin typeface="Monotype Corsiva" pitchFamily="66" charset="0"/>
                <a:sym typeface="Symbol" pitchFamily="18" charset="2"/>
              </a:rPr>
              <a:t>wv</a:t>
            </a:r>
            <a:r>
              <a:rPr lang="en-US" sz="2000" b="1" baseline="30000" dirty="0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 = |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v</a:t>
            </a:r>
            <a:r>
              <a:rPr lang="en-US" sz="2000" b="1" baseline="30000" dirty="0" smtClean="0">
                <a:latin typeface="Monotype Corsiva" pitchFamily="66" charset="0"/>
                <a:sym typeface="Symbol" pitchFamily="18" charset="2"/>
              </a:rPr>
              <a:t>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|+|</a:t>
            </a:r>
            <a:r>
              <a:rPr lang="en-US" sz="2000" dirty="0" smtClean="0">
                <a:latin typeface="Monotype Corsiva" pitchFamily="66" charset="0"/>
                <a:sym typeface="Symbol" pitchFamily="18" charset="2"/>
              </a:rPr>
              <a:t>w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| </a:t>
            </a:r>
            <a:endParaRPr lang="en-US" sz="2000" dirty="0" smtClean="0">
              <a:latin typeface="Monotype Corsiva" pitchFamily="66" charset="0"/>
              <a:sym typeface="Symbol" pitchFamily="18" charset="2"/>
            </a:endParaRPr>
          </a:p>
          <a:p>
            <a:pPr marL="457200" indent="-115888">
              <a:spcBef>
                <a:spcPct val="0"/>
              </a:spcBef>
              <a:buClrTx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2.</a:t>
            </a:r>
            <a:r>
              <a:rPr lang="en-US" sz="2000" dirty="0" smtClean="0">
                <a:sym typeface="Symbol" pitchFamily="18" charset="2"/>
              </a:rPr>
              <a:t>  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(</a:t>
            </a:r>
            <a:r>
              <a:rPr lang="en-US" sz="2000" dirty="0" smtClean="0">
                <a:sym typeface="Symbol" pitchFamily="18" charset="2"/>
              </a:rPr>
              <a:t>*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</a:t>
            </a:r>
            <a:r>
              <a:rPr lang="en-US" sz="2000" b="1" dirty="0" smtClean="0">
                <a:latin typeface="Arial" charset="0"/>
                <a:sym typeface="Symbol" pitchFamily="18" charset="2"/>
              </a:rPr>
              <a:t>.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)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este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un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monoid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=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elementul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neutru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 </a:t>
            </a:r>
          </a:p>
          <a:p>
            <a:pPr marL="457200" indent="-115888">
              <a:spcBef>
                <a:spcPct val="0"/>
              </a:spcBef>
              <a:buClrTx/>
            </a:pPr>
            <a:r>
              <a:rPr lang="en-US" sz="2000" dirty="0" smtClean="0">
                <a:latin typeface="Arial" charset="0"/>
                <a:sym typeface="Symbol" pitchFamily="18" charset="2"/>
              </a:rPr>
              <a:t>3.  </a:t>
            </a:r>
            <a:r>
              <a:rPr lang="en-US" sz="2000" dirty="0" smtClean="0">
                <a:sym typeface="Symbol" pitchFamily="18" charset="2"/>
              </a:rPr>
              <a:t>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w</a:t>
            </a:r>
            <a:r>
              <a:rPr lang="en-US" sz="2000" dirty="0" smtClean="0">
                <a:sym typeface="Symbol" pitchFamily="18" charset="2"/>
              </a:rPr>
              <a:t>*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Arial" charset="0"/>
                <a:sym typeface="Symbol" pitchFamily="18" charset="2"/>
              </a:rPr>
              <a:t>definim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EE92-4751-412F-81B3-EDEA2B157C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197599"/>
              </p:ext>
            </p:extLst>
          </p:nvPr>
        </p:nvGraphicFramePr>
        <p:xfrm>
          <a:off x="2987824" y="6105548"/>
          <a:ext cx="232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8" name="Equation" r:id="rId4" imgW="2324100" imgH="609600" progId="Equation.3">
                  <p:embed/>
                </p:oleObj>
              </mc:Choice>
              <mc:Fallback>
                <p:oleObj name="Equation" r:id="rId4" imgW="2324100" imgH="609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6105548"/>
                        <a:ext cx="2324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.pot 4">
      <a:dk1>
        <a:srgbClr val="000000"/>
      </a:dk1>
      <a:lt1>
        <a:srgbClr val="FFFFFF"/>
      </a:lt1>
      <a:dk2>
        <a:srgbClr val="8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FF0000"/>
      </a:hlink>
      <a:folHlink>
        <a:srgbClr val="FFFFCC"/>
      </a:folHlink>
    </a:clrScheme>
    <a:fontScheme name="Contemporary Portrait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C:\office97\Templates\Presentation Designs\Contemporary Portrait.pot</Template>
  <TotalTime>8098</TotalTime>
  <Words>8720</Words>
  <Application>Microsoft Office PowerPoint</Application>
  <PresentationFormat>On-screen Show (4:3)</PresentationFormat>
  <Paragraphs>1001</Paragraphs>
  <Slides>59</Slides>
  <Notes>58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Contemporary Portrait</vt:lpstr>
      <vt:lpstr>Equation</vt:lpstr>
      <vt:lpstr>LFA:  C2 – Ierarhia Chomsky</vt:lpstr>
      <vt:lpstr>PowerPoint Presentation</vt:lpstr>
      <vt:lpstr>PowerPoint Presentation</vt:lpstr>
      <vt:lpstr>PowerPoint Presentation</vt:lpstr>
      <vt:lpstr>LFA:  C2 – Ierarhia Chomsky </vt:lpstr>
      <vt:lpstr>LFA:  C2 – Ierarhia Chomsky   </vt:lpstr>
      <vt:lpstr>LFA:  C2 – Ierarhia Chomsky </vt:lpstr>
      <vt:lpstr>LFA:  C2 – Ierarhia Chomsky </vt:lpstr>
      <vt:lpstr>LFA:  C2 – Ierarhia Chomsky </vt:lpstr>
      <vt:lpstr>LFA:  C2 – Ierarhia Chomsky   </vt:lpstr>
      <vt:lpstr>LFA:  C2 – Ierarhia Chomsky   </vt:lpstr>
      <vt:lpstr>LFA:  C2 – Ierarhia Chomsky </vt:lpstr>
      <vt:lpstr>LFA:  C2 – Ierarhia Chomsky </vt:lpstr>
      <vt:lpstr>LFA:  C2 – Ierarhia Chomsky</vt:lpstr>
      <vt:lpstr>LFA:  C2 – Ierarhia Chomsky </vt:lpstr>
      <vt:lpstr>LFA:  C2 – Ierarhia Chomsky   </vt:lpstr>
      <vt:lpstr>LFA:  C2 – Ierarhia Chomsky   </vt:lpstr>
      <vt:lpstr>  LFA:  C2 – Ierarhia Chomsky</vt:lpstr>
      <vt:lpstr>  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                  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LFA:  C2 – Ierarhia Chomsky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LFA:  C2 – Ierarhia Chomsky</vt:lpstr>
      <vt:lpstr>LFA:  C2 – Ierarhia Chomsky</vt:lpstr>
      <vt:lpstr>LFA:  C2 – Ierarhia Chomsky</vt:lpstr>
      <vt:lpstr>LFA:  C2 – Ierarhia Chomsky</vt:lpstr>
      <vt:lpstr>PowerPoint Presentation</vt:lpstr>
      <vt:lpstr>LFA:  C2 – Ierarhia Chomsky</vt:lpstr>
      <vt:lpstr>LFA:  C2 – Ierarhia Chomsky</vt:lpstr>
    </vt:vector>
  </TitlesOfParts>
  <Company>mmmmt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</dc:title>
  <dc:creator>Mike</dc:creator>
  <cp:lastModifiedBy>MT</cp:lastModifiedBy>
  <cp:revision>669</cp:revision>
  <dcterms:created xsi:type="dcterms:W3CDTF">2002-10-07T16:36:10Z</dcterms:created>
  <dcterms:modified xsi:type="dcterms:W3CDTF">2025-03-29T10:55:04Z</dcterms:modified>
</cp:coreProperties>
</file>