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70ef23b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70ef23b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ae6d68b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ae6d68b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ae6d68bf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ae6d68b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ae6d68b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ae6d68b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ae6d68bf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ae6d68bf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ae6d68bf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ae6d68bf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ae6d68bf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ae6d68bf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ae6d68bf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ae6d68bf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ae6d68bf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ae6d68bf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ae6d68bf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ae6d68bf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40030c6a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40030c6a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70ef23b9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70ef23b9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11cfd6be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11cfd6be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70ef23b9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70ef23b9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87839b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87839b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87839baf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87839baf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87839baf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87839baf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87a3095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87a3095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87a30957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87a30957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87a30957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87a30957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mailto:irina.ciocan@gmail.com" TargetMode="External"/><Relationship Id="rId4" Type="http://schemas.openxmlformats.org/officeDocument/2006/relationships/hyperlink" Target="https://www.json.org/json-en.html" TargetMode="External"/><Relationship Id="rId11" Type="http://schemas.openxmlformats.org/officeDocument/2006/relationships/hyperlink" Target="https://jsonparser.org/" TargetMode="External"/><Relationship Id="rId10" Type="http://schemas.openxmlformats.org/officeDocument/2006/relationships/hyperlink" Target="http://jsonviewer.stack.hu/" TargetMode="External"/><Relationship Id="rId9" Type="http://schemas.openxmlformats.org/officeDocument/2006/relationships/hyperlink" Target="https://jsonlint.com/" TargetMode="External"/><Relationship Id="rId5" Type="http://schemas.openxmlformats.org/officeDocument/2006/relationships/hyperlink" Target="https://developer.mozilla.org/en-US/docs/Web/JavaScript/Reference/Global_Objects/JSON" TargetMode="External"/><Relationship Id="rId6" Type="http://schemas.openxmlformats.org/officeDocument/2006/relationships/hyperlink" Target="https://www.w3schools.com/js/js_json_intro.asp" TargetMode="External"/><Relationship Id="rId7" Type="http://schemas.openxmlformats.org/officeDocument/2006/relationships/hyperlink" Target="https://tools.ietf.org/html/rfc8259" TargetMode="External"/><Relationship Id="rId8" Type="http://schemas.openxmlformats.org/officeDocument/2006/relationships/hyperlink" Target="http://www.jsondiff.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Tehnici web</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JSON</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parsare JavaScript (2)</a:t>
            </a:r>
            <a:endParaRPr/>
          </a:p>
        </p:txBody>
      </p:sp>
      <p:sp>
        <p:nvSpPr>
          <p:cNvPr id="153" name="Google Shape;153;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56" name="Google Shape;156;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57" name="Google Shape;157;p22"/>
          <p:cNvSpPr txBox="1"/>
          <p:nvPr/>
        </p:nvSpPr>
        <p:spPr>
          <a:xfrm>
            <a:off x="337475" y="923575"/>
            <a:ext cx="8494800" cy="29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666666"/>
                </a:solidFill>
                <a:highlight>
                  <a:srgbClr val="FFFFFF"/>
                </a:highlight>
              </a:rPr>
              <a:t>Orice JSON are o structură arborescentă, unde rădăcina este obiectul principal:</a:t>
            </a:r>
            <a:endParaRPr sz="1250">
              <a:solidFill>
                <a:schemeClr val="dk1"/>
              </a:solidFill>
              <a:highlight>
                <a:srgbClr val="FFFFFF"/>
              </a:highlight>
            </a:endParaRPr>
          </a:p>
        </p:txBody>
      </p:sp>
      <p:pic>
        <p:nvPicPr>
          <p:cNvPr id="158" name="Google Shape;158;p22"/>
          <p:cNvPicPr preferRelativeResize="0"/>
          <p:nvPr/>
        </p:nvPicPr>
        <p:blipFill>
          <a:blip r:embed="rId5">
            <a:alphaModFix/>
          </a:blip>
          <a:stretch>
            <a:fillRect/>
          </a:stretch>
        </p:blipFill>
        <p:spPr>
          <a:xfrm>
            <a:off x="483463" y="1284975"/>
            <a:ext cx="2066925" cy="3667125"/>
          </a:xfrm>
          <a:prstGeom prst="rect">
            <a:avLst/>
          </a:prstGeom>
          <a:noFill/>
          <a:ln>
            <a:noFill/>
          </a:ln>
        </p:spPr>
      </p:pic>
      <p:grpSp>
        <p:nvGrpSpPr>
          <p:cNvPr id="159" name="Google Shape;159;p22"/>
          <p:cNvGrpSpPr/>
          <p:nvPr/>
        </p:nvGrpSpPr>
        <p:grpSpPr>
          <a:xfrm>
            <a:off x="2932325" y="1527825"/>
            <a:ext cx="5829225" cy="2796738"/>
            <a:chOff x="3008525" y="1375425"/>
            <a:chExt cx="5829225" cy="2796738"/>
          </a:xfrm>
        </p:grpSpPr>
        <p:sp>
          <p:nvSpPr>
            <p:cNvPr id="160" name="Google Shape;160;p22"/>
            <p:cNvSpPr/>
            <p:nvPr/>
          </p:nvSpPr>
          <p:spPr>
            <a:xfrm>
              <a:off x="5145550" y="1375425"/>
              <a:ext cx="11907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Obiect principal</a:t>
              </a:r>
              <a:endParaRPr sz="1000"/>
            </a:p>
          </p:txBody>
        </p:sp>
        <p:sp>
          <p:nvSpPr>
            <p:cNvPr id="161" name="Google Shape;161;p22"/>
            <p:cNvSpPr/>
            <p:nvPr/>
          </p:nvSpPr>
          <p:spPr>
            <a:xfrm>
              <a:off x="3008525" y="2102750"/>
              <a:ext cx="4329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id</a:t>
              </a:r>
              <a:endParaRPr sz="1000"/>
            </a:p>
          </p:txBody>
        </p:sp>
        <p:sp>
          <p:nvSpPr>
            <p:cNvPr id="162" name="Google Shape;162;p22"/>
            <p:cNvSpPr/>
            <p:nvPr/>
          </p:nvSpPr>
          <p:spPr>
            <a:xfrm>
              <a:off x="3889150" y="2102750"/>
              <a:ext cx="7092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nume</a:t>
              </a:r>
              <a:endParaRPr sz="1000"/>
            </a:p>
          </p:txBody>
        </p:sp>
        <p:sp>
          <p:nvSpPr>
            <p:cNvPr id="163" name="Google Shape;163;p22"/>
            <p:cNvSpPr/>
            <p:nvPr/>
          </p:nvSpPr>
          <p:spPr>
            <a:xfrm>
              <a:off x="5279000" y="2102750"/>
              <a:ext cx="5973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culori</a:t>
              </a:r>
              <a:endParaRPr sz="1000"/>
            </a:p>
          </p:txBody>
        </p:sp>
        <p:sp>
          <p:nvSpPr>
            <p:cNvPr id="164" name="Google Shape;164;p22"/>
            <p:cNvSpPr/>
            <p:nvPr/>
          </p:nvSpPr>
          <p:spPr>
            <a:xfrm>
              <a:off x="7454025" y="2102750"/>
              <a:ext cx="8829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proprietăți</a:t>
              </a:r>
              <a:endParaRPr sz="1000"/>
            </a:p>
          </p:txBody>
        </p:sp>
        <p:sp>
          <p:nvSpPr>
            <p:cNvPr id="165" name="Google Shape;165;p22"/>
            <p:cNvSpPr/>
            <p:nvPr/>
          </p:nvSpPr>
          <p:spPr>
            <a:xfrm>
              <a:off x="6119950" y="2993288"/>
              <a:ext cx="5973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latură</a:t>
              </a:r>
              <a:endParaRPr sz="1000"/>
            </a:p>
          </p:txBody>
        </p:sp>
        <p:sp>
          <p:nvSpPr>
            <p:cNvPr id="166" name="Google Shape;166;p22"/>
            <p:cNvSpPr/>
            <p:nvPr/>
          </p:nvSpPr>
          <p:spPr>
            <a:xfrm>
              <a:off x="6892675" y="2993300"/>
              <a:ext cx="11022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factor-mărire</a:t>
              </a:r>
              <a:endParaRPr sz="1000"/>
            </a:p>
          </p:txBody>
        </p:sp>
        <p:sp>
          <p:nvSpPr>
            <p:cNvPr id="167" name="Google Shape;167;p22"/>
            <p:cNvSpPr/>
            <p:nvPr/>
          </p:nvSpPr>
          <p:spPr>
            <a:xfrm>
              <a:off x="8128550" y="2993288"/>
              <a:ext cx="7092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contur</a:t>
              </a:r>
              <a:endParaRPr sz="1000"/>
            </a:p>
          </p:txBody>
        </p:sp>
        <p:sp>
          <p:nvSpPr>
            <p:cNvPr id="168" name="Google Shape;168;p22"/>
            <p:cNvSpPr/>
            <p:nvPr/>
          </p:nvSpPr>
          <p:spPr>
            <a:xfrm>
              <a:off x="6782925" y="3915675"/>
              <a:ext cx="4329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tip</a:t>
              </a:r>
              <a:endParaRPr sz="1000"/>
            </a:p>
          </p:txBody>
        </p:sp>
        <p:sp>
          <p:nvSpPr>
            <p:cNvPr id="169" name="Google Shape;169;p22"/>
            <p:cNvSpPr/>
            <p:nvPr/>
          </p:nvSpPr>
          <p:spPr>
            <a:xfrm>
              <a:off x="7321825" y="3915675"/>
              <a:ext cx="5487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min</a:t>
              </a:r>
              <a:endParaRPr sz="1000"/>
            </a:p>
          </p:txBody>
        </p:sp>
        <p:sp>
          <p:nvSpPr>
            <p:cNvPr id="170" name="Google Shape;170;p22"/>
            <p:cNvSpPr/>
            <p:nvPr/>
          </p:nvSpPr>
          <p:spPr>
            <a:xfrm>
              <a:off x="7967025" y="3915675"/>
              <a:ext cx="5487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max</a:t>
              </a:r>
              <a:endParaRPr sz="1000"/>
            </a:p>
          </p:txBody>
        </p:sp>
        <p:sp>
          <p:nvSpPr>
            <p:cNvPr id="171" name="Google Shape;171;p22"/>
            <p:cNvSpPr/>
            <p:nvPr/>
          </p:nvSpPr>
          <p:spPr>
            <a:xfrm>
              <a:off x="4673150" y="3921663"/>
              <a:ext cx="4329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tip</a:t>
              </a:r>
              <a:endParaRPr sz="1000"/>
            </a:p>
          </p:txBody>
        </p:sp>
        <p:sp>
          <p:nvSpPr>
            <p:cNvPr id="172" name="Google Shape;172;p22"/>
            <p:cNvSpPr/>
            <p:nvPr/>
          </p:nvSpPr>
          <p:spPr>
            <a:xfrm>
              <a:off x="5212050" y="3921663"/>
              <a:ext cx="5487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min</a:t>
              </a:r>
              <a:endParaRPr sz="1000"/>
            </a:p>
          </p:txBody>
        </p:sp>
        <p:sp>
          <p:nvSpPr>
            <p:cNvPr id="173" name="Google Shape;173;p22"/>
            <p:cNvSpPr/>
            <p:nvPr/>
          </p:nvSpPr>
          <p:spPr>
            <a:xfrm>
              <a:off x="5857250" y="3921663"/>
              <a:ext cx="5487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max</a:t>
              </a:r>
              <a:endParaRPr sz="1000"/>
            </a:p>
          </p:txBody>
        </p:sp>
        <p:cxnSp>
          <p:nvCxnSpPr>
            <p:cNvPr id="174" name="Google Shape;174;p22"/>
            <p:cNvCxnSpPr>
              <a:stCxn id="160" idx="2"/>
              <a:endCxn id="161" idx="0"/>
            </p:cNvCxnSpPr>
            <p:nvPr/>
          </p:nvCxnSpPr>
          <p:spPr>
            <a:xfrm flipH="1">
              <a:off x="3225100" y="1625925"/>
              <a:ext cx="2515800" cy="4767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2"/>
            <p:cNvCxnSpPr>
              <a:stCxn id="162" idx="0"/>
              <a:endCxn id="160" idx="2"/>
            </p:cNvCxnSpPr>
            <p:nvPr/>
          </p:nvCxnSpPr>
          <p:spPr>
            <a:xfrm flipH="1" rot="10800000">
              <a:off x="4243750" y="1626050"/>
              <a:ext cx="1497300" cy="4767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2"/>
            <p:cNvCxnSpPr>
              <a:stCxn id="163" idx="0"/>
              <a:endCxn id="160" idx="2"/>
            </p:cNvCxnSpPr>
            <p:nvPr/>
          </p:nvCxnSpPr>
          <p:spPr>
            <a:xfrm flipH="1" rot="10800000">
              <a:off x="5577650" y="1626050"/>
              <a:ext cx="163200" cy="4767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2"/>
            <p:cNvSpPr/>
            <p:nvPr/>
          </p:nvSpPr>
          <p:spPr>
            <a:xfrm>
              <a:off x="4494775" y="2993300"/>
              <a:ext cx="3174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a:t>
              </a:r>
              <a:endParaRPr sz="1000"/>
            </a:p>
          </p:txBody>
        </p:sp>
        <p:sp>
          <p:nvSpPr>
            <p:cNvPr id="178" name="Google Shape;178;p22"/>
            <p:cNvSpPr/>
            <p:nvPr/>
          </p:nvSpPr>
          <p:spPr>
            <a:xfrm>
              <a:off x="4949163" y="2993300"/>
              <a:ext cx="3174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a:t>
              </a:r>
              <a:endParaRPr sz="1000"/>
            </a:p>
          </p:txBody>
        </p:sp>
        <p:sp>
          <p:nvSpPr>
            <p:cNvPr id="179" name="Google Shape;179;p22"/>
            <p:cNvSpPr/>
            <p:nvPr/>
          </p:nvSpPr>
          <p:spPr>
            <a:xfrm>
              <a:off x="5422613" y="2993300"/>
              <a:ext cx="317400" cy="2505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2</a:t>
              </a:r>
              <a:endParaRPr sz="1000"/>
            </a:p>
          </p:txBody>
        </p:sp>
        <p:cxnSp>
          <p:nvCxnSpPr>
            <p:cNvPr id="180" name="Google Shape;180;p22"/>
            <p:cNvCxnSpPr>
              <a:stCxn id="177" idx="0"/>
              <a:endCxn id="163" idx="2"/>
            </p:cNvCxnSpPr>
            <p:nvPr/>
          </p:nvCxnSpPr>
          <p:spPr>
            <a:xfrm flipH="1" rot="10800000">
              <a:off x="4653475" y="2353400"/>
              <a:ext cx="924300" cy="6399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2"/>
            <p:cNvCxnSpPr>
              <a:stCxn id="178" idx="0"/>
              <a:endCxn id="163" idx="2"/>
            </p:cNvCxnSpPr>
            <p:nvPr/>
          </p:nvCxnSpPr>
          <p:spPr>
            <a:xfrm flipH="1" rot="10800000">
              <a:off x="5107863" y="2353400"/>
              <a:ext cx="469800" cy="6399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2"/>
            <p:cNvCxnSpPr>
              <a:stCxn id="179" idx="0"/>
              <a:endCxn id="163" idx="2"/>
            </p:cNvCxnSpPr>
            <p:nvPr/>
          </p:nvCxnSpPr>
          <p:spPr>
            <a:xfrm rot="10800000">
              <a:off x="5577713" y="2353400"/>
              <a:ext cx="3600" cy="6399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2"/>
            <p:cNvCxnSpPr>
              <a:stCxn id="164" idx="0"/>
              <a:endCxn id="160" idx="2"/>
            </p:cNvCxnSpPr>
            <p:nvPr/>
          </p:nvCxnSpPr>
          <p:spPr>
            <a:xfrm rot="10800000">
              <a:off x="5740875" y="1626050"/>
              <a:ext cx="2154600" cy="4767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2"/>
            <p:cNvCxnSpPr>
              <a:stCxn id="165" idx="0"/>
              <a:endCxn id="164" idx="2"/>
            </p:cNvCxnSpPr>
            <p:nvPr/>
          </p:nvCxnSpPr>
          <p:spPr>
            <a:xfrm flipH="1" rot="10800000">
              <a:off x="6418600" y="2353388"/>
              <a:ext cx="1476900" cy="6399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2"/>
            <p:cNvCxnSpPr>
              <a:stCxn id="166" idx="0"/>
              <a:endCxn id="164" idx="2"/>
            </p:cNvCxnSpPr>
            <p:nvPr/>
          </p:nvCxnSpPr>
          <p:spPr>
            <a:xfrm flipH="1" rot="10800000">
              <a:off x="7443775" y="2353400"/>
              <a:ext cx="451800" cy="6399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22"/>
            <p:cNvCxnSpPr>
              <a:stCxn id="167" idx="0"/>
              <a:endCxn id="164" idx="2"/>
            </p:cNvCxnSpPr>
            <p:nvPr/>
          </p:nvCxnSpPr>
          <p:spPr>
            <a:xfrm rot="10800000">
              <a:off x="7895450" y="2353388"/>
              <a:ext cx="587700" cy="6399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22"/>
            <p:cNvCxnSpPr>
              <a:stCxn id="171" idx="0"/>
              <a:endCxn id="165" idx="2"/>
            </p:cNvCxnSpPr>
            <p:nvPr/>
          </p:nvCxnSpPr>
          <p:spPr>
            <a:xfrm flipH="1" rot="10800000">
              <a:off x="4889600" y="3243663"/>
              <a:ext cx="1529100" cy="6780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2"/>
            <p:cNvCxnSpPr>
              <a:stCxn id="172" idx="0"/>
              <a:endCxn id="165" idx="2"/>
            </p:cNvCxnSpPr>
            <p:nvPr/>
          </p:nvCxnSpPr>
          <p:spPr>
            <a:xfrm flipH="1" rot="10800000">
              <a:off x="5486400" y="3243663"/>
              <a:ext cx="932100" cy="6780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2"/>
            <p:cNvCxnSpPr>
              <a:stCxn id="173" idx="0"/>
              <a:endCxn id="165" idx="2"/>
            </p:cNvCxnSpPr>
            <p:nvPr/>
          </p:nvCxnSpPr>
          <p:spPr>
            <a:xfrm flipH="1" rot="10800000">
              <a:off x="6131600" y="3243663"/>
              <a:ext cx="287100" cy="6780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22"/>
            <p:cNvCxnSpPr>
              <a:stCxn id="168" idx="0"/>
              <a:endCxn id="166" idx="2"/>
            </p:cNvCxnSpPr>
            <p:nvPr/>
          </p:nvCxnSpPr>
          <p:spPr>
            <a:xfrm flipH="1" rot="10800000">
              <a:off x="6999375" y="3243675"/>
              <a:ext cx="444300" cy="6720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22"/>
            <p:cNvCxnSpPr>
              <a:stCxn id="169" idx="0"/>
              <a:endCxn id="166" idx="2"/>
            </p:cNvCxnSpPr>
            <p:nvPr/>
          </p:nvCxnSpPr>
          <p:spPr>
            <a:xfrm rot="10800000">
              <a:off x="7443775" y="3243675"/>
              <a:ext cx="152400" cy="6720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22"/>
            <p:cNvCxnSpPr>
              <a:stCxn id="170" idx="0"/>
              <a:endCxn id="166" idx="2"/>
            </p:cNvCxnSpPr>
            <p:nvPr/>
          </p:nvCxnSpPr>
          <p:spPr>
            <a:xfrm rot="10800000">
              <a:off x="7443675" y="3243675"/>
              <a:ext cx="797700" cy="6720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96" name="Shape 196"/>
        <p:cNvGrpSpPr/>
        <p:nvPr/>
      </p:nvGrpSpPr>
      <p:grpSpPr>
        <a:xfrm>
          <a:off x="0" y="0"/>
          <a:ext cx="0" cy="0"/>
          <a:chOff x="0" y="0"/>
          <a:chExt cx="0" cy="0"/>
        </a:xfrm>
      </p:grpSpPr>
      <p:sp>
        <p:nvSpPr>
          <p:cNvPr id="197" name="Google Shape;197;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parsare JavaScript (3)</a:t>
            </a:r>
            <a:endParaRPr/>
          </a:p>
        </p:txBody>
      </p:sp>
      <p:sp>
        <p:nvSpPr>
          <p:cNvPr id="198" name="Google Shape;198;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01" name="Google Shape;201;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02" name="Google Shape;202;p23"/>
          <p:cNvSpPr txBox="1"/>
          <p:nvPr/>
        </p:nvSpPr>
        <p:spPr>
          <a:xfrm>
            <a:off x="311700" y="1042875"/>
            <a:ext cx="3961200" cy="1302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rgbClr val="008000"/>
                </a:solidFill>
                <a:highlight>
                  <a:srgbClr val="FFFFFF"/>
                </a:highlight>
                <a:latin typeface="Courier New"/>
                <a:ea typeface="Courier New"/>
                <a:cs typeface="Courier New"/>
                <a:sym typeface="Courier New"/>
              </a:rPr>
              <a:t>//pentru același obiect</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obiect=JSON.parse(textJson, parcurgereCub);</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parcurgereCub(cheie, valoare){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"cheie="</a:t>
            </a:r>
            <a:r>
              <a:rPr lang="en" sz="850">
                <a:solidFill>
                  <a:schemeClr val="dk1"/>
                </a:solidFill>
                <a:highlight>
                  <a:srgbClr val="FFFFFF"/>
                </a:highlight>
                <a:latin typeface="Courier New"/>
                <a:ea typeface="Courier New"/>
                <a:cs typeface="Courier New"/>
                <a:sym typeface="Courier New"/>
              </a:rPr>
              <a:t>,cheie, </a:t>
            </a:r>
            <a:r>
              <a:rPr lang="en" sz="850">
                <a:solidFill>
                  <a:srgbClr val="A31515"/>
                </a:solidFill>
                <a:highlight>
                  <a:srgbClr val="FFFFFF"/>
                </a:highlight>
                <a:latin typeface="Courier New"/>
                <a:ea typeface="Courier New"/>
                <a:cs typeface="Courier New"/>
                <a:sym typeface="Courier New"/>
              </a:rPr>
              <a:t>" valoare="</a:t>
            </a:r>
            <a:r>
              <a:rPr lang="en" sz="850">
                <a:solidFill>
                  <a:schemeClr val="dk1"/>
                </a:solidFill>
                <a:highlight>
                  <a:srgbClr val="FFFFFF"/>
                </a:highlight>
                <a:latin typeface="Courier New"/>
                <a:ea typeface="Courier New"/>
                <a:cs typeface="Courier New"/>
                <a:sym typeface="Courier New"/>
              </a:rPr>
              <a:t>,valoare);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valoare;</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//dacă nu returnăm valoarea, obiectul nu se va forma</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203" name="Google Shape;203;p23"/>
          <p:cNvSpPr txBox="1"/>
          <p:nvPr/>
        </p:nvSpPr>
        <p:spPr>
          <a:xfrm>
            <a:off x="4355025" y="908925"/>
            <a:ext cx="4482600" cy="39840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id  valoare= 1035</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nume  valoare= cub23</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0  valoare= rosu</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1  valoare= verde</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2  valoare= albastru</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culori  valoare= [ 'rosu', 'verde', 'albastru'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tip  valoare= int</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min  valoare= 100</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max  valoare= 500</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latura  valoare= { tip: 'int', min: 100, max: 500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tip  valoare= float</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min  valoare= 1</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max  valoare= 4</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factor-marire  valoare= { tip: 'float', min: 1, max: 4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contur  valoare= bool</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proprietati  valoare=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latura: { tip: 'int', min: 100, max: 500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'factor-marire': { tip: 'float', min: 1, max: 4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contur: 'bool'</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cheie=   valoare=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id: 1035,</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nume: 'cub23',</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culori: [ 'rosu', 'verde', 'albastru'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proprietati: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latura: { tip: 'int', min: 100, max: 500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'factor-marire': { tip: 'float', min: 1, max: 4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contur: 'bool'</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a:t>
            </a:r>
            <a:endParaRPr sz="8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50">
                <a:solidFill>
                  <a:schemeClr val="dk2"/>
                </a:solidFill>
                <a:latin typeface="Courier New"/>
                <a:ea typeface="Courier New"/>
                <a:cs typeface="Courier New"/>
                <a:sym typeface="Courier New"/>
              </a:rPr>
              <a:t>}</a:t>
            </a:r>
            <a:endParaRPr sz="850">
              <a:solidFill>
                <a:schemeClr val="dk2"/>
              </a:solidFill>
              <a:latin typeface="Courier New"/>
              <a:ea typeface="Courier New"/>
              <a:cs typeface="Courier New"/>
              <a:sym typeface="Courier New"/>
            </a:endParaRPr>
          </a:p>
        </p:txBody>
      </p:sp>
      <p:sp>
        <p:nvSpPr>
          <p:cNvPr id="204" name="Google Shape;204;p23"/>
          <p:cNvSpPr txBox="1"/>
          <p:nvPr/>
        </p:nvSpPr>
        <p:spPr>
          <a:xfrm>
            <a:off x="371650" y="2508450"/>
            <a:ext cx="36036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Observăm cu funcția trece prin toate perechile de cheie și valoare chiar și din obiectele imbricate. Ultima pereche (cheie, valoare) fiind însuși obiectul principal, după cum se vede marcat la finalul afișării. Pentru obiectul principal, cheia este șirul vid.</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Observați de asemenea că parcurgerea este de tip A-postordine pentru arborele asociat JSON-ului</a:t>
            </a:r>
            <a:endParaRPr sz="13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8" name="Shape 208"/>
        <p:cNvGrpSpPr/>
        <p:nvPr/>
      </p:nvGrpSpPr>
      <p:grpSpPr>
        <a:xfrm>
          <a:off x="0" y="0"/>
          <a:ext cx="0" cy="0"/>
          <a:chOff x="0" y="0"/>
          <a:chExt cx="0" cy="0"/>
        </a:xfrm>
      </p:grpSpPr>
      <p:sp>
        <p:nvSpPr>
          <p:cNvPr id="209" name="Google Shape;209;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parsare JavaScript (4)</a:t>
            </a:r>
            <a:endParaRPr/>
          </a:p>
        </p:txBody>
      </p:sp>
      <p:sp>
        <p:nvSpPr>
          <p:cNvPr id="210" name="Google Shape;210;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13" name="Google Shape;213;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14" name="Google Shape;214;p24"/>
          <p:cNvSpPr txBox="1"/>
          <p:nvPr/>
        </p:nvSpPr>
        <p:spPr>
          <a:xfrm>
            <a:off x="311700" y="1042875"/>
            <a:ext cx="5162400" cy="3347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rgbClr val="008000"/>
                </a:solidFill>
                <a:highlight>
                  <a:srgbClr val="FFFFFF"/>
                </a:highlight>
                <a:latin typeface="Courier New"/>
                <a:ea typeface="Courier New"/>
                <a:cs typeface="Courier New"/>
                <a:sym typeface="Courier New"/>
              </a:rPr>
              <a:t>//pentru același obiect</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obiect=JSON.parse(textJson, prelucrareCub);</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prelucrareCub(cheie, valoare){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switch</a:t>
            </a:r>
            <a:r>
              <a:rPr lang="en" sz="850">
                <a:solidFill>
                  <a:schemeClr val="dk1"/>
                </a:solidFill>
                <a:highlight>
                  <a:srgbClr val="FFFFFF"/>
                </a:highlight>
                <a:latin typeface="Courier New"/>
                <a:ea typeface="Courier New"/>
                <a:cs typeface="Courier New"/>
                <a:sym typeface="Courier New"/>
              </a:rPr>
              <a:t> (cheie){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case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"culori"</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valoare[</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//nu mai e nevoie de break, fiindcă return iese din funcție</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case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"latura"</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case</a:t>
            </a:r>
            <a:r>
              <a:rPr lang="en" sz="850">
                <a:solidFill>
                  <a:srgbClr val="A31515"/>
                </a:solidFill>
                <a:highlight>
                  <a:srgbClr val="FFFFFF"/>
                </a:highlight>
                <a:latin typeface="Courier New"/>
                <a:ea typeface="Courier New"/>
                <a:cs typeface="Courier New"/>
                <a:sym typeface="Courier New"/>
              </a:rPr>
              <a:t>"factor-marire"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valNoua=valoare.min+Math.random()*(valoare.max-valoare.min);</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 (valoare.tip==</a:t>
            </a:r>
            <a:r>
              <a:rPr lang="en" sz="850">
                <a:solidFill>
                  <a:srgbClr val="A31515"/>
                </a:solidFill>
                <a:highlight>
                  <a:srgbClr val="FFFFFF"/>
                </a:highlight>
                <a:latin typeface="Courier New"/>
                <a:ea typeface="Courier New"/>
                <a:cs typeface="Courier New"/>
                <a:sym typeface="Courier New"/>
              </a:rPr>
              <a:t>"int"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Math.round(valNoua);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else</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valNoua;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case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"contur"</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true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case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"proprietati"</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Array.from(Object.entries(valoare));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valoare;</a:t>
            </a:r>
            <a:r>
              <a:rPr lang="en" sz="850">
                <a:solidFill>
                  <a:srgbClr val="008000"/>
                </a:solidFill>
                <a:highlight>
                  <a:srgbClr val="FFFFFF"/>
                </a:highlight>
                <a:latin typeface="Courier New"/>
                <a:ea typeface="Courier New"/>
                <a:cs typeface="Courier New"/>
                <a:sym typeface="Courier New"/>
              </a:rPr>
              <a:t>//obligatoriu să returnăm ceva pentru a obține obiectul</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console.log(obiect);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50">
              <a:solidFill>
                <a:srgbClr val="008000"/>
              </a:solidFill>
              <a:highlight>
                <a:srgbClr val="FFFFFF"/>
              </a:highlight>
              <a:latin typeface="Courier New"/>
              <a:ea typeface="Courier New"/>
              <a:cs typeface="Courier New"/>
              <a:sym typeface="Courier New"/>
            </a:endParaRPr>
          </a:p>
        </p:txBody>
      </p:sp>
      <p:sp>
        <p:nvSpPr>
          <p:cNvPr id="215" name="Google Shape;215;p24"/>
          <p:cNvSpPr txBox="1"/>
          <p:nvPr/>
        </p:nvSpPr>
        <p:spPr>
          <a:xfrm>
            <a:off x="5566850" y="1042875"/>
            <a:ext cx="3270900" cy="1436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id: 1035,</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nume: 'cub23',</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culori: 'rosu',</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proprietati: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 'latura', 434 ],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 'factor-marire', 3.172708969739362 ],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 'contur', true ]</a:t>
            </a:r>
            <a:endParaRPr sz="8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2"/>
                </a:solidFill>
                <a:latin typeface="Courier New"/>
                <a:ea typeface="Courier New"/>
                <a:cs typeface="Courier New"/>
                <a:sym typeface="Courier New"/>
              </a:rPr>
              <a:t>  ]</a:t>
            </a:r>
            <a:endParaRPr sz="8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50">
                <a:solidFill>
                  <a:schemeClr val="dk2"/>
                </a:solidFill>
                <a:latin typeface="Courier New"/>
                <a:ea typeface="Courier New"/>
                <a:cs typeface="Courier New"/>
                <a:sym typeface="Courier New"/>
              </a:rPr>
              <a:t>}</a:t>
            </a:r>
            <a:endParaRPr sz="850">
              <a:solidFill>
                <a:schemeClr val="dk2"/>
              </a:solidFill>
              <a:latin typeface="Courier New"/>
              <a:ea typeface="Courier New"/>
              <a:cs typeface="Courier New"/>
              <a:sym typeface="Courier New"/>
            </a:endParaRPr>
          </a:p>
        </p:txBody>
      </p:sp>
      <p:sp>
        <p:nvSpPr>
          <p:cNvPr id="216" name="Google Shape;216;p24"/>
          <p:cNvSpPr txBox="1"/>
          <p:nvPr/>
        </p:nvSpPr>
        <p:spPr>
          <a:xfrm>
            <a:off x="5679400" y="2521450"/>
            <a:ext cx="31530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Exemplu de prelucrare.</a:t>
            </a:r>
            <a:r>
              <a:rPr lang="en" sz="1300">
                <a:solidFill>
                  <a:schemeClr val="dk2"/>
                </a:solidFill>
              </a:rPr>
              <a:t> Observăm cum pentru proprietatea culori am returnat ca vloare doar primul element din vectorul din JSON, pentru proprietatea </a:t>
            </a:r>
            <a:r>
              <a:rPr i="1" lang="en" sz="1300">
                <a:solidFill>
                  <a:schemeClr val="dk2"/>
                </a:solidFill>
              </a:rPr>
              <a:t>proprietati</a:t>
            </a:r>
            <a:r>
              <a:rPr lang="en" sz="1300">
                <a:solidFill>
                  <a:schemeClr val="dk2"/>
                </a:solidFill>
              </a:rPr>
              <a:t> am returnat un vector de vectori în loc de obiecte, iar pentru proprietățile </a:t>
            </a:r>
            <a:r>
              <a:rPr i="1" lang="en" sz="1300">
                <a:solidFill>
                  <a:schemeClr val="dk2"/>
                </a:solidFill>
              </a:rPr>
              <a:t>latura</a:t>
            </a:r>
            <a:r>
              <a:rPr lang="en" sz="1300">
                <a:solidFill>
                  <a:schemeClr val="dk2"/>
                </a:solidFill>
              </a:rPr>
              <a:t>, </a:t>
            </a:r>
            <a:r>
              <a:rPr i="1" lang="en" sz="1300">
                <a:solidFill>
                  <a:schemeClr val="dk2"/>
                </a:solidFill>
              </a:rPr>
              <a:t>factor-marire</a:t>
            </a:r>
            <a:r>
              <a:rPr lang="en" sz="1300">
                <a:solidFill>
                  <a:schemeClr val="dk2"/>
                </a:solidFill>
              </a:rPr>
              <a:t>, </a:t>
            </a:r>
            <a:r>
              <a:rPr i="1" lang="en" sz="1300">
                <a:solidFill>
                  <a:schemeClr val="dk2"/>
                </a:solidFill>
              </a:rPr>
              <a:t>contur</a:t>
            </a:r>
            <a:r>
              <a:rPr lang="en" sz="1300">
                <a:solidFill>
                  <a:schemeClr val="dk2"/>
                </a:solidFill>
              </a:rPr>
              <a:t> am setat niște valori aleatoare în parametrii specificați în JSON.</a:t>
            </a:r>
            <a:endParaRPr sz="13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0" name="Shape 220"/>
        <p:cNvGrpSpPr/>
        <p:nvPr/>
      </p:nvGrpSpPr>
      <p:grpSpPr>
        <a:xfrm>
          <a:off x="0" y="0"/>
          <a:ext cx="0" cy="0"/>
          <a:chOff x="0" y="0"/>
          <a:chExt cx="0" cy="0"/>
        </a:xfrm>
      </p:grpSpPr>
      <p:sp>
        <p:nvSpPr>
          <p:cNvPr id="221" name="Google Shape;221;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parsare JavaScript (5)</a:t>
            </a:r>
            <a:endParaRPr/>
          </a:p>
        </p:txBody>
      </p:sp>
      <p:sp>
        <p:nvSpPr>
          <p:cNvPr id="222" name="Google Shape;222;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25" name="Google Shape;225;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26" name="Google Shape;226;p25"/>
          <p:cNvSpPr txBox="1"/>
          <p:nvPr/>
        </p:nvSpPr>
        <p:spPr>
          <a:xfrm>
            <a:off x="337475" y="923575"/>
            <a:ext cx="8494800" cy="35484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666666"/>
              </a:buClr>
              <a:buSzPts val="1300"/>
              <a:buChar char="●"/>
            </a:pPr>
            <a:r>
              <a:rPr b="1" lang="en" sz="1300">
                <a:solidFill>
                  <a:srgbClr val="666666"/>
                </a:solidFill>
                <a:highlight>
                  <a:srgbClr val="FFFFFF"/>
                </a:highlight>
              </a:rPr>
              <a:t>JSON.stringify(obiect [, parametruPrelucrare[, spatiere]])</a:t>
            </a:r>
            <a:r>
              <a:rPr lang="en" sz="1300">
                <a:solidFill>
                  <a:srgbClr val="666666"/>
                </a:solidFill>
                <a:highlight>
                  <a:srgbClr val="FFFFFF"/>
                </a:highlight>
              </a:rPr>
              <a:t> - primește ca parametru un obiect cu scopul de a-l converti într-un șir în format JSON. </a:t>
            </a:r>
            <a:endParaRPr sz="1300">
              <a:solidFill>
                <a:srgbClr val="666666"/>
              </a:solidFill>
              <a:highlight>
                <a:srgbClr val="FFFFFF"/>
              </a:highlight>
            </a:endParaRPr>
          </a:p>
          <a:p>
            <a:pPr indent="0" lvl="0" marL="457200" rtl="0" algn="l">
              <a:lnSpc>
                <a:spcPct val="100000"/>
              </a:lnSpc>
              <a:spcBef>
                <a:spcPts val="0"/>
              </a:spcBef>
              <a:spcAft>
                <a:spcPts val="0"/>
              </a:spcAft>
              <a:buNone/>
            </a:pPr>
            <a:r>
              <a:t/>
            </a:r>
            <a:endParaRPr sz="1300">
              <a:solidFill>
                <a:srgbClr val="666666"/>
              </a:solidFill>
              <a:highlight>
                <a:srgbClr val="FFFFFF"/>
              </a:highlight>
            </a:endParaRPr>
          </a:p>
          <a:p>
            <a:pPr indent="0" lvl="0" marL="457200" rtl="0" algn="l">
              <a:lnSpc>
                <a:spcPct val="100000"/>
              </a:lnSpc>
              <a:spcBef>
                <a:spcPts val="0"/>
              </a:spcBef>
              <a:spcAft>
                <a:spcPts val="0"/>
              </a:spcAft>
              <a:buNone/>
            </a:pPr>
            <a:r>
              <a:rPr lang="en" sz="1300">
                <a:solidFill>
                  <a:srgbClr val="666666"/>
                </a:solidFill>
                <a:highlight>
                  <a:srgbClr val="FFFFFF"/>
                </a:highlight>
              </a:rPr>
              <a:t>Parametrul </a:t>
            </a:r>
            <a:r>
              <a:rPr i="1" lang="en" sz="1300">
                <a:solidFill>
                  <a:srgbClr val="666666"/>
                </a:solidFill>
                <a:highlight>
                  <a:srgbClr val="FFFFFF"/>
                </a:highlight>
              </a:rPr>
              <a:t>parametruPrelucrare</a:t>
            </a:r>
            <a:r>
              <a:rPr lang="en" sz="1300">
                <a:solidFill>
                  <a:srgbClr val="666666"/>
                </a:solidFill>
                <a:highlight>
                  <a:srgbClr val="FFFFFF"/>
                </a:highlight>
              </a:rPr>
              <a:t> poate fi un vector de proprietăți permise (care să rămână în JSON-ul rezultat) sau o funcție care prelucrează obiectul</a:t>
            </a:r>
            <a:r>
              <a:rPr i="1" lang="en" sz="1300">
                <a:solidFill>
                  <a:srgbClr val="666666"/>
                </a:solidFill>
                <a:highlight>
                  <a:srgbClr val="FFFFFF"/>
                </a:highlight>
              </a:rPr>
              <a:t>.</a:t>
            </a:r>
            <a:r>
              <a:rPr lang="en" sz="1300">
                <a:solidFill>
                  <a:srgbClr val="666666"/>
                </a:solidFill>
                <a:highlight>
                  <a:srgbClr val="FFFFFF"/>
                </a:highlight>
              </a:rPr>
              <a:t> Proprietățile permise pot fi date ca șiruri sau ca numere reprezentând proprietățile obiectului care vor fi transferate în șirul JSON. Trebuie specificate și proprietățile din obiectele secundare (care apar ca valori ale unor proprietăți) și nu doar cele din obiectul principal. </a:t>
            </a:r>
            <a:endParaRPr sz="1300">
              <a:solidFill>
                <a:srgbClr val="666666"/>
              </a:solidFill>
              <a:highlight>
                <a:srgbClr val="FFFFFF"/>
              </a:highlight>
            </a:endParaRPr>
          </a:p>
          <a:p>
            <a:pPr indent="0" lvl="0" marL="457200" rtl="0" algn="l">
              <a:spcBef>
                <a:spcPts val="0"/>
              </a:spcBef>
              <a:spcAft>
                <a:spcPts val="0"/>
              </a:spcAft>
              <a:buNone/>
            </a:pPr>
            <a:r>
              <a:rPr lang="en" sz="1300">
                <a:solidFill>
                  <a:srgbClr val="666666"/>
                </a:solidFill>
                <a:highlight>
                  <a:schemeClr val="lt1"/>
                </a:highlight>
              </a:rPr>
              <a:t>Dacă parametrul </a:t>
            </a:r>
            <a:r>
              <a:rPr i="1" lang="en" sz="1300">
                <a:solidFill>
                  <a:srgbClr val="666666"/>
                </a:solidFill>
                <a:highlight>
                  <a:schemeClr val="lt1"/>
                </a:highlight>
              </a:rPr>
              <a:t>parametruPrelucrare</a:t>
            </a:r>
            <a:r>
              <a:rPr lang="en" sz="1300">
                <a:solidFill>
                  <a:srgbClr val="666666"/>
                </a:solidFill>
                <a:highlight>
                  <a:schemeClr val="lt1"/>
                </a:highlight>
              </a:rPr>
              <a:t> este o funcție, aceasta are forma functie(cheie, valoare) și trece prin toate perechile de chei și valori asociate obiectului. Valoarea returnată de ea este noua valoare pentru cheia primită ca parametru.</a:t>
            </a:r>
            <a:endParaRPr sz="1300">
              <a:solidFill>
                <a:srgbClr val="666666"/>
              </a:solidFill>
              <a:highlight>
                <a:schemeClr val="lt1"/>
              </a:highlight>
            </a:endParaRPr>
          </a:p>
          <a:p>
            <a:pPr indent="0" lvl="0" marL="457200" rtl="0" algn="l">
              <a:spcBef>
                <a:spcPts val="0"/>
              </a:spcBef>
              <a:spcAft>
                <a:spcPts val="0"/>
              </a:spcAft>
              <a:buClr>
                <a:schemeClr val="dk1"/>
              </a:buClr>
              <a:buSzPts val="1100"/>
              <a:buFont typeface="Arial"/>
              <a:buNone/>
            </a:pPr>
            <a:r>
              <a:t/>
            </a:r>
            <a:endParaRPr sz="1300">
              <a:solidFill>
                <a:srgbClr val="666666"/>
              </a:solidFill>
              <a:highlight>
                <a:schemeClr val="lt1"/>
              </a:highlight>
            </a:endParaRPr>
          </a:p>
          <a:p>
            <a:pPr indent="0" lvl="0" marL="457200" rtl="0" algn="l">
              <a:lnSpc>
                <a:spcPct val="100000"/>
              </a:lnSpc>
              <a:spcBef>
                <a:spcPts val="0"/>
              </a:spcBef>
              <a:spcAft>
                <a:spcPts val="0"/>
              </a:spcAft>
              <a:buNone/>
            </a:pPr>
            <a:r>
              <a:rPr lang="en" sz="1300">
                <a:solidFill>
                  <a:srgbClr val="666666"/>
                </a:solidFill>
                <a:highlight>
                  <a:srgbClr val="FFFFFF"/>
                </a:highlight>
              </a:rPr>
              <a:t>Dacă parametrul </a:t>
            </a:r>
            <a:r>
              <a:rPr i="1" lang="en" sz="1300">
                <a:solidFill>
                  <a:srgbClr val="666666"/>
                </a:solidFill>
                <a:highlight>
                  <a:srgbClr val="FFFFFF"/>
                </a:highlight>
              </a:rPr>
              <a:t>parametruPrelucrare</a:t>
            </a:r>
            <a:r>
              <a:rPr lang="en" sz="1300">
                <a:solidFill>
                  <a:srgbClr val="666666"/>
                </a:solidFill>
                <a:highlight>
                  <a:srgbClr val="FFFFFF"/>
                </a:highlight>
              </a:rPr>
              <a:t> este null, se vor păstra în JSON-ul rezultat toate proprietățile obiectului. </a:t>
            </a:r>
            <a:endParaRPr sz="1300">
              <a:solidFill>
                <a:srgbClr val="666666"/>
              </a:solidFill>
              <a:highlight>
                <a:srgbClr val="FFFFFF"/>
              </a:highlight>
            </a:endParaRPr>
          </a:p>
          <a:p>
            <a:pPr indent="0" lvl="0" marL="457200" rtl="0" algn="l">
              <a:lnSpc>
                <a:spcPct val="100000"/>
              </a:lnSpc>
              <a:spcBef>
                <a:spcPts val="0"/>
              </a:spcBef>
              <a:spcAft>
                <a:spcPts val="0"/>
              </a:spcAft>
              <a:buNone/>
            </a:pPr>
            <a:r>
              <a:t/>
            </a:r>
            <a:endParaRPr sz="1300">
              <a:solidFill>
                <a:srgbClr val="666666"/>
              </a:solidFill>
              <a:highlight>
                <a:srgbClr val="FFFFFF"/>
              </a:highlight>
            </a:endParaRPr>
          </a:p>
          <a:p>
            <a:pPr indent="0" lvl="0" marL="457200" rtl="0" algn="l">
              <a:lnSpc>
                <a:spcPct val="100000"/>
              </a:lnSpc>
              <a:spcBef>
                <a:spcPts val="0"/>
              </a:spcBef>
              <a:spcAft>
                <a:spcPts val="0"/>
              </a:spcAft>
              <a:buNone/>
            </a:pPr>
            <a:r>
              <a:rPr lang="en" sz="1300">
                <a:solidFill>
                  <a:srgbClr val="666666"/>
                </a:solidFill>
                <a:highlight>
                  <a:srgbClr val="FFFFFF"/>
                </a:highlight>
              </a:rPr>
              <a:t>Parametrul </a:t>
            </a:r>
            <a:r>
              <a:rPr i="1" lang="en" sz="1300">
                <a:solidFill>
                  <a:srgbClr val="666666"/>
                </a:solidFill>
                <a:highlight>
                  <a:srgbClr val="FFFFFF"/>
                </a:highlight>
              </a:rPr>
              <a:t>spatiere</a:t>
            </a:r>
            <a:r>
              <a:rPr lang="en" sz="1300">
                <a:solidFill>
                  <a:srgbClr val="666666"/>
                </a:solidFill>
                <a:highlight>
                  <a:srgbClr val="FFFFFF"/>
                </a:highlight>
              </a:rPr>
              <a:t> poate fi un număr, caz în care specifică câte caractere spațiu să se folosească pentru spațierea în șirul JSON, sau un șir care va fi folosit pentru realizarea spațierii.</a:t>
            </a:r>
            <a:endParaRPr sz="1300">
              <a:solidFill>
                <a:srgbClr val="666666"/>
              </a:solidFill>
              <a:highlight>
                <a:srgbClr val="FFFFFF"/>
              </a:highlight>
            </a:endParaRPr>
          </a:p>
          <a:p>
            <a:pPr indent="0" lvl="0" marL="0" rtl="0" algn="l">
              <a:lnSpc>
                <a:spcPct val="100000"/>
              </a:lnSpc>
              <a:spcBef>
                <a:spcPts val="0"/>
              </a:spcBef>
              <a:spcAft>
                <a:spcPts val="0"/>
              </a:spcAft>
              <a:buNone/>
            </a:pPr>
            <a:r>
              <a:t/>
            </a:r>
            <a:endParaRPr sz="12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0" name="Shape 230"/>
        <p:cNvGrpSpPr/>
        <p:nvPr/>
      </p:nvGrpSpPr>
      <p:grpSpPr>
        <a:xfrm>
          <a:off x="0" y="0"/>
          <a:ext cx="0" cy="0"/>
          <a:chOff x="0" y="0"/>
          <a:chExt cx="0" cy="0"/>
        </a:xfrm>
      </p:grpSpPr>
      <p:sp>
        <p:nvSpPr>
          <p:cNvPr id="231" name="Google Shape;231;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parsare JavaScript (5)</a:t>
            </a:r>
            <a:endParaRPr/>
          </a:p>
        </p:txBody>
      </p:sp>
      <p:sp>
        <p:nvSpPr>
          <p:cNvPr id="232" name="Google Shape;232;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5" name="Google Shape;235;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6" name="Google Shape;236;p26"/>
          <p:cNvSpPr txBox="1"/>
          <p:nvPr/>
        </p:nvSpPr>
        <p:spPr>
          <a:xfrm>
            <a:off x="317150" y="1036925"/>
            <a:ext cx="5475300" cy="362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obiect={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nume:</a:t>
            </a:r>
            <a:r>
              <a:rPr lang="en" sz="950">
                <a:solidFill>
                  <a:srgbClr val="A31515"/>
                </a:solidFill>
                <a:highlight>
                  <a:srgbClr val="FFFFFF"/>
                </a:highlight>
                <a:latin typeface="Courier New"/>
                <a:ea typeface="Courier New"/>
                <a:cs typeface="Courier New"/>
                <a:sym typeface="Courier New"/>
              </a:rPr>
              <a:t>"Bubulescu"</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prenume:</a:t>
            </a:r>
            <a:r>
              <a:rPr lang="en" sz="950">
                <a:solidFill>
                  <a:srgbClr val="A31515"/>
                </a:solidFill>
                <a:highlight>
                  <a:srgbClr val="FFFFFF"/>
                </a:highlight>
                <a:latin typeface="Courier New"/>
                <a:ea typeface="Courier New"/>
                <a:cs typeface="Courier New"/>
                <a:sym typeface="Courier New"/>
              </a:rPr>
              <a:t>"Bubu"</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materii:{</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matematica: [</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romana: [</a:t>
            </a:r>
            <a:r>
              <a:rPr lang="en" sz="950">
                <a:solidFill>
                  <a:srgbClr val="098658"/>
                </a:solidFill>
                <a:highlight>
                  <a:srgbClr val="FFFFFF"/>
                </a:highlight>
                <a:latin typeface="Courier New"/>
                <a:ea typeface="Courier New"/>
                <a:cs typeface="Courier New"/>
                <a:sym typeface="Courier New"/>
              </a:rPr>
              <a:t>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informatica:[</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hobbyuri:[</a:t>
            </a:r>
            <a:r>
              <a:rPr lang="en" sz="950">
                <a:solidFill>
                  <a:srgbClr val="A31515"/>
                </a:solidFill>
                <a:highlight>
                  <a:srgbClr val="FFFFFF"/>
                </a:highlight>
                <a:latin typeface="Courier New"/>
                <a:ea typeface="Courier New"/>
                <a:cs typeface="Courier New"/>
                <a:sym typeface="Courier New"/>
              </a:rPr>
              <a:t>"sah"</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"anime"</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"rachete"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sirJSON=JSON.stringify(obiect);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"Fara argumentele 2 si 3 din stringify"</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console.log(sirJSON);</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filtre1=[</a:t>
            </a:r>
            <a:r>
              <a:rPr lang="en" sz="950">
                <a:solidFill>
                  <a:srgbClr val="A31515"/>
                </a:solidFill>
                <a:highlight>
                  <a:srgbClr val="FFFFFF"/>
                </a:highlight>
                <a:latin typeface="Courier New"/>
                <a:ea typeface="Courier New"/>
                <a:cs typeface="Courier New"/>
                <a:sym typeface="Courier New"/>
              </a:rPr>
              <a:t>"nume"</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"materii"</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"prenume"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sirJSON=JSON.stringify(obiect, filtre1);</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"\nCu parametruPrelucrare - 1"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console.log(sirJSON);</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filtre2=[</a:t>
            </a:r>
            <a:r>
              <a:rPr lang="en" sz="950">
                <a:solidFill>
                  <a:srgbClr val="A31515"/>
                </a:solidFill>
                <a:highlight>
                  <a:srgbClr val="FFFFFF"/>
                </a:highlight>
                <a:latin typeface="Courier New"/>
                <a:ea typeface="Courier New"/>
                <a:cs typeface="Courier New"/>
                <a:sym typeface="Courier New"/>
              </a:rPr>
              <a:t>"nume"</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"materii"</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"prenume"</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"matematica"</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"romana"</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"informatica"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sirJSON=JSON.stringify(obiect,filtre2);</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"\nCu parametruPrelucrare - 2"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console.log(sirJSON);</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
        <p:nvSpPr>
          <p:cNvPr id="237" name="Google Shape;237;p26"/>
          <p:cNvSpPr txBox="1"/>
          <p:nvPr/>
        </p:nvSpPr>
        <p:spPr>
          <a:xfrm>
            <a:off x="5874375" y="3184925"/>
            <a:ext cx="29634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Observați că a fost necesară specificarea proprietăților și din obiectul secundar valoare a proprietății </a:t>
            </a:r>
            <a:r>
              <a:rPr i="1" lang="en" sz="1300">
                <a:solidFill>
                  <a:schemeClr val="dk2"/>
                </a:solidFill>
              </a:rPr>
              <a:t>materii</a:t>
            </a:r>
            <a:r>
              <a:rPr lang="en" sz="1300">
                <a:solidFill>
                  <a:schemeClr val="dk2"/>
                </a:solidFill>
              </a:rPr>
              <a:t>.</a:t>
            </a:r>
            <a:endParaRPr sz="1300">
              <a:solidFill>
                <a:schemeClr val="dk2"/>
              </a:solidFill>
            </a:endParaRPr>
          </a:p>
        </p:txBody>
      </p:sp>
      <p:sp>
        <p:nvSpPr>
          <p:cNvPr id="238" name="Google Shape;238;p26"/>
          <p:cNvSpPr txBox="1"/>
          <p:nvPr/>
        </p:nvSpPr>
        <p:spPr>
          <a:xfrm>
            <a:off x="5874475" y="1036925"/>
            <a:ext cx="2963400" cy="20319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Fara argumentele 2 si 3 din stringify</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{"nume":"Bubulescu","prenume":"Bubu","materii":{"matematica":[10,9,10],"romana":[7,5,9,4],"informatica":[2,10]},"hobbyuri":["sah","anime","rachete"]}</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Cu parametruPrelucrare - 1</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{"nume":"Bubulescu","materii":{},"prenume":"Bubu"}</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Cu parametruPrelucrare - 2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{"nume":"Bubulescu","materii":{"matematica":[10,9,10],"romana":[7,5,9,4],"informatica":[2,10]},"prenume":"Bubu"}</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800">
              <a:solidFill>
                <a:schemeClr val="dk2"/>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2" name="Shape 242"/>
        <p:cNvGrpSpPr/>
        <p:nvPr/>
      </p:nvGrpSpPr>
      <p:grpSpPr>
        <a:xfrm>
          <a:off x="0" y="0"/>
          <a:ext cx="0" cy="0"/>
          <a:chOff x="0" y="0"/>
          <a:chExt cx="0" cy="0"/>
        </a:xfrm>
      </p:grpSpPr>
      <p:sp>
        <p:nvSpPr>
          <p:cNvPr id="243" name="Google Shape;243;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parsare JavaScript (6)</a:t>
            </a:r>
            <a:endParaRPr/>
          </a:p>
        </p:txBody>
      </p:sp>
      <p:sp>
        <p:nvSpPr>
          <p:cNvPr id="244" name="Google Shape;244;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47" name="Google Shape;247;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48" name="Google Shape;248;p27"/>
          <p:cNvSpPr txBox="1"/>
          <p:nvPr/>
        </p:nvSpPr>
        <p:spPr>
          <a:xfrm>
            <a:off x="317150" y="1036925"/>
            <a:ext cx="4038000" cy="297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obiect={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nume:</a:t>
            </a:r>
            <a:r>
              <a:rPr lang="en" sz="950">
                <a:solidFill>
                  <a:srgbClr val="A31515"/>
                </a:solidFill>
                <a:highlight>
                  <a:srgbClr val="FFFFFF"/>
                </a:highlight>
                <a:latin typeface="Courier New"/>
                <a:ea typeface="Courier New"/>
                <a:cs typeface="Courier New"/>
                <a:sym typeface="Courier New"/>
              </a:rPr>
              <a:t>"Bubulescu"</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prenume:</a:t>
            </a:r>
            <a:r>
              <a:rPr lang="en" sz="950">
                <a:solidFill>
                  <a:srgbClr val="A31515"/>
                </a:solidFill>
                <a:highlight>
                  <a:srgbClr val="FFFFFF"/>
                </a:highlight>
                <a:latin typeface="Courier New"/>
                <a:ea typeface="Courier New"/>
                <a:cs typeface="Courier New"/>
                <a:sym typeface="Courier New"/>
              </a:rPr>
              <a:t>"Bubu"</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materii:{</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matematica: [</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romana: [</a:t>
            </a:r>
            <a:r>
              <a:rPr lang="en" sz="950">
                <a:solidFill>
                  <a:srgbClr val="098658"/>
                </a:solidFill>
                <a:highlight>
                  <a:srgbClr val="FFFFFF"/>
                </a:highlight>
                <a:latin typeface="Courier New"/>
                <a:ea typeface="Courier New"/>
                <a:cs typeface="Courier New"/>
                <a:sym typeface="Courier New"/>
              </a:rPr>
              <a:t>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informatica:[</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hobbyuri:[</a:t>
            </a:r>
            <a:r>
              <a:rPr lang="en" sz="950">
                <a:solidFill>
                  <a:srgbClr val="A31515"/>
                </a:solidFill>
                <a:highlight>
                  <a:srgbClr val="FFFFFF"/>
                </a:highlight>
                <a:latin typeface="Courier New"/>
                <a:ea typeface="Courier New"/>
                <a:cs typeface="Courier New"/>
                <a:sym typeface="Courier New"/>
              </a:rPr>
              <a:t>"sah"</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"anime"</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"rachete"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sirJSON=JSON.stringify(obiect,parcurgeObiect);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parcurgeObiect(cheie, valoare){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"cheie="</a:t>
            </a:r>
            <a:r>
              <a:rPr lang="en" sz="950">
                <a:solidFill>
                  <a:schemeClr val="dk1"/>
                </a:solidFill>
                <a:highlight>
                  <a:srgbClr val="FFFFFF"/>
                </a:highlight>
                <a:latin typeface="Courier New"/>
                <a:ea typeface="Courier New"/>
                <a:cs typeface="Courier New"/>
                <a:sym typeface="Courier New"/>
              </a:rPr>
              <a:t>,cheie, </a:t>
            </a:r>
            <a:r>
              <a:rPr lang="en" sz="950">
                <a:solidFill>
                  <a:srgbClr val="A31515"/>
                </a:solidFill>
                <a:highlight>
                  <a:srgbClr val="FFFFFF"/>
                </a:highlight>
                <a:latin typeface="Courier New"/>
                <a:ea typeface="Courier New"/>
                <a:cs typeface="Courier New"/>
                <a:sym typeface="Courier New"/>
              </a:rPr>
              <a:t>" valoare="</a:t>
            </a:r>
            <a:r>
              <a:rPr lang="en" sz="950">
                <a:solidFill>
                  <a:schemeClr val="dk1"/>
                </a:solidFill>
                <a:highlight>
                  <a:srgbClr val="FFFFFF"/>
                </a:highlight>
                <a:latin typeface="Courier New"/>
                <a:ea typeface="Courier New"/>
                <a:cs typeface="Courier New"/>
                <a:sym typeface="Courier New"/>
              </a:rPr>
              <a:t>,valoare);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valoare;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"\n\nSirul rezultat:"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console.log(sirJSON);</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
        <p:nvSpPr>
          <p:cNvPr id="249" name="Google Shape;249;p27"/>
          <p:cNvSpPr txBox="1"/>
          <p:nvPr/>
        </p:nvSpPr>
        <p:spPr>
          <a:xfrm>
            <a:off x="4519300" y="884525"/>
            <a:ext cx="4318500" cy="39867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valoare=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  nume: 'Bubulescu',</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  prenume: 'Bubu',</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  materii: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	matematica: [ 10, 9, 10 ],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	romana: [ 7, 5, 9, 4 ],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	informatica: [ 2, 10 ]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  hobbyuri: [ 'sah', 'anime', 'rachete'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nume  valoare= Bubulescu</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prenume  valoare= Bubu</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materii  valoare=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  matematica: [ 10, 9, 10 ],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  romana: [ 7, 5, 9, 4 ],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  informatica: [ 2, 10 ]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matematica  valoare= [ 10, 9, 10 ]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0  valoare= 10</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1  valoare= 9</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2  valoare= 10</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romana  valoare= [ 7, 5, 9, 4 ]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0  valoare= 7</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1  valoare= 5</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2  valoare= 9</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3  valoare= 4</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informatica  valoare= [ 2, 10 ]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0  valoare= 2</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1  valoare= 10</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hobbyuri  valoare= [ 'sah', 'anime', 'rachete'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0  valoare= sah</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1  valoare= anime</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cheie= 2  valoare= rachete</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65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650">
                <a:solidFill>
                  <a:schemeClr val="dk2"/>
                </a:solidFill>
                <a:latin typeface="Courier New"/>
                <a:ea typeface="Courier New"/>
                <a:cs typeface="Courier New"/>
                <a:sym typeface="Courier New"/>
              </a:rPr>
              <a:t>Sirul rezultat:</a:t>
            </a:r>
            <a:endParaRPr sz="6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650">
                <a:solidFill>
                  <a:schemeClr val="dk2"/>
                </a:solidFill>
                <a:latin typeface="Courier New"/>
                <a:ea typeface="Courier New"/>
                <a:cs typeface="Courier New"/>
                <a:sym typeface="Courier New"/>
              </a:rPr>
              <a:t>{"nume":"Bubulescu","prenume":"Bubu","materii":{"matematica":[10,9,10],"romana":[7,5,9,4],"informatica":[2,10]},"hobbyuri":["sah","anime","rachete"]}</a:t>
            </a:r>
            <a:endParaRPr sz="650">
              <a:solidFill>
                <a:schemeClr val="dk2"/>
              </a:solidFill>
              <a:latin typeface="Courier New"/>
              <a:ea typeface="Courier New"/>
              <a:cs typeface="Courier New"/>
              <a:sym typeface="Courier New"/>
            </a:endParaRPr>
          </a:p>
        </p:txBody>
      </p:sp>
      <p:sp>
        <p:nvSpPr>
          <p:cNvPr id="250" name="Google Shape;250;p27"/>
          <p:cNvSpPr txBox="1"/>
          <p:nvPr/>
        </p:nvSpPr>
        <p:spPr>
          <a:xfrm>
            <a:off x="311700" y="4126325"/>
            <a:ext cx="4038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Observați parcurgerea A-preordine a arborelui asociat obiectului. Funcția parcurgeObiect trece prin fiecare pereche (cheie, valoare) din tot obiectul, înclusiv din obiecte secundare (care sunt valori ale unor proprietăți)</a:t>
            </a:r>
            <a:endParaRPr sz="11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4" name="Shape 254"/>
        <p:cNvGrpSpPr/>
        <p:nvPr/>
      </p:nvGrpSpPr>
      <p:grpSpPr>
        <a:xfrm>
          <a:off x="0" y="0"/>
          <a:ext cx="0" cy="0"/>
          <a:chOff x="0" y="0"/>
          <a:chExt cx="0" cy="0"/>
        </a:xfrm>
      </p:grpSpPr>
      <p:sp>
        <p:nvSpPr>
          <p:cNvPr id="255" name="Google Shape;255;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parsare JavaScript (7)</a:t>
            </a:r>
            <a:endParaRPr/>
          </a:p>
        </p:txBody>
      </p:sp>
      <p:sp>
        <p:nvSpPr>
          <p:cNvPr id="256" name="Google Shape;256;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59" name="Google Shape;259;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60" name="Google Shape;260;p28"/>
          <p:cNvSpPr txBox="1"/>
          <p:nvPr/>
        </p:nvSpPr>
        <p:spPr>
          <a:xfrm>
            <a:off x="317150" y="884525"/>
            <a:ext cx="5280000" cy="3965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obiect={</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nume:</a:t>
            </a:r>
            <a:r>
              <a:rPr lang="en" sz="900">
                <a:solidFill>
                  <a:srgbClr val="A31515"/>
                </a:solidFill>
                <a:highlight>
                  <a:srgbClr val="FFFFFF"/>
                </a:highlight>
                <a:latin typeface="Courier New"/>
                <a:ea typeface="Courier New"/>
                <a:cs typeface="Courier New"/>
                <a:sym typeface="Courier New"/>
              </a:rPr>
              <a:t>"Bubulescu"</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prenume:</a:t>
            </a:r>
            <a:r>
              <a:rPr lang="en" sz="900">
                <a:solidFill>
                  <a:srgbClr val="A31515"/>
                </a:solidFill>
                <a:highlight>
                  <a:srgbClr val="FFFFFF"/>
                </a:highlight>
                <a:latin typeface="Courier New"/>
                <a:ea typeface="Courier New"/>
                <a:cs typeface="Courier New"/>
                <a:sym typeface="Courier New"/>
              </a:rPr>
              <a:t>"Bubu"</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materii:{</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matematica: [</a:t>
            </a:r>
            <a:r>
              <a:rPr lang="en" sz="900">
                <a:solidFill>
                  <a:srgbClr val="098658"/>
                </a:solidFill>
                <a:highlight>
                  <a:srgbClr val="FFFFFF"/>
                </a:highlight>
                <a:latin typeface="Courier New"/>
                <a:ea typeface="Courier New"/>
                <a:cs typeface="Courier New"/>
                <a:sym typeface="Courier New"/>
              </a:rPr>
              <a:t>10</a:t>
            </a:r>
            <a:r>
              <a:rPr lang="en" sz="900">
                <a:solidFill>
                  <a:schemeClr val="dk1"/>
                </a:solidFill>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9</a:t>
            </a:r>
            <a:r>
              <a:rPr lang="en" sz="900">
                <a:solidFill>
                  <a:schemeClr val="dk1"/>
                </a:solidFill>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10</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romana: [</a:t>
            </a:r>
            <a:r>
              <a:rPr lang="en" sz="900">
                <a:solidFill>
                  <a:srgbClr val="098658"/>
                </a:solidFill>
                <a:highlight>
                  <a:srgbClr val="FFFFFF"/>
                </a:highlight>
                <a:latin typeface="Courier New"/>
                <a:ea typeface="Courier New"/>
                <a:cs typeface="Courier New"/>
                <a:sym typeface="Courier New"/>
              </a:rPr>
              <a:t>7</a:t>
            </a:r>
            <a:r>
              <a:rPr lang="en" sz="900">
                <a:solidFill>
                  <a:schemeClr val="dk1"/>
                </a:solidFill>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5</a:t>
            </a:r>
            <a:r>
              <a:rPr lang="en" sz="900">
                <a:solidFill>
                  <a:schemeClr val="dk1"/>
                </a:solidFill>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9</a:t>
            </a:r>
            <a:r>
              <a:rPr lang="en" sz="900">
                <a:solidFill>
                  <a:schemeClr val="dk1"/>
                </a:solidFill>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4</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informatica:[</a:t>
            </a:r>
            <a:r>
              <a:rPr lang="en" sz="900">
                <a:solidFill>
                  <a:srgbClr val="098658"/>
                </a:solidFill>
                <a:highlight>
                  <a:srgbClr val="FFFFFF"/>
                </a:highlight>
                <a:latin typeface="Courier New"/>
                <a:ea typeface="Courier New"/>
                <a:cs typeface="Courier New"/>
                <a:sym typeface="Courier New"/>
              </a:rPr>
              <a:t>2</a:t>
            </a:r>
            <a:r>
              <a:rPr lang="en" sz="900">
                <a:solidFill>
                  <a:schemeClr val="dk1"/>
                </a:solidFill>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10</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hobbyuri:[</a:t>
            </a:r>
            <a:r>
              <a:rPr lang="en" sz="900">
                <a:solidFill>
                  <a:srgbClr val="A31515"/>
                </a:solidFill>
                <a:highlight>
                  <a:srgbClr val="FFFFFF"/>
                </a:highlight>
                <a:latin typeface="Courier New"/>
                <a:ea typeface="Courier New"/>
                <a:cs typeface="Courier New"/>
                <a:sym typeface="Courier New"/>
              </a:rPr>
              <a:t>"sah"</a:t>
            </a:r>
            <a:r>
              <a:rPr lang="en" sz="900">
                <a:solidFill>
                  <a:schemeClr val="dk1"/>
                </a:solidFill>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"anime"</a:t>
            </a:r>
            <a:r>
              <a:rPr lang="en" sz="900">
                <a:solidFill>
                  <a:schemeClr val="dk1"/>
                </a:solidFill>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"rachete"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sirJSON=JSON.stringify(obiect,prelucrareObiect);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0000FF"/>
                </a:solidFill>
                <a:highlight>
                  <a:srgbClr val="FFFFFF"/>
                </a:highlight>
                <a:latin typeface="Courier New"/>
                <a:ea typeface="Courier New"/>
                <a:cs typeface="Courier New"/>
                <a:sym typeface="Courier New"/>
              </a:rPr>
              <a:t>function</a:t>
            </a:r>
            <a:r>
              <a:rPr lang="en" sz="900">
                <a:solidFill>
                  <a:schemeClr val="dk1"/>
                </a:solidFill>
                <a:highlight>
                  <a:srgbClr val="FFFFFF"/>
                </a:highlight>
                <a:latin typeface="Courier New"/>
                <a:ea typeface="Courier New"/>
                <a:cs typeface="Courier New"/>
                <a:sym typeface="Courier New"/>
              </a:rPr>
              <a:t> prelucrareObiect(cheie, valoare){</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if</a:t>
            </a:r>
            <a:r>
              <a:rPr lang="en" sz="900">
                <a:solidFill>
                  <a:schemeClr val="dk1"/>
                </a:solidFill>
                <a:highlight>
                  <a:srgbClr val="FFFFFF"/>
                </a:highlight>
                <a:latin typeface="Courier New"/>
                <a:ea typeface="Courier New"/>
                <a:cs typeface="Courier New"/>
                <a:sym typeface="Courier New"/>
              </a:rPr>
              <a:t> (cheie==</a:t>
            </a:r>
            <a:r>
              <a:rPr lang="en" sz="900">
                <a:solidFill>
                  <a:srgbClr val="A31515"/>
                </a:solidFill>
                <a:highlight>
                  <a:srgbClr val="FFFFFF"/>
                </a:highlight>
                <a:latin typeface="Courier New"/>
                <a:ea typeface="Courier New"/>
                <a:cs typeface="Courier New"/>
                <a:sym typeface="Courier New"/>
              </a:rPr>
              <a:t>"materii"</a:t>
            </a:r>
            <a:r>
              <a:rPr lang="e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for</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let</a:t>
            </a:r>
            <a:r>
              <a:rPr lang="en" sz="900">
                <a:solidFill>
                  <a:schemeClr val="dk1"/>
                </a:solidFill>
                <a:highlight>
                  <a:srgbClr val="FFFFFF"/>
                </a:highlight>
                <a:latin typeface="Courier New"/>
                <a:ea typeface="Courier New"/>
                <a:cs typeface="Courier New"/>
                <a:sym typeface="Courier New"/>
              </a:rPr>
              <a:t> materie </a:t>
            </a:r>
            <a:r>
              <a:rPr lang="en" sz="900">
                <a:solidFill>
                  <a:srgbClr val="0000FF"/>
                </a:solidFill>
                <a:highlight>
                  <a:srgbClr val="FFFFFF"/>
                </a:highlight>
                <a:latin typeface="Courier New"/>
                <a:ea typeface="Courier New"/>
                <a:cs typeface="Courier New"/>
                <a:sym typeface="Courier New"/>
              </a:rPr>
              <a:t>in</a:t>
            </a:r>
            <a:r>
              <a:rPr lang="en" sz="900">
                <a:solidFill>
                  <a:schemeClr val="dk1"/>
                </a:solidFill>
                <a:highlight>
                  <a:srgbClr val="FFFFFF"/>
                </a:highlight>
                <a:latin typeface="Courier New"/>
                <a:ea typeface="Courier New"/>
                <a:cs typeface="Courier New"/>
                <a:sym typeface="Courier New"/>
              </a:rPr>
              <a:t> valoare){</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vectNote=valoare[materie];</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suma=</a:t>
            </a:r>
            <a:r>
              <a:rPr lang="en" sz="900">
                <a:solidFill>
                  <a:srgbClr val="098658"/>
                </a:solidFill>
                <a:highlight>
                  <a:srgbClr val="FFFFFF"/>
                </a:highlight>
                <a:latin typeface="Courier New"/>
                <a:ea typeface="Courier New"/>
                <a:cs typeface="Courier New"/>
                <a:sym typeface="Courier New"/>
              </a:rPr>
              <a:t>0</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for</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let</a:t>
            </a:r>
            <a:r>
              <a:rPr lang="en" sz="900">
                <a:solidFill>
                  <a:schemeClr val="dk1"/>
                </a:solidFill>
                <a:highlight>
                  <a:srgbClr val="FFFFFF"/>
                </a:highlight>
                <a:latin typeface="Courier New"/>
                <a:ea typeface="Courier New"/>
                <a:cs typeface="Courier New"/>
                <a:sym typeface="Courier New"/>
              </a:rPr>
              <a:t> nota </a:t>
            </a:r>
            <a:r>
              <a:rPr lang="en" sz="900">
                <a:solidFill>
                  <a:srgbClr val="0000FF"/>
                </a:solidFill>
                <a:highlight>
                  <a:srgbClr val="FFFFFF"/>
                </a:highlight>
                <a:latin typeface="Courier New"/>
                <a:ea typeface="Courier New"/>
                <a:cs typeface="Courier New"/>
                <a:sym typeface="Courier New"/>
              </a:rPr>
              <a:t>of</a:t>
            </a:r>
            <a:r>
              <a:rPr lang="en" sz="900">
                <a:solidFill>
                  <a:schemeClr val="dk1"/>
                </a:solidFill>
                <a:highlight>
                  <a:srgbClr val="FFFFFF"/>
                </a:highlight>
                <a:latin typeface="Courier New"/>
                <a:ea typeface="Courier New"/>
                <a:cs typeface="Courier New"/>
                <a:sym typeface="Courier New"/>
              </a:rPr>
              <a:t> vectNote)</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suma+=nota;</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valoare[materie]=Math.round(suma/vectNote.length*</a:t>
            </a:r>
            <a:r>
              <a:rPr lang="en" sz="900">
                <a:solidFill>
                  <a:srgbClr val="098658"/>
                </a:solidFill>
                <a:highlight>
                  <a:srgbClr val="FFFFFF"/>
                </a:highlight>
                <a:latin typeface="Courier New"/>
                <a:ea typeface="Courier New"/>
                <a:cs typeface="Courier New"/>
                <a:sym typeface="Courier New"/>
              </a:rPr>
              <a:t>100</a:t>
            </a:r>
            <a:r>
              <a:rPr lang="en" sz="900">
                <a:solidFill>
                  <a:schemeClr val="dk1"/>
                </a:solidFill>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100</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return</a:t>
            </a:r>
            <a:r>
              <a:rPr lang="en" sz="900">
                <a:solidFill>
                  <a:schemeClr val="dk1"/>
                </a:solidFill>
                <a:highlight>
                  <a:srgbClr val="FFFFFF"/>
                </a:highlight>
                <a:latin typeface="Courier New"/>
                <a:ea typeface="Courier New"/>
                <a:cs typeface="Courier New"/>
                <a:sym typeface="Courier New"/>
              </a:rPr>
              <a:t> valoare</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if</a:t>
            </a:r>
            <a:r>
              <a:rPr lang="en" sz="900">
                <a:solidFill>
                  <a:schemeClr val="dk1"/>
                </a:solidFill>
                <a:highlight>
                  <a:srgbClr val="FFFFFF"/>
                </a:highlight>
                <a:latin typeface="Courier New"/>
                <a:ea typeface="Courier New"/>
                <a:cs typeface="Courier New"/>
                <a:sym typeface="Courier New"/>
              </a:rPr>
              <a:t> (cheie!=</a:t>
            </a:r>
            <a:r>
              <a:rPr lang="en" sz="900">
                <a:solidFill>
                  <a:srgbClr val="A31515"/>
                </a:solidFill>
                <a:highlight>
                  <a:srgbClr val="FFFFFF"/>
                </a:highlight>
                <a:latin typeface="Courier New"/>
                <a:ea typeface="Courier New"/>
                <a:cs typeface="Courier New"/>
                <a:sym typeface="Courier New"/>
              </a:rPr>
              <a:t>"hobbyuri"</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return</a:t>
            </a:r>
            <a:r>
              <a:rPr lang="en" sz="900">
                <a:solidFill>
                  <a:schemeClr val="dk1"/>
                </a:solidFill>
                <a:highlight>
                  <a:srgbClr val="FFFFFF"/>
                </a:highlight>
                <a:latin typeface="Courier New"/>
                <a:ea typeface="Courier New"/>
                <a:cs typeface="Courier New"/>
                <a:sym typeface="Courier New"/>
              </a:rPr>
              <a:t> valoare;</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console.log(</a:t>
            </a:r>
            <a:r>
              <a:rPr lang="en" sz="900">
                <a:solidFill>
                  <a:srgbClr val="A31515"/>
                </a:solidFill>
                <a:highlight>
                  <a:srgbClr val="FFFFFF"/>
                </a:highlight>
                <a:latin typeface="Courier New"/>
                <a:ea typeface="Courier New"/>
                <a:cs typeface="Courier New"/>
                <a:sym typeface="Courier New"/>
              </a:rPr>
              <a:t>"\n\nSirul rezultat:"</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console.log(sirJSON);</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p:txBody>
      </p:sp>
      <p:sp>
        <p:nvSpPr>
          <p:cNvPr id="261" name="Google Shape;261;p28"/>
          <p:cNvSpPr txBox="1"/>
          <p:nvPr/>
        </p:nvSpPr>
        <p:spPr>
          <a:xfrm>
            <a:off x="5979700" y="1017725"/>
            <a:ext cx="2734800" cy="14316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2"/>
                </a:solidFill>
                <a:latin typeface="Courier New"/>
                <a:ea typeface="Courier New"/>
                <a:cs typeface="Courier New"/>
                <a:sym typeface="Courier New"/>
              </a:rPr>
              <a:t>Sirul rezultat:</a:t>
            </a:r>
            <a:endParaRPr sz="13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50">
                <a:solidFill>
                  <a:schemeClr val="dk2"/>
                </a:solidFill>
                <a:latin typeface="Courier New"/>
                <a:ea typeface="Courier New"/>
                <a:cs typeface="Courier New"/>
                <a:sym typeface="Courier New"/>
              </a:rPr>
              <a:t>{"nume":"Bubulescu","prenume":"Bubu","materii":{"matematica":9.67,"romana":6.25,"informatica":6}}</a:t>
            </a:r>
            <a:endParaRPr sz="1350">
              <a:solidFill>
                <a:schemeClr val="dk2"/>
              </a:solidFill>
              <a:latin typeface="Courier New"/>
              <a:ea typeface="Courier New"/>
              <a:cs typeface="Courier New"/>
              <a:sym typeface="Courier New"/>
            </a:endParaRPr>
          </a:p>
        </p:txBody>
      </p:sp>
      <p:sp>
        <p:nvSpPr>
          <p:cNvPr id="262" name="Google Shape;262;p28"/>
          <p:cNvSpPr txBox="1"/>
          <p:nvPr/>
        </p:nvSpPr>
        <p:spPr>
          <a:xfrm>
            <a:off x="5979600" y="2492700"/>
            <a:ext cx="2734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Dacă vrem să schimbăm valori ale unor proprietăți, returnăm alte valori pentru cheile corespunatoare (de exemplu, am returnat media notelor pentru fiecare materie).</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Dacă dorim să nu păstrăm o anumită proprietate, returnăm în mod explicit null, sau nu returnăm nimic pentru ea (cum a fost în cazul proprietății </a:t>
            </a:r>
            <a:r>
              <a:rPr i="1" lang="en" sz="1100">
                <a:solidFill>
                  <a:schemeClr val="dk2"/>
                </a:solidFill>
              </a:rPr>
              <a:t>hobbyuri</a:t>
            </a:r>
            <a:r>
              <a:rPr lang="en" sz="1100">
                <a:solidFill>
                  <a:schemeClr val="dk2"/>
                </a:solidFill>
              </a:rPr>
              <a:t>).</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rgbClr val="FF0000"/>
                </a:solidFill>
              </a:rPr>
              <a:t>Observație: aici am schimbat obiectul inițial; dacă dorim fără schimbare, facem o copie pentru valoare.</a:t>
            </a:r>
            <a:endParaRPr sz="11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6" name="Shape 266"/>
        <p:cNvGrpSpPr/>
        <p:nvPr/>
      </p:nvGrpSpPr>
      <p:grpSpPr>
        <a:xfrm>
          <a:off x="0" y="0"/>
          <a:ext cx="0" cy="0"/>
          <a:chOff x="0" y="0"/>
          <a:chExt cx="0" cy="0"/>
        </a:xfrm>
      </p:grpSpPr>
      <p:sp>
        <p:nvSpPr>
          <p:cNvPr id="267" name="Google Shape;267;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parsare JavaScript (8)</a:t>
            </a:r>
            <a:endParaRPr/>
          </a:p>
        </p:txBody>
      </p:sp>
      <p:sp>
        <p:nvSpPr>
          <p:cNvPr id="268" name="Google Shape;268;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71" name="Google Shape;271;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72" name="Google Shape;272;p29"/>
          <p:cNvSpPr txBox="1"/>
          <p:nvPr/>
        </p:nvSpPr>
        <p:spPr>
          <a:xfrm>
            <a:off x="317150" y="884525"/>
            <a:ext cx="3771000" cy="3965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obiect={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nume:</a:t>
            </a:r>
            <a:r>
              <a:rPr lang="en" sz="850">
                <a:solidFill>
                  <a:srgbClr val="A31515"/>
                </a:solidFill>
                <a:highlight>
                  <a:srgbClr val="FFFFFF"/>
                </a:highlight>
                <a:latin typeface="Courier New"/>
                <a:ea typeface="Courier New"/>
                <a:cs typeface="Courier New"/>
                <a:sym typeface="Courier New"/>
              </a:rPr>
              <a:t>"Bubulescu"</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prenume:</a:t>
            </a:r>
            <a:r>
              <a:rPr lang="en" sz="850">
                <a:solidFill>
                  <a:srgbClr val="A31515"/>
                </a:solidFill>
                <a:highlight>
                  <a:srgbClr val="FFFFFF"/>
                </a:highlight>
                <a:latin typeface="Courier New"/>
                <a:ea typeface="Courier New"/>
                <a:cs typeface="Courier New"/>
                <a:sym typeface="Courier New"/>
              </a:rPr>
              <a:t>"Bubu"</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materii:{</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matematica: [</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romana: [</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informatica:[</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hobbyuri:[</a:t>
            </a:r>
            <a:r>
              <a:rPr lang="en" sz="850">
                <a:solidFill>
                  <a:srgbClr val="A31515"/>
                </a:solidFill>
                <a:highlight>
                  <a:srgbClr val="FFFFFF"/>
                </a:highlight>
                <a:latin typeface="Courier New"/>
                <a:ea typeface="Courier New"/>
                <a:cs typeface="Courier New"/>
                <a:sym typeface="Courier New"/>
              </a:rPr>
              <a:t>"sah"</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"anime"</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"rachete"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sirJSON=JSON.stringify(obiect,</a:t>
            </a:r>
            <a:r>
              <a:rPr lang="en" sz="850">
                <a:solidFill>
                  <a:srgbClr val="0000FF"/>
                </a:solidFill>
                <a:highlight>
                  <a:srgbClr val="FFFFFF"/>
                </a:highlight>
                <a:latin typeface="Courier New"/>
                <a:ea typeface="Courier New"/>
                <a:cs typeface="Courier New"/>
                <a:sym typeface="Courier New"/>
              </a:rPr>
              <a:t>null</a:t>
            </a:r>
            <a:r>
              <a:rPr lang="en" sz="850">
                <a:solidFill>
                  <a:schemeClr val="dk1"/>
                </a:solidFill>
                <a:highlight>
                  <a:srgbClr val="FFFFFF"/>
                </a:highlight>
                <a:latin typeface="Courier New"/>
                <a:ea typeface="Courier New"/>
                <a:cs typeface="Courier New"/>
                <a:sym typeface="Courier New"/>
              </a:rPr>
              <a:t>, </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"\n\nSirul rezultat 1 :"</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console.log(sirJSON);</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sirJSON=JSON.stringify(obiect,prelucrareObiect, </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"\n\nSirul rezultat 2 :"</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console.log(sirJSON);</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8000"/>
                </a:solidFill>
                <a:highlight>
                  <a:srgbClr val="FFFFFF"/>
                </a:highlight>
                <a:latin typeface="Courier New"/>
                <a:ea typeface="Courier New"/>
                <a:cs typeface="Courier New"/>
                <a:sym typeface="Courier New"/>
              </a:rPr>
              <a:t>//observatie! în urma prelucrarii am schimbat obiectul</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sirJSON=JSON.stringify(obiect,</a:t>
            </a:r>
            <a:r>
              <a:rPr lang="en" sz="850">
                <a:solidFill>
                  <a:srgbClr val="0000FF"/>
                </a:solidFill>
                <a:highlight>
                  <a:srgbClr val="FFFFFF"/>
                </a:highlight>
                <a:latin typeface="Courier New"/>
                <a:ea typeface="Courier New"/>
                <a:cs typeface="Courier New"/>
                <a:sym typeface="Courier New"/>
              </a:rPr>
              <a:t>null</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"\n\nSirul rezultat 3 :"</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console.log(sirJSON);</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00">
              <a:solidFill>
                <a:schemeClr val="dk1"/>
              </a:solidFill>
              <a:highlight>
                <a:srgbClr val="FFFFFF"/>
              </a:highlight>
              <a:latin typeface="Courier New"/>
              <a:ea typeface="Courier New"/>
              <a:cs typeface="Courier New"/>
              <a:sym typeface="Courier New"/>
            </a:endParaRPr>
          </a:p>
        </p:txBody>
      </p:sp>
      <p:sp>
        <p:nvSpPr>
          <p:cNvPr id="273" name="Google Shape;273;p29"/>
          <p:cNvSpPr txBox="1"/>
          <p:nvPr/>
        </p:nvSpPr>
        <p:spPr>
          <a:xfrm>
            <a:off x="4203600" y="986925"/>
            <a:ext cx="1932000" cy="35325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50">
                <a:solidFill>
                  <a:schemeClr val="dk2"/>
                </a:solidFill>
                <a:latin typeface="Courier New"/>
                <a:ea typeface="Courier New"/>
                <a:cs typeface="Courier New"/>
                <a:sym typeface="Courier New"/>
              </a:rPr>
              <a:t>Sirul rezultat 1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"nume": "Bubulescu",</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"prenume": "Bubu",</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"materii":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"matematica":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10,</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9,</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10</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"romana":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7,</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5,</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9,</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4</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"informatica":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2,</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10</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"hobbyuri":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"sah",</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"anime",</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"rachete"</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750">
              <a:solidFill>
                <a:schemeClr val="dk2"/>
              </a:solidFill>
              <a:latin typeface="Courier New"/>
              <a:ea typeface="Courier New"/>
              <a:cs typeface="Courier New"/>
              <a:sym typeface="Courier New"/>
            </a:endParaRPr>
          </a:p>
        </p:txBody>
      </p:sp>
      <p:sp>
        <p:nvSpPr>
          <p:cNvPr id="274" name="Google Shape;274;p29"/>
          <p:cNvSpPr txBox="1"/>
          <p:nvPr/>
        </p:nvSpPr>
        <p:spPr>
          <a:xfrm>
            <a:off x="6286350" y="987050"/>
            <a:ext cx="2551500" cy="35325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Sirul rezultat 2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"nume": "Bubulescu",</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"prenume": "Bubu",</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"materii":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"matematica": 9.67,</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"romana": 6.25,</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"informatica": 6</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Sirul rezultat 3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"nume": "Bubulescu",</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"prenume": "Bubu",</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"materii":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"matematica": 9.67,</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"romana": 6.25,</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"informatica": 6</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"hobbyuri":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"sah",</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"anime",</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"rachete"</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a:t>
            </a:r>
            <a:endParaRPr sz="750">
              <a:solidFill>
                <a:schemeClr val="dk2"/>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8" name="Shape 278"/>
        <p:cNvGrpSpPr/>
        <p:nvPr/>
      </p:nvGrpSpPr>
      <p:grpSpPr>
        <a:xfrm>
          <a:off x="0" y="0"/>
          <a:ext cx="0" cy="0"/>
          <a:chOff x="0" y="0"/>
          <a:chExt cx="0" cy="0"/>
        </a:xfrm>
      </p:grpSpPr>
      <p:sp>
        <p:nvSpPr>
          <p:cNvPr id="279" name="Google Shape;279;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parsare JavaScript (9)</a:t>
            </a:r>
            <a:endParaRPr/>
          </a:p>
        </p:txBody>
      </p:sp>
      <p:sp>
        <p:nvSpPr>
          <p:cNvPr id="280" name="Google Shape;280;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83" name="Google Shape;283;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4" name="Google Shape;284;p30"/>
          <p:cNvSpPr txBox="1"/>
          <p:nvPr/>
        </p:nvSpPr>
        <p:spPr>
          <a:xfrm>
            <a:off x="317150" y="960725"/>
            <a:ext cx="4212300" cy="3775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obiect={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nume:</a:t>
            </a:r>
            <a:r>
              <a:rPr lang="en" sz="750">
                <a:solidFill>
                  <a:srgbClr val="A31515"/>
                </a:solidFill>
                <a:highlight>
                  <a:srgbClr val="FFFFFF"/>
                </a:highlight>
                <a:latin typeface="Courier New"/>
                <a:ea typeface="Courier New"/>
                <a:cs typeface="Courier New"/>
                <a:sym typeface="Courier New"/>
              </a:rPr>
              <a:t>"Bubulescu"</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prenume:</a:t>
            </a:r>
            <a:r>
              <a:rPr lang="en" sz="750">
                <a:solidFill>
                  <a:srgbClr val="A31515"/>
                </a:solidFill>
                <a:highlight>
                  <a:srgbClr val="FFFFFF"/>
                </a:highlight>
                <a:latin typeface="Courier New"/>
                <a:ea typeface="Courier New"/>
                <a:cs typeface="Courier New"/>
                <a:sym typeface="Courier New"/>
              </a:rPr>
              <a:t>"Bubu"</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materii:{</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matematica: [</a:t>
            </a:r>
            <a:r>
              <a:rPr lang="en" sz="750">
                <a:solidFill>
                  <a:srgbClr val="098658"/>
                </a:solidFill>
                <a:highlight>
                  <a:srgbClr val="FFFFFF"/>
                </a:highlight>
                <a:latin typeface="Courier New"/>
                <a:ea typeface="Courier New"/>
                <a:cs typeface="Courier New"/>
                <a:sym typeface="Courier New"/>
              </a:rPr>
              <a:t>10</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9</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10</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romana: [</a:t>
            </a:r>
            <a:r>
              <a:rPr lang="en" sz="750">
                <a:solidFill>
                  <a:srgbClr val="098658"/>
                </a:solidFill>
                <a:highlight>
                  <a:srgbClr val="FFFFFF"/>
                </a:highlight>
                <a:latin typeface="Courier New"/>
                <a:ea typeface="Courier New"/>
                <a:cs typeface="Courier New"/>
                <a:sym typeface="Courier New"/>
              </a:rPr>
              <a:t>7</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5</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9</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4</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informatica:[</a:t>
            </a:r>
            <a:r>
              <a:rPr lang="en" sz="750">
                <a:solidFill>
                  <a:srgbClr val="098658"/>
                </a:solidFill>
                <a:highlight>
                  <a:srgbClr val="FFFFFF"/>
                </a:highlight>
                <a:latin typeface="Courier New"/>
                <a:ea typeface="Courier New"/>
                <a:cs typeface="Courier New"/>
                <a:sym typeface="Courier New"/>
              </a:rPr>
              <a:t>2</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10</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hobbyuri:[</a:t>
            </a:r>
            <a:r>
              <a:rPr lang="en" sz="750">
                <a:solidFill>
                  <a:srgbClr val="A31515"/>
                </a:solidFill>
                <a:highlight>
                  <a:srgbClr val="FFFFFF"/>
                </a:highlight>
                <a:latin typeface="Courier New"/>
                <a:ea typeface="Courier New"/>
                <a:cs typeface="Courier New"/>
                <a:sym typeface="Courier New"/>
              </a:rPr>
              <a:t>"sah"</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"anime"</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"rachete"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sirJSON=JSON.stringify(obiect,prelucrareObiectNemodif);</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rgbClr val="0000FF"/>
                </a:solidFill>
                <a:highlight>
                  <a:srgbClr val="FFFFFF"/>
                </a:highlight>
                <a:latin typeface="Courier New"/>
                <a:ea typeface="Courier New"/>
                <a:cs typeface="Courier New"/>
                <a:sym typeface="Courier New"/>
              </a:rPr>
              <a:t>function</a:t>
            </a:r>
            <a:r>
              <a:rPr lang="en" sz="750">
                <a:solidFill>
                  <a:schemeClr val="dk1"/>
                </a:solidFill>
                <a:highlight>
                  <a:srgbClr val="FFFFFF"/>
                </a:highlight>
                <a:latin typeface="Courier New"/>
                <a:ea typeface="Courier New"/>
                <a:cs typeface="Courier New"/>
                <a:sym typeface="Courier New"/>
              </a:rPr>
              <a:t> prelucrareObiectNemodif(cheie, valoare){</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(cheie==</a:t>
            </a:r>
            <a:r>
              <a:rPr lang="en" sz="750">
                <a:solidFill>
                  <a:srgbClr val="A31515"/>
                </a:solidFill>
                <a:highlight>
                  <a:srgbClr val="FFFFFF"/>
                </a:highlight>
                <a:latin typeface="Courier New"/>
                <a:ea typeface="Courier New"/>
                <a:cs typeface="Courier New"/>
                <a:sym typeface="Courier New"/>
              </a:rPr>
              <a:t>"materii"</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valNoua={}</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for</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materie </a:t>
            </a:r>
            <a:r>
              <a:rPr lang="en" sz="750">
                <a:solidFill>
                  <a:srgbClr val="0000FF"/>
                </a:solidFill>
                <a:highlight>
                  <a:srgbClr val="FFFFFF"/>
                </a:highlight>
                <a:latin typeface="Courier New"/>
                <a:ea typeface="Courier New"/>
                <a:cs typeface="Courier New"/>
                <a:sym typeface="Courier New"/>
              </a:rPr>
              <a:t>in</a:t>
            </a:r>
            <a:r>
              <a:rPr lang="en" sz="750">
                <a:solidFill>
                  <a:schemeClr val="dk1"/>
                </a:solidFill>
                <a:highlight>
                  <a:srgbClr val="FFFFFF"/>
                </a:highlight>
                <a:latin typeface="Courier New"/>
                <a:ea typeface="Courier New"/>
                <a:cs typeface="Courier New"/>
                <a:sym typeface="Courier New"/>
              </a:rPr>
              <a:t> valoare){</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vectNote=valoare[materie];</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suma=</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for</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nota </a:t>
            </a:r>
            <a:r>
              <a:rPr lang="en" sz="750">
                <a:solidFill>
                  <a:srgbClr val="0000FF"/>
                </a:solidFill>
                <a:highlight>
                  <a:srgbClr val="FFFFFF"/>
                </a:highlight>
                <a:latin typeface="Courier New"/>
                <a:ea typeface="Courier New"/>
                <a:cs typeface="Courier New"/>
                <a:sym typeface="Courier New"/>
              </a:rPr>
              <a:t>of</a:t>
            </a:r>
            <a:r>
              <a:rPr lang="en" sz="750">
                <a:solidFill>
                  <a:schemeClr val="dk1"/>
                </a:solidFill>
                <a:highlight>
                  <a:srgbClr val="FFFFFF"/>
                </a:highlight>
                <a:latin typeface="Courier New"/>
                <a:ea typeface="Courier New"/>
                <a:cs typeface="Courier New"/>
                <a:sym typeface="Courier New"/>
              </a:rPr>
              <a:t> vectNote)</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suma+=nota;</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valNoua[materie]=Math.round(suma/vectNote.length*</a:t>
            </a:r>
            <a:r>
              <a:rPr lang="en" sz="750">
                <a:solidFill>
                  <a:srgbClr val="098658"/>
                </a:solidFill>
                <a:highlight>
                  <a:srgbClr val="FFFFFF"/>
                </a:highlight>
                <a:latin typeface="Courier New"/>
                <a:ea typeface="Courier New"/>
                <a:cs typeface="Courier New"/>
                <a:sym typeface="Courier New"/>
              </a:rPr>
              <a:t>100</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100</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return</a:t>
            </a:r>
            <a:r>
              <a:rPr lang="en" sz="750">
                <a:solidFill>
                  <a:schemeClr val="dk1"/>
                </a:solidFill>
                <a:highlight>
                  <a:srgbClr val="FFFFFF"/>
                </a:highlight>
                <a:latin typeface="Courier New"/>
                <a:ea typeface="Courier New"/>
                <a:cs typeface="Courier New"/>
                <a:sym typeface="Courier New"/>
              </a:rPr>
              <a:t> valNoua</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(cheie!=</a:t>
            </a:r>
            <a:r>
              <a:rPr lang="en" sz="750">
                <a:solidFill>
                  <a:srgbClr val="A31515"/>
                </a:solidFill>
                <a:highlight>
                  <a:srgbClr val="FFFFFF"/>
                </a:highlight>
                <a:latin typeface="Courier New"/>
                <a:ea typeface="Courier New"/>
                <a:cs typeface="Courier New"/>
                <a:sym typeface="Courier New"/>
              </a:rPr>
              <a:t>"hobbyuri"</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return</a:t>
            </a:r>
            <a:r>
              <a:rPr lang="en" sz="750">
                <a:solidFill>
                  <a:schemeClr val="dk1"/>
                </a:solidFill>
                <a:highlight>
                  <a:srgbClr val="FFFFFF"/>
                </a:highlight>
                <a:latin typeface="Courier New"/>
                <a:ea typeface="Courier New"/>
                <a:cs typeface="Courier New"/>
                <a:sym typeface="Courier New"/>
              </a:rPr>
              <a:t> valoare;</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console.log(</a:t>
            </a:r>
            <a:r>
              <a:rPr lang="en" sz="750">
                <a:solidFill>
                  <a:srgbClr val="A31515"/>
                </a:solidFill>
                <a:highlight>
                  <a:srgbClr val="FFFFFF"/>
                </a:highlight>
                <a:latin typeface="Courier New"/>
                <a:ea typeface="Courier New"/>
                <a:cs typeface="Courier New"/>
                <a:sym typeface="Courier New"/>
              </a:rPr>
              <a:t>"\n\nSirul rezultat:"</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console.log(sirJSON);</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console.log(</a:t>
            </a:r>
            <a:r>
              <a:rPr lang="en" sz="750">
                <a:solidFill>
                  <a:srgbClr val="A31515"/>
                </a:solidFill>
                <a:highlight>
                  <a:srgbClr val="FFFFFF"/>
                </a:highlight>
                <a:latin typeface="Courier New"/>
                <a:ea typeface="Courier New"/>
                <a:cs typeface="Courier New"/>
                <a:sym typeface="Courier New"/>
              </a:rPr>
              <a:t>"\n\nObiectul:"</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//a ramas nemodificat</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console.log(obiect);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00">
              <a:solidFill>
                <a:schemeClr val="dk1"/>
              </a:solidFill>
              <a:highlight>
                <a:srgbClr val="FFFFFF"/>
              </a:highlight>
              <a:latin typeface="Courier New"/>
              <a:ea typeface="Courier New"/>
              <a:cs typeface="Courier New"/>
              <a:sym typeface="Courier New"/>
            </a:endParaRPr>
          </a:p>
        </p:txBody>
      </p:sp>
      <p:sp>
        <p:nvSpPr>
          <p:cNvPr id="285" name="Google Shape;285;p30"/>
          <p:cNvSpPr txBox="1"/>
          <p:nvPr/>
        </p:nvSpPr>
        <p:spPr>
          <a:xfrm>
            <a:off x="4714350" y="1014325"/>
            <a:ext cx="4123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Metoda prelucrareObiectNemodif are același efect extern ca și prelucrareObiect doar că nu mai modifică obiectul</a:t>
            </a:r>
            <a:endParaRPr sz="1100">
              <a:solidFill>
                <a:srgbClr val="FF0000"/>
              </a:solidFill>
            </a:endParaRPr>
          </a:p>
        </p:txBody>
      </p:sp>
      <p:sp>
        <p:nvSpPr>
          <p:cNvPr id="286" name="Google Shape;286;p30"/>
          <p:cNvSpPr txBox="1"/>
          <p:nvPr/>
        </p:nvSpPr>
        <p:spPr>
          <a:xfrm>
            <a:off x="4765700" y="1707025"/>
            <a:ext cx="4066500" cy="20319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50">
                <a:solidFill>
                  <a:schemeClr val="dk2"/>
                </a:solidFill>
                <a:latin typeface="Courier New"/>
                <a:ea typeface="Courier New"/>
                <a:cs typeface="Courier New"/>
                <a:sym typeface="Courier New"/>
              </a:rPr>
              <a:t>Sirul rezultat:</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{"nume":"Bubulescu","prenume":"Bubu","materii":{"matematica":9.67,"romana":6.25,"informatica":6}}</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Obiectul:</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nume: 'Bubulescu',</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prenume: 'Bubu',</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materii: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matematica: [ 10, 9, 10 ],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romana: [ 7, 5, 9, 4 ],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informatica: [ 2, 10 ]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  hobbyuri: [ 'sah', 'anime', 'rachete' ]</a:t>
            </a:r>
            <a:endParaRPr sz="75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50">
                <a:solidFill>
                  <a:schemeClr val="dk2"/>
                </a:solidFill>
                <a:latin typeface="Courier New"/>
                <a:ea typeface="Courier New"/>
                <a:cs typeface="Courier New"/>
                <a:sym typeface="Courier New"/>
              </a:rPr>
              <a:t>}</a:t>
            </a:r>
            <a:endParaRPr sz="750">
              <a:solidFill>
                <a:schemeClr val="dk2"/>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0" name="Shape 290"/>
        <p:cNvGrpSpPr/>
        <p:nvPr/>
      </p:nvGrpSpPr>
      <p:grpSpPr>
        <a:xfrm>
          <a:off x="0" y="0"/>
          <a:ext cx="0" cy="0"/>
          <a:chOff x="0" y="0"/>
          <a:chExt cx="0" cy="0"/>
        </a:xfrm>
      </p:grpSpPr>
      <p:sp>
        <p:nvSpPr>
          <p:cNvPr id="291" name="Google Shape;291;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a:t>
            </a:r>
            <a:r>
              <a:rPr lang="en"/>
              <a:t>- alte observații</a:t>
            </a:r>
            <a:endParaRPr/>
          </a:p>
        </p:txBody>
      </p:sp>
      <p:sp>
        <p:nvSpPr>
          <p:cNvPr id="292" name="Google Shape;292;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95" name="Google Shape;295;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96" name="Google Shape;296;p31"/>
          <p:cNvSpPr txBox="1"/>
          <p:nvPr/>
        </p:nvSpPr>
        <p:spPr>
          <a:xfrm>
            <a:off x="317150" y="981925"/>
            <a:ext cx="8520600" cy="179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lang="en">
                <a:solidFill>
                  <a:srgbClr val="666666"/>
                </a:solidFill>
                <a:highlight>
                  <a:schemeClr val="lt1"/>
                </a:highlight>
              </a:rPr>
              <a:t>JSON nu acceptă comentarii. Unii programatori includ totuși comentarii sub forma unor proprietăți (cu un nume stabilit de ei, de exemplu "comentariu"), însă, dezavantajul evident este că respectiva proprietate va exista în obiect după parsare (dacă se folosește un parser standard și nu unul propriu).</a:t>
            </a:r>
            <a:endParaRPr>
              <a:solidFill>
                <a:srgbClr val="666666"/>
              </a:solidFill>
              <a:highlight>
                <a:schemeClr val="lt1"/>
              </a:highlight>
            </a:endParaRPr>
          </a:p>
          <a:p>
            <a:pPr indent="-317500" lvl="0" marL="457200" rtl="0" algn="l">
              <a:spcBef>
                <a:spcPts val="0"/>
              </a:spcBef>
              <a:spcAft>
                <a:spcPts val="0"/>
              </a:spcAft>
              <a:buClr>
                <a:srgbClr val="666666"/>
              </a:buClr>
              <a:buSzPts val="1400"/>
              <a:buChar char="●"/>
            </a:pPr>
            <a:r>
              <a:rPr lang="en">
                <a:solidFill>
                  <a:srgbClr val="666666"/>
                </a:solidFill>
                <a:highlight>
                  <a:schemeClr val="lt1"/>
                </a:highlight>
              </a:rPr>
              <a:t>tipul MIME asociat este "application/json"</a:t>
            </a:r>
            <a:endParaRPr>
              <a:solidFill>
                <a:srgbClr val="666666"/>
              </a:solidFill>
              <a:highlight>
                <a:schemeClr val="lt1"/>
              </a:highlight>
            </a:endParaRPr>
          </a:p>
          <a:p>
            <a:pPr indent="-317500" lvl="0" marL="457200" rtl="0" algn="l">
              <a:spcBef>
                <a:spcPts val="0"/>
              </a:spcBef>
              <a:spcAft>
                <a:spcPts val="0"/>
              </a:spcAft>
              <a:buClr>
                <a:srgbClr val="666666"/>
              </a:buClr>
              <a:buSzPts val="1400"/>
              <a:buChar char="●"/>
            </a:pPr>
            <a:r>
              <a:rPr lang="en">
                <a:solidFill>
                  <a:srgbClr val="666666"/>
                </a:solidFill>
                <a:highlight>
                  <a:schemeClr val="lt1"/>
                </a:highlight>
              </a:rPr>
              <a:t>se recomandă folosirea </a:t>
            </a:r>
            <a:r>
              <a:rPr i="1" lang="en">
                <a:solidFill>
                  <a:srgbClr val="666666"/>
                </a:solidFill>
                <a:highlight>
                  <a:schemeClr val="lt1"/>
                </a:highlight>
              </a:rPr>
              <a:t>encoding</a:t>
            </a:r>
            <a:r>
              <a:rPr lang="en">
                <a:solidFill>
                  <a:srgbClr val="666666"/>
                </a:solidFill>
                <a:highlight>
                  <a:schemeClr val="lt1"/>
                </a:highlight>
              </a:rPr>
              <a:t>-ului UTF-8 pentru fișierele de tip JSON</a:t>
            </a:r>
            <a:endParaRPr>
              <a:solidFill>
                <a:srgbClr val="666666"/>
              </a:solidFill>
              <a:highlight>
                <a:schemeClr val="lt1"/>
              </a:highlight>
            </a:endParaRPr>
          </a:p>
          <a:p>
            <a:pPr indent="-317500" lvl="0" marL="457200" rtl="0" algn="l">
              <a:spcBef>
                <a:spcPts val="0"/>
              </a:spcBef>
              <a:spcAft>
                <a:spcPts val="0"/>
              </a:spcAft>
              <a:buClr>
                <a:srgbClr val="666666"/>
              </a:buClr>
              <a:buSzPts val="1400"/>
              <a:buChar char="●"/>
            </a:pPr>
            <a:r>
              <a:rPr lang="en">
                <a:solidFill>
                  <a:srgbClr val="666666"/>
                </a:solidFill>
                <a:highlight>
                  <a:schemeClr val="lt1"/>
                </a:highlight>
              </a:rPr>
              <a:t>în obiectele și vectorii JavaScript se poate pune la final o virgulă numită </a:t>
            </a:r>
            <a:r>
              <a:rPr i="1" lang="en">
                <a:solidFill>
                  <a:srgbClr val="666666"/>
                </a:solidFill>
                <a:highlight>
                  <a:schemeClr val="lt1"/>
                </a:highlight>
              </a:rPr>
              <a:t>trailing comma</a:t>
            </a:r>
            <a:r>
              <a:rPr lang="en">
                <a:solidFill>
                  <a:srgbClr val="666666"/>
                </a:solidFill>
                <a:highlight>
                  <a:schemeClr val="lt1"/>
                </a:highlight>
              </a:rPr>
              <a:t> (care facilitează adăugarea de proprietăți noi), Totuși în formatul JSON acest lucru </a:t>
            </a:r>
            <a:r>
              <a:rPr b="1" lang="en">
                <a:solidFill>
                  <a:srgbClr val="666666"/>
                </a:solidFill>
                <a:highlight>
                  <a:schemeClr val="lt1"/>
                </a:highlight>
              </a:rPr>
              <a:t>nu este permis</a:t>
            </a:r>
            <a:r>
              <a:rPr lang="en">
                <a:solidFill>
                  <a:srgbClr val="666666"/>
                </a:solidFill>
                <a:highlight>
                  <a:schemeClr val="lt1"/>
                </a:highlight>
              </a:rPr>
              <a:t>.</a:t>
            </a:r>
            <a:endParaRPr>
              <a:solidFill>
                <a:srgbClr val="666666"/>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600"/>
              </a:spcBef>
              <a:spcAft>
                <a:spcPts val="0"/>
              </a:spcAft>
              <a:buSzPts val="1400"/>
              <a:buAutoNum type="arabicPeriod"/>
            </a:pPr>
            <a:r>
              <a:t/>
            </a:r>
            <a:endParaRPr sz="1400"/>
          </a:p>
          <a:p>
            <a:pPr indent="0" lvl="0" marL="0" rtl="0" algn="l">
              <a:spcBef>
                <a:spcPts val="1600"/>
              </a:spcBef>
              <a:spcAft>
                <a:spcPts val="16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0" name="Shape 300"/>
        <p:cNvGrpSpPr/>
        <p:nvPr/>
      </p:nvGrpSpPr>
      <p:grpSpPr>
        <a:xfrm>
          <a:off x="0" y="0"/>
          <a:ext cx="0" cy="0"/>
          <a:chOff x="0" y="0"/>
          <a:chExt cx="0" cy="0"/>
        </a:xfrm>
      </p:grpSpPr>
      <p:sp>
        <p:nvSpPr>
          <p:cNvPr id="301" name="Google Shape;301;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Bibliografie și linkuri utile</a:t>
            </a:r>
            <a:endParaRPr/>
          </a:p>
        </p:txBody>
      </p:sp>
      <p:sp>
        <p:nvSpPr>
          <p:cNvPr id="302" name="Google Shape;302;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05" name="Google Shape;305;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06" name="Google Shape;306;p32"/>
          <p:cNvSpPr txBox="1"/>
          <p:nvPr/>
        </p:nvSpPr>
        <p:spPr>
          <a:xfrm>
            <a:off x="317150" y="1134325"/>
            <a:ext cx="8520600" cy="2875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666666"/>
              </a:buClr>
              <a:buSzPts val="1400"/>
              <a:buChar char="●"/>
            </a:pPr>
            <a:r>
              <a:rPr lang="en" u="sng">
                <a:solidFill>
                  <a:schemeClr val="hlink"/>
                </a:solidFill>
                <a:highlight>
                  <a:schemeClr val="lt1"/>
                </a:highlight>
                <a:hlinkClick r:id="rId4"/>
              </a:rPr>
              <a:t>https://www.json.org/json-en.html</a:t>
            </a:r>
            <a:r>
              <a:rPr lang="en">
                <a:solidFill>
                  <a:srgbClr val="666666"/>
                </a:solidFill>
                <a:highlight>
                  <a:schemeClr val="lt1"/>
                </a:highlight>
              </a:rPr>
              <a:t> (site-ul oficial JSON)</a:t>
            </a:r>
            <a:endParaRPr>
              <a:solidFill>
                <a:srgbClr val="666666"/>
              </a:solidFill>
              <a:highlight>
                <a:schemeClr val="lt1"/>
              </a:highlight>
            </a:endParaRPr>
          </a:p>
          <a:p>
            <a:pPr indent="-317500" lvl="0" marL="457200" rtl="0" algn="l">
              <a:lnSpc>
                <a:spcPct val="150000"/>
              </a:lnSpc>
              <a:spcBef>
                <a:spcPts val="0"/>
              </a:spcBef>
              <a:spcAft>
                <a:spcPts val="0"/>
              </a:spcAft>
              <a:buClr>
                <a:srgbClr val="666666"/>
              </a:buClr>
              <a:buSzPts val="1400"/>
              <a:buChar char="●"/>
            </a:pPr>
            <a:r>
              <a:rPr lang="en" u="sng">
                <a:solidFill>
                  <a:schemeClr val="hlink"/>
                </a:solidFill>
                <a:highlight>
                  <a:schemeClr val="lt1"/>
                </a:highlight>
                <a:hlinkClick r:id="rId5"/>
              </a:rPr>
              <a:t>https://developer.mozilla.org/en-US/docs/Web/JavaScript/Reference/Global_Objects/JSON</a:t>
            </a:r>
            <a:endParaRPr>
              <a:solidFill>
                <a:srgbClr val="666666"/>
              </a:solidFill>
              <a:highlight>
                <a:schemeClr val="lt1"/>
              </a:highlight>
            </a:endParaRPr>
          </a:p>
          <a:p>
            <a:pPr indent="-317500" lvl="0" marL="457200" rtl="0" algn="l">
              <a:lnSpc>
                <a:spcPct val="150000"/>
              </a:lnSpc>
              <a:spcBef>
                <a:spcPts val="0"/>
              </a:spcBef>
              <a:spcAft>
                <a:spcPts val="0"/>
              </a:spcAft>
              <a:buClr>
                <a:srgbClr val="666666"/>
              </a:buClr>
              <a:buSzPts val="1400"/>
              <a:buChar char="●"/>
            </a:pPr>
            <a:r>
              <a:rPr lang="en" u="sng">
                <a:solidFill>
                  <a:schemeClr val="hlink"/>
                </a:solidFill>
                <a:highlight>
                  <a:schemeClr val="lt1"/>
                </a:highlight>
                <a:hlinkClick r:id="rId6"/>
              </a:rPr>
              <a:t>https://www.w3schools.com/js/js_json_intro.asp</a:t>
            </a:r>
            <a:endParaRPr>
              <a:solidFill>
                <a:srgbClr val="666666"/>
              </a:solidFill>
              <a:highlight>
                <a:schemeClr val="lt1"/>
              </a:highlight>
            </a:endParaRPr>
          </a:p>
          <a:p>
            <a:pPr indent="-317500" lvl="0" marL="457200" rtl="0" algn="l">
              <a:lnSpc>
                <a:spcPct val="150000"/>
              </a:lnSpc>
              <a:spcBef>
                <a:spcPts val="0"/>
              </a:spcBef>
              <a:spcAft>
                <a:spcPts val="0"/>
              </a:spcAft>
              <a:buClr>
                <a:srgbClr val="666666"/>
              </a:buClr>
              <a:buSzPts val="1400"/>
              <a:buChar char="●"/>
            </a:pPr>
            <a:r>
              <a:rPr lang="en" u="sng">
                <a:solidFill>
                  <a:schemeClr val="hlink"/>
                </a:solidFill>
                <a:highlight>
                  <a:schemeClr val="lt1"/>
                </a:highlight>
                <a:hlinkClick r:id="rId7"/>
              </a:rPr>
              <a:t>https://tools.ietf.org/html/rfc8259</a:t>
            </a:r>
            <a:r>
              <a:rPr lang="en">
                <a:solidFill>
                  <a:srgbClr val="666666"/>
                </a:solidFill>
                <a:highlight>
                  <a:schemeClr val="lt1"/>
                </a:highlight>
              </a:rPr>
              <a:t> (standardul JSON)</a:t>
            </a:r>
            <a:endParaRPr>
              <a:solidFill>
                <a:srgbClr val="666666"/>
              </a:solidFill>
              <a:highlight>
                <a:schemeClr val="lt1"/>
              </a:highlight>
            </a:endParaRPr>
          </a:p>
          <a:p>
            <a:pPr indent="-317500" lvl="0" marL="457200" rtl="0" algn="l">
              <a:lnSpc>
                <a:spcPct val="150000"/>
              </a:lnSpc>
              <a:spcBef>
                <a:spcPts val="0"/>
              </a:spcBef>
              <a:spcAft>
                <a:spcPts val="0"/>
              </a:spcAft>
              <a:buClr>
                <a:srgbClr val="666666"/>
              </a:buClr>
              <a:buSzPts val="1400"/>
              <a:buChar char="●"/>
            </a:pPr>
            <a:r>
              <a:rPr lang="en" u="sng">
                <a:solidFill>
                  <a:schemeClr val="hlink"/>
                </a:solidFill>
                <a:highlight>
                  <a:schemeClr val="lt1"/>
                </a:highlight>
                <a:hlinkClick r:id="rId8"/>
              </a:rPr>
              <a:t>http://www.jsondiff.com/</a:t>
            </a:r>
            <a:r>
              <a:rPr lang="en">
                <a:solidFill>
                  <a:srgbClr val="666666"/>
                </a:solidFill>
                <a:highlight>
                  <a:schemeClr val="lt1"/>
                </a:highlight>
              </a:rPr>
              <a:t> (pentru a găsi difernțele între două fișiere JSON)</a:t>
            </a:r>
            <a:endParaRPr>
              <a:solidFill>
                <a:srgbClr val="666666"/>
              </a:solidFill>
              <a:highlight>
                <a:schemeClr val="lt1"/>
              </a:highlight>
            </a:endParaRPr>
          </a:p>
          <a:p>
            <a:pPr indent="-317500" lvl="0" marL="457200" rtl="0" algn="l">
              <a:lnSpc>
                <a:spcPct val="150000"/>
              </a:lnSpc>
              <a:spcBef>
                <a:spcPts val="0"/>
              </a:spcBef>
              <a:spcAft>
                <a:spcPts val="0"/>
              </a:spcAft>
              <a:buClr>
                <a:srgbClr val="666666"/>
              </a:buClr>
              <a:buSzPts val="1400"/>
              <a:buChar char="●"/>
            </a:pPr>
            <a:r>
              <a:rPr lang="en" u="sng">
                <a:solidFill>
                  <a:schemeClr val="hlink"/>
                </a:solidFill>
                <a:highlight>
                  <a:schemeClr val="lt1"/>
                </a:highlight>
                <a:hlinkClick r:id="rId9"/>
              </a:rPr>
              <a:t>https://jsonlint.com/</a:t>
            </a:r>
            <a:r>
              <a:rPr lang="en">
                <a:solidFill>
                  <a:srgbClr val="666666"/>
                </a:solidFill>
                <a:highlight>
                  <a:schemeClr val="lt1"/>
                </a:highlight>
              </a:rPr>
              <a:t> (validator JSON)</a:t>
            </a:r>
            <a:endParaRPr>
              <a:solidFill>
                <a:srgbClr val="666666"/>
              </a:solidFill>
              <a:highlight>
                <a:schemeClr val="lt1"/>
              </a:highlight>
            </a:endParaRPr>
          </a:p>
          <a:p>
            <a:pPr indent="-317500" lvl="0" marL="457200" rtl="0" algn="l">
              <a:lnSpc>
                <a:spcPct val="150000"/>
              </a:lnSpc>
              <a:spcBef>
                <a:spcPts val="0"/>
              </a:spcBef>
              <a:spcAft>
                <a:spcPts val="0"/>
              </a:spcAft>
              <a:buClr>
                <a:srgbClr val="666666"/>
              </a:buClr>
              <a:buSzPts val="1400"/>
              <a:buChar char="●"/>
            </a:pPr>
            <a:r>
              <a:rPr lang="en" u="sng">
                <a:solidFill>
                  <a:schemeClr val="hlink"/>
                </a:solidFill>
                <a:highlight>
                  <a:schemeClr val="lt1"/>
                </a:highlight>
                <a:hlinkClick r:id="rId10"/>
              </a:rPr>
              <a:t>http://jsonviewer.stack.hu/</a:t>
            </a:r>
            <a:r>
              <a:rPr lang="en">
                <a:solidFill>
                  <a:srgbClr val="666666"/>
                </a:solidFill>
                <a:highlight>
                  <a:schemeClr val="lt1"/>
                </a:highlight>
              </a:rPr>
              <a:t> (vizualizator arbore JSON)</a:t>
            </a:r>
            <a:endParaRPr>
              <a:solidFill>
                <a:srgbClr val="666666"/>
              </a:solidFill>
              <a:highlight>
                <a:schemeClr val="lt1"/>
              </a:highlight>
            </a:endParaRPr>
          </a:p>
          <a:p>
            <a:pPr indent="-317500" lvl="0" marL="457200" rtl="0" algn="l">
              <a:lnSpc>
                <a:spcPct val="150000"/>
              </a:lnSpc>
              <a:spcBef>
                <a:spcPts val="0"/>
              </a:spcBef>
              <a:spcAft>
                <a:spcPts val="0"/>
              </a:spcAft>
              <a:buClr>
                <a:srgbClr val="666666"/>
              </a:buClr>
              <a:buSzPts val="1400"/>
              <a:buChar char="●"/>
            </a:pPr>
            <a:r>
              <a:rPr lang="en" u="sng">
                <a:solidFill>
                  <a:schemeClr val="hlink"/>
                </a:solidFill>
                <a:highlight>
                  <a:schemeClr val="lt1"/>
                </a:highlight>
                <a:hlinkClick r:id="rId11"/>
              </a:rPr>
              <a:t>https://jsonparser.org/</a:t>
            </a:r>
            <a:r>
              <a:rPr lang="en">
                <a:solidFill>
                  <a:srgbClr val="666666"/>
                </a:solidFill>
                <a:highlight>
                  <a:schemeClr val="lt1"/>
                </a:highlight>
              </a:rPr>
              <a:t> (parser și vizualizator JSON în mai multe forme)</a:t>
            </a:r>
            <a:endParaRPr>
              <a:solidFill>
                <a:srgbClr val="666666"/>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a:t>
            </a:r>
            <a:r>
              <a:rPr lang="en"/>
              <a:t> - prezentare</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Formatul </a:t>
            </a:r>
            <a:r>
              <a:rPr b="1" lang="en" sz="1300">
                <a:solidFill>
                  <a:srgbClr val="666666"/>
                </a:solidFill>
              </a:rPr>
              <a:t>JSON </a:t>
            </a:r>
            <a:r>
              <a:rPr lang="en" sz="1300">
                <a:solidFill>
                  <a:srgbClr val="666666"/>
                </a:solidFill>
              </a:rPr>
              <a:t>are o sintaxă foarte asemănătoare cu cea a obiectelor JavaScript în formatul object literal. De fapt acest lucru e ilustrat și în numele formatului: JavaScript Object Notation.</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Fiind în format text este ușor de transmis și de înțeles atât de către un program cât și de către un cititor uman. JSON nu e rezervat JavaScript-ului, poate fi folosit cu orice limbaj, atâta timp cât programatorul implementează un parser sau folosește unul gata implementat.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Extensia fișierelor de tip JSON este chiar </a:t>
            </a:r>
            <a:r>
              <a:rPr i="1" lang="en" sz="1300">
                <a:solidFill>
                  <a:srgbClr val="666666"/>
                </a:solidFill>
              </a:rPr>
              <a:t>json</a:t>
            </a:r>
            <a:r>
              <a:rPr lang="en" sz="1300">
                <a:solidFill>
                  <a:srgbClr val="666666"/>
                </a:solidFill>
              </a:rPr>
              <a:t>, de exemplu "fisier.json".</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Fișierul JSON valid conține un singur obiect - să-l numim obiectul rădăcină care are datele memorate în proprietăți de-ale sale. Un obiect în JSON e ilustrat prin acolade între care se enumeră datele. Pot exista obiecte vide (dacă nu punem nimic între acolade).</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rPr lang="en" sz="1300">
                <a:solidFill>
                  <a:srgbClr val="666666"/>
                </a:solidFill>
              </a:rPr>
              <a:t>Datele sunt stocate sub formă de proprietate și valoare asociată proprietății, în formatul</a:t>
            </a:r>
            <a:endParaRPr sz="1300">
              <a:solidFill>
                <a:srgbClr val="666666"/>
              </a:solidFill>
            </a:endParaRPr>
          </a:p>
          <a:p>
            <a:pPr indent="0" lvl="0" marL="0" rtl="0" algn="l">
              <a:spcBef>
                <a:spcPts val="0"/>
              </a:spcBef>
              <a:spcAft>
                <a:spcPts val="0"/>
              </a:spcAft>
              <a:buNone/>
            </a:pPr>
            <a:r>
              <a:rPr lang="en" sz="1300">
                <a:solidFill>
                  <a:srgbClr val="666666"/>
                </a:solidFill>
              </a:rPr>
              <a:t>"nume_proprietate: valoare". Atenție, proprietățile sunt șiruri și se pun între ghilimele</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Între două astfel de proprietăți cu valorile asociate, punem virgulă. Nu putem avea proprietăți fără valori asociate.</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exemplu introductiv</a:t>
            </a:r>
            <a:endParaRPr/>
          </a:p>
        </p:txBody>
      </p:sp>
      <p:sp>
        <p:nvSpPr>
          <p:cNvPr id="81" name="Google Shape;81;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4" name="Google Shape;84;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5" name="Google Shape;85;p16"/>
          <p:cNvSpPr txBox="1"/>
          <p:nvPr/>
        </p:nvSpPr>
        <p:spPr>
          <a:xfrm>
            <a:off x="317150" y="1164900"/>
            <a:ext cx="1748400" cy="1161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endParaRPr sz="105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"b"</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endParaRPr sz="105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300">
              <a:solidFill>
                <a:srgbClr val="666666"/>
              </a:solidFill>
            </a:endParaRPr>
          </a:p>
        </p:txBody>
      </p:sp>
      <p:sp>
        <p:nvSpPr>
          <p:cNvPr id="86" name="Google Shape;86;p16"/>
          <p:cNvSpPr txBox="1"/>
          <p:nvPr/>
        </p:nvSpPr>
        <p:spPr>
          <a:xfrm>
            <a:off x="2342800" y="1238125"/>
            <a:ext cx="1498800" cy="9852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F0000"/>
                </a:solidFill>
              </a:rPr>
              <a:t>Greșit!</a:t>
            </a:r>
            <a:r>
              <a:rPr lang="en" sz="1300">
                <a:solidFill>
                  <a:schemeClr val="dk2"/>
                </a:solidFill>
              </a:rPr>
              <a:t> fiindcă avem două obiecte "rădăcină".</a:t>
            </a:r>
            <a:endParaRPr sz="1300">
              <a:solidFill>
                <a:schemeClr val="dk2"/>
              </a:solidFill>
            </a:endParaRPr>
          </a:p>
        </p:txBody>
      </p:sp>
      <p:sp>
        <p:nvSpPr>
          <p:cNvPr id="87" name="Google Shape;87;p16"/>
          <p:cNvSpPr txBox="1"/>
          <p:nvPr/>
        </p:nvSpPr>
        <p:spPr>
          <a:xfrm>
            <a:off x="4954575" y="1164900"/>
            <a:ext cx="940500" cy="632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endParaRPr sz="105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300">
              <a:solidFill>
                <a:srgbClr val="666666"/>
              </a:solidFill>
            </a:endParaRPr>
          </a:p>
        </p:txBody>
      </p:sp>
      <p:sp>
        <p:nvSpPr>
          <p:cNvPr id="88" name="Google Shape;88;p16"/>
          <p:cNvSpPr txBox="1"/>
          <p:nvPr/>
        </p:nvSpPr>
        <p:spPr>
          <a:xfrm>
            <a:off x="6110600" y="1164900"/>
            <a:ext cx="2721600" cy="1385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F0000"/>
                </a:solidFill>
              </a:rPr>
              <a:t>Greșit!</a:t>
            </a:r>
            <a:r>
              <a:rPr lang="en" sz="1300">
                <a:solidFill>
                  <a:schemeClr val="dk2"/>
                </a:solidFill>
              </a:rPr>
              <a:t> fiindcă proprietatea în JSON este un string și ghilimelele sunt obligatorii (spre deosebire de scrierea </a:t>
            </a:r>
            <a:r>
              <a:rPr i="1" lang="en" sz="1300">
                <a:solidFill>
                  <a:schemeClr val="dk2"/>
                </a:solidFill>
              </a:rPr>
              <a:t>object literal</a:t>
            </a:r>
            <a:r>
              <a:rPr lang="en" sz="1300">
                <a:solidFill>
                  <a:schemeClr val="dk2"/>
                </a:solidFill>
              </a:rPr>
              <a:t> din JavaScript, unde acestea pot să lipsească</a:t>
            </a:r>
            <a:endParaRPr sz="1300">
              <a:solidFill>
                <a:schemeClr val="dk2"/>
              </a:solidFill>
            </a:endParaRPr>
          </a:p>
        </p:txBody>
      </p:sp>
      <p:sp>
        <p:nvSpPr>
          <p:cNvPr id="89" name="Google Shape;89;p16"/>
          <p:cNvSpPr txBox="1"/>
          <p:nvPr/>
        </p:nvSpPr>
        <p:spPr>
          <a:xfrm>
            <a:off x="1763125" y="2867525"/>
            <a:ext cx="2427600" cy="1701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"exemplu"</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"obiect-vid"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"sub-obiect"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"b"</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"c"</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30</a:t>
            </a:r>
            <a:endParaRPr sz="105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90" name="Google Shape;90;p16"/>
          <p:cNvSpPr txBox="1"/>
          <p:nvPr/>
        </p:nvSpPr>
        <p:spPr>
          <a:xfrm>
            <a:off x="4572000" y="3225425"/>
            <a:ext cx="799500" cy="3849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08000"/>
                </a:solidFill>
              </a:rPr>
              <a:t>Corect!</a:t>
            </a:r>
            <a:endParaRPr sz="1300">
              <a:solidFill>
                <a:srgbClr val="008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vs </a:t>
            </a:r>
            <a:r>
              <a:rPr lang="en"/>
              <a:t>XML - Google Trends</a:t>
            </a:r>
            <a:endParaRPr/>
          </a:p>
        </p:txBody>
      </p:sp>
      <p:sp>
        <p:nvSpPr>
          <p:cNvPr id="96" name="Google Shape;96;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9" name="Google Shape;99;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pic>
        <p:nvPicPr>
          <p:cNvPr id="100" name="Google Shape;100;p17"/>
          <p:cNvPicPr preferRelativeResize="0"/>
          <p:nvPr/>
        </p:nvPicPr>
        <p:blipFill>
          <a:blip r:embed="rId5">
            <a:alphaModFix/>
          </a:blip>
          <a:stretch>
            <a:fillRect/>
          </a:stretch>
        </p:blipFill>
        <p:spPr>
          <a:xfrm>
            <a:off x="1155975" y="1073225"/>
            <a:ext cx="6832041" cy="362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a:t>
            </a:r>
            <a:r>
              <a:rPr lang="en"/>
              <a:t> - tipuri de date</a:t>
            </a:r>
            <a:endParaRPr/>
          </a:p>
        </p:txBody>
      </p:sp>
      <p:sp>
        <p:nvSpPr>
          <p:cNvPr id="106" name="Google Shape;106;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9" name="Google Shape;109;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0" name="Google Shape;110;p18"/>
          <p:cNvSpPr txBox="1"/>
          <p:nvPr/>
        </p:nvSpPr>
        <p:spPr>
          <a:xfrm>
            <a:off x="381925" y="1145750"/>
            <a:ext cx="8520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Tipurile de date acceptate de JSON sunt: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primitive: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numere - doar în baza 10. Sunt formate din semn (opțional) urmate de cifrele părții întregi, punctul zecimal (opțional), cifrele părții fracționare (opțional), exponent pentru puterea 10 (opțional) format din litera "e" (mare sau mică) urmată de putere. Exemple: -10, 20, 2.5, 1.7e10, -3.7E-10. Nu se acceptă zerouri înaintea numărului. spre deosebire de JavaSCript nu se pot reprezenta infinitul sau valoarea specială NaN</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șiruri - secvențe de caractere puse între ghilimele (atenție, nu se acceptă și apostrofuri, cum e în JavaScript!)</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valori booleene: true și false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tipul special </a:t>
            </a:r>
            <a:r>
              <a:rPr i="1" lang="en">
                <a:solidFill>
                  <a:schemeClr val="dk2"/>
                </a:solidFill>
              </a:rPr>
              <a:t>null</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structurate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obiecte (colecție de perechi </a:t>
            </a:r>
            <a:r>
              <a:rPr i="1" lang="en">
                <a:solidFill>
                  <a:schemeClr val="dk2"/>
                </a:solidFill>
              </a:rPr>
              <a:t>proprietate:valoare</a:t>
            </a:r>
            <a:r>
              <a:rPr lang="en">
                <a:solidFill>
                  <a:schemeClr val="dk2"/>
                </a:solidFill>
              </a:rPr>
              <a:t> între acolade. Atenție! este incorect să avem în cadrul aceluiași obiect proprietăți cu același nume!)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vectori (colecție de valori între paranteze drepte). Un vector vid se notează cu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a:t>
            </a:r>
            <a:r>
              <a:rPr lang="en"/>
              <a:t>- șiruri</a:t>
            </a:r>
            <a:endParaRPr/>
          </a:p>
        </p:txBody>
      </p:sp>
      <p:sp>
        <p:nvSpPr>
          <p:cNvPr id="116" name="Google Shape;116;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19" name="Google Shape;119;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20" name="Google Shape;120;p19"/>
          <p:cNvSpPr txBox="1"/>
          <p:nvPr/>
        </p:nvSpPr>
        <p:spPr>
          <a:xfrm>
            <a:off x="337475" y="999775"/>
            <a:ext cx="8494800" cy="22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666666"/>
                </a:solidFill>
                <a:highlight>
                  <a:srgbClr val="FFFFFF"/>
                </a:highlight>
              </a:rPr>
              <a:t>Șirurile au următoarele restricții:</a:t>
            </a:r>
            <a:endParaRPr sz="1300">
              <a:solidFill>
                <a:srgbClr val="666666"/>
              </a:solidFill>
              <a:highlight>
                <a:srgbClr val="FFFFFF"/>
              </a:highlight>
            </a:endParaRPr>
          </a:p>
          <a:p>
            <a:pPr indent="-311150" lvl="0" marL="457200" rtl="0" algn="l">
              <a:lnSpc>
                <a:spcPct val="100000"/>
              </a:lnSpc>
              <a:spcBef>
                <a:spcPts val="0"/>
              </a:spcBef>
              <a:spcAft>
                <a:spcPts val="0"/>
              </a:spcAft>
              <a:buClr>
                <a:srgbClr val="666666"/>
              </a:buClr>
              <a:buSzPts val="1300"/>
              <a:buChar char="●"/>
            </a:pPr>
            <a:r>
              <a:rPr lang="en" sz="1300">
                <a:solidFill>
                  <a:srgbClr val="666666"/>
                </a:solidFill>
                <a:highlight>
                  <a:srgbClr val="FFFFFF"/>
                </a:highlight>
              </a:rPr>
              <a:t>se scriu doar între ghilimele. Sirul vid este, ca și în JavaScript: ""</a:t>
            </a:r>
            <a:endParaRPr sz="1300">
              <a:solidFill>
                <a:srgbClr val="666666"/>
              </a:solidFill>
              <a:highlight>
                <a:srgbClr val="FFFFFF"/>
              </a:highlight>
            </a:endParaRPr>
          </a:p>
          <a:p>
            <a:pPr indent="-311150" lvl="0" marL="457200" rtl="0" algn="l">
              <a:lnSpc>
                <a:spcPct val="100000"/>
              </a:lnSpc>
              <a:spcBef>
                <a:spcPts val="0"/>
              </a:spcBef>
              <a:spcAft>
                <a:spcPts val="0"/>
              </a:spcAft>
              <a:buClr>
                <a:srgbClr val="666666"/>
              </a:buClr>
              <a:buSzPts val="1300"/>
              <a:buChar char="●"/>
            </a:pPr>
            <a:r>
              <a:rPr lang="en" sz="1300">
                <a:solidFill>
                  <a:srgbClr val="666666"/>
                </a:solidFill>
                <a:highlight>
                  <a:srgbClr val="FFFFFF"/>
                </a:highlight>
              </a:rPr>
              <a:t>acceptă caractere escape: \\(backslash), \" (ghilimele), \/ (slash - nu e obligatoriu să fie escaped), \n (linie nouă), \f(</a:t>
            </a:r>
            <a:r>
              <a:rPr i="1" lang="en" sz="1300">
                <a:solidFill>
                  <a:srgbClr val="666666"/>
                </a:solidFill>
                <a:highlight>
                  <a:srgbClr val="FFFFFF"/>
                </a:highlight>
              </a:rPr>
              <a:t>form feed</a:t>
            </a:r>
            <a:r>
              <a:rPr lang="en" sz="1300">
                <a:solidFill>
                  <a:srgbClr val="666666"/>
                </a:solidFill>
                <a:highlight>
                  <a:srgbClr val="FFFFFF"/>
                </a:highlight>
              </a:rPr>
              <a:t> - pagină nouă), \b (</a:t>
            </a:r>
            <a:r>
              <a:rPr i="1" lang="en" sz="1300">
                <a:solidFill>
                  <a:srgbClr val="666666"/>
                </a:solidFill>
                <a:highlight>
                  <a:srgbClr val="FFFFFF"/>
                </a:highlight>
              </a:rPr>
              <a:t>backspace</a:t>
            </a:r>
            <a:r>
              <a:rPr lang="en" sz="1300">
                <a:solidFill>
                  <a:srgbClr val="666666"/>
                </a:solidFill>
                <a:highlight>
                  <a:srgbClr val="FFFFFF"/>
                </a:highlight>
              </a:rPr>
              <a:t>), \t (tab orizontal), \r (retur de car), \u{cod} (codul e format din 4 cifre și reprezintă codul Unicode. Pentru caracterele care nu sunt în Planul Multilingv de Bază (Basic Multilingual Plane (BMP) )se va scrie ca pereche de două caractere conform codificării UTF-16</a:t>
            </a:r>
            <a:endParaRPr sz="1300">
              <a:solidFill>
                <a:srgbClr val="666666"/>
              </a:solidFill>
              <a:highlight>
                <a:srgbClr val="FFFFFF"/>
              </a:highlight>
            </a:endParaRPr>
          </a:p>
          <a:p>
            <a:pPr indent="-311150" lvl="0" marL="457200" rtl="0" algn="l">
              <a:lnSpc>
                <a:spcPct val="100000"/>
              </a:lnSpc>
              <a:spcBef>
                <a:spcPts val="0"/>
              </a:spcBef>
              <a:spcAft>
                <a:spcPts val="0"/>
              </a:spcAft>
              <a:buClr>
                <a:srgbClr val="666666"/>
              </a:buClr>
              <a:buSzPts val="1300"/>
              <a:buChar char="●"/>
            </a:pPr>
            <a:r>
              <a:rPr lang="en" sz="1300">
                <a:solidFill>
                  <a:srgbClr val="666666"/>
                </a:solidFill>
                <a:highlight>
                  <a:srgbClr val="FFFFFF"/>
                </a:highlight>
              </a:rPr>
              <a:t>caracterele Unicode se pot adăuga direct în șiruri, de exemplu "ășț" e un șir valid</a:t>
            </a:r>
            <a:endParaRPr sz="1300">
              <a:solidFill>
                <a:srgbClr val="666666"/>
              </a:solidFill>
              <a:highlight>
                <a:srgbClr val="FFFFFF"/>
              </a:highlight>
            </a:endParaRPr>
          </a:p>
          <a:p>
            <a:pPr indent="-311150" lvl="0" marL="457200" rtl="0" algn="l">
              <a:lnSpc>
                <a:spcPct val="100000"/>
              </a:lnSpc>
              <a:spcBef>
                <a:spcPts val="0"/>
              </a:spcBef>
              <a:spcAft>
                <a:spcPts val="0"/>
              </a:spcAft>
              <a:buClr>
                <a:srgbClr val="666666"/>
              </a:buClr>
              <a:buSzPts val="1300"/>
              <a:buChar char="●"/>
            </a:pPr>
            <a:r>
              <a:rPr lang="en" sz="1300">
                <a:solidFill>
                  <a:srgbClr val="666666"/>
                </a:solidFill>
                <a:highlight>
                  <a:srgbClr val="FFFFFF"/>
                </a:highlight>
              </a:rPr>
              <a:t>Atenție nu putem avea șiruri împărțite pe mai multe linii.</a:t>
            </a:r>
            <a:endParaRPr sz="1300">
              <a:solidFill>
                <a:srgbClr val="666666"/>
              </a:solidFill>
              <a:highlight>
                <a:srgbClr val="FFFFFF"/>
              </a:highlight>
            </a:endParaRPr>
          </a:p>
          <a:p>
            <a:pPr indent="-311150" lvl="0" marL="457200" rtl="0" algn="l">
              <a:lnSpc>
                <a:spcPct val="100000"/>
              </a:lnSpc>
              <a:spcBef>
                <a:spcPts val="0"/>
              </a:spcBef>
              <a:spcAft>
                <a:spcPts val="0"/>
              </a:spcAft>
              <a:buClr>
                <a:srgbClr val="666666"/>
              </a:buClr>
              <a:buSzPts val="1300"/>
              <a:buChar char="●"/>
            </a:pPr>
            <a:r>
              <a:rPr lang="en" sz="1300">
                <a:solidFill>
                  <a:srgbClr val="666666"/>
                </a:solidFill>
                <a:highlight>
                  <a:srgbClr val="FFFFFF"/>
                </a:highlight>
              </a:rPr>
              <a:t>Dacă totuși este foarte necesar să separăm șirurile pe linii diferite, putem opta să le punem într-un vector (urmând ca programul care citește JSON-ul eventual să întregească șirul):</a:t>
            </a:r>
            <a:endParaRPr sz="1300">
              <a:solidFill>
                <a:srgbClr val="666666"/>
              </a:solidFill>
              <a:highlight>
                <a:srgbClr val="FFFFFF"/>
              </a:highlight>
            </a:endParaRPr>
          </a:p>
        </p:txBody>
      </p:sp>
      <p:sp>
        <p:nvSpPr>
          <p:cNvPr id="121" name="Google Shape;121;p19"/>
          <p:cNvSpPr txBox="1"/>
          <p:nvPr/>
        </p:nvSpPr>
        <p:spPr>
          <a:xfrm>
            <a:off x="2636700" y="3272575"/>
            <a:ext cx="3870600" cy="1477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"linii"</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"o linie de cod"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"alta linie"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 mai usor de citit"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"dar am creat un vector pentru asta"</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vectori</a:t>
            </a:r>
            <a:endParaRPr/>
          </a:p>
        </p:txBody>
      </p:sp>
      <p:sp>
        <p:nvSpPr>
          <p:cNvPr id="127" name="Google Shape;127;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30" name="Google Shape;130;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31" name="Google Shape;131;p20"/>
          <p:cNvSpPr txBox="1"/>
          <p:nvPr/>
        </p:nvSpPr>
        <p:spPr>
          <a:xfrm>
            <a:off x="337475" y="923575"/>
            <a:ext cx="8494800" cy="70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666666"/>
                </a:solidFill>
                <a:highlight>
                  <a:schemeClr val="lt1"/>
                </a:highlight>
              </a:rPr>
              <a:t>Vectorii pot conține orice tip de date (inclusiv obiecte sau alți vectori).</a:t>
            </a:r>
            <a:endParaRPr sz="1300">
              <a:solidFill>
                <a:srgbClr val="666666"/>
              </a:solidFill>
              <a:highlight>
                <a:schemeClr val="lt1"/>
              </a:highlight>
            </a:endParaRPr>
          </a:p>
          <a:p>
            <a:pPr indent="0" lvl="0" marL="0" rtl="0" algn="l">
              <a:lnSpc>
                <a:spcPct val="100000"/>
              </a:lnSpc>
              <a:spcBef>
                <a:spcPts val="0"/>
              </a:spcBef>
              <a:spcAft>
                <a:spcPts val="0"/>
              </a:spcAft>
              <a:buNone/>
            </a:pPr>
            <a:r>
              <a:rPr lang="en" sz="1300">
                <a:solidFill>
                  <a:srgbClr val="666666"/>
                </a:solidFill>
                <a:highlight>
                  <a:schemeClr val="lt1"/>
                </a:highlight>
              </a:rPr>
              <a:t> Elementele pot fi și de tipuri diferite.</a:t>
            </a:r>
            <a:endParaRPr sz="1200">
              <a:solidFill>
                <a:srgbClr val="666666"/>
              </a:solidFill>
              <a:highlight>
                <a:srgbClr val="FFFFFF"/>
              </a:highlight>
            </a:endParaRPr>
          </a:p>
        </p:txBody>
      </p:sp>
      <p:sp>
        <p:nvSpPr>
          <p:cNvPr id="132" name="Google Shape;132;p20"/>
          <p:cNvSpPr txBox="1"/>
          <p:nvPr/>
        </p:nvSpPr>
        <p:spPr>
          <a:xfrm>
            <a:off x="2292900" y="1939675"/>
            <a:ext cx="4558200" cy="2501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"vector0"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"vector1"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"vector2"</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null</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"vector3"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"Ionescu"</a:t>
            </a: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"prenume"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"Ionel"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"Gigescu"</a:t>
            </a: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"prenume"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"Gigel"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"Costescu"</a:t>
            </a: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"prenume"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"Costel"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 parsare JavaScript (1)</a:t>
            </a:r>
            <a:endParaRPr/>
          </a:p>
        </p:txBody>
      </p:sp>
      <p:sp>
        <p:nvSpPr>
          <p:cNvPr id="138" name="Google Shape;138;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41" name="Google Shape;141;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42" name="Google Shape;142;p21"/>
          <p:cNvSpPr txBox="1"/>
          <p:nvPr/>
        </p:nvSpPr>
        <p:spPr>
          <a:xfrm>
            <a:off x="337475" y="923575"/>
            <a:ext cx="8494800" cy="122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666666"/>
                </a:solidFill>
                <a:highlight>
                  <a:srgbClr val="FFFFFF"/>
                </a:highlight>
              </a:rPr>
              <a:t>JavaScript oferă obiectul predefinit JSON cu metodele statice:</a:t>
            </a:r>
            <a:endParaRPr sz="1300">
              <a:solidFill>
                <a:srgbClr val="666666"/>
              </a:solidFill>
              <a:highlight>
                <a:srgbClr val="FFFFFF"/>
              </a:highlight>
            </a:endParaRPr>
          </a:p>
          <a:p>
            <a:pPr indent="-311150" lvl="0" marL="457200" rtl="0" algn="l">
              <a:lnSpc>
                <a:spcPct val="100000"/>
              </a:lnSpc>
              <a:spcBef>
                <a:spcPts val="0"/>
              </a:spcBef>
              <a:spcAft>
                <a:spcPts val="0"/>
              </a:spcAft>
              <a:buClr>
                <a:srgbClr val="666666"/>
              </a:buClr>
              <a:buSzPts val="1300"/>
              <a:buChar char="●"/>
            </a:pPr>
            <a:r>
              <a:rPr b="1" lang="en" sz="1300">
                <a:solidFill>
                  <a:srgbClr val="666666"/>
                </a:solidFill>
                <a:highlight>
                  <a:srgbClr val="FFFFFF"/>
                </a:highlight>
              </a:rPr>
              <a:t>JSON.parse(sirJSON [, functieProcesare])</a:t>
            </a:r>
            <a:r>
              <a:rPr lang="en" sz="1300">
                <a:solidFill>
                  <a:srgbClr val="666666"/>
                </a:solidFill>
                <a:highlight>
                  <a:srgbClr val="FFFFFF"/>
                </a:highlight>
              </a:rPr>
              <a:t> - primește ca parametru un string conținând un JSON. Textul de obicei e citit dintr-un fișier sau e obținut ca răspuns la o cerere. Funcția </a:t>
            </a:r>
            <a:r>
              <a:rPr i="1" lang="en" sz="1300">
                <a:solidFill>
                  <a:srgbClr val="666666"/>
                </a:solidFill>
                <a:highlight>
                  <a:srgbClr val="FFFFFF"/>
                </a:highlight>
              </a:rPr>
              <a:t>functieProcesare(cheie, valoare)</a:t>
            </a:r>
            <a:r>
              <a:rPr lang="en" sz="1300">
                <a:solidFill>
                  <a:srgbClr val="666666"/>
                </a:solidFill>
                <a:highlight>
                  <a:srgbClr val="FFFFFF"/>
                </a:highlight>
              </a:rPr>
              <a:t> va primi toate perechile de cheie valoare din toate obiectele. Pentru fiecare cheie trebuie să returneze o valoare nouă (care poate fi procesată sau egală cu valoarea primită ca parametru).</a:t>
            </a:r>
            <a:endParaRPr sz="1300">
              <a:solidFill>
                <a:srgbClr val="666666"/>
              </a:solidFill>
              <a:highlight>
                <a:srgbClr val="FFFFFF"/>
              </a:highlight>
            </a:endParaRPr>
          </a:p>
          <a:p>
            <a:pPr indent="0" lvl="0" marL="0" rtl="0" algn="l">
              <a:lnSpc>
                <a:spcPct val="100000"/>
              </a:lnSpc>
              <a:spcBef>
                <a:spcPts val="0"/>
              </a:spcBef>
              <a:spcAft>
                <a:spcPts val="0"/>
              </a:spcAft>
              <a:buNone/>
            </a:pPr>
            <a:r>
              <a:t/>
            </a:r>
            <a:endParaRPr sz="1250">
              <a:solidFill>
                <a:schemeClr val="dk1"/>
              </a:solidFill>
              <a:highlight>
                <a:srgbClr val="FFFFFF"/>
              </a:highlight>
            </a:endParaRPr>
          </a:p>
        </p:txBody>
      </p:sp>
      <p:sp>
        <p:nvSpPr>
          <p:cNvPr id="143" name="Google Shape;143;p21"/>
          <p:cNvSpPr txBox="1"/>
          <p:nvPr/>
        </p:nvSpPr>
        <p:spPr>
          <a:xfrm>
            <a:off x="843900" y="2531700"/>
            <a:ext cx="5934000" cy="99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4" name="Google Shape;144;p21"/>
          <p:cNvSpPr txBox="1"/>
          <p:nvPr/>
        </p:nvSpPr>
        <p:spPr>
          <a:xfrm>
            <a:off x="337475" y="2072875"/>
            <a:ext cx="3000000" cy="286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textJson=</a:t>
            </a:r>
            <a:r>
              <a:rPr lang="en" sz="900">
                <a:solidFill>
                  <a:srgbClr val="A31515"/>
                </a:solidFill>
                <a:highlight>
                  <a:srgbClr val="FFFFFF"/>
                </a:highlight>
                <a:latin typeface="Courier New"/>
                <a:ea typeface="Courier New"/>
                <a:cs typeface="Courier New"/>
                <a:sym typeface="Courier New"/>
              </a:rPr>
              <a:t>`</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"id":1035,</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"nume":"cub23",</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"culori":["rosu","verde","albastru"],</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"proprietati":{</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"latura":{</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"tip":"int",</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"min":100,</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"max":500</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"factor-marire":{</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"tip":"float",</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"min":1,</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"max":4</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"contur":"bool"</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    }</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a:t>
            </a:r>
            <a:endParaRPr sz="9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p:txBody>
      </p:sp>
      <p:sp>
        <p:nvSpPr>
          <p:cNvPr id="145" name="Google Shape;145;p21"/>
          <p:cNvSpPr txBox="1"/>
          <p:nvPr/>
        </p:nvSpPr>
        <p:spPr>
          <a:xfrm>
            <a:off x="3573300" y="2179200"/>
            <a:ext cx="5264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Pentru exemplele următoare vom considera șirul alăturat în format JSON, salvat în variabila textJson</a:t>
            </a:r>
            <a:endParaRPr sz="1300">
              <a:solidFill>
                <a:schemeClr val="dk2"/>
              </a:solidFill>
            </a:endParaRPr>
          </a:p>
        </p:txBody>
      </p:sp>
      <p:sp>
        <p:nvSpPr>
          <p:cNvPr id="146" name="Google Shape;146;p21"/>
          <p:cNvSpPr txBox="1"/>
          <p:nvPr/>
        </p:nvSpPr>
        <p:spPr>
          <a:xfrm>
            <a:off x="3573300" y="2802350"/>
            <a:ext cx="3000000" cy="632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obiect=JSON.parse(textJson);</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console.log(obiect.id);</a:t>
            </a:r>
            <a:r>
              <a:rPr lang="en" sz="1050">
                <a:solidFill>
                  <a:srgbClr val="008000"/>
                </a:solidFill>
                <a:highlight>
                  <a:srgbClr val="FFFFFF"/>
                </a:highlight>
                <a:latin typeface="Courier New"/>
                <a:ea typeface="Courier New"/>
                <a:cs typeface="Courier New"/>
                <a:sym typeface="Courier New"/>
              </a:rPr>
              <a:t>//1035</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console.log(obiect.nume);</a:t>
            </a:r>
            <a:r>
              <a:rPr lang="en" sz="1050">
                <a:solidFill>
                  <a:srgbClr val="008000"/>
                </a:solidFill>
                <a:highlight>
                  <a:srgbClr val="FFFFFF"/>
                </a:highlight>
                <a:latin typeface="Courier New"/>
                <a:ea typeface="Courier New"/>
                <a:cs typeface="Courier New"/>
                <a:sym typeface="Courier New"/>
              </a:rPr>
              <a:t>//cub23</a:t>
            </a:r>
            <a:endParaRPr sz="900">
              <a:solidFill>
                <a:schemeClr val="dk1"/>
              </a:solidFill>
              <a:highlight>
                <a:srgbClr val="FFFFFF"/>
              </a:highlight>
              <a:latin typeface="Courier New"/>
              <a:ea typeface="Courier New"/>
              <a:cs typeface="Courier New"/>
              <a:sym typeface="Courier New"/>
            </a:endParaRPr>
          </a:p>
        </p:txBody>
      </p:sp>
      <p:sp>
        <p:nvSpPr>
          <p:cNvPr id="147" name="Google Shape;147;p21"/>
          <p:cNvSpPr txBox="1"/>
          <p:nvPr/>
        </p:nvSpPr>
        <p:spPr>
          <a:xfrm>
            <a:off x="3573300" y="3566000"/>
            <a:ext cx="5264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Parsarea s-a realizat cu succes, și obiectul returnat e reprezentarea obiectului din JSON, cu aceleași proprietăți, dintre care am afișat două</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