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8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08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1BD68-9456-45D0-894B-2A7BFF7D29CB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2B784-CEC7-4025-A196-B51B78D54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2B784-CEC7-4025-A196-B51B78D547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5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CC8EFE-D34E-4A84-B01E-B825C8150B86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0018" y="843362"/>
            <a:ext cx="60198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 smtClean="0"/>
              <a:t>Data </a:t>
            </a:r>
            <a:r>
              <a:rPr lang="en-GB" sz="4400" dirty="0"/>
              <a:t>analysis with </a:t>
            </a:r>
            <a:r>
              <a:rPr lang="en-GB" sz="4400" dirty="0" smtClean="0"/>
              <a:t>SPSS</a:t>
            </a:r>
            <a:br>
              <a:rPr lang="en-GB" sz="4400" dirty="0" smtClean="0"/>
            </a:br>
            <a:r>
              <a:rPr lang="en-GB" sz="4400" dirty="0" smtClean="0"/>
              <a:t>for Beginners</a:t>
            </a:r>
            <a:r>
              <a:rPr lang="en-GB" sz="6000" dirty="0"/>
              <a:t/>
            </a:r>
            <a:br>
              <a:rPr lang="en-GB" sz="6000" dirty="0"/>
            </a:br>
            <a:r>
              <a:rPr lang="en-GB" sz="2700" dirty="0" smtClean="0"/>
              <a:t>By- </a:t>
            </a:r>
            <a:r>
              <a:rPr lang="en-GB" sz="2700" dirty="0" err="1" smtClean="0"/>
              <a:t>Dr.</a:t>
            </a:r>
            <a:r>
              <a:rPr lang="en-GB" sz="2700" dirty="0" smtClean="0"/>
              <a:t> Mudit Kumar Singh</a:t>
            </a:r>
            <a:br>
              <a:rPr lang="en-GB" sz="2700" dirty="0" smtClean="0"/>
            </a:br>
            <a:r>
              <a:rPr lang="en-GB" sz="2700" dirty="0" smtClean="0"/>
              <a:t>Visiting Research Fellow, Duke University</a:t>
            </a:r>
            <a:br>
              <a:rPr lang="en-GB" sz="2700" dirty="0" smtClean="0"/>
            </a:br>
            <a:r>
              <a:rPr lang="en-GB" sz="2700" dirty="0" smtClean="0"/>
              <a:t>(http://muditsingh.netlify.app/)</a:t>
            </a:r>
            <a:endParaRPr lang="en-GB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745182"/>
            <a:ext cx="67056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Schedule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09-11 Nov, 2020 evening 5:30- </a:t>
            </a:r>
            <a:r>
              <a:rPr lang="en-US" sz="1800" dirty="0" smtClean="0">
                <a:solidFill>
                  <a:schemeClr val="tx1"/>
                </a:solidFill>
              </a:rPr>
              <a:t>6:30 PM  </a:t>
            </a:r>
            <a:r>
              <a:rPr lang="en-US" sz="1800" dirty="0" smtClean="0">
                <a:solidFill>
                  <a:schemeClr val="tx1"/>
                </a:solidFill>
              </a:rPr>
              <a:t>IST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pic data\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10228" b="12500"/>
          <a:stretch/>
        </p:blipFill>
        <p:spPr bwMode="auto">
          <a:xfrm>
            <a:off x="533400" y="207496"/>
            <a:ext cx="2036618" cy="2133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45672" y="2514600"/>
            <a:ext cx="556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Topics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Data entry and coding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Descriptive analysis (frequency, correlation, tabulation)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Simple regression in SPSS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Reminding Key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Normal (widely used)</a:t>
            </a:r>
          </a:p>
          <a:p>
            <a:r>
              <a:rPr lang="en-US" dirty="0" smtClean="0"/>
              <a:t>Mean, </a:t>
            </a:r>
            <a:r>
              <a:rPr lang="en-US" dirty="0"/>
              <a:t>s</a:t>
            </a:r>
            <a:r>
              <a:rPr lang="en-US" dirty="0" smtClean="0"/>
              <a:t>tandard deviation (SD) and standard error (SE)</a:t>
            </a:r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Null (no difference)</a:t>
            </a:r>
          </a:p>
          <a:p>
            <a:pPr lvl="1"/>
            <a:r>
              <a:rPr lang="en-US" dirty="0" smtClean="0"/>
              <a:t>Alternative (different)</a:t>
            </a:r>
          </a:p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α (probability of avoiding Type I error)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(probability </a:t>
            </a:r>
            <a:r>
              <a:rPr lang="en-US" dirty="0"/>
              <a:t>of </a:t>
            </a:r>
            <a:r>
              <a:rPr lang="en-US" dirty="0" smtClean="0"/>
              <a:t>avoiding Type II error)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0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Some Common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50177"/>
              </p:ext>
            </p:extLst>
          </p:nvPr>
        </p:nvGraphicFramePr>
        <p:xfrm>
          <a:off x="457200" y="1523997"/>
          <a:ext cx="8153400" cy="43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937"/>
                <a:gridCol w="3416663"/>
                <a:gridCol w="2717800"/>
              </a:tblGrid>
              <a:tr h="8012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Data  Type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Common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Analysis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385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Nominal Data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Mode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Frequency, test of independence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1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Ordinal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Rank Correlation, test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independence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1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Interval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 Mean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 Deviation, Karl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Pearson’s Correlation.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1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Ratio Scale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 Mean,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Geometric Mean, Harmonic Mean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Coefficient of Variation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other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parametric tests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9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Nominal/Ordinal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Frequency</a:t>
            </a:r>
          </a:p>
          <a:p>
            <a:r>
              <a:rPr lang="en-US" sz="4400" dirty="0" smtClean="0"/>
              <a:t>Test of independence</a:t>
            </a:r>
            <a:endParaRPr lang="en-GB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2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Correlation</a:t>
            </a:r>
          </a:p>
          <a:p>
            <a:r>
              <a:rPr lang="en-US" sz="4000" dirty="0" smtClean="0"/>
              <a:t>Test of Normality</a:t>
            </a:r>
            <a:endParaRPr lang="en-GB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229100" cy="218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3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</a:p>
          <a:p>
            <a:r>
              <a:rPr lang="en-US" sz="3200" dirty="0" smtClean="0"/>
              <a:t>Homework</a:t>
            </a:r>
          </a:p>
          <a:p>
            <a:r>
              <a:rPr lang="en-US" sz="3200" dirty="0" smtClean="0"/>
              <a:t>Tomorrow’s session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8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523579"/>
              </p:ext>
            </p:extLst>
          </p:nvPr>
        </p:nvGraphicFramePr>
        <p:xfrm>
          <a:off x="381000" y="1981200"/>
          <a:ext cx="8305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222"/>
                <a:gridCol w="5229578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Associated SPSS Options</a:t>
                      </a:r>
                      <a:endParaRPr lang="en-GB" sz="24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view</a:t>
                      </a:r>
                      <a:endParaRPr lang="en-GB" sz="24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Feeding/entry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view</a:t>
                      </a:r>
                      <a:endParaRPr lang="en-GB" sz="24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Editing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Transform/Data</a:t>
                      </a:r>
                      <a:endParaRPr lang="en-GB" sz="24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Analyzing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Analyze-&gt;Descriptive Statistics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30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Analysis: Descriptive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Analyze-&gt;Descriptive Statistics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Crosstab</a:t>
            </a:r>
          </a:p>
          <a:p>
            <a:pPr lvl="2"/>
            <a:r>
              <a:rPr lang="en-US" dirty="0" smtClean="0"/>
              <a:t>Test of Independence (Chi-square)</a:t>
            </a:r>
          </a:p>
          <a:p>
            <a:pPr lvl="2"/>
            <a:r>
              <a:rPr lang="en-US" dirty="0" smtClean="0"/>
              <a:t>Correlation</a:t>
            </a:r>
          </a:p>
          <a:p>
            <a:pPr lvl="2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Explore</a:t>
            </a:r>
          </a:p>
          <a:p>
            <a:pPr lvl="2"/>
            <a:r>
              <a:rPr lang="en-US" dirty="0" smtClean="0"/>
              <a:t>Normality and other small statistics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5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Analyze-&gt;Regression-&gt;Linear</a:t>
            </a:r>
          </a:p>
          <a:p>
            <a:pPr lvl="1"/>
            <a:r>
              <a:rPr lang="en-US" dirty="0" smtClean="0"/>
              <a:t>Important Statistics</a:t>
            </a:r>
          </a:p>
          <a:p>
            <a:pPr lvl="2"/>
            <a:r>
              <a:rPr lang="en-US" dirty="0" smtClean="0"/>
              <a:t>Estimates</a:t>
            </a:r>
          </a:p>
          <a:p>
            <a:pPr lvl="2"/>
            <a:r>
              <a:rPr lang="en-US" dirty="0" smtClean="0"/>
              <a:t>Model fit</a:t>
            </a:r>
          </a:p>
          <a:p>
            <a:pPr lvl="2"/>
            <a:r>
              <a:rPr lang="en-US" dirty="0" err="1" smtClean="0"/>
              <a:t>Collinearity</a:t>
            </a:r>
            <a:r>
              <a:rPr lang="en-US" dirty="0"/>
              <a:t> </a:t>
            </a:r>
            <a:r>
              <a:rPr lang="en-US" dirty="0" smtClean="0"/>
              <a:t>and  residual (Y) * </a:t>
            </a:r>
            <a:r>
              <a:rPr lang="en-US" dirty="0" err="1" smtClean="0"/>
              <a:t>Pred</a:t>
            </a:r>
            <a:r>
              <a:rPr lang="en-US" dirty="0" smtClean="0"/>
              <a:t> (X) plot</a:t>
            </a:r>
          </a:p>
          <a:p>
            <a:pPr lvl="1"/>
            <a:r>
              <a:rPr lang="en-US" dirty="0" smtClean="0"/>
              <a:t>Output tables</a:t>
            </a:r>
          </a:p>
          <a:p>
            <a:pPr lvl="2"/>
            <a:r>
              <a:rPr lang="en-US" dirty="0" smtClean="0"/>
              <a:t>ANOVA</a:t>
            </a:r>
          </a:p>
          <a:p>
            <a:pPr lvl="2"/>
            <a:r>
              <a:rPr lang="en-US" dirty="0" smtClean="0"/>
              <a:t>Model summary</a:t>
            </a:r>
          </a:p>
          <a:p>
            <a:pPr lvl="2"/>
            <a:r>
              <a:rPr lang="en-US" dirty="0" smtClean="0"/>
              <a:t>Coefficients table (scores and model fit)</a:t>
            </a:r>
          </a:p>
          <a:p>
            <a:pPr lvl="2"/>
            <a:r>
              <a:rPr lang="en-US" dirty="0" err="1" smtClean="0"/>
              <a:t>Collinearity</a:t>
            </a:r>
            <a:r>
              <a:rPr lang="en-US" dirty="0" smtClean="0"/>
              <a:t> diagnostic (E&gt;0, Condition index&lt;15)</a:t>
            </a:r>
          </a:p>
          <a:p>
            <a:pPr lvl="2"/>
            <a:endParaRPr lang="en-US" dirty="0" smtClean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6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Mutlicollinearity</a:t>
            </a:r>
            <a:endParaRPr lang="en-US" dirty="0" smtClean="0"/>
          </a:p>
          <a:p>
            <a:pPr lvl="1"/>
            <a:r>
              <a:rPr lang="en-US" dirty="0" smtClean="0"/>
              <a:t>Treatment (use z-scores and </a:t>
            </a:r>
            <a:r>
              <a:rPr lang="en-US" dirty="0" smtClean="0"/>
              <a:t>try replacing </a:t>
            </a:r>
            <a:r>
              <a:rPr lang="en-US" dirty="0" smtClean="0"/>
              <a:t>unimportant variables)</a:t>
            </a:r>
          </a:p>
          <a:p>
            <a:pPr lvl="1"/>
            <a:r>
              <a:rPr lang="en-US" dirty="0" smtClean="0"/>
              <a:t>To improve VIF (lowering VIF)</a:t>
            </a:r>
          </a:p>
          <a:p>
            <a:pPr lvl="2"/>
            <a:r>
              <a:rPr lang="en-US" dirty="0" smtClean="0"/>
              <a:t>Try factor analysis</a:t>
            </a:r>
          </a:p>
          <a:p>
            <a:pPr lvl="2"/>
            <a:r>
              <a:rPr lang="en-US" dirty="0" smtClean="0"/>
              <a:t>Transformation or removal of variables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dirty="0" smtClean="0"/>
              <a:t>How and what will we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point and SPSS will go hand-in-hand</a:t>
            </a:r>
          </a:p>
          <a:p>
            <a:r>
              <a:rPr lang="en-US" dirty="0" smtClean="0"/>
              <a:t>Ask questions (preferably in chat) </a:t>
            </a:r>
          </a:p>
          <a:p>
            <a:r>
              <a:rPr lang="en-US" dirty="0" smtClean="0"/>
              <a:t>Verbal discussion later in the day, if time permits</a:t>
            </a:r>
          </a:p>
          <a:p>
            <a:r>
              <a:rPr lang="en-US" dirty="0" smtClean="0"/>
              <a:t>Home work at the end of the session each day</a:t>
            </a:r>
          </a:p>
          <a:p>
            <a:r>
              <a:rPr lang="en-US" dirty="0" smtClean="0"/>
              <a:t>Resource materials via email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b="1" dirty="0" smtClean="0"/>
              <a:t>09 November 2020</a:t>
            </a:r>
            <a:endParaRPr lang="en-GB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4495800" cy="349250"/>
          </a:xfrm>
        </p:spPr>
        <p:txBody>
          <a:bodyPr/>
          <a:lstStyle/>
          <a:p>
            <a:r>
              <a:rPr lang="en-GB" sz="1400" b="1" dirty="0" smtClean="0"/>
              <a:t>Online Training in SPSS, </a:t>
            </a:r>
            <a:r>
              <a:rPr lang="en-GB" sz="1400" b="1" dirty="0" err="1" smtClean="0"/>
              <a:t>Dr.</a:t>
            </a:r>
            <a:r>
              <a:rPr lang="en-GB" sz="1400" b="1" dirty="0" smtClean="0"/>
              <a:t> Mudit Kumar Singh</a:t>
            </a:r>
            <a:endParaRPr lang="en-GB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z="1400" b="1" smtClean="0"/>
              <a:t>2</a:t>
            </a:fld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8992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2743200"/>
          </a:xfrm>
        </p:spPr>
        <p:txBody>
          <a:bodyPr>
            <a:normAutofit/>
          </a:bodyPr>
          <a:lstStyle/>
          <a:p>
            <a:pPr lvl="1"/>
            <a:r>
              <a:rPr lang="en-US" sz="3200" u="sng" dirty="0"/>
              <a:t>Before we </a:t>
            </a:r>
            <a:r>
              <a:rPr lang="en-US" sz="3200" u="sng" dirty="0" smtClean="0"/>
              <a:t>begin</a:t>
            </a:r>
          </a:p>
          <a:p>
            <a:pPr lvl="2"/>
            <a:r>
              <a:rPr lang="en-US" sz="2800" dirty="0" smtClean="0"/>
              <a:t>Research Methods/Statistics</a:t>
            </a:r>
          </a:p>
          <a:p>
            <a:pPr lvl="2"/>
            <a:r>
              <a:rPr lang="en-US" sz="2800" dirty="0" smtClean="0"/>
              <a:t>Data collection</a:t>
            </a:r>
          </a:p>
          <a:p>
            <a:pPr lvl="2"/>
            <a:r>
              <a:rPr lang="en-US" sz="2800" dirty="0" smtClean="0"/>
              <a:t>Accesses to </a:t>
            </a:r>
            <a:r>
              <a:rPr lang="en-US" sz="2800" b="1" u="sng" dirty="0" smtClean="0"/>
              <a:t>SPSS </a:t>
            </a: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358" y="1447800"/>
            <a:ext cx="8229600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Know your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Sources (relevant for writing)</a:t>
            </a:r>
          </a:p>
          <a:p>
            <a:r>
              <a:rPr lang="en-US" sz="2800" dirty="0" smtClean="0"/>
              <a:t>Types (highly relevant for analysis)</a:t>
            </a:r>
          </a:p>
          <a:p>
            <a:pPr lvl="1"/>
            <a:r>
              <a:rPr lang="en-US" sz="2800" dirty="0" smtClean="0"/>
              <a:t>Nominal (Names, social classes)</a:t>
            </a:r>
          </a:p>
          <a:p>
            <a:pPr lvl="1"/>
            <a:r>
              <a:rPr lang="en-US" sz="2800" dirty="0" smtClean="0"/>
              <a:t>Ordinal (Ordered groups)</a:t>
            </a:r>
          </a:p>
          <a:p>
            <a:pPr lvl="1"/>
            <a:r>
              <a:rPr lang="en-US" sz="2800" dirty="0" smtClean="0"/>
              <a:t>Scale</a:t>
            </a:r>
          </a:p>
          <a:p>
            <a:pPr lvl="2"/>
            <a:r>
              <a:rPr lang="en-US" sz="2400" dirty="0" smtClean="0"/>
              <a:t>Interval (can be below zero)</a:t>
            </a:r>
          </a:p>
          <a:p>
            <a:pPr lvl="2"/>
            <a:r>
              <a:rPr lang="en-US" sz="2400" dirty="0" smtClean="0"/>
              <a:t>Ratio (not below zero)</a:t>
            </a:r>
          </a:p>
          <a:p>
            <a:pPr lvl="1"/>
            <a:r>
              <a:rPr lang="en-US" sz="2800" dirty="0" smtClean="0"/>
              <a:t>Other frequently used terms</a:t>
            </a:r>
          </a:p>
          <a:p>
            <a:pPr lvl="2"/>
            <a:r>
              <a:rPr lang="en-US" sz="2400" dirty="0" smtClean="0"/>
              <a:t>Categorical (data with categories can be ordinal/nominal)</a:t>
            </a:r>
          </a:p>
          <a:p>
            <a:pPr lvl="2"/>
            <a:r>
              <a:rPr lang="en-US" sz="2400" dirty="0" smtClean="0"/>
              <a:t>Dummy Variables/Dummy coding (0 and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Preparing your Data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237654"/>
              </p:ext>
            </p:extLst>
          </p:nvPr>
        </p:nvGraphicFramePr>
        <p:xfrm>
          <a:off x="457200" y="1371598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 SPSS Options</a:t>
                      </a:r>
                      <a:endParaRPr lang="en-GB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view</a:t>
                      </a:r>
                      <a:endParaRPr lang="en-GB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Feeding/entry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view</a:t>
                      </a:r>
                      <a:endParaRPr lang="en-GB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Editing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Transform/Data</a:t>
                      </a:r>
                      <a:endParaRPr lang="en-GB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Checking Distribution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Analyze-&gt;Descriptive Statistics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6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Some Common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210567"/>
              </p:ext>
            </p:extLst>
          </p:nvPr>
        </p:nvGraphicFramePr>
        <p:xfrm>
          <a:off x="457200" y="1523997"/>
          <a:ext cx="8153400" cy="43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937"/>
                <a:gridCol w="3416663"/>
                <a:gridCol w="2717800"/>
              </a:tblGrid>
              <a:tr h="8012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Data  Type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Common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Analysis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385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Nominal Data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Mode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Frequency, test of independence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1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Ordinal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Rank Correlation, test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independence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1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Interval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 Mean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 Deviation, Karl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Pearson’s Correlation.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1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Ratio Scale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 Mean,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Geometric Mean, Harmonic Mean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Coefficient of Variation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other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parametric tests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5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Reminding Key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Normal (widely used)</a:t>
            </a:r>
          </a:p>
          <a:p>
            <a:r>
              <a:rPr lang="en-US" dirty="0" smtClean="0"/>
              <a:t>Mean, </a:t>
            </a:r>
            <a:r>
              <a:rPr lang="en-US" dirty="0"/>
              <a:t>s</a:t>
            </a:r>
            <a:r>
              <a:rPr lang="en-US" dirty="0" smtClean="0"/>
              <a:t>tandard deviation (SD) and standard error (SE)</a:t>
            </a:r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Null (no difference)</a:t>
            </a:r>
          </a:p>
          <a:p>
            <a:pPr lvl="1"/>
            <a:r>
              <a:rPr lang="en-US" dirty="0" smtClean="0"/>
              <a:t>Alternative (different)</a:t>
            </a:r>
          </a:p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α (probability of avoiding Type I error)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(probability </a:t>
            </a:r>
            <a:r>
              <a:rPr lang="en-US" dirty="0"/>
              <a:t>of </a:t>
            </a:r>
            <a:r>
              <a:rPr lang="en-US" dirty="0" smtClean="0"/>
              <a:t>avoiding Type II error)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4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41520"/>
          </a:xfrm>
        </p:spPr>
        <p:txBody>
          <a:bodyPr/>
          <a:lstStyle/>
          <a:p>
            <a:r>
              <a:rPr lang="en-US" dirty="0" smtClean="0"/>
              <a:t>From your dataset</a:t>
            </a:r>
          </a:p>
          <a:p>
            <a:pPr lvl="1"/>
            <a:r>
              <a:rPr lang="en-US" dirty="0" smtClean="0"/>
              <a:t>Select any nominal data other than gender and build dummy codes for each sub-category.</a:t>
            </a:r>
          </a:p>
          <a:p>
            <a:pPr lvl="1"/>
            <a:r>
              <a:rPr lang="en-US" dirty="0" smtClean="0"/>
              <a:t>Visualize the combination of the all the above variables</a:t>
            </a:r>
          </a:p>
          <a:p>
            <a:pPr lvl="1"/>
            <a:r>
              <a:rPr lang="en-US" dirty="0"/>
              <a:t>Select at least two scale variables from your data, write hypothesis to test for their normality. What do you conclude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Recap of Day 1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72776"/>
              </p:ext>
            </p:extLst>
          </p:nvPr>
        </p:nvGraphicFramePr>
        <p:xfrm>
          <a:off x="457200" y="1371598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Associated SPSS Options</a:t>
                      </a:r>
                      <a:endParaRPr lang="en-GB" sz="24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view</a:t>
                      </a:r>
                      <a:endParaRPr lang="en-GB" sz="24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Feeding/entry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view</a:t>
                      </a:r>
                      <a:endParaRPr lang="en-GB" sz="24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Editing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Transform/Data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09 November 2020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Online Training in SPSS, Dr. Mudit Kumar Singh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8EFE-D34E-4A84-B01E-B825C8150B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4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1112</TotalTime>
  <Words>815</Words>
  <Application>Microsoft Office PowerPoint</Application>
  <PresentationFormat>On-screen Show (4:3)</PresentationFormat>
  <Paragraphs>208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Data analysis with SPSS for Beginners By- Dr. Mudit Kumar Singh Visiting Research Fellow, Duke University (http://muditsingh.netlify.app/)</vt:lpstr>
      <vt:lpstr>How and what will we do?</vt:lpstr>
      <vt:lpstr>Data analysis</vt:lpstr>
      <vt:lpstr>Know your Data</vt:lpstr>
      <vt:lpstr>Preparing your Data</vt:lpstr>
      <vt:lpstr>Some Common Analysis</vt:lpstr>
      <vt:lpstr>Reminding Key Terms</vt:lpstr>
      <vt:lpstr>Home work</vt:lpstr>
      <vt:lpstr>Recap of Day 1</vt:lpstr>
      <vt:lpstr>Reminding Key Terms</vt:lpstr>
      <vt:lpstr>Some Common Analysis</vt:lpstr>
      <vt:lpstr>Nominal/Ordinal</vt:lpstr>
      <vt:lpstr>Scale</vt:lpstr>
      <vt:lpstr>PowerPoint Presentation</vt:lpstr>
      <vt:lpstr>Recap</vt:lpstr>
      <vt:lpstr>Analysis: Descriptive</vt:lpstr>
      <vt:lpstr>Linear Regression</vt:lpstr>
      <vt:lpstr>Trouble with Linear Regression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with SPSS</dc:title>
  <dc:creator>author</dc:creator>
  <cp:lastModifiedBy>author</cp:lastModifiedBy>
  <cp:revision>78</cp:revision>
  <dcterms:created xsi:type="dcterms:W3CDTF">2020-11-05T14:44:44Z</dcterms:created>
  <dcterms:modified xsi:type="dcterms:W3CDTF">2020-11-12T14:52:35Z</dcterms:modified>
</cp:coreProperties>
</file>