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10"/>
  </p:notesMasterIdLst>
  <p:sldIdLst>
    <p:sldId id="256" r:id="rId2"/>
    <p:sldId id="259" r:id="rId3"/>
    <p:sldId id="264" r:id="rId4"/>
    <p:sldId id="265" r:id="rId5"/>
    <p:sldId id="266" r:id="rId6"/>
    <p:sldId id="263" r:id="rId7"/>
    <p:sldId id="262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E71A82-8F93-48FD-B093-C90E68526D2A}">
          <p14:sldIdLst>
            <p14:sldId id="256"/>
            <p14:sldId id="259"/>
            <p14:sldId id="264"/>
            <p14:sldId id="265"/>
            <p14:sldId id="266"/>
            <p14:sldId id="263"/>
            <p14:sldId id="262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04C62-8874-41BB-B103-92CEBC26C6BB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C6976-F8C0-4B16-B4E7-66FB7D592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88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C6976-F8C0-4B16-B4E7-66FB7D5925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89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6AF8-9CED-42D2-8B8E-CA86BE815487}" type="datetime1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7E3A-7B93-4672-89C0-56949E8BF2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19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F1F3-54D8-4A8B-A5B6-2DBB54919931}" type="datetime1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7E3A-7B93-4672-89C0-56949E8B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2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9FF9-1C45-42E2-BA7E-37B2F0AFC1FA}" type="datetime1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7E3A-7B93-4672-89C0-56949E8B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3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9E61-C565-4D23-955E-2FDE61D6DB29}" type="datetime1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7E3A-7B93-4672-89C0-56949E8B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9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21D6-3734-4D92-B886-6DC6B587DDC1}" type="datetime1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7E3A-7B93-4672-89C0-56949E8BF2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10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FE9C-13F8-431E-9355-5D4874E6A0C4}" type="datetime1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7E3A-7B93-4672-89C0-56949E8B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5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22D3-581C-44E5-8775-4E69C096B279}" type="datetime1">
              <a:rPr lang="en-US" smtClean="0"/>
              <a:t>7/26/2019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7E3A-7B93-4672-89C0-56949E8B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9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BCFB2-4B90-404C-933D-993EFA9D5690}" type="datetime1">
              <a:rPr lang="en-US" smtClean="0"/>
              <a:t>7/26/2019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7E3A-7B93-4672-89C0-56949E8B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2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5834-C236-498B-80D8-554A72C2E297}" type="datetime1">
              <a:rPr lang="en-US" smtClean="0"/>
              <a:t>7/26/2019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7E3A-7B93-4672-89C0-56949E8B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2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EE4A44-8AC1-4A94-B2B6-55A2B0465259}" type="datetime1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377E3A-7B93-4672-89C0-56949E8B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B30-7615-4E8D-8AFD-E88382ED7BB6}" type="datetime1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7E3A-7B93-4672-89C0-56949E8B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0DFA029-DBDA-48FC-AA96-E6230F4F15EB}" type="datetime1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377E3A-7B93-4672-89C0-56949E8BF20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7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Contentful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Pre Sales Analysis.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68959"/>
            <a:ext cx="685798" cy="68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9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45572"/>
            <a:ext cx="10058400" cy="791787"/>
          </a:xfrm>
        </p:spPr>
        <p:txBody>
          <a:bodyPr/>
          <a:lstStyle/>
          <a:p>
            <a:r>
              <a:rPr lang="en-US" dirty="0" smtClean="0"/>
              <a:t>Topic Covered.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Software Development Approaches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Why </a:t>
            </a:r>
            <a:r>
              <a:rPr lang="en-US" dirty="0" smtClean="0"/>
              <a:t>Headless?</a:t>
            </a:r>
            <a:endParaRPr lang="en-US" dirty="0" smtClean="0"/>
          </a:p>
          <a:p>
            <a:pPr marL="0" indent="0">
              <a:buNone/>
            </a:pPr>
            <a:endParaRPr lang="en-US" sz="36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8229"/>
            <a:ext cx="685798" cy="68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3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Software Development Approaches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26127" y="3013302"/>
            <a:ext cx="4821382" cy="2855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Architectural Approach</a:t>
            </a:r>
            <a:r>
              <a:rPr lang="en-IN" dirty="0" smtClean="0"/>
              <a:t>: </a:t>
            </a:r>
            <a:r>
              <a:rPr lang="en-US" b="1" dirty="0" smtClean="0">
                <a:solidFill>
                  <a:srgbClr val="FFC000"/>
                </a:solidFill>
              </a:rPr>
              <a:t>T</a:t>
            </a:r>
            <a:r>
              <a:rPr lang="en-US" dirty="0" smtClean="0"/>
              <a:t>ightly </a:t>
            </a:r>
            <a:r>
              <a:rPr lang="en-US" dirty="0"/>
              <a:t>links the back end to the front end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b="1" dirty="0" smtClean="0"/>
              <a:t>Storage</a:t>
            </a:r>
            <a:r>
              <a:rPr lang="en-IN" dirty="0" smtClean="0"/>
              <a:t>: </a:t>
            </a:r>
            <a:r>
              <a:rPr lang="en-US" b="1" dirty="0">
                <a:solidFill>
                  <a:srgbClr val="FFC000"/>
                </a:solidFill>
              </a:rPr>
              <a:t>C</a:t>
            </a:r>
            <a:r>
              <a:rPr lang="en-US" dirty="0"/>
              <a:t>ontent is created, managed, and stored—along with all digital assets—on the site’s back end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b="1" dirty="0" smtClean="0"/>
              <a:t>Editor platform</a:t>
            </a:r>
            <a:r>
              <a:rPr lang="en-IN" dirty="0" smtClean="0"/>
              <a:t>: </a:t>
            </a:r>
            <a:r>
              <a:rPr lang="en-US" b="1" dirty="0">
                <a:solidFill>
                  <a:srgbClr val="FFC000"/>
                </a:solidFill>
              </a:rPr>
              <a:t>Y</a:t>
            </a:r>
            <a:r>
              <a:rPr lang="en-US" dirty="0" smtClean="0"/>
              <a:t>our </a:t>
            </a:r>
            <a:r>
              <a:rPr lang="en-US" dirty="0"/>
              <a:t>editors are writing and publishing on the back end of the same system your website visitors are viewing</a:t>
            </a:r>
            <a:r>
              <a:rPr lang="en-IN" dirty="0" smtClean="0"/>
              <a:t>.</a:t>
            </a:r>
            <a:endParaRPr lang="en-IN" b="1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111897" y="1814422"/>
            <a:ext cx="71656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sz="2400" b="1" dirty="0" smtClean="0"/>
          </a:p>
          <a:p>
            <a:r>
              <a:rPr lang="en-US" sz="2400" b="1" dirty="0"/>
              <a:t>Traditional/Coupled </a:t>
            </a:r>
            <a:r>
              <a:rPr lang="en-US" sz="2400" b="1" dirty="0" smtClean="0"/>
              <a:t>CMS, example: Drupal, </a:t>
            </a:r>
            <a:r>
              <a:rPr lang="en-US" sz="2400" b="1" dirty="0" err="1"/>
              <a:t>W</a:t>
            </a:r>
            <a:r>
              <a:rPr lang="en-US" sz="2400" b="1" dirty="0" err="1" smtClean="0"/>
              <a:t>ordpress</a:t>
            </a:r>
            <a:endParaRPr lang="en-IN" sz="2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8229"/>
            <a:ext cx="685798" cy="685798"/>
          </a:xfrm>
          <a:prstGeom prst="rect">
            <a:avLst/>
          </a:prstGeom>
        </p:spPr>
      </p:pic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371" y="2839730"/>
            <a:ext cx="4350309" cy="3029364"/>
          </a:xfrm>
        </p:spPr>
      </p:pic>
    </p:spTree>
    <p:extLst>
      <p:ext uri="{BB962C8B-B14F-4D97-AF65-F5344CB8AC3E}">
        <p14:creationId xmlns:p14="http://schemas.microsoft.com/office/powerpoint/2010/main" val="196145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Software Development Approaches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26127" y="3013302"/>
            <a:ext cx="4821382" cy="28557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900" b="1" dirty="0" smtClean="0"/>
              <a:t>Architectural Approach</a:t>
            </a:r>
            <a:r>
              <a:rPr lang="en-IN" sz="1900" dirty="0" smtClean="0"/>
              <a:t>: </a:t>
            </a:r>
            <a:r>
              <a:rPr lang="en-US" sz="1900" b="1" dirty="0" smtClean="0">
                <a:solidFill>
                  <a:srgbClr val="FFC000"/>
                </a:solidFill>
              </a:rPr>
              <a:t>S</a:t>
            </a:r>
            <a:r>
              <a:rPr lang="en-US" sz="1900" dirty="0" smtClean="0"/>
              <a:t>eparates </a:t>
            </a:r>
            <a:r>
              <a:rPr lang="en-US" sz="1900" dirty="0"/>
              <a:t>the back-end and front-end management of a website into two different systems</a:t>
            </a:r>
            <a:r>
              <a:rPr lang="en-IN" sz="1900" dirty="0" smtClean="0"/>
              <a:t>.</a:t>
            </a:r>
          </a:p>
          <a:p>
            <a:pPr marL="0" indent="0">
              <a:buNone/>
            </a:pPr>
            <a:r>
              <a:rPr lang="en-IN" sz="1900" b="1" dirty="0" smtClean="0"/>
              <a:t>Storage</a:t>
            </a:r>
            <a:r>
              <a:rPr lang="en-IN" sz="1900" dirty="0" smtClean="0"/>
              <a:t>: </a:t>
            </a:r>
            <a:r>
              <a:rPr lang="en-US" sz="1900" b="1" dirty="0">
                <a:solidFill>
                  <a:srgbClr val="FFC000"/>
                </a:solidFill>
              </a:rPr>
              <a:t>C</a:t>
            </a:r>
            <a:r>
              <a:rPr lang="en-US" sz="1900" dirty="0"/>
              <a:t>ontent is created, managed, and stored—along with all digital assets—on the site’s back end</a:t>
            </a:r>
            <a:r>
              <a:rPr lang="en-IN" sz="1900" dirty="0" smtClean="0"/>
              <a:t>.</a:t>
            </a:r>
          </a:p>
          <a:p>
            <a:pPr marL="0" indent="0">
              <a:buNone/>
            </a:pPr>
            <a:r>
              <a:rPr lang="en-IN" sz="1900" b="1" dirty="0" smtClean="0"/>
              <a:t>Editor platform</a:t>
            </a:r>
            <a:r>
              <a:rPr lang="en-IN" sz="1900" dirty="0" smtClean="0"/>
              <a:t>: </a:t>
            </a:r>
            <a:r>
              <a:rPr lang="en-US" sz="1900" b="1" dirty="0">
                <a:solidFill>
                  <a:srgbClr val="FFC000"/>
                </a:solidFill>
              </a:rPr>
              <a:t>Y</a:t>
            </a:r>
            <a:r>
              <a:rPr lang="en-US" sz="1900" dirty="0" smtClean="0"/>
              <a:t>our </a:t>
            </a:r>
            <a:r>
              <a:rPr lang="en-US" sz="1900" dirty="0"/>
              <a:t>editors are writing and publishing on the back end of the same system your website visitors are viewing</a:t>
            </a:r>
            <a:r>
              <a:rPr lang="en-IN" sz="1900" dirty="0" smtClean="0"/>
              <a:t>.</a:t>
            </a:r>
            <a:endParaRPr lang="en-IN" sz="1900" b="1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111897" y="1814422"/>
            <a:ext cx="35008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sz="2400" b="1" dirty="0" smtClean="0"/>
          </a:p>
          <a:p>
            <a:r>
              <a:rPr lang="en-US" sz="2400" b="1" dirty="0"/>
              <a:t>Decoupled CMS </a:t>
            </a:r>
            <a:r>
              <a:rPr lang="en-US" sz="2400" b="1" dirty="0" smtClean="0"/>
              <a:t>Approach</a:t>
            </a:r>
            <a:endParaRPr lang="en-US" sz="2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8229"/>
            <a:ext cx="685798" cy="68579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623344"/>
            <a:ext cx="4937125" cy="2468562"/>
          </a:xfrm>
        </p:spPr>
      </p:pic>
    </p:spTree>
    <p:extLst>
      <p:ext uri="{BB962C8B-B14F-4D97-AF65-F5344CB8AC3E}">
        <p14:creationId xmlns:p14="http://schemas.microsoft.com/office/powerpoint/2010/main" val="428394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Software Development Approaches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26127" y="3013301"/>
            <a:ext cx="4821382" cy="28679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900" b="1" dirty="0" smtClean="0"/>
              <a:t>Architectural Approach</a:t>
            </a:r>
            <a:r>
              <a:rPr lang="en-IN" sz="1900" dirty="0" smtClean="0"/>
              <a:t>: </a:t>
            </a:r>
            <a:r>
              <a:rPr lang="en-US" sz="1800" b="1" dirty="0" smtClean="0">
                <a:solidFill>
                  <a:srgbClr val="FFC000"/>
                </a:solidFill>
              </a:rPr>
              <a:t>C</a:t>
            </a:r>
            <a:r>
              <a:rPr lang="en-US" sz="1800" dirty="0" smtClean="0"/>
              <a:t>ontent-only </a:t>
            </a:r>
            <a:r>
              <a:rPr lang="en-US" sz="1800" dirty="0"/>
              <a:t>data source and has no functionality within the CMS to present content to an end user on it’s own</a:t>
            </a:r>
            <a:r>
              <a:rPr lang="en-IN" sz="1900" dirty="0" smtClean="0"/>
              <a:t>.</a:t>
            </a:r>
          </a:p>
          <a:p>
            <a:pPr marL="0" indent="0">
              <a:buNone/>
            </a:pPr>
            <a:r>
              <a:rPr lang="en-IN" sz="1900" b="1" dirty="0" smtClean="0"/>
              <a:t>Storage</a:t>
            </a:r>
            <a:r>
              <a:rPr lang="en-IN" sz="1900" dirty="0" smtClean="0"/>
              <a:t>: </a:t>
            </a:r>
            <a:r>
              <a:rPr lang="en-US" sz="1800" b="1" dirty="0" smtClean="0">
                <a:solidFill>
                  <a:srgbClr val="FFC000"/>
                </a:solidFill>
              </a:rPr>
              <a:t>C</a:t>
            </a:r>
            <a:r>
              <a:rPr lang="en-US" sz="1800" dirty="0" smtClean="0"/>
              <a:t>loud storage where the </a:t>
            </a:r>
            <a:r>
              <a:rPr lang="en-US" sz="1900" dirty="0" smtClean="0"/>
              <a:t>content </a:t>
            </a:r>
            <a:r>
              <a:rPr lang="en-US" sz="1900" dirty="0"/>
              <a:t>is created, managed, and stored—along with all digital </a:t>
            </a:r>
            <a:r>
              <a:rPr lang="en-US" sz="1900" dirty="0" smtClean="0"/>
              <a:t>assets only without frontend code</a:t>
            </a:r>
            <a:r>
              <a:rPr lang="en-IN" sz="1900" dirty="0" smtClean="0"/>
              <a:t>.</a:t>
            </a:r>
          </a:p>
          <a:p>
            <a:pPr marL="0" indent="0">
              <a:buNone/>
            </a:pPr>
            <a:r>
              <a:rPr lang="en-IN" sz="1900" b="1" dirty="0" smtClean="0"/>
              <a:t>Editor platform</a:t>
            </a:r>
            <a:r>
              <a:rPr lang="en-IN" sz="1900" dirty="0" smtClean="0"/>
              <a:t>: </a:t>
            </a:r>
            <a:r>
              <a:rPr lang="en-US" sz="1900" b="1" dirty="0">
                <a:solidFill>
                  <a:srgbClr val="FFC000"/>
                </a:solidFill>
              </a:rPr>
              <a:t>Y</a:t>
            </a:r>
            <a:r>
              <a:rPr lang="en-US" sz="1900" dirty="0"/>
              <a:t>our editors are writing and publishing on the back end of the same </a:t>
            </a:r>
            <a:r>
              <a:rPr lang="en-US" sz="1900" dirty="0" smtClean="0"/>
              <a:t>different ecosystem.</a:t>
            </a:r>
            <a:endParaRPr lang="en-IN" sz="1900" b="1" dirty="0"/>
          </a:p>
        </p:txBody>
      </p:sp>
      <p:sp>
        <p:nvSpPr>
          <p:cNvPr id="11" name="Rectangle 10"/>
          <p:cNvSpPr/>
          <p:nvPr/>
        </p:nvSpPr>
        <p:spPr>
          <a:xfrm>
            <a:off x="1111897" y="1814422"/>
            <a:ext cx="36259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sz="2400" b="1" dirty="0" smtClean="0"/>
          </a:p>
          <a:p>
            <a:r>
              <a:rPr lang="en-US" sz="2400" b="1" dirty="0" smtClean="0"/>
              <a:t>Headless </a:t>
            </a:r>
            <a:r>
              <a:rPr lang="en-US" sz="2400" b="1" dirty="0"/>
              <a:t>CMS </a:t>
            </a:r>
            <a:r>
              <a:rPr lang="en-US" sz="2400" b="1" dirty="0" smtClean="0"/>
              <a:t>Architecture</a:t>
            </a:r>
            <a:endParaRPr lang="en-US" sz="2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8229"/>
            <a:ext cx="685798" cy="68579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623344"/>
            <a:ext cx="4937125" cy="2468562"/>
          </a:xfrm>
        </p:spPr>
      </p:pic>
    </p:spTree>
    <p:extLst>
      <p:ext uri="{BB962C8B-B14F-4D97-AF65-F5344CB8AC3E}">
        <p14:creationId xmlns:p14="http://schemas.microsoft.com/office/powerpoint/2010/main" val="140738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Headless?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704109" y="3013302"/>
            <a:ext cx="9451570" cy="2855792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Page Centric</a:t>
            </a:r>
            <a:r>
              <a:rPr lang="en-IN" dirty="0" smtClean="0"/>
              <a:t>: </a:t>
            </a:r>
            <a:r>
              <a:rPr lang="en-IN" b="1" dirty="0" smtClean="0">
                <a:solidFill>
                  <a:srgbClr val="FFC000"/>
                </a:solidFill>
              </a:rPr>
              <a:t>C</a:t>
            </a:r>
            <a:r>
              <a:rPr lang="en-IN" dirty="0" smtClean="0"/>
              <a:t>ontent never meant to leave the website.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All in one</a:t>
            </a:r>
            <a:r>
              <a:rPr lang="en-IN" dirty="0" smtClean="0"/>
              <a:t>: </a:t>
            </a:r>
            <a:r>
              <a:rPr lang="en-IN" b="1" dirty="0" smtClean="0">
                <a:solidFill>
                  <a:srgbClr val="FFC000"/>
                </a:solidFill>
              </a:rPr>
              <a:t>M</a:t>
            </a:r>
            <a:r>
              <a:rPr lang="en-IN" dirty="0" smtClean="0"/>
              <a:t>onolithic core and customizations make it hard to integrate and upgrade.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Single server</a:t>
            </a:r>
            <a:r>
              <a:rPr lang="en-IN" dirty="0" smtClean="0"/>
              <a:t>: </a:t>
            </a:r>
            <a:r>
              <a:rPr lang="en-IN" b="1" dirty="0" smtClean="0">
                <a:solidFill>
                  <a:srgbClr val="FFC000"/>
                </a:solidFill>
              </a:rPr>
              <a:t>A</a:t>
            </a:r>
            <a:r>
              <a:rPr lang="en-IN" dirty="0" smtClean="0"/>
              <a:t>rchitected to run on individual server instead of a scalable distributed cloud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52" y="2961346"/>
            <a:ext cx="513452" cy="51345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52" y="3865398"/>
            <a:ext cx="484215" cy="4842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52" y="4717495"/>
            <a:ext cx="513452" cy="51345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11897" y="1814422"/>
            <a:ext cx="65487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sz="2400" b="1" dirty="0" smtClean="0"/>
          </a:p>
          <a:p>
            <a:r>
              <a:rPr lang="en-IN" sz="2400" b="1" dirty="0" smtClean="0"/>
              <a:t>Problems </a:t>
            </a:r>
            <a:r>
              <a:rPr lang="en-IN" sz="2400" b="1" dirty="0"/>
              <a:t>with </a:t>
            </a:r>
            <a:r>
              <a:rPr lang="en-IN" sz="2400" b="1" dirty="0" smtClean="0"/>
              <a:t>traditional/</a:t>
            </a:r>
            <a:r>
              <a:rPr lang="en-US" sz="2400" b="1" dirty="0" smtClean="0"/>
              <a:t>Coupled </a:t>
            </a:r>
            <a:r>
              <a:rPr lang="en-US" sz="2400" b="1" dirty="0"/>
              <a:t>CMS</a:t>
            </a:r>
            <a:r>
              <a:rPr lang="en-IN" sz="2400" b="1" dirty="0" smtClean="0"/>
              <a:t> </a:t>
            </a:r>
            <a:r>
              <a:rPr lang="en-IN" sz="2400" b="1" dirty="0"/>
              <a:t>approach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8229"/>
            <a:ext cx="685798" cy="68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8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Headless?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704109" y="3013302"/>
            <a:ext cx="9451570" cy="2855792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Modular Approach</a:t>
            </a:r>
            <a:r>
              <a:rPr lang="en-IN" dirty="0" smtClean="0"/>
              <a:t>: </a:t>
            </a:r>
            <a:r>
              <a:rPr lang="en-IN" b="1" dirty="0" smtClean="0">
                <a:solidFill>
                  <a:srgbClr val="FFC000"/>
                </a:solidFill>
              </a:rPr>
              <a:t>B</a:t>
            </a:r>
            <a:r>
              <a:rPr lang="en-IN" dirty="0" smtClean="0"/>
              <a:t>uilt to make content reusable and channel independent.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Microservice</a:t>
            </a:r>
            <a:r>
              <a:rPr lang="en-IN" dirty="0" smtClean="0"/>
              <a:t>: </a:t>
            </a:r>
            <a:r>
              <a:rPr lang="en-IN" b="1" dirty="0" smtClean="0">
                <a:solidFill>
                  <a:srgbClr val="FFC000"/>
                </a:solidFill>
              </a:rPr>
              <a:t>A</a:t>
            </a:r>
            <a:r>
              <a:rPr lang="en-IN" dirty="0" smtClean="0"/>
              <a:t>PI-driven design allows powerful integrations with third parties.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Cloud Service</a:t>
            </a:r>
            <a:r>
              <a:rPr lang="en-IN" dirty="0" smtClean="0"/>
              <a:t>: </a:t>
            </a:r>
            <a:r>
              <a:rPr lang="en-IN" b="1" dirty="0" smtClean="0">
                <a:solidFill>
                  <a:srgbClr val="FFC000"/>
                </a:solidFill>
              </a:rPr>
              <a:t>D</a:t>
            </a:r>
            <a:r>
              <a:rPr lang="en-IN" dirty="0" smtClean="0"/>
              <a:t>ecoupled and scalable management and delivery of content.</a:t>
            </a:r>
            <a:endParaRPr lang="en-IN" b="1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111897" y="1814422"/>
            <a:ext cx="44827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sz="2400" b="1" dirty="0" smtClean="0"/>
          </a:p>
          <a:p>
            <a:r>
              <a:rPr lang="en-IN" sz="2400" b="1" dirty="0" smtClean="0"/>
              <a:t>How </a:t>
            </a:r>
            <a:r>
              <a:rPr lang="en-IN" sz="2400" b="1" dirty="0" smtClean="0"/>
              <a:t>headless is solving </a:t>
            </a:r>
            <a:r>
              <a:rPr lang="en-IN" sz="2400" b="1" dirty="0" smtClean="0"/>
              <a:t>problem?</a:t>
            </a:r>
            <a:endParaRPr lang="en-IN" sz="2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8229"/>
            <a:ext cx="685798" cy="6857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56" y="2904950"/>
            <a:ext cx="544512" cy="544512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56" y="3788674"/>
            <a:ext cx="544512" cy="544512"/>
          </a:xfr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29" y="4651616"/>
            <a:ext cx="565162" cy="56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9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Exciting Features of Headless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26127" y="3013301"/>
            <a:ext cx="4821382" cy="28679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900" b="1" dirty="0" smtClean="0"/>
              <a:t>Architectural Approach</a:t>
            </a:r>
            <a:r>
              <a:rPr lang="en-IN" sz="1900" dirty="0" smtClean="0"/>
              <a:t>: </a:t>
            </a:r>
            <a:r>
              <a:rPr lang="en-US" sz="1800" b="1" dirty="0" smtClean="0">
                <a:solidFill>
                  <a:srgbClr val="FFC000"/>
                </a:solidFill>
              </a:rPr>
              <a:t>C</a:t>
            </a:r>
            <a:r>
              <a:rPr lang="en-US" sz="1800" dirty="0" smtClean="0"/>
              <a:t>ontent-only </a:t>
            </a:r>
            <a:r>
              <a:rPr lang="en-US" sz="1800" dirty="0"/>
              <a:t>data source and has no functionality within the CMS to present content to an end user on it’s own</a:t>
            </a:r>
            <a:r>
              <a:rPr lang="en-IN" sz="1900" dirty="0" smtClean="0"/>
              <a:t>.</a:t>
            </a:r>
          </a:p>
          <a:p>
            <a:pPr marL="0" indent="0">
              <a:buNone/>
            </a:pPr>
            <a:r>
              <a:rPr lang="en-IN" sz="1900" b="1" dirty="0" smtClean="0"/>
              <a:t>Storage</a:t>
            </a:r>
            <a:r>
              <a:rPr lang="en-IN" sz="1900" dirty="0" smtClean="0"/>
              <a:t>: </a:t>
            </a:r>
            <a:r>
              <a:rPr lang="en-US" sz="1800" b="1" dirty="0" smtClean="0">
                <a:solidFill>
                  <a:srgbClr val="FFC000"/>
                </a:solidFill>
              </a:rPr>
              <a:t>C</a:t>
            </a:r>
            <a:r>
              <a:rPr lang="en-US" sz="1800" dirty="0" smtClean="0"/>
              <a:t>loud storage where the </a:t>
            </a:r>
            <a:r>
              <a:rPr lang="en-US" sz="1900" dirty="0" smtClean="0"/>
              <a:t>content </a:t>
            </a:r>
            <a:r>
              <a:rPr lang="en-US" sz="1900" dirty="0"/>
              <a:t>is created, managed, and stored—along with all digital </a:t>
            </a:r>
            <a:r>
              <a:rPr lang="en-US" sz="1900" dirty="0" smtClean="0"/>
              <a:t>assets only without frontend code</a:t>
            </a:r>
            <a:r>
              <a:rPr lang="en-IN" sz="1900" dirty="0" smtClean="0"/>
              <a:t>.</a:t>
            </a:r>
          </a:p>
          <a:p>
            <a:pPr marL="0" indent="0">
              <a:buNone/>
            </a:pPr>
            <a:r>
              <a:rPr lang="en-IN" sz="1900" b="1" dirty="0" smtClean="0"/>
              <a:t>Editor platform</a:t>
            </a:r>
            <a:r>
              <a:rPr lang="en-IN" sz="1900" dirty="0" smtClean="0"/>
              <a:t>: </a:t>
            </a:r>
            <a:r>
              <a:rPr lang="en-US" sz="1900" b="1" dirty="0">
                <a:solidFill>
                  <a:srgbClr val="FFC000"/>
                </a:solidFill>
              </a:rPr>
              <a:t>Y</a:t>
            </a:r>
            <a:r>
              <a:rPr lang="en-US" sz="1900" dirty="0"/>
              <a:t>our editors are writing and publishing on the back end of the same </a:t>
            </a:r>
            <a:r>
              <a:rPr lang="en-US" sz="1900" dirty="0" smtClean="0"/>
              <a:t>different ecosystem.</a:t>
            </a:r>
            <a:endParaRPr lang="en-IN" sz="1900" b="1" dirty="0"/>
          </a:p>
        </p:txBody>
      </p:sp>
      <p:sp>
        <p:nvSpPr>
          <p:cNvPr id="11" name="Rectangle 10"/>
          <p:cNvSpPr/>
          <p:nvPr/>
        </p:nvSpPr>
        <p:spPr>
          <a:xfrm>
            <a:off x="1111897" y="1814422"/>
            <a:ext cx="36259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sz="2400" b="1" dirty="0" smtClean="0"/>
          </a:p>
          <a:p>
            <a:r>
              <a:rPr lang="en-US" sz="2400" b="1" dirty="0" smtClean="0"/>
              <a:t>Headless </a:t>
            </a:r>
            <a:r>
              <a:rPr lang="en-US" sz="2400" b="1" dirty="0"/>
              <a:t>CMS </a:t>
            </a:r>
            <a:r>
              <a:rPr lang="en-US" sz="2400" b="1" dirty="0" smtClean="0"/>
              <a:t>Architecture</a:t>
            </a:r>
            <a:endParaRPr lang="en-US" sz="2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8229"/>
            <a:ext cx="685798" cy="68579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623344"/>
            <a:ext cx="4937125" cy="2468562"/>
          </a:xfrm>
        </p:spPr>
      </p:pic>
    </p:spTree>
    <p:extLst>
      <p:ext uri="{BB962C8B-B14F-4D97-AF65-F5344CB8AC3E}">
        <p14:creationId xmlns:p14="http://schemas.microsoft.com/office/powerpoint/2010/main" val="18757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5790</TotalTime>
  <Words>386</Words>
  <Application>Microsoft Office PowerPoint</Application>
  <PresentationFormat>Widescreen</PresentationFormat>
  <Paragraphs>46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Retrospect</vt:lpstr>
      <vt:lpstr>Contentful</vt:lpstr>
      <vt:lpstr>Topic Covered.</vt:lpstr>
      <vt:lpstr>Software Development Approaches</vt:lpstr>
      <vt:lpstr>Software Development Approaches</vt:lpstr>
      <vt:lpstr>Software Development Approaches</vt:lpstr>
      <vt:lpstr>Why Headless?</vt:lpstr>
      <vt:lpstr>Why Headless?</vt:lpstr>
      <vt:lpstr>Exciting Features of Headless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contentful</dc:title>
  <dc:creator>Rahul Yadav</dc:creator>
  <cp:lastModifiedBy>Rahul Yadav</cp:lastModifiedBy>
  <cp:revision>36</cp:revision>
  <dcterms:created xsi:type="dcterms:W3CDTF">2019-07-22T12:38:43Z</dcterms:created>
  <dcterms:modified xsi:type="dcterms:W3CDTF">2019-07-27T06:42:33Z</dcterms:modified>
</cp:coreProperties>
</file>