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0"/>
  </p:notesMasterIdLst>
  <p:sldIdLst>
    <p:sldId id="256" r:id="rId2"/>
    <p:sldId id="259" r:id="rId3"/>
    <p:sldId id="264" r:id="rId4"/>
    <p:sldId id="265" r:id="rId5"/>
    <p:sldId id="266" r:id="rId6"/>
    <p:sldId id="263" r:id="rId7"/>
    <p:sldId id="262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E71A82-8F93-48FD-B093-C90E68526D2A}">
          <p14:sldIdLst>
            <p14:sldId id="256"/>
            <p14:sldId id="259"/>
            <p14:sldId id="264"/>
            <p14:sldId id="265"/>
            <p14:sldId id="266"/>
            <p14:sldId id="263"/>
            <p14:sldId id="262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04C62-8874-41BB-B103-92CEBC26C6B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C6976-F8C0-4B16-B4E7-66FB7D59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C6976-F8C0-4B16-B4E7-66FB7D5925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8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F8-9CED-42D2-8B8E-CA86BE815487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9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F1F3-54D8-4A8B-A5B6-2DBB54919931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2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FF9-1C45-42E2-BA7E-37B2F0AFC1FA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9E61-C565-4D23-955E-2FDE61D6DB29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21D6-3734-4D92-B886-6DC6B587DDC1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0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FE9C-13F8-431E-9355-5D4874E6A0C4}" type="datetime1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22D3-581C-44E5-8775-4E69C096B279}" type="datetime1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CFB2-4B90-404C-933D-993EFA9D5690}" type="datetime1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2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5834-C236-498B-80D8-554A72C2E297}" type="datetime1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EE4A44-8AC1-4A94-B2B6-55A2B0465259}" type="datetime1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B30-7615-4E8D-8AFD-E88382ED7BB6}" type="datetime1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DFA029-DBDA-48FC-AA96-E6230F4F15EB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Contentful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Pre Sales Analysis.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68959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Exciting Features of Headless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6127" y="3013301"/>
            <a:ext cx="4821382" cy="28679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900" b="1" dirty="0" smtClean="0"/>
              <a:t>Cutting the development time saves development cost.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b="1" dirty="0" smtClean="0"/>
              <a:t>Only pay for the service which you use.</a:t>
            </a:r>
            <a:endParaRPr lang="en-IN" sz="19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900" b="1" dirty="0" smtClean="0"/>
              <a:t>Ease in environment shifting reduce the overall cost.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27598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IN" sz="2400" b="1" dirty="0" smtClean="0"/>
              <a:t>Really Cost effective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3057524"/>
            <a:ext cx="4058948" cy="2273011"/>
          </a:xfrm>
        </p:spPr>
      </p:pic>
    </p:spTree>
    <p:extLst>
      <p:ext uri="{BB962C8B-B14F-4D97-AF65-F5344CB8AC3E}">
        <p14:creationId xmlns:p14="http://schemas.microsoft.com/office/powerpoint/2010/main" val="15086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Exciting Features of Headless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6127" y="3013301"/>
            <a:ext cx="4821382" cy="28679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900" b="1" dirty="0"/>
              <a:t>Often the API used to provide </a:t>
            </a:r>
            <a:r>
              <a:rPr lang="en-US" sz="1900" b="1" dirty="0" smtClean="0"/>
              <a:t>content is </a:t>
            </a:r>
            <a:r>
              <a:rPr lang="en-US" sz="1900" b="1" dirty="0"/>
              <a:t>read-only. This provides a level of </a:t>
            </a:r>
            <a:r>
              <a:rPr lang="en-US" sz="1900" b="1" dirty="0" smtClean="0"/>
              <a:t>security</a:t>
            </a:r>
            <a:r>
              <a:rPr lang="en-IN" sz="1900" b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 smtClean="0"/>
              <a:t>Headless </a:t>
            </a:r>
            <a:r>
              <a:rPr lang="en-US" sz="1900" b="1" dirty="0"/>
              <a:t>CMS is likely on a different server and a different </a:t>
            </a:r>
            <a:r>
              <a:rPr lang="en-US" sz="1900" b="1" dirty="0" smtClean="0"/>
              <a:t>domain.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b="1" dirty="0" smtClean="0"/>
              <a:t>Backend team only concentrate on security of data.</a:t>
            </a:r>
            <a:endParaRPr lang="en-US" sz="19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19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1900" b="1" dirty="0"/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20763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IN" sz="2400" b="1" dirty="0" smtClean="0"/>
              <a:t>Better Security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2667000"/>
            <a:ext cx="3395662" cy="2783330"/>
          </a:xfrm>
        </p:spPr>
      </p:pic>
    </p:spTree>
    <p:extLst>
      <p:ext uri="{BB962C8B-B14F-4D97-AF65-F5344CB8AC3E}">
        <p14:creationId xmlns:p14="http://schemas.microsoft.com/office/powerpoint/2010/main" val="34891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List </a:t>
            </a:r>
            <a:r>
              <a:rPr lang="en-IN" dirty="0"/>
              <a:t>of </a:t>
            </a:r>
            <a:r>
              <a:rPr lang="en-IN" dirty="0" smtClean="0"/>
              <a:t>headless CMS in market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6127" y="3013301"/>
            <a:ext cx="4821382" cy="28679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900" b="1" dirty="0" smtClean="0"/>
              <a:t>Contentful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b="1" dirty="0" smtClean="0"/>
              <a:t>Storyblok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b="1" dirty="0" smtClean="0"/>
              <a:t>Prismic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Directus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Kentico cloud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Squidex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Butter CMS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0" indent="0">
              <a:buNone/>
            </a:pPr>
            <a:endParaRPr lang="en-IN" sz="19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1900" b="1" dirty="0"/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20763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IN" sz="2400" b="1" dirty="0" smtClean="0"/>
              <a:t>Better Security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96" y="2702116"/>
            <a:ext cx="3395849" cy="2736462"/>
          </a:xfrm>
        </p:spPr>
      </p:pic>
    </p:spTree>
    <p:extLst>
      <p:ext uri="{BB962C8B-B14F-4D97-AF65-F5344CB8AC3E}">
        <p14:creationId xmlns:p14="http://schemas.microsoft.com/office/powerpoint/2010/main" val="16647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Contentful a good choice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05345" y="2005177"/>
            <a:ext cx="4821382" cy="28679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Advanced </a:t>
            </a:r>
            <a:r>
              <a:rPr lang="en-US" sz="1800" b="1" dirty="0" smtClean="0"/>
              <a:t>caching mechanism</a:t>
            </a:r>
            <a:r>
              <a:rPr lang="en-US" sz="1800" dirty="0" smtClean="0"/>
              <a:t>: Integrated tightly with external CDNs to deliver API payloads in the sub-100 ms range</a:t>
            </a:r>
            <a:endParaRPr lang="en-IN" sz="19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Microservices </a:t>
            </a:r>
            <a:r>
              <a:rPr lang="en-US" sz="1800" b="1" dirty="0" smtClean="0"/>
              <a:t>architecture:</a:t>
            </a:r>
            <a:r>
              <a:rPr lang="en-US" sz="1800" dirty="0"/>
              <a:t> The fully decoupled write &amp; read APIs ensure a fault-tolerant service that evolves without breaking your CMS or apps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RESTful </a:t>
            </a:r>
            <a:r>
              <a:rPr lang="en-US" sz="1800" b="1" dirty="0" smtClean="0"/>
              <a:t>API:</a:t>
            </a:r>
            <a:r>
              <a:rPr lang="en-US" sz="1800" dirty="0"/>
              <a:t> stateless API with compact JSON payloads gives you full programmatic control over your content management system, including assets, translations and other versions.</a:t>
            </a:r>
            <a:endParaRPr lang="en-IN" sz="19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05177"/>
            <a:ext cx="4937125" cy="3704897"/>
          </a:xfrm>
        </p:spPr>
      </p:pic>
    </p:spTree>
    <p:extLst>
      <p:ext uri="{BB962C8B-B14F-4D97-AF65-F5344CB8AC3E}">
        <p14:creationId xmlns:p14="http://schemas.microsoft.com/office/powerpoint/2010/main" val="992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Contentful a good choice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84563" y="1993581"/>
            <a:ext cx="4821382" cy="28679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Advanced </a:t>
            </a:r>
            <a:r>
              <a:rPr lang="en-US" sz="1800" b="1" dirty="0" smtClean="0"/>
              <a:t>Rich text editor</a:t>
            </a:r>
            <a:r>
              <a:rPr lang="en-US" sz="1800" dirty="0" smtClean="0"/>
              <a:t>: </a:t>
            </a:r>
            <a:r>
              <a:rPr lang="en-US" sz="1800" dirty="0"/>
              <a:t>A beautiful web app built for authoring all types of content - text, location, dates, collections, JSON snippets, and </a:t>
            </a:r>
            <a:r>
              <a:rPr lang="en-US" sz="1800" dirty="0" smtClean="0"/>
              <a:t>more.</a:t>
            </a:r>
            <a:endParaRPr lang="en-IN" sz="19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Multi-language:</a:t>
            </a:r>
            <a:r>
              <a:rPr lang="en-US" sz="1800" dirty="0" smtClean="0"/>
              <a:t> </a:t>
            </a:r>
            <a:r>
              <a:rPr lang="en-US" sz="1800" dirty="0"/>
              <a:t>Publishing in multiple languages is stressful, but granular locale settings help you launch on time, every </a:t>
            </a:r>
            <a:r>
              <a:rPr lang="en-US" sz="1800" dirty="0" smtClean="0"/>
              <a:t>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Role and permissions: </a:t>
            </a:r>
            <a:r>
              <a:rPr lang="en-US" sz="1800" dirty="0"/>
              <a:t>The default roles and access rights keep your content safe and team members productive at every stage of your business </a:t>
            </a:r>
            <a:r>
              <a:rPr lang="en-US" sz="1800" dirty="0" smtClean="0"/>
              <a:t>journey.</a:t>
            </a:r>
            <a:endParaRPr lang="en-IN" sz="19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93581"/>
            <a:ext cx="4937125" cy="3728088"/>
          </a:xfrm>
        </p:spPr>
      </p:pic>
    </p:spTree>
    <p:extLst>
      <p:ext uri="{BB962C8B-B14F-4D97-AF65-F5344CB8AC3E}">
        <p14:creationId xmlns:p14="http://schemas.microsoft.com/office/powerpoint/2010/main" val="18131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Contentful a good choice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821382" cy="28679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Content Modeling</a:t>
            </a:r>
            <a:r>
              <a:rPr lang="en-US" sz="1800" dirty="0" smtClean="0"/>
              <a:t>:</a:t>
            </a:r>
            <a:r>
              <a:rPr lang="en-US" sz="1800" dirty="0"/>
              <a:t> Create custom content types, pick and choose individual fields, and arrange entries in flexible </a:t>
            </a:r>
            <a:r>
              <a:rPr lang="en-US" sz="1800" dirty="0" smtClean="0"/>
              <a:t>hierarchies.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900" b="1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40" y="1867277"/>
            <a:ext cx="4172720" cy="3980696"/>
          </a:xfrm>
        </p:spPr>
      </p:pic>
    </p:spTree>
    <p:extLst>
      <p:ext uri="{BB962C8B-B14F-4D97-AF65-F5344CB8AC3E}">
        <p14:creationId xmlns:p14="http://schemas.microsoft.com/office/powerpoint/2010/main" val="25815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goodies under the hood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821382" cy="426412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Quick </a:t>
            </a:r>
            <a:r>
              <a:rPr lang="en-US" sz="1800" b="1" dirty="0" smtClean="0"/>
              <a:t>deployment</a:t>
            </a:r>
            <a:r>
              <a:rPr lang="en-US" sz="1800" dirty="0" smtClean="0"/>
              <a:t>: </a:t>
            </a:r>
            <a:r>
              <a:rPr lang="en-US" sz="1800" dirty="0"/>
              <a:t>Skip the legwork with libraries and demo apps built for popular use cases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Secure </a:t>
            </a:r>
            <a:r>
              <a:rPr lang="en-US" sz="1800" b="1" dirty="0" smtClean="0"/>
              <a:t>previews: </a:t>
            </a:r>
            <a:r>
              <a:rPr lang="en-US" sz="1800" dirty="0" smtClean="0"/>
              <a:t>Preview </a:t>
            </a:r>
            <a:r>
              <a:rPr lang="en-US" sz="1800" dirty="0"/>
              <a:t>drafts and completed entries without worrying about leaks or service disruptions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Multiple API </a:t>
            </a:r>
            <a:r>
              <a:rPr lang="en-US" sz="1800" b="1" dirty="0" smtClean="0"/>
              <a:t>keys: </a:t>
            </a:r>
            <a:r>
              <a:rPr lang="en-US" sz="1800" dirty="0" smtClean="0"/>
              <a:t>Use </a:t>
            </a:r>
            <a:r>
              <a:rPr lang="en-US" sz="1800" dirty="0"/>
              <a:t>multiple access tokens to limit content access by device or environment type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Media </a:t>
            </a:r>
            <a:r>
              <a:rPr lang="en-US" sz="1800" b="1" dirty="0" smtClean="0"/>
              <a:t>library: </a:t>
            </a:r>
            <a:r>
              <a:rPr lang="en-US" sz="1800" dirty="0" smtClean="0"/>
              <a:t>Host </a:t>
            </a:r>
            <a:r>
              <a:rPr lang="en-US" sz="1800" dirty="0"/>
              <a:t>&amp; manage all your assets in one place, update source files without breaking public links</a:t>
            </a:r>
            <a:r>
              <a:rPr lang="en-US" sz="1800" dirty="0" smtClean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40" y="1867277"/>
            <a:ext cx="4172720" cy="3980696"/>
          </a:xfrm>
        </p:spPr>
      </p:pic>
    </p:spTree>
    <p:extLst>
      <p:ext uri="{BB962C8B-B14F-4D97-AF65-F5344CB8AC3E}">
        <p14:creationId xmlns:p14="http://schemas.microsoft.com/office/powerpoint/2010/main" val="5691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goodies under the hood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821382" cy="42225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The power of </a:t>
            </a:r>
            <a:r>
              <a:rPr lang="en-US" sz="1800" b="1" dirty="0" smtClean="0"/>
              <a:t>Markdown: </a:t>
            </a:r>
            <a:r>
              <a:rPr lang="en-US" sz="1800" dirty="0" smtClean="0"/>
              <a:t>Write </a:t>
            </a:r>
            <a:r>
              <a:rPr lang="en-US" sz="1800" dirty="0"/>
              <a:t>faster and publish wider with the built-in Markdown editor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Third-party </a:t>
            </a:r>
            <a:r>
              <a:rPr lang="en-US" sz="1800" b="1" dirty="0" smtClean="0"/>
              <a:t>integrations: </a:t>
            </a:r>
            <a:r>
              <a:rPr lang="en-US" sz="1800" dirty="0" smtClean="0"/>
              <a:t>Enable </a:t>
            </a:r>
            <a:r>
              <a:rPr lang="en-US" sz="1800" dirty="0"/>
              <a:t>teams to work with externally-hosted content directly in the web app.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SDKs </a:t>
            </a:r>
            <a:r>
              <a:rPr lang="en-US" sz="1800" b="1" dirty="0" smtClean="0"/>
              <a:t>galore</a:t>
            </a:r>
            <a:r>
              <a:rPr lang="en-IN" sz="1900" b="1" dirty="0" smtClean="0"/>
              <a:t>:</a:t>
            </a:r>
            <a:r>
              <a:rPr lang="en-US" sz="1800" dirty="0"/>
              <a:t>With read &amp; write SDKs for popular languages available out of the box, you can go straight to prototyping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Your </a:t>
            </a:r>
            <a:r>
              <a:rPr lang="en-US" sz="1800" b="1" dirty="0"/>
              <a:t>project, your </a:t>
            </a:r>
            <a:r>
              <a:rPr lang="en-US" sz="1800" b="1" dirty="0" err="1" smtClean="0"/>
              <a:t>rules:</a:t>
            </a:r>
            <a:r>
              <a:rPr lang="en-US" sz="1800" dirty="0" err="1"/>
              <a:t>UI</a:t>
            </a:r>
            <a:r>
              <a:rPr lang="en-US" sz="1800" dirty="0"/>
              <a:t> extensions allow you to customize the web app with new ways of creating, managing, and consuming content.</a:t>
            </a:r>
            <a:endParaRPr lang="en-US" sz="18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97675"/>
            <a:ext cx="4937125" cy="3719900"/>
          </a:xfrm>
        </p:spPr>
      </p:pic>
    </p:spTree>
    <p:extLst>
      <p:ext uri="{BB962C8B-B14F-4D97-AF65-F5344CB8AC3E}">
        <p14:creationId xmlns:p14="http://schemas.microsoft.com/office/powerpoint/2010/main" val="37196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goodies under the hood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821382" cy="42225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Mix'n'match your stack: </a:t>
            </a:r>
            <a:r>
              <a:rPr lang="en-US" sz="1800" dirty="0"/>
              <a:t>Powerful, configurable webhooks allow you to integrate Contentful with any API service out there.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68" y="2047009"/>
            <a:ext cx="5103496" cy="3506910"/>
          </a:xfrm>
        </p:spPr>
      </p:pic>
    </p:spTree>
    <p:extLst>
      <p:ext uri="{BB962C8B-B14F-4D97-AF65-F5344CB8AC3E}">
        <p14:creationId xmlns:p14="http://schemas.microsoft.com/office/powerpoint/2010/main" val="28124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45572"/>
            <a:ext cx="10058400" cy="791787"/>
          </a:xfrm>
        </p:spPr>
        <p:txBody>
          <a:bodyPr/>
          <a:lstStyle/>
          <a:p>
            <a:r>
              <a:rPr lang="en-US" dirty="0" smtClean="0"/>
              <a:t>Topic Covered.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Software Development Approaches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Why Headless?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Exciting feature of headless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List of Headless CMS in market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Why Contentful</a:t>
            </a:r>
            <a:r>
              <a:rPr lang="en-IN" dirty="0"/>
              <a:t> </a:t>
            </a:r>
            <a:r>
              <a:rPr lang="en-IN" dirty="0" smtClean="0"/>
              <a:t>is a good choice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More goodies under the </a:t>
            </a:r>
            <a:r>
              <a:rPr lang="en-US" dirty="0" smtClean="0"/>
              <a:t>hood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Why Altudo is best choice for contentful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Software Development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6127" y="3013302"/>
            <a:ext cx="4821382" cy="2855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Architectural Approach</a:t>
            </a:r>
            <a:r>
              <a:rPr lang="en-IN" dirty="0" smtClean="0"/>
              <a:t>: </a:t>
            </a:r>
            <a:r>
              <a:rPr lang="en-US" b="1" dirty="0" smtClean="0">
                <a:solidFill>
                  <a:srgbClr val="FFC000"/>
                </a:solidFill>
              </a:rPr>
              <a:t>T</a:t>
            </a:r>
            <a:r>
              <a:rPr lang="en-US" dirty="0" smtClean="0"/>
              <a:t>ightly </a:t>
            </a:r>
            <a:r>
              <a:rPr lang="en-US" dirty="0"/>
              <a:t>links the back end to the front end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Storage</a:t>
            </a:r>
            <a:r>
              <a:rPr lang="en-IN" dirty="0" smtClean="0"/>
              <a:t>: </a:t>
            </a:r>
            <a:r>
              <a:rPr lang="en-US" b="1" dirty="0">
                <a:solidFill>
                  <a:srgbClr val="FFC000"/>
                </a:solidFill>
              </a:rPr>
              <a:t>C</a:t>
            </a:r>
            <a:r>
              <a:rPr lang="en-US" dirty="0"/>
              <a:t>ontent is created, managed, and stored—along with all digital assets—on the site’s back end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Editor platform</a:t>
            </a:r>
            <a:r>
              <a:rPr lang="en-IN" dirty="0" smtClean="0"/>
              <a:t>: </a:t>
            </a:r>
            <a:r>
              <a:rPr lang="en-US" b="1" dirty="0">
                <a:solidFill>
                  <a:srgbClr val="FFC000"/>
                </a:solidFill>
              </a:rPr>
              <a:t>Y</a:t>
            </a:r>
            <a:r>
              <a:rPr lang="en-US" dirty="0" smtClean="0"/>
              <a:t>our </a:t>
            </a:r>
            <a:r>
              <a:rPr lang="en-US" dirty="0"/>
              <a:t>editors are writing and publishing on the back end of the same system your website visitors are viewing</a:t>
            </a:r>
            <a:r>
              <a:rPr lang="en-IN" dirty="0" smtClean="0"/>
              <a:t>.</a:t>
            </a:r>
            <a:endParaRPr lang="en-IN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149234" y="1814422"/>
            <a:ext cx="71656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US" sz="2400" b="1" dirty="0"/>
              <a:t>Traditional/Coupled </a:t>
            </a:r>
            <a:r>
              <a:rPr lang="en-US" sz="2400" b="1" dirty="0" smtClean="0"/>
              <a:t>CMS, example: Drupal, </a:t>
            </a:r>
            <a:r>
              <a:rPr lang="en-US" sz="2400" b="1" dirty="0" err="1"/>
              <a:t>W</a:t>
            </a:r>
            <a:r>
              <a:rPr lang="en-US" sz="2400" b="1" dirty="0" err="1" smtClean="0"/>
              <a:t>ordpress</a:t>
            </a:r>
            <a:endParaRPr lang="en-IN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371" y="2839730"/>
            <a:ext cx="4350309" cy="3029364"/>
          </a:xfrm>
        </p:spPr>
      </p:pic>
    </p:spTree>
    <p:extLst>
      <p:ext uri="{BB962C8B-B14F-4D97-AF65-F5344CB8AC3E}">
        <p14:creationId xmlns:p14="http://schemas.microsoft.com/office/powerpoint/2010/main" val="19614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Software Development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6127" y="3013302"/>
            <a:ext cx="4821382" cy="2855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b="1" dirty="0" smtClean="0"/>
              <a:t>Architectural Approach</a:t>
            </a:r>
            <a:r>
              <a:rPr lang="en-IN" sz="1900" dirty="0" smtClean="0"/>
              <a:t>: </a:t>
            </a:r>
            <a:r>
              <a:rPr lang="en-US" sz="1900" b="1" dirty="0" smtClean="0">
                <a:solidFill>
                  <a:srgbClr val="FFC000"/>
                </a:solidFill>
              </a:rPr>
              <a:t>S</a:t>
            </a:r>
            <a:r>
              <a:rPr lang="en-US" sz="1900" dirty="0" smtClean="0"/>
              <a:t>eparates </a:t>
            </a:r>
            <a:r>
              <a:rPr lang="en-US" sz="1900" dirty="0"/>
              <a:t>the back-end and front-end management of a website into two different systems</a:t>
            </a:r>
            <a:r>
              <a:rPr lang="en-IN" sz="1900" dirty="0" smtClean="0"/>
              <a:t>.</a:t>
            </a:r>
          </a:p>
          <a:p>
            <a:pPr marL="0" indent="0">
              <a:buNone/>
            </a:pPr>
            <a:r>
              <a:rPr lang="en-IN" sz="1900" b="1" dirty="0" smtClean="0"/>
              <a:t>Storage</a:t>
            </a:r>
            <a:r>
              <a:rPr lang="en-IN" sz="1900" dirty="0" smtClean="0"/>
              <a:t>: </a:t>
            </a:r>
            <a:r>
              <a:rPr lang="en-US" sz="1900" b="1" dirty="0">
                <a:solidFill>
                  <a:srgbClr val="FFC000"/>
                </a:solidFill>
              </a:rPr>
              <a:t>C</a:t>
            </a:r>
            <a:r>
              <a:rPr lang="en-US" sz="1900" dirty="0"/>
              <a:t>ontent is created, managed, and stored—along with all digital assets—on the site’s back end</a:t>
            </a:r>
            <a:r>
              <a:rPr lang="en-IN" sz="1900" dirty="0" smtClean="0"/>
              <a:t>.</a:t>
            </a:r>
          </a:p>
          <a:p>
            <a:pPr marL="0" indent="0">
              <a:buNone/>
            </a:pPr>
            <a:r>
              <a:rPr lang="en-IN" sz="1900" b="1" dirty="0" smtClean="0"/>
              <a:t>Editor platform</a:t>
            </a:r>
            <a:r>
              <a:rPr lang="en-IN" sz="1900" dirty="0" smtClean="0"/>
              <a:t>: </a:t>
            </a:r>
            <a:r>
              <a:rPr lang="en-US" sz="1900" b="1" dirty="0">
                <a:solidFill>
                  <a:srgbClr val="FFC000"/>
                </a:solidFill>
              </a:rPr>
              <a:t>Y</a:t>
            </a:r>
            <a:r>
              <a:rPr lang="en-US" sz="1900" dirty="0" smtClean="0"/>
              <a:t>our </a:t>
            </a:r>
            <a:r>
              <a:rPr lang="en-US" sz="1900" dirty="0"/>
              <a:t>editors are writing and publishing on the back end of the same system your website visitors are viewing</a:t>
            </a:r>
            <a:r>
              <a:rPr lang="en-IN" sz="1900" dirty="0" smtClean="0"/>
              <a:t>.</a:t>
            </a:r>
            <a:endParaRPr lang="en-IN" sz="19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35008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US" sz="2400" b="1" dirty="0"/>
              <a:t>Decoupled CMS </a:t>
            </a:r>
            <a:r>
              <a:rPr lang="en-US" sz="2400" b="1" dirty="0" smtClean="0"/>
              <a:t>Approach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23344"/>
            <a:ext cx="4937125" cy="2468562"/>
          </a:xfrm>
        </p:spPr>
      </p:pic>
    </p:spTree>
    <p:extLst>
      <p:ext uri="{BB962C8B-B14F-4D97-AF65-F5344CB8AC3E}">
        <p14:creationId xmlns:p14="http://schemas.microsoft.com/office/powerpoint/2010/main" val="42839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Software Development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6127" y="3013301"/>
            <a:ext cx="4821382" cy="2867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b="1" dirty="0" smtClean="0"/>
              <a:t>Architectural Approach</a:t>
            </a:r>
            <a:r>
              <a:rPr lang="en-IN" sz="1900" dirty="0" smtClean="0"/>
              <a:t>: </a:t>
            </a:r>
            <a:r>
              <a:rPr lang="en-US" sz="1800" b="1" dirty="0" smtClean="0">
                <a:solidFill>
                  <a:srgbClr val="FFC000"/>
                </a:solidFill>
              </a:rPr>
              <a:t>C</a:t>
            </a:r>
            <a:r>
              <a:rPr lang="en-US" sz="1800" dirty="0" smtClean="0"/>
              <a:t>ontent-only </a:t>
            </a:r>
            <a:r>
              <a:rPr lang="en-US" sz="1800" dirty="0"/>
              <a:t>data source and has no functionality within the CMS to present content to an end user on it’s own</a:t>
            </a:r>
            <a:r>
              <a:rPr lang="en-IN" sz="1900" dirty="0" smtClean="0"/>
              <a:t>.</a:t>
            </a:r>
          </a:p>
          <a:p>
            <a:pPr marL="0" indent="0">
              <a:buNone/>
            </a:pPr>
            <a:r>
              <a:rPr lang="en-IN" sz="1900" b="1" dirty="0" smtClean="0"/>
              <a:t>Storage</a:t>
            </a:r>
            <a:r>
              <a:rPr lang="en-IN" sz="1900" dirty="0" smtClean="0"/>
              <a:t>: </a:t>
            </a:r>
            <a:r>
              <a:rPr lang="en-US" sz="1800" b="1" dirty="0" smtClean="0">
                <a:solidFill>
                  <a:srgbClr val="FFC000"/>
                </a:solidFill>
              </a:rPr>
              <a:t>C</a:t>
            </a:r>
            <a:r>
              <a:rPr lang="en-US" sz="1800" dirty="0" smtClean="0"/>
              <a:t>loud storage where the </a:t>
            </a:r>
            <a:r>
              <a:rPr lang="en-US" sz="1900" dirty="0" smtClean="0"/>
              <a:t>content </a:t>
            </a:r>
            <a:r>
              <a:rPr lang="en-US" sz="1900" dirty="0"/>
              <a:t>is created, managed, and stored—along with all digital </a:t>
            </a:r>
            <a:r>
              <a:rPr lang="en-US" sz="1900" dirty="0" smtClean="0"/>
              <a:t>assets only without frontend code</a:t>
            </a:r>
            <a:r>
              <a:rPr lang="en-IN" sz="1900" dirty="0" smtClean="0"/>
              <a:t>.</a:t>
            </a:r>
          </a:p>
          <a:p>
            <a:pPr marL="0" indent="0">
              <a:buNone/>
            </a:pPr>
            <a:r>
              <a:rPr lang="en-IN" sz="1900" b="1" dirty="0" smtClean="0"/>
              <a:t>Editor platform</a:t>
            </a:r>
            <a:r>
              <a:rPr lang="en-IN" sz="1900" dirty="0" smtClean="0"/>
              <a:t>: </a:t>
            </a:r>
            <a:r>
              <a:rPr lang="en-US" sz="1900" b="1" dirty="0">
                <a:solidFill>
                  <a:srgbClr val="FFC000"/>
                </a:solidFill>
              </a:rPr>
              <a:t>Y</a:t>
            </a:r>
            <a:r>
              <a:rPr lang="en-US" sz="1900" dirty="0"/>
              <a:t>our editors are writing and publishing on the back end of </a:t>
            </a:r>
            <a:r>
              <a:rPr lang="en-US" sz="1900" dirty="0" smtClean="0"/>
              <a:t>the different ecosystem.</a:t>
            </a:r>
            <a:endParaRPr lang="en-IN" sz="1900" b="1" dirty="0"/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36259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US" sz="2400" b="1" dirty="0" smtClean="0"/>
              <a:t>Headless </a:t>
            </a:r>
            <a:r>
              <a:rPr lang="en-US" sz="2400" b="1" dirty="0"/>
              <a:t>CMS </a:t>
            </a:r>
            <a:r>
              <a:rPr lang="en-US" sz="2400" b="1" dirty="0" smtClean="0"/>
              <a:t>Architecture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23344"/>
            <a:ext cx="4937125" cy="2468562"/>
          </a:xfrm>
        </p:spPr>
      </p:pic>
    </p:spTree>
    <p:extLst>
      <p:ext uri="{BB962C8B-B14F-4D97-AF65-F5344CB8AC3E}">
        <p14:creationId xmlns:p14="http://schemas.microsoft.com/office/powerpoint/2010/main" val="14073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Headless?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04109" y="3013302"/>
            <a:ext cx="9451570" cy="2855792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Page Centric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C</a:t>
            </a:r>
            <a:r>
              <a:rPr lang="en-IN" dirty="0" smtClean="0"/>
              <a:t>ontent never meant to leave the website.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All in one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M</a:t>
            </a:r>
            <a:r>
              <a:rPr lang="en-IN" dirty="0" smtClean="0"/>
              <a:t>onolithic core and customizations make it hard to integrate and upgrade.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Single server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A</a:t>
            </a:r>
            <a:r>
              <a:rPr lang="en-IN" dirty="0" smtClean="0"/>
              <a:t>rchitected to run on individual server instead of a scalable distributed cloud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2" y="2961346"/>
            <a:ext cx="513452" cy="51345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2" y="3865398"/>
            <a:ext cx="484215" cy="484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2" y="4717495"/>
            <a:ext cx="513452" cy="5134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11897" y="1814422"/>
            <a:ext cx="65487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IN" sz="2400" b="1" dirty="0" smtClean="0"/>
              <a:t>Problems </a:t>
            </a:r>
            <a:r>
              <a:rPr lang="en-IN" sz="2400" b="1" dirty="0"/>
              <a:t>with </a:t>
            </a:r>
            <a:r>
              <a:rPr lang="en-IN" sz="2400" b="1" dirty="0" smtClean="0"/>
              <a:t>traditional/</a:t>
            </a:r>
            <a:r>
              <a:rPr lang="en-US" sz="2400" b="1" dirty="0" smtClean="0"/>
              <a:t>Coupled </a:t>
            </a:r>
            <a:r>
              <a:rPr lang="en-US" sz="2400" b="1" dirty="0"/>
              <a:t>CMS</a:t>
            </a:r>
            <a:r>
              <a:rPr lang="en-IN" sz="2400" b="1" dirty="0" smtClean="0"/>
              <a:t> </a:t>
            </a:r>
            <a:r>
              <a:rPr lang="en-IN" sz="2400" b="1" dirty="0"/>
              <a:t>approach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Headless?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04109" y="3013302"/>
            <a:ext cx="9451570" cy="2855792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Modular Approach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B</a:t>
            </a:r>
            <a:r>
              <a:rPr lang="en-IN" dirty="0" smtClean="0"/>
              <a:t>uilt to make content reusable and channel independent.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Microservice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A</a:t>
            </a:r>
            <a:r>
              <a:rPr lang="en-IN" dirty="0" smtClean="0"/>
              <a:t>PI-driven design allows powerful integrations with third parties.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Cloud Service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D</a:t>
            </a:r>
            <a:r>
              <a:rPr lang="en-IN" dirty="0" smtClean="0"/>
              <a:t>ecoupled and scalable management and delivery of content.</a:t>
            </a:r>
            <a:endParaRPr lang="en-IN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44827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IN" sz="2400" b="1" dirty="0" smtClean="0"/>
              <a:t>How headless is solving problem?</a:t>
            </a:r>
            <a:endParaRPr lang="en-IN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6" y="2904950"/>
            <a:ext cx="544512" cy="544512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6" y="3788674"/>
            <a:ext cx="544512" cy="544512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29" y="4651616"/>
            <a:ext cx="565162" cy="5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Exciting Features of Headless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6127" y="3013301"/>
            <a:ext cx="4821382" cy="28679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Ready </a:t>
            </a:r>
            <a:r>
              <a:rPr lang="en-US" sz="1800" b="1" dirty="0"/>
              <a:t>to be distributed to any digital platform. No more swapping between multiple </a:t>
            </a:r>
            <a:r>
              <a:rPr lang="en-US" sz="1800" b="1" dirty="0" err="1"/>
              <a:t>CMSes</a:t>
            </a:r>
            <a:r>
              <a:rPr lang="en-US" sz="1800" b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b="1" dirty="0" smtClean="0"/>
              <a:t>Enjoy the new powerful presentation features of any language any time you want without affecting data and other presentation.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900" b="1" dirty="0"/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27277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US" sz="2400" b="1" dirty="0" smtClean="0"/>
              <a:t>Futuristic approach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12" y="1846263"/>
            <a:ext cx="4420576" cy="4022725"/>
          </a:xfrm>
        </p:spPr>
      </p:pic>
    </p:spTree>
    <p:extLst>
      <p:ext uri="{BB962C8B-B14F-4D97-AF65-F5344CB8AC3E}">
        <p14:creationId xmlns:p14="http://schemas.microsoft.com/office/powerpoint/2010/main" val="1875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Exciting Features of Headless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6127" y="3013301"/>
            <a:ext cx="4821382" cy="28679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900" b="1" dirty="0" smtClean="0"/>
              <a:t>Cuts software </a:t>
            </a:r>
            <a:r>
              <a:rPr lang="en-US" sz="1900" b="1" dirty="0"/>
              <a:t>development and delivery time, bringing fresh experiences to your customers more </a:t>
            </a:r>
            <a:r>
              <a:rPr lang="en-US" sz="1900" b="1" dirty="0" smtClean="0"/>
              <a:t>often.</a:t>
            </a:r>
            <a:endParaRPr lang="en-IN" sz="19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1900" b="1" dirty="0" smtClean="0"/>
              <a:t>Separating Data from presentation layer serves faster user experience.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b="1" dirty="0" smtClean="0"/>
              <a:t>Direct communication with devices brings faster experience.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900" b="1" dirty="0"/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28432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US" sz="2400" b="1" dirty="0"/>
              <a:t>You get fast, real fast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768167"/>
            <a:ext cx="4937125" cy="2178917"/>
          </a:xfrm>
        </p:spPr>
      </p:pic>
    </p:spTree>
    <p:extLst>
      <p:ext uri="{BB962C8B-B14F-4D97-AF65-F5344CB8AC3E}">
        <p14:creationId xmlns:p14="http://schemas.microsoft.com/office/powerpoint/2010/main" val="933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6012</TotalTime>
  <Words>893</Words>
  <Application>Microsoft Office PowerPoint</Application>
  <PresentationFormat>Widescreen</PresentationFormat>
  <Paragraphs>104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Retrospect</vt:lpstr>
      <vt:lpstr>Contentful</vt:lpstr>
      <vt:lpstr>Topic Covered.</vt:lpstr>
      <vt:lpstr>Software Development Approaches</vt:lpstr>
      <vt:lpstr>Software Development Approaches</vt:lpstr>
      <vt:lpstr>Software Development Approaches</vt:lpstr>
      <vt:lpstr>Why Headless?</vt:lpstr>
      <vt:lpstr>Why Headless?</vt:lpstr>
      <vt:lpstr>Exciting Features of Headless</vt:lpstr>
      <vt:lpstr>Exciting Features of Headless</vt:lpstr>
      <vt:lpstr>Exciting Features of Headless</vt:lpstr>
      <vt:lpstr>Exciting Features of Headless</vt:lpstr>
      <vt:lpstr>List of headless CMS in market</vt:lpstr>
      <vt:lpstr>Why Contentful a good choice</vt:lpstr>
      <vt:lpstr>Why Contentful a good choice</vt:lpstr>
      <vt:lpstr>Why Contentful a good choice</vt:lpstr>
      <vt:lpstr>More goodies under the hood</vt:lpstr>
      <vt:lpstr>More goodies under the hood</vt:lpstr>
      <vt:lpstr>More goodies under the hood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contentful</dc:title>
  <dc:creator>Rahul Yadav</dc:creator>
  <cp:lastModifiedBy>Rahul Yadav</cp:lastModifiedBy>
  <cp:revision>56</cp:revision>
  <dcterms:created xsi:type="dcterms:W3CDTF">2019-07-22T12:38:43Z</dcterms:created>
  <dcterms:modified xsi:type="dcterms:W3CDTF">2019-07-30T10:09:44Z</dcterms:modified>
</cp:coreProperties>
</file>