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96" r:id="rId5"/>
    <p:sldId id="290" r:id="rId6"/>
    <p:sldId id="291" r:id="rId7"/>
    <p:sldId id="292" r:id="rId8"/>
    <p:sldId id="293" r:id="rId9"/>
    <p:sldId id="28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2C2B16"/>
    <a:srgbClr val="262626"/>
    <a:srgbClr val="404040"/>
    <a:srgbClr val="4E4D27"/>
    <a:srgbClr val="808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8" d="100"/>
          <a:sy n="138" d="100"/>
        </p:scale>
        <p:origin x="1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F71A6-CAF9-4A78-B60F-D611B3C9C1C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3E763-8F74-443A-AB0B-265B654FA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5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3E763-8F74-443A-AB0B-265B654FAE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5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3E763-8F74-443A-AB0B-265B654FAE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5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3E763-8F74-443A-AB0B-265B654FAE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3E763-8F74-443A-AB0B-265B654FAE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2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3E763-8F74-443A-AB0B-265B654FAE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6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3E763-8F74-443A-AB0B-265B654FAE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2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3E763-8F74-443A-AB0B-265B654FAE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7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2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5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8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1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0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0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B8BC-AE67-4EA8-A487-CB3EA3F49C2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0383-C88C-4089-A480-F8D621480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1347614"/>
            <a:ext cx="5148064" cy="3795886"/>
          </a:xfrm>
          <a:prstGeom prst="rtTriangle">
            <a:avLst/>
          </a:prstGeom>
          <a:solidFill>
            <a:srgbClr val="4E4D27">
              <a:alpha val="90000"/>
            </a:srgbClr>
          </a:solidFill>
          <a:ln>
            <a:noFill/>
          </a:ln>
          <a:effectLst>
            <a:outerShdw dist="266700" algn="l" rotWithShape="0">
              <a:srgbClr val="66663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6219" y="627534"/>
            <a:ext cx="6994223" cy="2221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altLang="ko-KR" sz="4000" dirty="0">
                <a:solidFill>
                  <a:schemeClr val="bg1"/>
                </a:solidFill>
                <a:highlight>
                  <a:srgbClr val="2C2B16"/>
                </a:highlight>
                <a:latin typeface="+mj-ea"/>
                <a:ea typeface="+mj-ea"/>
              </a:rPr>
              <a:t>IoT</a:t>
            </a:r>
            <a:r>
              <a:rPr lang="ko-KR" altLang="en-US" sz="4000" dirty="0">
                <a:solidFill>
                  <a:schemeClr val="bg1"/>
                </a:solidFill>
                <a:highlight>
                  <a:srgbClr val="2C2B16"/>
                </a:highlight>
                <a:latin typeface="+mj-ea"/>
                <a:ea typeface="+mj-ea"/>
              </a:rPr>
              <a:t>프로그래밍 프로젝트</a:t>
            </a:r>
            <a:endParaRPr lang="en-US" altLang="ko-KR" sz="4000" dirty="0">
              <a:solidFill>
                <a:schemeClr val="bg1"/>
              </a:solidFill>
              <a:highlight>
                <a:srgbClr val="2C2B16"/>
              </a:highlight>
              <a:latin typeface="+mj-ea"/>
              <a:ea typeface="+mj-ea"/>
            </a:endParaRPr>
          </a:p>
          <a:p>
            <a:pPr algn="r">
              <a:lnSpc>
                <a:spcPts val="8800"/>
              </a:lnSpc>
            </a:pPr>
            <a:r>
              <a:rPr lang="ko-KR" altLang="en-US" sz="4000" dirty="0">
                <a:solidFill>
                  <a:schemeClr val="bg1"/>
                </a:solidFill>
                <a:highlight>
                  <a:srgbClr val="2C2B16"/>
                </a:highlight>
                <a:latin typeface="+mj-ea"/>
                <a:ea typeface="+mj-ea"/>
              </a:rPr>
              <a:t>위병소 차량</a:t>
            </a:r>
            <a:r>
              <a:rPr lang="en-US" altLang="ko-KR" sz="4000" dirty="0">
                <a:solidFill>
                  <a:schemeClr val="bg1"/>
                </a:solidFill>
                <a:highlight>
                  <a:srgbClr val="2C2B16"/>
                </a:highlight>
                <a:latin typeface="+mj-ea"/>
                <a:ea typeface="+mj-ea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highlight>
                  <a:srgbClr val="2C2B16"/>
                </a:highlight>
                <a:latin typeface="+mj-ea"/>
                <a:ea typeface="+mj-ea"/>
              </a:rPr>
              <a:t>출입 관리 시스템</a:t>
            </a:r>
            <a:endParaRPr lang="en-US" altLang="ko-KR" sz="4000" dirty="0">
              <a:solidFill>
                <a:schemeClr val="bg1"/>
              </a:solidFill>
              <a:highlight>
                <a:srgbClr val="2C2B16"/>
              </a:highlight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2500" y="3580533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지도교수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오동익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교수님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AE39B-B351-4585-AC1F-96292BDB231F}"/>
              </a:ext>
            </a:extLst>
          </p:cNvPr>
          <p:cNvSpPr txBox="1"/>
          <p:nvPr/>
        </p:nvSpPr>
        <p:spPr>
          <a:xfrm>
            <a:off x="6683243" y="3211201"/>
            <a:ext cx="203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20155217 </a:t>
            </a:r>
            <a:r>
              <a:rPr lang="ko-KR" altLang="en-US" dirty="0">
                <a:solidFill>
                  <a:schemeClr val="bg1"/>
                </a:solidFill>
              </a:rPr>
              <a:t>최철우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EE596-874B-4DA8-969E-77CAF5AF098B}"/>
              </a:ext>
            </a:extLst>
          </p:cNvPr>
          <p:cNvSpPr txBox="1"/>
          <p:nvPr/>
        </p:nvSpPr>
        <p:spPr>
          <a:xfrm>
            <a:off x="6997458" y="3943079"/>
            <a:ext cx="168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제출일자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: 2019.12.18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3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10806" y="339502"/>
            <a:ext cx="8522388" cy="4464496"/>
          </a:xfrm>
          <a:prstGeom prst="roundRect">
            <a:avLst>
              <a:gd name="adj" fmla="val 4304"/>
            </a:avLst>
          </a:prstGeom>
          <a:solidFill>
            <a:schemeClr val="bg1">
              <a:alpha val="90000"/>
            </a:schemeClr>
          </a:solidFill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627583">
            <a:off x="7825597" y="3965834"/>
            <a:ext cx="1831185" cy="410312"/>
            <a:chOff x="1903349" y="3173123"/>
            <a:chExt cx="3100699" cy="69477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903349" y="3173123"/>
              <a:ext cx="2664296" cy="410312"/>
            </a:xfrm>
            <a:prstGeom prst="roundRect">
              <a:avLst>
                <a:gd name="adj" fmla="val 50000"/>
              </a:avLst>
            </a:prstGeom>
            <a:solidFill>
              <a:srgbClr val="808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339752" y="3583435"/>
              <a:ext cx="2664296" cy="284459"/>
            </a:xfrm>
            <a:prstGeom prst="roundRect">
              <a:avLst>
                <a:gd name="adj" fmla="val 50000"/>
              </a:avLst>
            </a:prstGeom>
            <a:solidFill>
              <a:srgbClr val="6666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627583">
            <a:off x="-662554" y="790344"/>
            <a:ext cx="1831185" cy="410312"/>
            <a:chOff x="1903349" y="3173123"/>
            <a:chExt cx="3100699" cy="694771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903349" y="3173123"/>
              <a:ext cx="2664296" cy="41031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339752" y="3583435"/>
              <a:ext cx="2664296" cy="284459"/>
            </a:xfrm>
            <a:prstGeom prst="roundRect">
              <a:avLst>
                <a:gd name="adj" fmla="val 50000"/>
              </a:avLst>
            </a:prstGeom>
            <a:solidFill>
              <a:srgbClr val="6666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모서리가 둥근 직사각형 14"/>
          <p:cNvSpPr/>
          <p:nvPr/>
        </p:nvSpPr>
        <p:spPr>
          <a:xfrm rot="627583">
            <a:off x="-1035701" y="1108119"/>
            <a:ext cx="1573458" cy="242319"/>
          </a:xfrm>
          <a:prstGeom prst="roundRect">
            <a:avLst>
              <a:gd name="adj" fmla="val 50000"/>
            </a:avLst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0990" y="1303980"/>
            <a:ext cx="205156" cy="205156"/>
          </a:xfrm>
          <a:prstGeom prst="ellipse">
            <a:avLst/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75" y="566338"/>
            <a:ext cx="252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4E4D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·INDEX·</a:t>
            </a:r>
            <a:endParaRPr lang="ko-KR" altLang="en-US" sz="3600" spc="600" dirty="0">
              <a:solidFill>
                <a:srgbClr val="4E4D2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146670" y="1438316"/>
            <a:ext cx="1578606" cy="949544"/>
            <a:chOff x="788870" y="1740753"/>
            <a:chExt cx="1578606" cy="949544"/>
          </a:xfrm>
        </p:grpSpPr>
        <p:sp>
          <p:nvSpPr>
            <p:cNvPr id="5" name="TextBox 4"/>
            <p:cNvSpPr txBox="1"/>
            <p:nvPr/>
          </p:nvSpPr>
          <p:spPr>
            <a:xfrm>
              <a:off x="788870" y="238252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+mn-ea"/>
                </a:rPr>
                <a:t>개요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8870" y="1740753"/>
              <a:ext cx="7585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66663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3600" dirty="0">
                <a:solidFill>
                  <a:srgbClr val="6666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888602" y="2285555"/>
              <a:ext cx="147887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215810" y="1433752"/>
            <a:ext cx="1578606" cy="1016228"/>
            <a:chOff x="2627784" y="1736189"/>
            <a:chExt cx="1578606" cy="1016228"/>
          </a:xfrm>
        </p:grpSpPr>
        <p:sp>
          <p:nvSpPr>
            <p:cNvPr id="19" name="TextBox 18"/>
            <p:cNvSpPr txBox="1"/>
            <p:nvPr/>
          </p:nvSpPr>
          <p:spPr>
            <a:xfrm>
              <a:off x="2627784" y="2377956"/>
              <a:ext cx="1281120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ko-KR" altLang="en-US" sz="1400" dirty="0">
                  <a:latin typeface="+mn-ea"/>
                </a:rPr>
                <a:t>시스템 구성도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27784" y="1736189"/>
              <a:ext cx="7585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66663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3600" dirty="0">
                <a:solidFill>
                  <a:srgbClr val="6666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727516" y="2280991"/>
              <a:ext cx="147887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286390" y="1438316"/>
            <a:ext cx="1685077" cy="1016228"/>
            <a:chOff x="4594577" y="1736189"/>
            <a:chExt cx="1685077" cy="1016228"/>
          </a:xfrm>
        </p:grpSpPr>
        <p:sp>
          <p:nvSpPr>
            <p:cNvPr id="22" name="TextBox 21"/>
            <p:cNvSpPr txBox="1"/>
            <p:nvPr/>
          </p:nvSpPr>
          <p:spPr>
            <a:xfrm>
              <a:off x="4594577" y="2377956"/>
              <a:ext cx="1685077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2200"/>
                </a:lnSpc>
                <a:defRPr sz="1400">
                  <a:latin typeface="나눔스퀘어 Bold" panose="020B0600000101010101" pitchFamily="50" charset="-127"/>
                  <a:ea typeface="나눔스퀘어 Bold" panose="020B0600000101010101" pitchFamily="50" charset="-127"/>
                </a:defRPr>
              </a:lvl1pPr>
            </a:lstStyle>
            <a:p>
              <a:r>
                <a:rPr lang="ko-KR" altLang="en-US" dirty="0">
                  <a:latin typeface="+mj-ea"/>
                  <a:ea typeface="+mj-ea"/>
                </a:rPr>
                <a:t>데이터 베이스 구성</a:t>
              </a:r>
              <a:endParaRPr lang="en-US" altLang="ko-KR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94577" y="1736189"/>
              <a:ext cx="7585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66663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3600" dirty="0">
                <a:solidFill>
                  <a:srgbClr val="6666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694309" y="2280991"/>
              <a:ext cx="147887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2123728" y="3096881"/>
            <a:ext cx="1578606" cy="949544"/>
            <a:chOff x="1554172" y="3142429"/>
            <a:chExt cx="1578606" cy="949544"/>
          </a:xfrm>
        </p:grpSpPr>
        <p:sp>
          <p:nvSpPr>
            <p:cNvPr id="25" name="TextBox 24"/>
            <p:cNvSpPr txBox="1"/>
            <p:nvPr/>
          </p:nvSpPr>
          <p:spPr>
            <a:xfrm>
              <a:off x="1554172" y="3784196"/>
              <a:ext cx="934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+mn-ea"/>
                </a:rPr>
                <a:t>통신 방식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54172" y="3142429"/>
              <a:ext cx="7585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66663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3600" dirty="0">
                <a:solidFill>
                  <a:srgbClr val="6666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653904" y="3687231"/>
              <a:ext cx="147887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186458" y="3084167"/>
            <a:ext cx="1578606" cy="1298357"/>
            <a:chOff x="1554172" y="3142429"/>
            <a:chExt cx="1578606" cy="1298357"/>
          </a:xfrm>
        </p:grpSpPr>
        <p:sp>
          <p:nvSpPr>
            <p:cNvPr id="33" name="TextBox 32"/>
            <p:cNvSpPr txBox="1"/>
            <p:nvPr/>
          </p:nvSpPr>
          <p:spPr>
            <a:xfrm>
              <a:off x="1554172" y="3784196"/>
              <a:ext cx="1569660" cy="65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2200"/>
                </a:lnSpc>
                <a:defRPr sz="1400">
                  <a:latin typeface="나눔스퀘어 Bold" panose="020B0600000101010101" pitchFamily="50" charset="-127"/>
                  <a:ea typeface="나눔스퀘어 Bold" panose="020B0600000101010101" pitchFamily="50" charset="-127"/>
                </a:defRPr>
              </a:lvl1pPr>
            </a:lstStyle>
            <a:p>
              <a:r>
                <a:rPr lang="ko-KR" altLang="en-US" dirty="0">
                  <a:latin typeface="+mj-ea"/>
                  <a:ea typeface="+mj-ea"/>
                </a:rPr>
                <a:t>서버 기능 및</a:t>
              </a:r>
              <a:endParaRPr lang="en-US" altLang="ko-KR" dirty="0">
                <a:latin typeface="+mj-ea"/>
                <a:ea typeface="+mj-ea"/>
              </a:endParaRPr>
            </a:p>
            <a:p>
              <a:r>
                <a:rPr lang="ko-KR" altLang="en-US" dirty="0">
                  <a:latin typeface="+mj-ea"/>
                  <a:ea typeface="+mj-ea"/>
                </a:rPr>
                <a:t>모듈 간 제어 흐름</a:t>
              </a:r>
              <a:endParaRPr lang="en-US" altLang="ko-KR" dirty="0"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54172" y="3142429"/>
              <a:ext cx="7585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66663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3600" dirty="0">
                <a:solidFill>
                  <a:srgbClr val="6666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1653904" y="3687231"/>
              <a:ext cx="147887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6255458" y="3084167"/>
            <a:ext cx="1627369" cy="949544"/>
            <a:chOff x="5353118" y="3338966"/>
            <a:chExt cx="1627369" cy="949544"/>
          </a:xfrm>
        </p:grpSpPr>
        <p:sp>
          <p:nvSpPr>
            <p:cNvPr id="36" name="TextBox 35"/>
            <p:cNvSpPr txBox="1"/>
            <p:nvPr/>
          </p:nvSpPr>
          <p:spPr>
            <a:xfrm>
              <a:off x="5353118" y="3980733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+mn-ea"/>
                </a:rPr>
                <a:t>어플리케이션 기능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53118" y="3338966"/>
              <a:ext cx="7585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66663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06</a:t>
              </a:r>
              <a:endParaRPr lang="ko-KR" altLang="en-US" sz="3600" dirty="0">
                <a:solidFill>
                  <a:srgbClr val="6666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452850" y="3883768"/>
              <a:ext cx="147887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64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 rot="627583">
            <a:off x="-1035701" y="1108119"/>
            <a:ext cx="1573458" cy="242319"/>
          </a:xfrm>
          <a:prstGeom prst="roundRect">
            <a:avLst>
              <a:gd name="adj" fmla="val 50000"/>
            </a:avLst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6BACBD-177C-477C-8259-0B495A324016}"/>
              </a:ext>
            </a:extLst>
          </p:cNvPr>
          <p:cNvGrpSpPr/>
          <p:nvPr/>
        </p:nvGrpSpPr>
        <p:grpSpPr>
          <a:xfrm>
            <a:off x="-662554" y="339502"/>
            <a:ext cx="10319336" cy="4464496"/>
            <a:chOff x="-662554" y="339502"/>
            <a:chExt cx="10319336" cy="446449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10806" y="339502"/>
              <a:ext cx="8522388" cy="4464496"/>
            </a:xfrm>
            <a:prstGeom prst="roundRect">
              <a:avLst>
                <a:gd name="adj" fmla="val 4304"/>
              </a:avLst>
            </a:prstGeom>
            <a:solidFill>
              <a:schemeClr val="bg1">
                <a:alpha val="90000"/>
              </a:schemeClr>
            </a:solidFill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 rot="627583">
              <a:off x="7825597" y="3965834"/>
              <a:ext cx="1831185" cy="410312"/>
              <a:chOff x="1903349" y="3173123"/>
              <a:chExt cx="3100699" cy="69477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03349" y="3173123"/>
                <a:ext cx="2664296" cy="410312"/>
              </a:xfrm>
              <a:prstGeom prst="roundRect">
                <a:avLst>
                  <a:gd name="adj" fmla="val 50000"/>
                </a:avLst>
              </a:prstGeom>
              <a:solidFill>
                <a:srgbClr val="808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339752" y="3583435"/>
                <a:ext cx="2664296" cy="284459"/>
              </a:xfrm>
              <a:prstGeom prst="roundRect">
                <a:avLst>
                  <a:gd name="adj" fmla="val 50000"/>
                </a:avLst>
              </a:prstGeom>
              <a:solidFill>
                <a:srgbClr val="66663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627583">
              <a:off x="-662554" y="790344"/>
              <a:ext cx="1831185" cy="410312"/>
              <a:chOff x="1903349" y="3173123"/>
              <a:chExt cx="3100699" cy="69477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903349" y="3173123"/>
                <a:ext cx="2664296" cy="41031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339752" y="3583435"/>
                <a:ext cx="2664296" cy="284459"/>
              </a:xfrm>
              <a:prstGeom prst="roundRect">
                <a:avLst>
                  <a:gd name="adj" fmla="val 50000"/>
                </a:avLst>
              </a:prstGeom>
              <a:solidFill>
                <a:srgbClr val="66663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0990" y="1303980"/>
              <a:ext cx="205156" cy="205156"/>
            </a:xfrm>
            <a:prstGeom prst="ellipse">
              <a:avLst/>
            </a:prstGeom>
            <a:solidFill>
              <a:srgbClr val="808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00826" y="614585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rgbClr val="4E4D27"/>
                  </a:solidFill>
                  <a:latin typeface="+mn-ea"/>
                </a:rPr>
                <a:t>개요</a:t>
              </a:r>
            </a:p>
          </p:txBody>
        </p:sp>
        <p:pic>
          <p:nvPicPr>
            <p:cNvPr id="1027" name="Picture 3" descr="D:\Users\Owner\Desktop\soldier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76" y="3644901"/>
              <a:ext cx="840185" cy="840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30F703-FCD9-4B68-A341-7DE6CC8E0304}"/>
              </a:ext>
            </a:extLst>
          </p:cNvPr>
          <p:cNvSpPr txBox="1"/>
          <p:nvPr/>
        </p:nvSpPr>
        <p:spPr>
          <a:xfrm>
            <a:off x="1868683" y="1203598"/>
            <a:ext cx="54000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기존의 위병소 프로세스는 불편하고 번거로움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관리 시에 생겨나던 상황들의 대비 필요 </a:t>
            </a:r>
            <a:endParaRPr lang="en-US" altLang="ko-KR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F535C7E-20E4-4F3A-9F9E-6FA05890ED14}"/>
              </a:ext>
            </a:extLst>
          </p:cNvPr>
          <p:cNvSpPr/>
          <p:nvPr/>
        </p:nvSpPr>
        <p:spPr>
          <a:xfrm>
            <a:off x="4280651" y="2304081"/>
            <a:ext cx="576064" cy="504056"/>
          </a:xfrm>
          <a:prstGeom prst="downArrow">
            <a:avLst/>
          </a:prstGeom>
          <a:solidFill>
            <a:srgbClr val="4E4D27"/>
          </a:solidFill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A205-9DE6-4E34-B62A-C8F4DBB8AA58}"/>
              </a:ext>
            </a:extLst>
          </p:cNvPr>
          <p:cNvSpPr txBox="1"/>
          <p:nvPr/>
        </p:nvSpPr>
        <p:spPr>
          <a:xfrm>
            <a:off x="1868683" y="3019915"/>
            <a:ext cx="54000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어플리케이션을 통한 프로세스 개선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GPIO</a:t>
            </a:r>
            <a:r>
              <a:rPr lang="ko-KR" altLang="en-US" dirty="0"/>
              <a:t>를 통한 상황에 대한 대비 및 편의성 증진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578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66BACBD-177C-477C-8259-0B495A324016}"/>
              </a:ext>
            </a:extLst>
          </p:cNvPr>
          <p:cNvGrpSpPr/>
          <p:nvPr/>
        </p:nvGrpSpPr>
        <p:grpSpPr>
          <a:xfrm>
            <a:off x="-662554" y="339502"/>
            <a:ext cx="10319336" cy="4464496"/>
            <a:chOff x="-662554" y="339502"/>
            <a:chExt cx="10319336" cy="446449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10806" y="339502"/>
              <a:ext cx="8522388" cy="4464496"/>
            </a:xfrm>
            <a:prstGeom prst="roundRect">
              <a:avLst>
                <a:gd name="adj" fmla="val 4304"/>
              </a:avLst>
            </a:prstGeom>
            <a:solidFill>
              <a:schemeClr val="bg1">
                <a:alpha val="90000"/>
              </a:schemeClr>
            </a:solidFill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 rot="627583">
              <a:off x="7825597" y="3965834"/>
              <a:ext cx="1831185" cy="410312"/>
              <a:chOff x="1903349" y="3173123"/>
              <a:chExt cx="3100699" cy="69477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03349" y="3173123"/>
                <a:ext cx="2664296" cy="410312"/>
              </a:xfrm>
              <a:prstGeom prst="roundRect">
                <a:avLst>
                  <a:gd name="adj" fmla="val 50000"/>
                </a:avLst>
              </a:prstGeom>
              <a:solidFill>
                <a:srgbClr val="808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339752" y="3583435"/>
                <a:ext cx="2664296" cy="284459"/>
              </a:xfrm>
              <a:prstGeom prst="roundRect">
                <a:avLst>
                  <a:gd name="adj" fmla="val 50000"/>
                </a:avLst>
              </a:prstGeom>
              <a:solidFill>
                <a:srgbClr val="66663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627583">
              <a:off x="-662554" y="790344"/>
              <a:ext cx="1831185" cy="410312"/>
              <a:chOff x="1903349" y="3173123"/>
              <a:chExt cx="3100699" cy="69477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903349" y="3173123"/>
                <a:ext cx="2664296" cy="41031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339752" y="3583435"/>
                <a:ext cx="2664296" cy="284459"/>
              </a:xfrm>
              <a:prstGeom prst="roundRect">
                <a:avLst>
                  <a:gd name="adj" fmla="val 50000"/>
                </a:avLst>
              </a:prstGeom>
              <a:solidFill>
                <a:srgbClr val="66663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0990" y="1303980"/>
              <a:ext cx="205156" cy="205156"/>
            </a:xfrm>
            <a:prstGeom prst="ellipse">
              <a:avLst/>
            </a:prstGeom>
            <a:solidFill>
              <a:srgbClr val="808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6670" y="656923"/>
              <a:ext cx="1657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00">
                  <a:solidFill>
                    <a:srgbClr val="4E4D27"/>
                  </a:solidFill>
                  <a:latin typeface="+mn-ea"/>
                </a:rPr>
                <a:t>시스템 구성도</a:t>
              </a:r>
              <a:endParaRPr lang="ko-KR" altLang="en-US" sz="2000" spc="-100" dirty="0">
                <a:solidFill>
                  <a:srgbClr val="4E4D27"/>
                </a:solidFill>
                <a:latin typeface="+mn-ea"/>
              </a:endParaRPr>
            </a:p>
          </p:txBody>
        </p:sp>
        <p:pic>
          <p:nvPicPr>
            <p:cNvPr id="1027" name="Picture 3" descr="D:\Users\Owner\Desktop\soldier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76" y="3644901"/>
              <a:ext cx="840185" cy="840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709DF4F-2A26-4DA7-9024-F4C4DE697DE0}"/>
              </a:ext>
            </a:extLst>
          </p:cNvPr>
          <p:cNvGrpSpPr/>
          <p:nvPr/>
        </p:nvGrpSpPr>
        <p:grpSpPr>
          <a:xfrm>
            <a:off x="1835696" y="2021287"/>
            <a:ext cx="1080744" cy="1080000"/>
            <a:chOff x="8733460" y="-292186"/>
            <a:chExt cx="2802279" cy="2800350"/>
          </a:xfrm>
        </p:grpSpPr>
        <p:pic>
          <p:nvPicPr>
            <p:cNvPr id="20" name="그림 19" descr="머그, 그리기, 병이(가) 표시된 사진&#10;&#10;자동 생성된 설명">
              <a:extLst>
                <a:ext uri="{FF2B5EF4-FFF2-40B4-BE49-F238E27FC236}">
                  <a16:creationId xmlns:a16="http://schemas.microsoft.com/office/drawing/2014/main" id="{BF5EC887-97F6-4BFA-990D-BFCB366F6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425" y="-292186"/>
              <a:ext cx="2800350" cy="28003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571DE1-1B53-475B-97DA-472751A0DA08}"/>
                </a:ext>
              </a:extLst>
            </p:cNvPr>
            <p:cNvSpPr txBox="1"/>
            <p:nvPr/>
          </p:nvSpPr>
          <p:spPr>
            <a:xfrm>
              <a:off x="8733460" y="784823"/>
              <a:ext cx="2802279" cy="167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Android</a:t>
              </a:r>
            </a:p>
            <a:p>
              <a:pPr algn="ctr"/>
              <a:r>
                <a:rPr lang="en-US" altLang="ko-KR" b="1" dirty="0"/>
                <a:t>(Client)</a:t>
              </a:r>
              <a:endParaRPr lang="ko-KR" altLang="en-US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C9D04C1-815E-4C0E-B388-C96EACCEF4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90" y="2439352"/>
            <a:ext cx="1080000" cy="7444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BC4EED-E59A-4FE2-B03C-7E49E3C0AB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71" y="2385232"/>
            <a:ext cx="1440000" cy="744751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 rot="627583">
            <a:off x="-1036027" y="1104805"/>
            <a:ext cx="1573458" cy="242319"/>
          </a:xfrm>
          <a:prstGeom prst="roundRect">
            <a:avLst>
              <a:gd name="adj" fmla="val 50000"/>
            </a:avLst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4665B5EE-9347-43EF-AF84-C03030FCC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59" y="1369690"/>
            <a:ext cx="1080000" cy="1080000"/>
          </a:xfrm>
          <a:prstGeom prst="rect">
            <a:avLst/>
          </a:prstGeom>
        </p:spPr>
      </p:pic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46120979-D897-4B1A-9F10-1832A3942E61}"/>
              </a:ext>
            </a:extLst>
          </p:cNvPr>
          <p:cNvCxnSpPr/>
          <p:nvPr/>
        </p:nvCxnSpPr>
        <p:spPr>
          <a:xfrm>
            <a:off x="3271859" y="2571750"/>
            <a:ext cx="1272974" cy="0"/>
          </a:xfrm>
          <a:prstGeom prst="line">
            <a:avLst/>
          </a:prstGeom>
          <a:ln w="9525" cap="flat" cmpd="sng" algn="ctr">
            <a:solidFill>
              <a:srgbClr val="66663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C0A28118-9D28-4C25-911A-68136ADBE1BD}"/>
              </a:ext>
            </a:extLst>
          </p:cNvPr>
          <p:cNvCxnSpPr/>
          <p:nvPr/>
        </p:nvCxnSpPr>
        <p:spPr>
          <a:xfrm flipH="1">
            <a:off x="3099768" y="2571750"/>
            <a:ext cx="172091" cy="0"/>
          </a:xfrm>
          <a:prstGeom prst="straightConnector1">
            <a:avLst/>
          </a:prstGeom>
          <a:ln>
            <a:solidFill>
              <a:srgbClr val="66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123CE464-0904-4BAD-BA1D-BD6A0898DB8C}"/>
              </a:ext>
            </a:extLst>
          </p:cNvPr>
          <p:cNvSpPr/>
          <p:nvPr/>
        </p:nvSpPr>
        <p:spPr>
          <a:xfrm>
            <a:off x="4716016" y="1798431"/>
            <a:ext cx="3148424" cy="1827838"/>
          </a:xfrm>
          <a:prstGeom prst="ellipse">
            <a:avLst/>
          </a:prstGeom>
          <a:noFill/>
          <a:ln>
            <a:solidFill>
              <a:srgbClr val="66663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13B2E87-16DE-483F-9074-DF8EA28271F5}"/>
              </a:ext>
            </a:extLst>
          </p:cNvPr>
          <p:cNvCxnSpPr/>
          <p:nvPr/>
        </p:nvCxnSpPr>
        <p:spPr>
          <a:xfrm>
            <a:off x="3126935" y="2733288"/>
            <a:ext cx="1272974" cy="0"/>
          </a:xfrm>
          <a:prstGeom prst="line">
            <a:avLst/>
          </a:prstGeom>
          <a:ln w="9525" cap="flat" cmpd="sng" algn="ctr">
            <a:solidFill>
              <a:srgbClr val="66663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6BB4454-FA9F-4D91-8828-21F8411D858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99909" y="2733288"/>
            <a:ext cx="172091" cy="0"/>
          </a:xfrm>
          <a:prstGeom prst="straightConnector1">
            <a:avLst/>
          </a:prstGeom>
          <a:ln>
            <a:solidFill>
              <a:srgbClr val="66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id="{8832FBD9-E875-46C9-97FA-B67B336661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68" y="1294431"/>
            <a:ext cx="1008000" cy="1008000"/>
          </a:xfrm>
          <a:prstGeom prst="rect">
            <a:avLst/>
          </a:prstGeom>
        </p:spPr>
      </p:pic>
      <p:pic>
        <p:nvPicPr>
          <p:cNvPr id="1030" name="그림 1029">
            <a:extLst>
              <a:ext uri="{FF2B5EF4-FFF2-40B4-BE49-F238E27FC236}">
                <a16:creationId xmlns:a16="http://schemas.microsoft.com/office/drawing/2014/main" id="{0985F331-1B32-4957-9553-9D18FF5656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58" y="1275606"/>
            <a:ext cx="889672" cy="1080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7865A7F-7738-44BE-81E0-F38789290922}"/>
              </a:ext>
            </a:extLst>
          </p:cNvPr>
          <p:cNvSpPr txBox="1"/>
          <p:nvPr/>
        </p:nvSpPr>
        <p:spPr>
          <a:xfrm>
            <a:off x="5541216" y="1642573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Rasberry</a:t>
            </a:r>
            <a:r>
              <a:rPr lang="en-US" altLang="ko-KR" b="1" dirty="0"/>
              <a:t> Pi</a:t>
            </a:r>
          </a:p>
          <a:p>
            <a:pPr algn="ctr"/>
            <a:r>
              <a:rPr lang="en-US" altLang="ko-KR" b="1" dirty="0"/>
              <a:t>(Server)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490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 rot="627583">
            <a:off x="-1035701" y="1108119"/>
            <a:ext cx="1573458" cy="242319"/>
          </a:xfrm>
          <a:prstGeom prst="roundRect">
            <a:avLst>
              <a:gd name="adj" fmla="val 50000"/>
            </a:avLst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10806" y="339502"/>
            <a:ext cx="8522388" cy="4464496"/>
          </a:xfrm>
          <a:prstGeom prst="roundRect">
            <a:avLst>
              <a:gd name="adj" fmla="val 4304"/>
            </a:avLst>
          </a:prstGeom>
          <a:solidFill>
            <a:schemeClr val="bg1">
              <a:alpha val="90000"/>
            </a:schemeClr>
          </a:solidFill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627583">
            <a:off x="7825597" y="3965834"/>
            <a:ext cx="1831185" cy="410312"/>
            <a:chOff x="1903349" y="3173123"/>
            <a:chExt cx="3100699" cy="69477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903349" y="3173123"/>
              <a:ext cx="2664296" cy="410312"/>
            </a:xfrm>
            <a:prstGeom prst="roundRect">
              <a:avLst>
                <a:gd name="adj" fmla="val 50000"/>
              </a:avLst>
            </a:prstGeom>
            <a:solidFill>
              <a:srgbClr val="808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339752" y="3583435"/>
              <a:ext cx="2664296" cy="284459"/>
            </a:xfrm>
            <a:prstGeom prst="roundRect">
              <a:avLst>
                <a:gd name="adj" fmla="val 50000"/>
              </a:avLst>
            </a:prstGeom>
            <a:solidFill>
              <a:srgbClr val="6666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627583">
            <a:off x="-662554" y="790344"/>
            <a:ext cx="1831185" cy="410312"/>
            <a:chOff x="1903349" y="3173123"/>
            <a:chExt cx="3100699" cy="694771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903349" y="3173123"/>
              <a:ext cx="2664296" cy="41031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339752" y="3583435"/>
              <a:ext cx="2664296" cy="284459"/>
            </a:xfrm>
            <a:prstGeom prst="roundRect">
              <a:avLst>
                <a:gd name="adj" fmla="val 50000"/>
              </a:avLst>
            </a:prstGeom>
            <a:solidFill>
              <a:srgbClr val="6666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580990" y="1303980"/>
            <a:ext cx="205156" cy="205156"/>
          </a:xfrm>
          <a:prstGeom prst="ellipse">
            <a:avLst/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0304" y="624146"/>
            <a:ext cx="1888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solidFill>
                  <a:srgbClr val="4E4D27"/>
                </a:solidFill>
                <a:latin typeface="+mn-ea"/>
              </a:rPr>
              <a:t>데이터 베이스</a:t>
            </a:r>
            <a:endParaRPr lang="en-US" altLang="ko-KR" sz="2000" spc="-100" dirty="0">
              <a:solidFill>
                <a:srgbClr val="4E4D27"/>
              </a:solidFill>
              <a:latin typeface="+mn-ea"/>
            </a:endParaRPr>
          </a:p>
          <a:p>
            <a:pPr algn="ctr"/>
            <a:r>
              <a:rPr lang="en-US" altLang="ko-KR" sz="2000" spc="-100" dirty="0">
                <a:solidFill>
                  <a:srgbClr val="4E4D27"/>
                </a:solidFill>
                <a:latin typeface="+mn-ea"/>
              </a:rPr>
              <a:t>(E-R Diagram)</a:t>
            </a:r>
            <a:endParaRPr lang="ko-KR" altLang="en-US" sz="2000" spc="-100" dirty="0">
              <a:solidFill>
                <a:srgbClr val="4E4D27"/>
              </a:solidFill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DF60F4-521D-4954-A5C1-414BBC396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30445"/>
              </p:ext>
            </p:extLst>
          </p:nvPr>
        </p:nvGraphicFramePr>
        <p:xfrm>
          <a:off x="722678" y="3601568"/>
          <a:ext cx="1679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>
                  <a:extLst>
                    <a:ext uri="{9D8B030D-6E8A-4147-A177-3AD203B41FA5}">
                      <a16:colId xmlns:a16="http://schemas.microsoft.com/office/drawing/2014/main" val="2639534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Car_type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742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Car_type_id</a:t>
                      </a:r>
                      <a:r>
                        <a:rPr lang="en-US" altLang="ko-KR" sz="1400" dirty="0"/>
                        <a:t>(PK)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E4D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801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Car_type_name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86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4B6CD4-43E9-4D65-9BF9-088E944FD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782"/>
              </p:ext>
            </p:extLst>
          </p:nvPr>
        </p:nvGraphicFramePr>
        <p:xfrm>
          <a:off x="1332817" y="1616011"/>
          <a:ext cx="164614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146">
                  <a:extLst>
                    <a:ext uri="{9D8B030D-6E8A-4147-A177-3AD203B41FA5}">
                      <a16:colId xmlns:a16="http://schemas.microsoft.com/office/drawing/2014/main" val="1888506053"/>
                    </a:ext>
                  </a:extLst>
                </a:gridCol>
              </a:tblGrid>
              <a:tr h="17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Car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19609"/>
                  </a:ext>
                </a:extLst>
              </a:tr>
              <a:tr h="158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Car_id</a:t>
                      </a:r>
                      <a:r>
                        <a:rPr lang="en-US" altLang="ko-KR" sz="1400" dirty="0"/>
                        <a:t>(PK)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E4D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12457"/>
                  </a:ext>
                </a:extLst>
              </a:tr>
              <a:tr h="158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Car_type_id</a:t>
                      </a:r>
                      <a:r>
                        <a:rPr lang="en-US" altLang="ko-KR" sz="1400" dirty="0"/>
                        <a:t>(FK)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577566"/>
                  </a:ext>
                </a:extLst>
              </a:tr>
              <a:tr h="158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Car_number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E4D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168109"/>
                  </a:ext>
                </a:extLst>
              </a:tr>
              <a:tr h="158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Car_description</a:t>
                      </a:r>
                      <a:endParaRPr lang="ko-KR" altLang="en-US" sz="1400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3823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1779284-BB65-426A-81DC-2EB2F412D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23110"/>
              </p:ext>
            </p:extLst>
          </p:nvPr>
        </p:nvGraphicFramePr>
        <p:xfrm>
          <a:off x="7020272" y="2804770"/>
          <a:ext cx="13566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669">
                  <a:extLst>
                    <a:ext uri="{9D8B030D-6E8A-4147-A177-3AD203B41FA5}">
                      <a16:colId xmlns:a16="http://schemas.microsoft.com/office/drawing/2014/main" val="3617720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Rank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2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Rank_id</a:t>
                      </a:r>
                      <a:r>
                        <a:rPr lang="en-US" altLang="ko-KR" sz="1400" dirty="0"/>
                        <a:t>(PK)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E4D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9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Rank_name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48152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2458331-957F-46E1-98C6-016BA8645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98188"/>
              </p:ext>
            </p:extLst>
          </p:nvPr>
        </p:nvGraphicFramePr>
        <p:xfrm>
          <a:off x="6165036" y="967306"/>
          <a:ext cx="14401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437981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Passer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66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Passer_id</a:t>
                      </a:r>
                      <a:r>
                        <a:rPr lang="en-US" altLang="ko-KR" sz="1400" dirty="0"/>
                        <a:t>(PK)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E4D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1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Rank_id</a:t>
                      </a:r>
                      <a:r>
                        <a:rPr lang="en-US" altLang="ko-KR" sz="1400" dirty="0"/>
                        <a:t>(FK)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40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Passer_name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E4D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Passer_duty</a:t>
                      </a:r>
                      <a:endParaRPr lang="ko-KR" altLang="en-US" sz="1400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75655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05941D9-3980-49BD-9394-BD4864327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2888"/>
              </p:ext>
            </p:extLst>
          </p:nvPr>
        </p:nvGraphicFramePr>
        <p:xfrm>
          <a:off x="3580623" y="1737970"/>
          <a:ext cx="198275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753">
                  <a:extLst>
                    <a:ext uri="{9D8B030D-6E8A-4147-A177-3AD203B41FA5}">
                      <a16:colId xmlns:a16="http://schemas.microsoft.com/office/drawing/2014/main" val="3975777763"/>
                    </a:ext>
                  </a:extLst>
                </a:gridCol>
              </a:tblGrid>
              <a:tr h="15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Enter_record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16535"/>
                  </a:ext>
                </a:extLst>
              </a:tr>
              <a:tr h="15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Enter_record_id</a:t>
                      </a:r>
                      <a:r>
                        <a:rPr lang="en-US" altLang="ko-KR" sz="1400" dirty="0"/>
                        <a:t>(PK)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E4D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012"/>
                  </a:ext>
                </a:extLst>
              </a:tr>
              <a:tr h="15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Enter_type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20213"/>
                  </a:ext>
                </a:extLst>
              </a:tr>
              <a:tr h="15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Car_id</a:t>
                      </a:r>
                      <a:r>
                        <a:rPr lang="en-US" altLang="ko-KR" sz="1400" dirty="0"/>
                        <a:t>(FK)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E4D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3273"/>
                  </a:ext>
                </a:extLst>
              </a:tr>
              <a:tr h="15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Passer_id</a:t>
                      </a:r>
                      <a:r>
                        <a:rPr lang="en-US" altLang="ko-KR" sz="1400" dirty="0"/>
                        <a:t>(FK)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375248"/>
                  </a:ext>
                </a:extLst>
              </a:tr>
              <a:tr h="15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Enter_purpose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4E4D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152703"/>
                  </a:ext>
                </a:extLst>
              </a:tr>
              <a:tr h="15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Enter_time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1166"/>
                  </a:ext>
                </a:extLst>
              </a:tr>
            </a:tbl>
          </a:graphicData>
        </a:graphic>
      </p:graphicFrame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5DAC8DF4-0C87-40B0-A7A2-CDBC9008B3A7}"/>
              </a:ext>
            </a:extLst>
          </p:cNvPr>
          <p:cNvCxnSpPr/>
          <p:nvPr/>
        </p:nvCxnSpPr>
        <p:spPr>
          <a:xfrm flipH="1">
            <a:off x="546680" y="4058768"/>
            <a:ext cx="1759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BC3CAC62-E466-4BDA-A842-3A82B48F84A4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99370" y="2825322"/>
            <a:ext cx="1680757" cy="7861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0E00383C-A5E6-4346-9C0E-FB2CC0E0845F}"/>
              </a:ext>
            </a:extLst>
          </p:cNvPr>
          <p:cNvCxnSpPr/>
          <p:nvPr/>
        </p:nvCxnSpPr>
        <p:spPr>
          <a:xfrm>
            <a:off x="2978963" y="2067694"/>
            <a:ext cx="296893" cy="0"/>
          </a:xfrm>
          <a:prstGeom prst="line">
            <a:avLst/>
          </a:prstGeom>
          <a:ln>
            <a:solidFill>
              <a:srgbClr val="2C2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BB493D1D-AF98-45DC-8857-324201841AE8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3059701" y="2283848"/>
            <a:ext cx="737076" cy="304767"/>
          </a:xfrm>
          <a:prstGeom prst="bentConnector2">
            <a:avLst/>
          </a:prstGeom>
          <a:ln>
            <a:solidFill>
              <a:srgbClr val="2C2B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직선 연결선 1039">
            <a:extLst>
              <a:ext uri="{FF2B5EF4-FFF2-40B4-BE49-F238E27FC236}">
                <a16:creationId xmlns:a16="http://schemas.microsoft.com/office/drawing/2014/main" id="{25E48C0A-0202-4F1F-8D0C-A57A063C931D}"/>
              </a:ext>
            </a:extLst>
          </p:cNvPr>
          <p:cNvCxnSpPr/>
          <p:nvPr/>
        </p:nvCxnSpPr>
        <p:spPr>
          <a:xfrm flipH="1">
            <a:off x="5868146" y="1419622"/>
            <a:ext cx="296890" cy="0"/>
          </a:xfrm>
          <a:prstGeom prst="line">
            <a:avLst/>
          </a:prstGeom>
          <a:ln>
            <a:solidFill>
              <a:srgbClr val="2C2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연결선 1043">
            <a:extLst>
              <a:ext uri="{FF2B5EF4-FFF2-40B4-BE49-F238E27FC236}">
                <a16:creationId xmlns:a16="http://schemas.microsoft.com/office/drawing/2014/main" id="{172F6450-E7FC-4592-8DB2-BAC2226B8D06}"/>
              </a:ext>
            </a:extLst>
          </p:cNvPr>
          <p:cNvCxnSpPr/>
          <p:nvPr/>
        </p:nvCxnSpPr>
        <p:spPr>
          <a:xfrm>
            <a:off x="5868144" y="1419622"/>
            <a:ext cx="0" cy="1656184"/>
          </a:xfrm>
          <a:prstGeom prst="line">
            <a:avLst/>
          </a:prstGeom>
          <a:ln>
            <a:solidFill>
              <a:srgbClr val="2C2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5028A7DC-1415-4871-BD65-81BE1426F88A}"/>
              </a:ext>
            </a:extLst>
          </p:cNvPr>
          <p:cNvCxnSpPr/>
          <p:nvPr/>
        </p:nvCxnSpPr>
        <p:spPr>
          <a:xfrm flipH="1">
            <a:off x="5563376" y="3075806"/>
            <a:ext cx="304770" cy="0"/>
          </a:xfrm>
          <a:prstGeom prst="straightConnector1">
            <a:avLst/>
          </a:prstGeom>
          <a:ln>
            <a:solidFill>
              <a:srgbClr val="2C2B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직선 연결선 1057">
            <a:extLst>
              <a:ext uri="{FF2B5EF4-FFF2-40B4-BE49-F238E27FC236}">
                <a16:creationId xmlns:a16="http://schemas.microsoft.com/office/drawing/2014/main" id="{372A6D45-3A9B-49BB-8D59-12993588E368}"/>
              </a:ext>
            </a:extLst>
          </p:cNvPr>
          <p:cNvCxnSpPr/>
          <p:nvPr/>
        </p:nvCxnSpPr>
        <p:spPr>
          <a:xfrm>
            <a:off x="8376941" y="3291830"/>
            <a:ext cx="220379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A0BF4EA7-9CBF-42C4-B0DE-A3BF811F44B1}"/>
              </a:ext>
            </a:extLst>
          </p:cNvPr>
          <p:cNvCxnSpPr>
            <a:endCxn id="16" idx="3"/>
          </p:cNvCxnSpPr>
          <p:nvPr/>
        </p:nvCxnSpPr>
        <p:spPr>
          <a:xfrm rot="16200000" flipV="1">
            <a:off x="7319996" y="2014506"/>
            <a:ext cx="1562524" cy="992124"/>
          </a:xfrm>
          <a:prstGeom prst="bentConnector2">
            <a:avLst/>
          </a:prstGeom>
          <a:ln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 rot="627583">
            <a:off x="-1035701" y="1108119"/>
            <a:ext cx="1573458" cy="242319"/>
          </a:xfrm>
          <a:prstGeom prst="roundRect">
            <a:avLst>
              <a:gd name="adj" fmla="val 50000"/>
            </a:avLst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6BACBD-177C-477C-8259-0B495A324016}"/>
              </a:ext>
            </a:extLst>
          </p:cNvPr>
          <p:cNvGrpSpPr/>
          <p:nvPr/>
        </p:nvGrpSpPr>
        <p:grpSpPr>
          <a:xfrm>
            <a:off x="-662554" y="339502"/>
            <a:ext cx="10319336" cy="4464496"/>
            <a:chOff x="-662554" y="339502"/>
            <a:chExt cx="10319336" cy="446449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10806" y="339502"/>
              <a:ext cx="8522388" cy="4464496"/>
            </a:xfrm>
            <a:prstGeom prst="roundRect">
              <a:avLst>
                <a:gd name="adj" fmla="val 4304"/>
              </a:avLst>
            </a:prstGeom>
            <a:solidFill>
              <a:schemeClr val="bg1">
                <a:alpha val="90000"/>
              </a:schemeClr>
            </a:solidFill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/>
            <p:cNvGrpSpPr/>
            <p:nvPr/>
          </p:nvGrpSpPr>
          <p:grpSpPr>
            <a:xfrm rot="627583">
              <a:off x="7825597" y="3965834"/>
              <a:ext cx="1831185" cy="410312"/>
              <a:chOff x="1903349" y="3173123"/>
              <a:chExt cx="3100699" cy="69477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03349" y="3173123"/>
                <a:ext cx="2664296" cy="410312"/>
              </a:xfrm>
              <a:prstGeom prst="roundRect">
                <a:avLst>
                  <a:gd name="adj" fmla="val 50000"/>
                </a:avLst>
              </a:prstGeom>
              <a:solidFill>
                <a:srgbClr val="808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339752" y="3583435"/>
                <a:ext cx="2664296" cy="284459"/>
              </a:xfrm>
              <a:prstGeom prst="roundRect">
                <a:avLst>
                  <a:gd name="adj" fmla="val 50000"/>
                </a:avLst>
              </a:prstGeom>
              <a:solidFill>
                <a:srgbClr val="66663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627583">
              <a:off x="-662554" y="790344"/>
              <a:ext cx="1831185" cy="410312"/>
              <a:chOff x="1903349" y="3173123"/>
              <a:chExt cx="3100699" cy="69477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903349" y="3173123"/>
                <a:ext cx="2664296" cy="41031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339752" y="3583435"/>
                <a:ext cx="2664296" cy="284459"/>
              </a:xfrm>
              <a:prstGeom prst="roundRect">
                <a:avLst>
                  <a:gd name="adj" fmla="val 50000"/>
                </a:avLst>
              </a:prstGeom>
              <a:solidFill>
                <a:srgbClr val="66663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0990" y="1303980"/>
              <a:ext cx="205156" cy="205156"/>
            </a:xfrm>
            <a:prstGeom prst="ellipse">
              <a:avLst/>
            </a:prstGeom>
            <a:solidFill>
              <a:srgbClr val="808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2324" y="614585"/>
              <a:ext cx="1189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rgbClr val="4E4D27"/>
                  </a:solidFill>
                  <a:latin typeface="+mn-ea"/>
                </a:rPr>
                <a:t>통신 방식</a:t>
              </a:r>
            </a:p>
          </p:txBody>
        </p:sp>
        <p:pic>
          <p:nvPicPr>
            <p:cNvPr id="1027" name="Picture 3" descr="D:\Users\Owner\Desktop\soldier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76" y="3644901"/>
              <a:ext cx="840185" cy="840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BF21BC-AD20-41F0-8FE8-F97D309180DD}"/>
              </a:ext>
            </a:extLst>
          </p:cNvPr>
          <p:cNvGrpSpPr/>
          <p:nvPr/>
        </p:nvGrpSpPr>
        <p:grpSpPr>
          <a:xfrm>
            <a:off x="2753936" y="744378"/>
            <a:ext cx="1080744" cy="1080000"/>
            <a:chOff x="8733460" y="-292186"/>
            <a:chExt cx="2802279" cy="2800350"/>
          </a:xfrm>
        </p:grpSpPr>
        <p:pic>
          <p:nvPicPr>
            <p:cNvPr id="17" name="그림 16" descr="머그, 그리기, 병이(가) 표시된 사진&#10;&#10;자동 생성된 설명">
              <a:extLst>
                <a:ext uri="{FF2B5EF4-FFF2-40B4-BE49-F238E27FC236}">
                  <a16:creationId xmlns:a16="http://schemas.microsoft.com/office/drawing/2014/main" id="{780E16D7-F8EB-47F8-B288-B17572272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425" y="-292186"/>
              <a:ext cx="2800350" cy="28003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B73542-25B4-4BFA-8198-665390F51DFD}"/>
                </a:ext>
              </a:extLst>
            </p:cNvPr>
            <p:cNvSpPr txBox="1"/>
            <p:nvPr/>
          </p:nvSpPr>
          <p:spPr>
            <a:xfrm>
              <a:off x="8733460" y="784823"/>
              <a:ext cx="2802279" cy="167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Android</a:t>
              </a:r>
            </a:p>
            <a:p>
              <a:pPr algn="ctr"/>
              <a:r>
                <a:rPr lang="en-US" altLang="ko-KR" b="1" dirty="0"/>
                <a:t>(Client)</a:t>
              </a:r>
              <a:endParaRPr lang="ko-KR" altLang="en-US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B055CA-130D-4DBD-8986-F4CCA940A80D}"/>
              </a:ext>
            </a:extLst>
          </p:cNvPr>
          <p:cNvGrpSpPr/>
          <p:nvPr/>
        </p:nvGrpSpPr>
        <p:grpSpPr>
          <a:xfrm>
            <a:off x="6503511" y="780378"/>
            <a:ext cx="1165705" cy="1150332"/>
            <a:chOff x="5159027" y="142874"/>
            <a:chExt cx="1248970" cy="1232499"/>
          </a:xfrm>
        </p:grpSpPr>
        <p:pic>
          <p:nvPicPr>
            <p:cNvPr id="20" name="그림 19" descr="시계이(가) 표시된 사진&#10;&#10;자동 생성된 설명">
              <a:extLst>
                <a:ext uri="{FF2B5EF4-FFF2-40B4-BE49-F238E27FC236}">
                  <a16:creationId xmlns:a16="http://schemas.microsoft.com/office/drawing/2014/main" id="{F562AE22-6C7B-42F3-A30F-CB399D34E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512" y="142874"/>
              <a:ext cx="1080000" cy="108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1119C7-F3F8-4CB1-839E-185939C3D009}"/>
                </a:ext>
              </a:extLst>
            </p:cNvPr>
            <p:cNvSpPr txBox="1"/>
            <p:nvPr/>
          </p:nvSpPr>
          <p:spPr>
            <a:xfrm>
              <a:off x="5159027" y="682874"/>
              <a:ext cx="1248970" cy="692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Python</a:t>
              </a:r>
            </a:p>
            <a:p>
              <a:pPr algn="ctr"/>
              <a:r>
                <a:rPr lang="en-US" altLang="ko-KR" b="1" dirty="0"/>
                <a:t>(Server)</a:t>
              </a:r>
              <a:endParaRPr lang="ko-KR" altLang="en-US" b="1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C507AE4-C96C-45B0-A05A-A57DF59D7224}"/>
              </a:ext>
            </a:extLst>
          </p:cNvPr>
          <p:cNvSpPr txBox="1"/>
          <p:nvPr/>
        </p:nvSpPr>
        <p:spPr>
          <a:xfrm>
            <a:off x="2610232" y="1889665"/>
            <a:ext cx="13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Broadcast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294DD-BA3D-483E-A8C6-7F398AB7D3A9}"/>
              </a:ext>
            </a:extLst>
          </p:cNvPr>
          <p:cNvSpPr txBox="1"/>
          <p:nvPr/>
        </p:nvSpPr>
        <p:spPr>
          <a:xfrm>
            <a:off x="2520673" y="2787774"/>
            <a:ext cx="154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Service method call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B6EBE5-03D7-4DC0-9B6C-6EC87EBD24C2}"/>
              </a:ext>
            </a:extLst>
          </p:cNvPr>
          <p:cNvSpPr txBox="1"/>
          <p:nvPr/>
        </p:nvSpPr>
        <p:spPr>
          <a:xfrm>
            <a:off x="5468446" y="2643758"/>
            <a:ext cx="7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F23326-59CE-4AEC-8230-1026FD5556AB}"/>
              </a:ext>
            </a:extLst>
          </p:cNvPr>
          <p:cNvSpPr txBox="1"/>
          <p:nvPr/>
        </p:nvSpPr>
        <p:spPr>
          <a:xfrm>
            <a:off x="1657887" y="3337703"/>
            <a:ext cx="6399123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이를 통해서 파이썬 환경에서 자바의 </a:t>
            </a:r>
            <a:r>
              <a:rPr lang="en-US" altLang="ko-KR" sz="1200" dirty="0"/>
              <a:t>serializable class </a:t>
            </a:r>
            <a:r>
              <a:rPr lang="ko-KR" altLang="en-US" sz="1200" dirty="0"/>
              <a:t>메시지 형식 구현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파이썬에서</a:t>
            </a:r>
            <a:r>
              <a:rPr lang="ko-KR" altLang="en-US" sz="1200" dirty="0"/>
              <a:t> </a:t>
            </a:r>
            <a:r>
              <a:rPr lang="en-US" altLang="ko-KR" sz="1200" dirty="0"/>
              <a:t>Dictionary </a:t>
            </a:r>
            <a:r>
              <a:rPr lang="ko-KR" altLang="en-US" sz="1200" dirty="0"/>
              <a:t>자료 형태와 유사</a:t>
            </a:r>
            <a:r>
              <a:rPr lang="en-US" altLang="ko-KR" sz="1200" dirty="0"/>
              <a:t>(Key </a:t>
            </a:r>
            <a:r>
              <a:rPr lang="ko-KR" altLang="en-US" sz="1200" dirty="0"/>
              <a:t>값을 통해 </a:t>
            </a:r>
            <a:r>
              <a:rPr lang="en-US" altLang="ko-KR" sz="1200" dirty="0"/>
              <a:t>Value</a:t>
            </a:r>
            <a:r>
              <a:rPr lang="ko-KR" altLang="en-US" sz="1200" dirty="0"/>
              <a:t>에 접근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메세지</a:t>
            </a:r>
            <a:r>
              <a:rPr lang="ko-KR" altLang="en-US" sz="1200" dirty="0"/>
              <a:t> 예시 </a:t>
            </a:r>
            <a:r>
              <a:rPr lang="en-US" altLang="ko-KR" sz="1200" dirty="0"/>
              <a:t>: {‘</a:t>
            </a:r>
            <a:r>
              <a:rPr lang="en-US" altLang="ko-KR" sz="1200" dirty="0" err="1"/>
              <a:t>msg_type</a:t>
            </a:r>
            <a:r>
              <a:rPr lang="en-US" altLang="ko-KR" sz="1200" dirty="0"/>
              <a:t>’ : ‘</a:t>
            </a:r>
            <a:r>
              <a:rPr lang="en-US" altLang="ko-KR" sz="1200" dirty="0" err="1"/>
              <a:t>Db_request</a:t>
            </a:r>
            <a:r>
              <a:rPr lang="en-US" altLang="ko-KR" sz="1200" dirty="0"/>
              <a:t>’, ‘</a:t>
            </a:r>
            <a:r>
              <a:rPr lang="en-US" altLang="ko-KR" sz="1200" dirty="0" err="1"/>
              <a:t>msg_content</a:t>
            </a:r>
            <a:r>
              <a:rPr lang="en-US" altLang="ko-KR" sz="1200" dirty="0"/>
              <a:t>’ : ‘</a:t>
            </a:r>
            <a:r>
              <a:rPr lang="en-US" altLang="ko-KR" sz="1200" dirty="0" err="1"/>
              <a:t>car_list</a:t>
            </a:r>
            <a:r>
              <a:rPr lang="en-US" altLang="ko-KR" sz="1200" dirty="0"/>
              <a:t>’}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ACE6FF-973C-4274-A02F-E348A67CE08D}"/>
              </a:ext>
            </a:extLst>
          </p:cNvPr>
          <p:cNvGrpSpPr/>
          <p:nvPr/>
        </p:nvGrpSpPr>
        <p:grpSpPr>
          <a:xfrm>
            <a:off x="1318075" y="2121750"/>
            <a:ext cx="6507850" cy="900000"/>
            <a:chOff x="1262590" y="2121750"/>
            <a:chExt cx="6507850" cy="90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D3C9B2-2939-4D39-9052-E858064EB031}"/>
                </a:ext>
              </a:extLst>
            </p:cNvPr>
            <p:cNvSpPr/>
            <p:nvPr/>
          </p:nvSpPr>
          <p:spPr>
            <a:xfrm>
              <a:off x="1262590" y="2254497"/>
              <a:ext cx="1368152" cy="678786"/>
            </a:xfrm>
            <a:prstGeom prst="rect">
              <a:avLst/>
            </a:prstGeom>
            <a:noFill/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Activity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78F184-84B4-4106-8DFF-F50F3E5F4CAA}"/>
                </a:ext>
              </a:extLst>
            </p:cNvPr>
            <p:cNvSpPr/>
            <p:nvPr/>
          </p:nvSpPr>
          <p:spPr>
            <a:xfrm>
              <a:off x="3832439" y="2232357"/>
              <a:ext cx="1368152" cy="678786"/>
            </a:xfrm>
            <a:prstGeom prst="rect">
              <a:avLst/>
            </a:prstGeom>
            <a:noFill/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AB0A622-AE3C-4A21-A22D-8ED317DBDEE9}"/>
                </a:ext>
              </a:extLst>
            </p:cNvPr>
            <p:cNvSpPr/>
            <p:nvPr/>
          </p:nvSpPr>
          <p:spPr>
            <a:xfrm>
              <a:off x="6402288" y="2121750"/>
              <a:ext cx="1368152" cy="900000"/>
            </a:xfrm>
            <a:prstGeom prst="rect">
              <a:avLst/>
            </a:prstGeom>
            <a:noFill/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Module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D3F8AEC-4603-41F7-9FAE-5AA99561D88B}"/>
              </a:ext>
            </a:extLst>
          </p:cNvPr>
          <p:cNvCxnSpPr>
            <a:cxnSpLocks/>
          </p:cNvCxnSpPr>
          <p:nvPr/>
        </p:nvCxnSpPr>
        <p:spPr>
          <a:xfrm flipH="1">
            <a:off x="2790253" y="2427734"/>
            <a:ext cx="1008111" cy="0"/>
          </a:xfrm>
          <a:prstGeom prst="straightConnector1">
            <a:avLst/>
          </a:prstGeom>
          <a:ln>
            <a:solidFill>
              <a:srgbClr val="66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1731C4-36AC-4DEC-BD39-6E95CAA12D53}"/>
              </a:ext>
            </a:extLst>
          </p:cNvPr>
          <p:cNvCxnSpPr>
            <a:cxnSpLocks/>
          </p:cNvCxnSpPr>
          <p:nvPr/>
        </p:nvCxnSpPr>
        <p:spPr>
          <a:xfrm>
            <a:off x="2790253" y="2715766"/>
            <a:ext cx="1008111" cy="0"/>
          </a:xfrm>
          <a:prstGeom prst="straightConnector1">
            <a:avLst/>
          </a:prstGeom>
          <a:ln>
            <a:solidFill>
              <a:srgbClr val="66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CE6FEF96-879D-4A0C-A2F5-F036E2BBF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03" y="1419702"/>
            <a:ext cx="720000" cy="720000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6E2B24-AC09-4D9C-9104-9AB833B6BAA5}"/>
              </a:ext>
            </a:extLst>
          </p:cNvPr>
          <p:cNvCxnSpPr/>
          <p:nvPr/>
        </p:nvCxnSpPr>
        <p:spPr>
          <a:xfrm>
            <a:off x="5526962" y="2499742"/>
            <a:ext cx="792088" cy="0"/>
          </a:xfrm>
          <a:prstGeom prst="line">
            <a:avLst/>
          </a:prstGeom>
          <a:ln w="9525" cap="flat" cmpd="sng" algn="ctr">
            <a:solidFill>
              <a:srgbClr val="66663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221289A-6453-470D-A9E4-561CBAC0F0C1}"/>
              </a:ext>
            </a:extLst>
          </p:cNvPr>
          <p:cNvCxnSpPr/>
          <p:nvPr/>
        </p:nvCxnSpPr>
        <p:spPr>
          <a:xfrm flipH="1">
            <a:off x="5382946" y="2499742"/>
            <a:ext cx="158215" cy="0"/>
          </a:xfrm>
          <a:prstGeom prst="straightConnector1">
            <a:avLst/>
          </a:prstGeom>
          <a:ln>
            <a:solidFill>
              <a:srgbClr val="66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1E6B743-B784-4B99-92F8-458F7F4BC251}"/>
              </a:ext>
            </a:extLst>
          </p:cNvPr>
          <p:cNvGrpSpPr/>
          <p:nvPr/>
        </p:nvGrpSpPr>
        <p:grpSpPr>
          <a:xfrm flipH="1">
            <a:off x="5382946" y="2652142"/>
            <a:ext cx="936104" cy="0"/>
            <a:chOff x="5516488" y="2580134"/>
            <a:chExt cx="936104" cy="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D745D2A-3787-4648-AD2F-5FF700682307}"/>
                </a:ext>
              </a:extLst>
            </p:cNvPr>
            <p:cNvCxnSpPr/>
            <p:nvPr/>
          </p:nvCxnSpPr>
          <p:spPr>
            <a:xfrm>
              <a:off x="5660504" y="2580134"/>
              <a:ext cx="792088" cy="0"/>
            </a:xfrm>
            <a:prstGeom prst="line">
              <a:avLst/>
            </a:prstGeom>
            <a:ln w="9525" cap="flat" cmpd="sng" algn="ctr">
              <a:solidFill>
                <a:srgbClr val="66663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FEF3090-6BE6-4F49-AABE-D85031C8713C}"/>
                </a:ext>
              </a:extLst>
            </p:cNvPr>
            <p:cNvCxnSpPr/>
            <p:nvPr/>
          </p:nvCxnSpPr>
          <p:spPr>
            <a:xfrm flipH="1">
              <a:off x="5516488" y="2580134"/>
              <a:ext cx="158215" cy="0"/>
            </a:xfrm>
            <a:prstGeom prst="straightConnector1">
              <a:avLst/>
            </a:prstGeom>
            <a:ln>
              <a:solidFill>
                <a:srgbClr val="6666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4993E28-621E-47B4-B3EC-7E00003A4BB2}"/>
              </a:ext>
            </a:extLst>
          </p:cNvPr>
          <p:cNvSpPr txBox="1"/>
          <p:nvPr/>
        </p:nvSpPr>
        <p:spPr>
          <a:xfrm>
            <a:off x="5468446" y="2139702"/>
            <a:ext cx="7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24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 rot="627583">
            <a:off x="-1035701" y="1108119"/>
            <a:ext cx="1573458" cy="242319"/>
          </a:xfrm>
          <a:prstGeom prst="roundRect">
            <a:avLst>
              <a:gd name="adj" fmla="val 50000"/>
            </a:avLst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6BACBD-177C-477C-8259-0B495A324016}"/>
              </a:ext>
            </a:extLst>
          </p:cNvPr>
          <p:cNvGrpSpPr/>
          <p:nvPr/>
        </p:nvGrpSpPr>
        <p:grpSpPr>
          <a:xfrm>
            <a:off x="-662554" y="339502"/>
            <a:ext cx="10319337" cy="4464496"/>
            <a:chOff x="-662554" y="339502"/>
            <a:chExt cx="10319337" cy="446449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10806" y="339502"/>
              <a:ext cx="8522388" cy="4464496"/>
            </a:xfrm>
            <a:prstGeom prst="roundRect">
              <a:avLst>
                <a:gd name="adj" fmla="val 4304"/>
              </a:avLst>
            </a:prstGeom>
            <a:solidFill>
              <a:schemeClr val="bg1">
                <a:alpha val="90000"/>
              </a:schemeClr>
            </a:solidFill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 rot="627583">
              <a:off x="7825597" y="3965831"/>
              <a:ext cx="1831186" cy="410313"/>
              <a:chOff x="1903348" y="3173123"/>
              <a:chExt cx="3100700" cy="694774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03349" y="3173123"/>
                <a:ext cx="2664296" cy="410312"/>
              </a:xfrm>
              <a:prstGeom prst="roundRect">
                <a:avLst>
                  <a:gd name="adj" fmla="val 50000"/>
                </a:avLst>
              </a:prstGeom>
              <a:solidFill>
                <a:srgbClr val="8080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339752" y="3583435"/>
                <a:ext cx="2664296" cy="284459"/>
              </a:xfrm>
              <a:prstGeom prst="roundRect">
                <a:avLst>
                  <a:gd name="adj" fmla="val 50000"/>
                </a:avLst>
              </a:prstGeom>
              <a:solidFill>
                <a:srgbClr val="666633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627583">
              <a:off x="-662554" y="790344"/>
              <a:ext cx="1831185" cy="410312"/>
              <a:chOff x="1903349" y="3173123"/>
              <a:chExt cx="3100699" cy="69477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903349" y="3173123"/>
                <a:ext cx="2664296" cy="41031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339752" y="3583435"/>
                <a:ext cx="2664296" cy="284459"/>
              </a:xfrm>
              <a:prstGeom prst="roundRect">
                <a:avLst>
                  <a:gd name="adj" fmla="val 50000"/>
                </a:avLst>
              </a:prstGeom>
              <a:solidFill>
                <a:srgbClr val="66663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0990" y="1303980"/>
              <a:ext cx="205156" cy="205156"/>
            </a:xfrm>
            <a:prstGeom prst="ellipse">
              <a:avLst/>
            </a:prstGeom>
            <a:solidFill>
              <a:srgbClr val="808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18668" y="613363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rgbClr val="4E4D27"/>
                  </a:solidFill>
                  <a:latin typeface="+mn-ea"/>
                </a:rPr>
                <a:t>서버 기능 및 </a:t>
              </a:r>
              <a:endParaRPr lang="en-US" altLang="ko-KR" sz="2000" spc="-100" dirty="0">
                <a:solidFill>
                  <a:srgbClr val="4E4D27"/>
                </a:solidFill>
                <a:latin typeface="+mn-ea"/>
              </a:endParaRPr>
            </a:p>
            <a:p>
              <a:pPr algn="ctr"/>
              <a:r>
                <a:rPr lang="ko-KR" altLang="en-US" sz="2000" spc="-100" dirty="0">
                  <a:solidFill>
                    <a:srgbClr val="4E4D27"/>
                  </a:solidFill>
                  <a:latin typeface="+mn-ea"/>
                </a:rPr>
                <a:t>모듈간 제어 흐름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F99809-F842-448A-8778-589A98A3AA21}"/>
              </a:ext>
            </a:extLst>
          </p:cNvPr>
          <p:cNvSpPr/>
          <p:nvPr/>
        </p:nvSpPr>
        <p:spPr>
          <a:xfrm>
            <a:off x="3887924" y="855245"/>
            <a:ext cx="1368152" cy="720000"/>
          </a:xfrm>
          <a:prstGeom prst="rect">
            <a:avLst/>
          </a:prstGeom>
          <a:noFill/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8B32A3-AA6D-4828-B07B-AF60F4CBCA49}"/>
              </a:ext>
            </a:extLst>
          </p:cNvPr>
          <p:cNvSpPr txBox="1"/>
          <p:nvPr/>
        </p:nvSpPr>
        <p:spPr>
          <a:xfrm>
            <a:off x="5326390" y="747087"/>
            <a:ext cx="354111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각 모듈 객체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이를 </a:t>
            </a:r>
            <a:r>
              <a:rPr lang="en-US" altLang="ko-KR" sz="1200" dirty="0" err="1"/>
              <a:t>MainModule</a:t>
            </a:r>
            <a:r>
              <a:rPr lang="ko-KR" altLang="en-US" sz="1200" dirty="0"/>
              <a:t>에서 제어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무한 루프로 각 모듈의 </a:t>
            </a:r>
            <a:r>
              <a:rPr lang="en-US" altLang="ko-KR" sz="1200" dirty="0"/>
              <a:t>Flag</a:t>
            </a:r>
            <a:r>
              <a:rPr lang="ko-KR" altLang="en-US" sz="1200" dirty="0"/>
              <a:t>를 점검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감지된 플래그 상태를 통해 각 모듈을 동작함</a:t>
            </a:r>
            <a:endParaRPr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EC11F6-FB4D-4E76-A3C2-B9603366C9B6}"/>
              </a:ext>
            </a:extLst>
          </p:cNvPr>
          <p:cNvSpPr/>
          <p:nvPr/>
        </p:nvSpPr>
        <p:spPr>
          <a:xfrm>
            <a:off x="1259632" y="2077283"/>
            <a:ext cx="1368152" cy="900000"/>
          </a:xfrm>
          <a:prstGeom prst="rect">
            <a:avLst/>
          </a:prstGeom>
          <a:noFill/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Communication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B56F58-883A-41D5-996A-F005E0B84BB6}"/>
              </a:ext>
            </a:extLst>
          </p:cNvPr>
          <p:cNvSpPr/>
          <p:nvPr/>
        </p:nvSpPr>
        <p:spPr>
          <a:xfrm>
            <a:off x="3887924" y="2077283"/>
            <a:ext cx="1368152" cy="900000"/>
          </a:xfrm>
          <a:prstGeom prst="rect">
            <a:avLst/>
          </a:prstGeom>
          <a:noFill/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Database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681AE-8BCA-4EA3-B2BB-C149837212BF}"/>
              </a:ext>
            </a:extLst>
          </p:cNvPr>
          <p:cNvSpPr/>
          <p:nvPr/>
        </p:nvSpPr>
        <p:spPr>
          <a:xfrm>
            <a:off x="6516216" y="2077283"/>
            <a:ext cx="1368152" cy="900000"/>
          </a:xfrm>
          <a:prstGeom prst="rect">
            <a:avLst/>
          </a:prstGeom>
          <a:noFill/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Gpio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452084B-F0D1-42DA-9621-5B5297E1AD79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rot="5400000">
            <a:off x="3006835" y="512118"/>
            <a:ext cx="502038" cy="2628292"/>
          </a:xfrm>
          <a:prstGeom prst="bentConnector3">
            <a:avLst/>
          </a:prstGeom>
          <a:ln>
            <a:solidFill>
              <a:srgbClr val="66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F27A674-5170-4CFC-B628-E8E9EA77D86C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16200000" flipH="1">
            <a:off x="5635127" y="512118"/>
            <a:ext cx="502038" cy="2628292"/>
          </a:xfrm>
          <a:prstGeom prst="bentConnector3">
            <a:avLst/>
          </a:prstGeom>
          <a:ln>
            <a:solidFill>
              <a:srgbClr val="66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BEBCB13C-A800-4425-8721-A747F3E5B070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4572000" y="1575245"/>
            <a:ext cx="0" cy="502038"/>
          </a:xfrm>
          <a:prstGeom prst="line">
            <a:avLst/>
          </a:prstGeom>
          <a:ln>
            <a:solidFill>
              <a:srgbClr val="66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DEC45BD-06B4-401F-B83A-37DE5A5C7454}"/>
              </a:ext>
            </a:extLst>
          </p:cNvPr>
          <p:cNvSpPr txBox="1"/>
          <p:nvPr/>
        </p:nvSpPr>
        <p:spPr>
          <a:xfrm>
            <a:off x="755576" y="3087493"/>
            <a:ext cx="2376264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메시지 수신</a:t>
            </a:r>
            <a:r>
              <a:rPr lang="en-US" altLang="ko-KR" sz="1200" dirty="0"/>
              <a:t> </a:t>
            </a:r>
            <a:r>
              <a:rPr lang="ko-KR" altLang="en-US" sz="1200" dirty="0"/>
              <a:t>및 송신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수신한 메시지의 타입에 따라 해당 모듈의 </a:t>
            </a:r>
            <a:r>
              <a:rPr lang="en-US" altLang="ko-KR" sz="1200" dirty="0"/>
              <a:t>Flag </a:t>
            </a:r>
            <a:r>
              <a:rPr lang="ko-KR" altLang="en-US" sz="1200" dirty="0"/>
              <a:t>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Flag</a:t>
            </a:r>
            <a:r>
              <a:rPr lang="ko-KR" altLang="en-US" sz="1200" dirty="0"/>
              <a:t>에 따라서 작업 요청</a:t>
            </a:r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15D627-4303-4F92-A8AF-ACBA64278717}"/>
              </a:ext>
            </a:extLst>
          </p:cNvPr>
          <p:cNvSpPr txBox="1"/>
          <p:nvPr/>
        </p:nvSpPr>
        <p:spPr>
          <a:xfrm>
            <a:off x="3526870" y="3087493"/>
            <a:ext cx="209025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 받은 데이터 베이스 조회 정보 전달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 받은 데이터 베이스 저장</a:t>
            </a:r>
            <a:r>
              <a:rPr lang="en-US" altLang="ko-KR" sz="1200" dirty="0"/>
              <a:t>, </a:t>
            </a:r>
            <a:r>
              <a:rPr lang="ko-KR" altLang="en-US" sz="1200" dirty="0"/>
              <a:t>삭제 수행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1A135E-3F08-4A70-A61B-56F199C4C64B}"/>
              </a:ext>
            </a:extLst>
          </p:cNvPr>
          <p:cNvSpPr txBox="1"/>
          <p:nvPr/>
        </p:nvSpPr>
        <p:spPr>
          <a:xfrm>
            <a:off x="5973962" y="3087493"/>
            <a:ext cx="2452660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조도 센서 값에 따라        </a:t>
            </a:r>
            <a:r>
              <a:rPr lang="en-US" altLang="ko-KR" sz="1200" dirty="0"/>
              <a:t>Led On / Off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온</a:t>
            </a:r>
            <a:r>
              <a:rPr lang="en-US" altLang="ko-KR" sz="1200" dirty="0"/>
              <a:t>/</a:t>
            </a:r>
            <a:r>
              <a:rPr lang="ko-KR" altLang="en-US" sz="1200" dirty="0"/>
              <a:t>습도 센서 동작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초음파 센서를 통해 거리측정</a:t>
            </a:r>
            <a:r>
              <a:rPr lang="en-US" altLang="ko-KR" sz="1200" dirty="0"/>
              <a:t>(</a:t>
            </a:r>
            <a:r>
              <a:rPr lang="ko-KR" altLang="en-US" sz="1200" dirty="0"/>
              <a:t>일정 거리 수 회 측정 시 </a:t>
            </a:r>
            <a:r>
              <a:rPr lang="ko-KR" altLang="en-US" sz="1200" dirty="0" err="1"/>
              <a:t>부저</a:t>
            </a:r>
            <a:r>
              <a:rPr lang="ko-KR" altLang="en-US" sz="1200" dirty="0"/>
              <a:t> 작동 및 소켓통신으로 알람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1941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66BACBD-177C-477C-8259-0B495A324016}"/>
              </a:ext>
            </a:extLst>
          </p:cNvPr>
          <p:cNvGrpSpPr/>
          <p:nvPr/>
        </p:nvGrpSpPr>
        <p:grpSpPr>
          <a:xfrm>
            <a:off x="-662554" y="339502"/>
            <a:ext cx="10319336" cy="4464496"/>
            <a:chOff x="-662554" y="339502"/>
            <a:chExt cx="10319336" cy="446449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10806" y="339502"/>
              <a:ext cx="8522388" cy="4464496"/>
            </a:xfrm>
            <a:prstGeom prst="roundRect">
              <a:avLst>
                <a:gd name="adj" fmla="val 4304"/>
              </a:avLst>
            </a:prstGeom>
            <a:solidFill>
              <a:schemeClr val="bg1">
                <a:alpha val="90000"/>
              </a:schemeClr>
            </a:solidFill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 rot="627583">
              <a:off x="7825597" y="3965834"/>
              <a:ext cx="1831185" cy="410312"/>
              <a:chOff x="1903349" y="3173123"/>
              <a:chExt cx="3100699" cy="69477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03349" y="3173123"/>
                <a:ext cx="2664296" cy="410312"/>
              </a:xfrm>
              <a:prstGeom prst="roundRect">
                <a:avLst>
                  <a:gd name="adj" fmla="val 50000"/>
                </a:avLst>
              </a:prstGeom>
              <a:solidFill>
                <a:srgbClr val="808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339752" y="3583435"/>
                <a:ext cx="2664296" cy="284459"/>
              </a:xfrm>
              <a:prstGeom prst="roundRect">
                <a:avLst>
                  <a:gd name="adj" fmla="val 50000"/>
                </a:avLst>
              </a:prstGeom>
              <a:solidFill>
                <a:srgbClr val="66663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627583">
              <a:off x="-662554" y="790344"/>
              <a:ext cx="1831185" cy="410312"/>
              <a:chOff x="1903349" y="3173123"/>
              <a:chExt cx="3100699" cy="69477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903349" y="3173123"/>
                <a:ext cx="2664296" cy="41031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339752" y="3583435"/>
                <a:ext cx="2664296" cy="284459"/>
              </a:xfrm>
              <a:prstGeom prst="roundRect">
                <a:avLst>
                  <a:gd name="adj" fmla="val 50000"/>
                </a:avLst>
              </a:prstGeom>
              <a:solidFill>
                <a:srgbClr val="66663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0990" y="1303980"/>
              <a:ext cx="205156" cy="205156"/>
            </a:xfrm>
            <a:prstGeom prst="ellipse">
              <a:avLst/>
            </a:prstGeom>
            <a:solidFill>
              <a:srgbClr val="808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7217" y="657308"/>
              <a:ext cx="21259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rgbClr val="4E4D27"/>
                  </a:solidFill>
                  <a:latin typeface="+mn-ea"/>
                </a:rPr>
                <a:t>어플리케이션 기능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C72FB-F979-4973-BE65-0698472486C6}"/>
              </a:ext>
            </a:extLst>
          </p:cNvPr>
          <p:cNvSpPr/>
          <p:nvPr/>
        </p:nvSpPr>
        <p:spPr>
          <a:xfrm>
            <a:off x="3887924" y="1707734"/>
            <a:ext cx="1368152" cy="720000"/>
          </a:xfrm>
          <a:prstGeom prst="rect">
            <a:avLst/>
          </a:prstGeom>
          <a:noFill/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activity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70A5EB-9713-4B14-818A-EF7D76AED216}"/>
              </a:ext>
            </a:extLst>
          </p:cNvPr>
          <p:cNvGrpSpPr/>
          <p:nvPr/>
        </p:nvGrpSpPr>
        <p:grpSpPr>
          <a:xfrm>
            <a:off x="1277634" y="2679862"/>
            <a:ext cx="6588732" cy="900000"/>
            <a:chOff x="1619672" y="2312247"/>
            <a:chExt cx="6588732" cy="900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52DBE4-7705-427B-B7E7-BB8B42F1137F}"/>
                </a:ext>
              </a:extLst>
            </p:cNvPr>
            <p:cNvSpPr/>
            <p:nvPr/>
          </p:nvSpPr>
          <p:spPr>
            <a:xfrm>
              <a:off x="1619672" y="2312247"/>
              <a:ext cx="1368152" cy="900000"/>
            </a:xfrm>
            <a:prstGeom prst="rect">
              <a:avLst/>
            </a:prstGeom>
            <a:noFill/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Car 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List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activity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6CAFF1-1DE6-44F5-8076-73CD9AB3228C}"/>
                </a:ext>
              </a:extLst>
            </p:cNvPr>
            <p:cNvSpPr/>
            <p:nvPr/>
          </p:nvSpPr>
          <p:spPr>
            <a:xfrm>
              <a:off x="3359865" y="2312247"/>
              <a:ext cx="1368152" cy="900000"/>
            </a:xfrm>
            <a:prstGeom prst="rect">
              <a:avLst/>
            </a:prstGeom>
            <a:noFill/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Passer List activity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2AF9B1-A0B6-45AC-BF50-B076BA3452F3}"/>
                </a:ext>
              </a:extLst>
            </p:cNvPr>
            <p:cNvSpPr/>
            <p:nvPr/>
          </p:nvSpPr>
          <p:spPr>
            <a:xfrm>
              <a:off x="5100058" y="2312247"/>
              <a:ext cx="1368152" cy="900000"/>
            </a:xfrm>
            <a:prstGeom prst="rect">
              <a:avLst/>
            </a:prstGeom>
            <a:noFill/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Record List activity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FC3CA7E-9A1B-47D6-AB42-B3D41CE77802}"/>
                </a:ext>
              </a:extLst>
            </p:cNvPr>
            <p:cNvSpPr/>
            <p:nvPr/>
          </p:nvSpPr>
          <p:spPr>
            <a:xfrm>
              <a:off x="6840252" y="2312247"/>
              <a:ext cx="1368152" cy="900000"/>
            </a:xfrm>
            <a:prstGeom prst="rect">
              <a:avLst/>
            </a:prstGeom>
            <a:noFill/>
            <a:ln>
              <a:solidFill>
                <a:srgbClr val="66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Record Insert activity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 rot="627583">
            <a:off x="-1035701" y="1108119"/>
            <a:ext cx="1573458" cy="242319"/>
          </a:xfrm>
          <a:prstGeom prst="roundRect">
            <a:avLst>
              <a:gd name="adj" fmla="val 50000"/>
            </a:avLst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579ADB4-5886-4F3E-9FB9-CEE395A3D1ED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5400000">
            <a:off x="3140791" y="1248653"/>
            <a:ext cx="252128" cy="2610290"/>
          </a:xfrm>
          <a:prstGeom prst="bentConnector3">
            <a:avLst/>
          </a:prstGeom>
          <a:ln>
            <a:solidFill>
              <a:srgbClr val="66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299C9DC-00DC-4E3A-9760-7A217C332F67}"/>
              </a:ext>
            </a:extLst>
          </p:cNvPr>
          <p:cNvCxnSpPr>
            <a:cxnSpLocks/>
          </p:cNvCxnSpPr>
          <p:nvPr/>
        </p:nvCxnSpPr>
        <p:spPr>
          <a:xfrm rot="5400000" flipH="1">
            <a:off x="5738785" y="1236355"/>
            <a:ext cx="276719" cy="2610290"/>
          </a:xfrm>
          <a:prstGeom prst="bentConnector3">
            <a:avLst/>
          </a:prstGeom>
          <a:ln>
            <a:solidFill>
              <a:srgbClr val="66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723ABF3-C14A-4C07-AC5E-6FAB7AD11D48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16200000" flipH="1">
            <a:off x="4880984" y="2118750"/>
            <a:ext cx="252128" cy="870096"/>
          </a:xfrm>
          <a:prstGeom prst="bentConnector3">
            <a:avLst/>
          </a:prstGeom>
          <a:ln>
            <a:solidFill>
              <a:srgbClr val="66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2CD3CD1-8CBB-404A-8DE2-030D2D3D27A3}"/>
              </a:ext>
            </a:extLst>
          </p:cNvPr>
          <p:cNvCxnSpPr>
            <a:cxnSpLocks/>
          </p:cNvCxnSpPr>
          <p:nvPr/>
        </p:nvCxnSpPr>
        <p:spPr>
          <a:xfrm rot="5400000">
            <a:off x="3998590" y="2106453"/>
            <a:ext cx="276719" cy="870096"/>
          </a:xfrm>
          <a:prstGeom prst="bentConnector3">
            <a:avLst/>
          </a:prstGeom>
          <a:ln>
            <a:solidFill>
              <a:srgbClr val="66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C81E56-8854-4621-ADCA-3247DA86F880}"/>
              </a:ext>
            </a:extLst>
          </p:cNvPr>
          <p:cNvSpPr/>
          <p:nvPr/>
        </p:nvSpPr>
        <p:spPr>
          <a:xfrm>
            <a:off x="3886128" y="699622"/>
            <a:ext cx="1368152" cy="720000"/>
          </a:xfrm>
          <a:prstGeom prst="rect">
            <a:avLst/>
          </a:prstGeom>
          <a:noFill/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37128E-3A86-4ADD-9F56-45C64802931B}"/>
              </a:ext>
            </a:extLst>
          </p:cNvPr>
          <p:cNvSpPr txBox="1"/>
          <p:nvPr/>
        </p:nvSpPr>
        <p:spPr>
          <a:xfrm>
            <a:off x="1436147" y="3651870"/>
            <a:ext cx="10511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차량 검색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차량 추가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차량 삭제</a:t>
            </a:r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BA06D4-E0DA-4730-BBBF-AAB2AFC8ECDA}"/>
              </a:ext>
            </a:extLst>
          </p:cNvPr>
          <p:cNvSpPr txBox="1"/>
          <p:nvPr/>
        </p:nvSpPr>
        <p:spPr>
          <a:xfrm>
            <a:off x="3112082" y="3651870"/>
            <a:ext cx="117963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통행인 검색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통행인 추가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통행인 삭제</a:t>
            </a:r>
            <a:endParaRPr lang="en-US" altLang="ko-KR" sz="12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6871C18-FF58-40B7-BE53-D6F23F8E1DA7}"/>
              </a:ext>
            </a:extLst>
          </p:cNvPr>
          <p:cNvCxnSpPr>
            <a:stCxn id="34" idx="2"/>
            <a:endCxn id="6" idx="0"/>
          </p:cNvCxnSpPr>
          <p:nvPr/>
        </p:nvCxnSpPr>
        <p:spPr>
          <a:xfrm>
            <a:off x="4570204" y="1419622"/>
            <a:ext cx="1796" cy="288112"/>
          </a:xfrm>
          <a:prstGeom prst="line">
            <a:avLst/>
          </a:prstGeom>
          <a:ln>
            <a:solidFill>
              <a:srgbClr val="66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0DD43D-7009-4F98-9F13-9FC62EFA551D}"/>
              </a:ext>
            </a:extLst>
          </p:cNvPr>
          <p:cNvSpPr txBox="1"/>
          <p:nvPr/>
        </p:nvSpPr>
        <p:spPr>
          <a:xfrm>
            <a:off x="4758021" y="3730693"/>
            <a:ext cx="136815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출입 기록 검색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출입 기록 삭제</a:t>
            </a:r>
            <a:endParaRPr lang="en-US" altLang="ko-K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3A235F-E421-431D-A255-6DB2FBE2B7A4}"/>
              </a:ext>
            </a:extLst>
          </p:cNvPr>
          <p:cNvSpPr txBox="1"/>
          <p:nvPr/>
        </p:nvSpPr>
        <p:spPr>
          <a:xfrm>
            <a:off x="6499040" y="3869192"/>
            <a:ext cx="136815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출입 기록 추가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F71EEB-E8E8-4952-A327-7126F5221A63}"/>
              </a:ext>
            </a:extLst>
          </p:cNvPr>
          <p:cNvSpPr txBox="1"/>
          <p:nvPr/>
        </p:nvSpPr>
        <p:spPr>
          <a:xfrm>
            <a:off x="5535102" y="1617611"/>
            <a:ext cx="155417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액티비티 전환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출입문 개방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실시간 온도 확인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94C9DC-C4C8-4BC1-893A-77A14B0BDB19}"/>
              </a:ext>
            </a:extLst>
          </p:cNvPr>
          <p:cNvSpPr txBox="1"/>
          <p:nvPr/>
        </p:nvSpPr>
        <p:spPr>
          <a:xfrm>
            <a:off x="5535101" y="590222"/>
            <a:ext cx="155417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소켓 통신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보관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차량 감지 시 진동</a:t>
            </a:r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646A23-93B3-4058-A828-A00F6BC52109}"/>
              </a:ext>
            </a:extLst>
          </p:cNvPr>
          <p:cNvSpPr txBox="1"/>
          <p:nvPr/>
        </p:nvSpPr>
        <p:spPr>
          <a:xfrm>
            <a:off x="3419872" y="1379547"/>
            <a:ext cx="12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&amp;binding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51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Users\Owner\Desktop\military-3254776_19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4" b="7824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64554"/>
            <a:ext cx="9144000" cy="5400600"/>
          </a:xfrm>
          <a:prstGeom prst="rect">
            <a:avLst/>
          </a:prstGeom>
          <a:solidFill>
            <a:srgbClr val="2C2B1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627583">
            <a:off x="7825597" y="3965834"/>
            <a:ext cx="1831185" cy="410312"/>
            <a:chOff x="1903349" y="3173123"/>
            <a:chExt cx="3100699" cy="69477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903349" y="3173123"/>
              <a:ext cx="2664296" cy="410312"/>
            </a:xfrm>
            <a:prstGeom prst="roundRect">
              <a:avLst>
                <a:gd name="adj" fmla="val 50000"/>
              </a:avLst>
            </a:prstGeom>
            <a:solidFill>
              <a:srgbClr val="808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339752" y="3583435"/>
              <a:ext cx="2664296" cy="284459"/>
            </a:xfrm>
            <a:prstGeom prst="roundRect">
              <a:avLst>
                <a:gd name="adj" fmla="val 50000"/>
              </a:avLst>
            </a:prstGeom>
            <a:solidFill>
              <a:srgbClr val="6666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 rot="627583">
            <a:off x="-662554" y="790344"/>
            <a:ext cx="1831185" cy="410312"/>
            <a:chOff x="1903349" y="3173123"/>
            <a:chExt cx="3100699" cy="69477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903349" y="3173123"/>
              <a:ext cx="2664296" cy="41031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339752" y="3583435"/>
              <a:ext cx="2664296" cy="284459"/>
            </a:xfrm>
            <a:prstGeom prst="roundRect">
              <a:avLst>
                <a:gd name="adj" fmla="val 50000"/>
              </a:avLst>
            </a:prstGeom>
            <a:solidFill>
              <a:srgbClr val="6666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모서리가 둥근 직사각형 11"/>
          <p:cNvSpPr/>
          <p:nvPr/>
        </p:nvSpPr>
        <p:spPr>
          <a:xfrm rot="627583">
            <a:off x="-1035701" y="1108119"/>
            <a:ext cx="1573458" cy="242319"/>
          </a:xfrm>
          <a:prstGeom prst="roundRect">
            <a:avLst>
              <a:gd name="adj" fmla="val 50000"/>
            </a:avLst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80990" y="1303980"/>
            <a:ext cx="205156" cy="205156"/>
          </a:xfrm>
          <a:prstGeom prst="ellipse">
            <a:avLst/>
          </a:prstGeom>
          <a:solidFill>
            <a:srgbClr val="808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61468" y="2211790"/>
            <a:ext cx="4821063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THANK YOU </a:t>
            </a:r>
            <a:endParaRPr lang="ko-KR" altLang="en-US" sz="48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196" name="Picture 4" descr="D:\Users\Owner\Desktop\aircraf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84781">
            <a:off x="4227019" y="1409099"/>
            <a:ext cx="689961" cy="68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25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배달의민족 도현"/>
        <a:ea typeface="배달의민족 도현"/>
        <a:cs typeface=""/>
      </a:majorFont>
      <a:minorFont>
        <a:latin typeface="배달의민족 도현"/>
        <a:ea typeface="배달의민족 도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418</Words>
  <Application>Microsoft Office PowerPoint</Application>
  <PresentationFormat>화면 슬라이드 쇼(16:9)</PresentationFormat>
  <Paragraphs>124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 ExtraBold</vt:lpstr>
      <vt:lpstr>배달의민족 도현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최철우</cp:lastModifiedBy>
  <cp:revision>43</cp:revision>
  <dcterms:created xsi:type="dcterms:W3CDTF">2018-05-11T14:42:02Z</dcterms:created>
  <dcterms:modified xsi:type="dcterms:W3CDTF">2019-12-18T12:01:02Z</dcterms:modified>
</cp:coreProperties>
</file>