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7" r:id="rId3"/>
    <p:sldId id="301" r:id="rId4"/>
    <p:sldId id="292" r:id="rId5"/>
    <p:sldId id="299" r:id="rId6"/>
    <p:sldId id="300" r:id="rId7"/>
    <p:sldId id="304" r:id="rId8"/>
    <p:sldId id="298" r:id="rId9"/>
    <p:sldId id="302" r:id="rId10"/>
    <p:sldId id="303" r:id="rId11"/>
    <p:sldId id="295" r:id="rId12"/>
  </p:sldIdLst>
  <p:sldSz cx="9144000" cy="6858000" type="screen4x3"/>
  <p:notesSz cx="7104063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맑은 고딕" panose="020B05030200000200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맑은 고딕" panose="020B05030200000200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맑은 고딕" panose="020B05030200000200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맑은 고딕" panose="020B05030200000200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맑은 고딕" panose="020B05030200000200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맑은 고딕" panose="020B05030200000200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맑은 고딕" panose="020B05030200000200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맑은 고딕" panose="020B05030200000200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맑은 고딕" panose="020B05030200000200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0253F"/>
    <a:srgbClr val="FFFF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59679F-8544-4717-BEFA-2EC0981920A8}" v="82" dt="2020-11-24T16:16:32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88000" autoAdjust="0"/>
  </p:normalViewPr>
  <p:slideViewPr>
    <p:cSldViewPr>
      <p:cViewPr varScale="1">
        <p:scale>
          <a:sx n="100" d="100"/>
          <a:sy n="100" d="100"/>
        </p:scale>
        <p:origin x="186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3972" y="78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철우 최" userId="8ed276c3-e12a-48b4-a553-1949d1521a85" providerId="ADAL" clId="{C159679F-8544-4717-BEFA-2EC0981920A8}"/>
    <pc:docChg chg="undo custSel modSld">
      <pc:chgData name="철우 최" userId="8ed276c3-e12a-48b4-a553-1949d1521a85" providerId="ADAL" clId="{C159679F-8544-4717-BEFA-2EC0981920A8}" dt="2020-11-24T16:16:32.289" v="709" actId="1076"/>
      <pc:docMkLst>
        <pc:docMk/>
      </pc:docMkLst>
      <pc:sldChg chg="delSp modSp">
        <pc:chgData name="철우 최" userId="8ed276c3-e12a-48b4-a553-1949d1521a85" providerId="ADAL" clId="{C159679F-8544-4717-BEFA-2EC0981920A8}" dt="2020-11-24T16:14:44.805" v="703"/>
        <pc:sldMkLst>
          <pc:docMk/>
          <pc:sldMk cId="0" sldId="292"/>
        </pc:sldMkLst>
        <pc:spChg chg="mod">
          <ac:chgData name="철우 최" userId="8ed276c3-e12a-48b4-a553-1949d1521a85" providerId="ADAL" clId="{C159679F-8544-4717-BEFA-2EC0981920A8}" dt="2020-11-24T16:14:44.805" v="703"/>
          <ac:spMkLst>
            <pc:docMk/>
            <pc:sldMk cId="0" sldId="292"/>
            <ac:spMk id="3" creationId="{E0BE75A2-E81F-4382-8D91-746311D3BA97}"/>
          </ac:spMkLst>
        </pc:spChg>
        <pc:spChg chg="mod">
          <ac:chgData name="철우 최" userId="8ed276c3-e12a-48b4-a553-1949d1521a85" providerId="ADAL" clId="{C159679F-8544-4717-BEFA-2EC0981920A8}" dt="2020-11-24T16:14:22.775" v="694"/>
          <ac:spMkLst>
            <pc:docMk/>
            <pc:sldMk cId="0" sldId="292"/>
            <ac:spMk id="13316" creationId="{C555FE4B-124D-49FF-BF5F-ADE5784DC459}"/>
          </ac:spMkLst>
        </pc:spChg>
        <pc:spChg chg="del">
          <ac:chgData name="철우 최" userId="8ed276c3-e12a-48b4-a553-1949d1521a85" providerId="ADAL" clId="{C159679F-8544-4717-BEFA-2EC0981920A8}" dt="2020-11-24T16:08:21.023" v="3" actId="478"/>
          <ac:spMkLst>
            <pc:docMk/>
            <pc:sldMk cId="0" sldId="292"/>
            <ac:spMk id="13317" creationId="{57617BA6-A19F-442B-95BA-D0BC12D9B040}"/>
          </ac:spMkLst>
        </pc:spChg>
        <pc:spChg chg="mod">
          <ac:chgData name="철우 최" userId="8ed276c3-e12a-48b4-a553-1949d1521a85" providerId="ADAL" clId="{C159679F-8544-4717-BEFA-2EC0981920A8}" dt="2020-11-24T16:13:27.562" v="639" actId="20577"/>
          <ac:spMkLst>
            <pc:docMk/>
            <pc:sldMk cId="0" sldId="292"/>
            <ac:spMk id="13318" creationId="{F3C251E7-FA68-47CD-A9CE-749A8F25C559}"/>
          </ac:spMkLst>
        </pc:spChg>
        <pc:spChg chg="del">
          <ac:chgData name="철우 최" userId="8ed276c3-e12a-48b4-a553-1949d1521a85" providerId="ADAL" clId="{C159679F-8544-4717-BEFA-2EC0981920A8}" dt="2020-11-24T16:08:21.023" v="3" actId="478"/>
          <ac:spMkLst>
            <pc:docMk/>
            <pc:sldMk cId="0" sldId="292"/>
            <ac:spMk id="13319" creationId="{E976B58B-32A8-4A1E-B156-A751FE8C0430}"/>
          </ac:spMkLst>
        </pc:spChg>
        <pc:spChg chg="del">
          <ac:chgData name="철우 최" userId="8ed276c3-e12a-48b4-a553-1949d1521a85" providerId="ADAL" clId="{C159679F-8544-4717-BEFA-2EC0981920A8}" dt="2020-11-24T16:08:23.215" v="4" actId="478"/>
          <ac:spMkLst>
            <pc:docMk/>
            <pc:sldMk cId="0" sldId="292"/>
            <ac:spMk id="13323" creationId="{9D2AAEBE-5D08-41F3-8252-2A7599FAE600}"/>
          </ac:spMkLst>
        </pc:spChg>
        <pc:picChg chg="del">
          <ac:chgData name="철우 최" userId="8ed276c3-e12a-48b4-a553-1949d1521a85" providerId="ADAL" clId="{C159679F-8544-4717-BEFA-2EC0981920A8}" dt="2020-11-24T16:08:06.375" v="0" actId="478"/>
          <ac:picMkLst>
            <pc:docMk/>
            <pc:sldMk cId="0" sldId="292"/>
            <ac:picMk id="9216" creationId="{96B4776C-112F-4A72-9CC7-E03B50271E2D}"/>
          </ac:picMkLst>
        </pc:picChg>
        <pc:picChg chg="mod">
          <ac:chgData name="철우 최" userId="8ed276c3-e12a-48b4-a553-1949d1521a85" providerId="ADAL" clId="{C159679F-8544-4717-BEFA-2EC0981920A8}" dt="2020-11-24T16:08:17.501" v="2" actId="12788"/>
          <ac:picMkLst>
            <pc:docMk/>
            <pc:sldMk cId="0" sldId="292"/>
            <ac:picMk id="13320" creationId="{F871D81D-616E-436E-B3B6-72DFC67DA53E}"/>
          </ac:picMkLst>
        </pc:picChg>
        <pc:picChg chg="del">
          <ac:chgData name="철우 최" userId="8ed276c3-e12a-48b4-a553-1949d1521a85" providerId="ADAL" clId="{C159679F-8544-4717-BEFA-2EC0981920A8}" dt="2020-11-24T16:08:06.728" v="1" actId="478"/>
          <ac:picMkLst>
            <pc:docMk/>
            <pc:sldMk cId="0" sldId="292"/>
            <ac:picMk id="13321" creationId="{FF51A52B-25B3-4CC8-816F-E502F19F58F9}"/>
          </ac:picMkLst>
        </pc:picChg>
      </pc:sldChg>
      <pc:sldChg chg="modSp">
        <pc:chgData name="철우 최" userId="8ed276c3-e12a-48b4-a553-1949d1521a85" providerId="ADAL" clId="{C159679F-8544-4717-BEFA-2EC0981920A8}" dt="2020-11-24T16:14:10.833" v="659"/>
        <pc:sldMkLst>
          <pc:docMk/>
          <pc:sldMk cId="0" sldId="297"/>
        </pc:sldMkLst>
        <pc:spChg chg="mod">
          <ac:chgData name="철우 최" userId="8ed276c3-e12a-48b4-a553-1949d1521a85" providerId="ADAL" clId="{C159679F-8544-4717-BEFA-2EC0981920A8}" dt="2020-11-24T16:14:10.833" v="659"/>
          <ac:spMkLst>
            <pc:docMk/>
            <pc:sldMk cId="0" sldId="297"/>
            <ac:spMk id="9220" creationId="{659075DC-A12A-46C2-901D-8B661F55563D}"/>
          </ac:spMkLst>
        </pc:spChg>
      </pc:sldChg>
      <pc:sldChg chg="addSp modSp">
        <pc:chgData name="철우 최" userId="8ed276c3-e12a-48b4-a553-1949d1521a85" providerId="ADAL" clId="{C159679F-8544-4717-BEFA-2EC0981920A8}" dt="2020-11-24T16:16:32.289" v="709" actId="1076"/>
        <pc:sldMkLst>
          <pc:docMk/>
          <pc:sldMk cId="0" sldId="299"/>
        </pc:sldMkLst>
        <pc:spChg chg="mod">
          <ac:chgData name="철우 최" userId="8ed276c3-e12a-48b4-a553-1949d1521a85" providerId="ADAL" clId="{C159679F-8544-4717-BEFA-2EC0981920A8}" dt="2020-11-24T16:16:12.199" v="704" actId="164"/>
          <ac:spMkLst>
            <pc:docMk/>
            <pc:sldMk cId="0" sldId="299"/>
            <ac:spMk id="18" creationId="{EB4121AD-1912-4B51-BF53-F75C2C98CB31}"/>
          </ac:spMkLst>
        </pc:spChg>
        <pc:spChg chg="mod">
          <ac:chgData name="철우 최" userId="8ed276c3-e12a-48b4-a553-1949d1521a85" providerId="ADAL" clId="{C159679F-8544-4717-BEFA-2EC0981920A8}" dt="2020-11-24T16:16:12.199" v="704" actId="164"/>
          <ac:spMkLst>
            <pc:docMk/>
            <pc:sldMk cId="0" sldId="299"/>
            <ac:spMk id="19" creationId="{C37349FB-7981-4926-836F-B300F684AB25}"/>
          </ac:spMkLst>
        </pc:spChg>
        <pc:spChg chg="mod">
          <ac:chgData name="철우 최" userId="8ed276c3-e12a-48b4-a553-1949d1521a85" providerId="ADAL" clId="{C159679F-8544-4717-BEFA-2EC0981920A8}" dt="2020-11-24T16:16:17.772" v="705" actId="164"/>
          <ac:spMkLst>
            <pc:docMk/>
            <pc:sldMk cId="0" sldId="299"/>
            <ac:spMk id="27" creationId="{2A267AAF-D126-4AB2-A288-DC9644B91FEF}"/>
          </ac:spMkLst>
        </pc:spChg>
        <pc:spChg chg="mod">
          <ac:chgData name="철우 최" userId="8ed276c3-e12a-48b4-a553-1949d1521a85" providerId="ADAL" clId="{C159679F-8544-4717-BEFA-2EC0981920A8}" dt="2020-11-24T16:16:17.772" v="705" actId="164"/>
          <ac:spMkLst>
            <pc:docMk/>
            <pc:sldMk cId="0" sldId="299"/>
            <ac:spMk id="28" creationId="{AB5E49AC-3249-450E-8682-B1841168CFB9}"/>
          </ac:spMkLst>
        </pc:spChg>
        <pc:spChg chg="mod">
          <ac:chgData name="철우 최" userId="8ed276c3-e12a-48b4-a553-1949d1521a85" providerId="ADAL" clId="{C159679F-8544-4717-BEFA-2EC0981920A8}" dt="2020-11-24T16:16:12.199" v="704" actId="164"/>
          <ac:spMkLst>
            <pc:docMk/>
            <pc:sldMk cId="0" sldId="299"/>
            <ac:spMk id="15368" creationId="{092C943F-A7EF-42B5-AB84-D3EA3EAE38FB}"/>
          </ac:spMkLst>
        </pc:spChg>
        <pc:spChg chg="mod">
          <ac:chgData name="철우 최" userId="8ed276c3-e12a-48b4-a553-1949d1521a85" providerId="ADAL" clId="{C159679F-8544-4717-BEFA-2EC0981920A8}" dt="2020-11-24T16:16:17.772" v="705" actId="164"/>
          <ac:spMkLst>
            <pc:docMk/>
            <pc:sldMk cId="0" sldId="299"/>
            <ac:spMk id="15369" creationId="{BE6E1A43-20FB-4C97-8FB4-A4A28BC0BDE5}"/>
          </ac:spMkLst>
        </pc:spChg>
        <pc:spChg chg="mod">
          <ac:chgData name="철우 최" userId="8ed276c3-e12a-48b4-a553-1949d1521a85" providerId="ADAL" clId="{C159679F-8544-4717-BEFA-2EC0981920A8}" dt="2020-11-24T16:16:12.199" v="704" actId="164"/>
          <ac:spMkLst>
            <pc:docMk/>
            <pc:sldMk cId="0" sldId="299"/>
            <ac:spMk id="15372" creationId="{6B40F7CC-CE6B-4324-AD9E-E9FCADA51D1C}"/>
          </ac:spMkLst>
        </pc:spChg>
        <pc:spChg chg="mod">
          <ac:chgData name="철우 최" userId="8ed276c3-e12a-48b4-a553-1949d1521a85" providerId="ADAL" clId="{C159679F-8544-4717-BEFA-2EC0981920A8}" dt="2020-11-24T16:16:12.199" v="704" actId="164"/>
          <ac:spMkLst>
            <pc:docMk/>
            <pc:sldMk cId="0" sldId="299"/>
            <ac:spMk id="15373" creationId="{BD32DC0B-E17D-49C8-BA0B-2E37CAC80869}"/>
          </ac:spMkLst>
        </pc:spChg>
        <pc:spChg chg="mod">
          <ac:chgData name="철우 최" userId="8ed276c3-e12a-48b4-a553-1949d1521a85" providerId="ADAL" clId="{C159679F-8544-4717-BEFA-2EC0981920A8}" dt="2020-11-24T16:16:12.199" v="704" actId="164"/>
          <ac:spMkLst>
            <pc:docMk/>
            <pc:sldMk cId="0" sldId="299"/>
            <ac:spMk id="15374" creationId="{0AFBA5E2-CA87-4446-8790-0C0D1A9C27B5}"/>
          </ac:spMkLst>
        </pc:spChg>
        <pc:spChg chg="mod">
          <ac:chgData name="철우 최" userId="8ed276c3-e12a-48b4-a553-1949d1521a85" providerId="ADAL" clId="{C159679F-8544-4717-BEFA-2EC0981920A8}" dt="2020-11-24T16:16:17.772" v="705" actId="164"/>
          <ac:spMkLst>
            <pc:docMk/>
            <pc:sldMk cId="0" sldId="299"/>
            <ac:spMk id="15379" creationId="{4922E5BE-AD9C-4F23-AD20-4BAB69D0D74D}"/>
          </ac:spMkLst>
        </pc:spChg>
        <pc:spChg chg="mod">
          <ac:chgData name="철우 최" userId="8ed276c3-e12a-48b4-a553-1949d1521a85" providerId="ADAL" clId="{C159679F-8544-4717-BEFA-2EC0981920A8}" dt="2020-11-24T16:16:17.772" v="705" actId="164"/>
          <ac:spMkLst>
            <pc:docMk/>
            <pc:sldMk cId="0" sldId="299"/>
            <ac:spMk id="15380" creationId="{2D09D7AC-568C-4995-934F-EDD0072863F2}"/>
          </ac:spMkLst>
        </pc:spChg>
        <pc:spChg chg="mod">
          <ac:chgData name="철우 최" userId="8ed276c3-e12a-48b4-a553-1949d1521a85" providerId="ADAL" clId="{C159679F-8544-4717-BEFA-2EC0981920A8}" dt="2020-11-24T16:16:17.772" v="705" actId="164"/>
          <ac:spMkLst>
            <pc:docMk/>
            <pc:sldMk cId="0" sldId="299"/>
            <ac:spMk id="15381" creationId="{E1B108B9-2C10-4216-A3CB-699689480BEE}"/>
          </ac:spMkLst>
        </pc:spChg>
        <pc:grpChg chg="add mod">
          <ac:chgData name="철우 최" userId="8ed276c3-e12a-48b4-a553-1949d1521a85" providerId="ADAL" clId="{C159679F-8544-4717-BEFA-2EC0981920A8}" dt="2020-11-24T16:16:32.289" v="709" actId="1076"/>
          <ac:grpSpMkLst>
            <pc:docMk/>
            <pc:sldMk cId="0" sldId="299"/>
            <ac:grpSpMk id="2" creationId="{CEA8821C-C346-4811-9E23-35A7DF24908A}"/>
          </ac:grpSpMkLst>
        </pc:grpChg>
        <pc:grpChg chg="add mod">
          <ac:chgData name="철우 최" userId="8ed276c3-e12a-48b4-a553-1949d1521a85" providerId="ADAL" clId="{C159679F-8544-4717-BEFA-2EC0981920A8}" dt="2020-11-24T16:16:26.921" v="708" actId="1076"/>
          <ac:grpSpMkLst>
            <pc:docMk/>
            <pc:sldMk cId="0" sldId="299"/>
            <ac:grpSpMk id="5" creationId="{51375C0D-8B12-4722-88B2-E63D0C3B25C0}"/>
          </ac:grpSpMkLst>
        </pc:grpChg>
        <pc:grpChg chg="mod">
          <ac:chgData name="철우 최" userId="8ed276c3-e12a-48b4-a553-1949d1521a85" providerId="ADAL" clId="{C159679F-8544-4717-BEFA-2EC0981920A8}" dt="2020-11-24T16:16:32.289" v="709" actId="1076"/>
          <ac:grpSpMkLst>
            <pc:docMk/>
            <pc:sldMk cId="0" sldId="299"/>
            <ac:grpSpMk id="15366" creationId="{49EA1C0A-D6E6-471D-BC0B-C6BBA05B4868}"/>
          </ac:grpSpMkLst>
        </pc:grpChg>
        <pc:grpChg chg="mod">
          <ac:chgData name="철우 최" userId="8ed276c3-e12a-48b4-a553-1949d1521a85" providerId="ADAL" clId="{C159679F-8544-4717-BEFA-2EC0981920A8}" dt="2020-11-24T16:16:26.921" v="708" actId="1076"/>
          <ac:grpSpMkLst>
            <pc:docMk/>
            <pc:sldMk cId="0" sldId="299"/>
            <ac:grpSpMk id="15375" creationId="{284D1007-F0E4-46E2-AD83-3395DA67893E}"/>
          </ac:grpSpMkLst>
        </pc:grpChg>
        <pc:picChg chg="mod">
          <ac:chgData name="철우 최" userId="8ed276c3-e12a-48b4-a553-1949d1521a85" providerId="ADAL" clId="{C159679F-8544-4717-BEFA-2EC0981920A8}" dt="2020-11-24T16:16:17.772" v="705" actId="164"/>
          <ac:picMkLst>
            <pc:docMk/>
            <pc:sldMk cId="0" sldId="299"/>
            <ac:picMk id="15365" creationId="{2858160D-7948-4A0B-927C-AE9C305C2C78}"/>
          </ac:picMkLst>
        </pc:picChg>
        <pc:picChg chg="mod">
          <ac:chgData name="철우 최" userId="8ed276c3-e12a-48b4-a553-1949d1521a85" providerId="ADAL" clId="{C159679F-8544-4717-BEFA-2EC0981920A8}" dt="2020-11-24T16:16:12.199" v="704" actId="164"/>
          <ac:picMkLst>
            <pc:docMk/>
            <pc:sldMk cId="0" sldId="299"/>
            <ac:picMk id="15367" creationId="{F11FB5EF-FE43-4EEE-91D0-B42D60B756A0}"/>
          </ac:picMkLst>
        </pc:picChg>
        <pc:picChg chg="mod">
          <ac:chgData name="철우 최" userId="8ed276c3-e12a-48b4-a553-1949d1521a85" providerId="ADAL" clId="{C159679F-8544-4717-BEFA-2EC0981920A8}" dt="2020-11-24T16:16:17.772" v="705" actId="164"/>
          <ac:picMkLst>
            <pc:docMk/>
            <pc:sldMk cId="0" sldId="299"/>
            <ac:picMk id="15376" creationId="{C0D5550A-F945-46CE-831B-4AB26D51A5E2}"/>
          </ac:picMkLst>
        </pc:picChg>
        <pc:picChg chg="mod">
          <ac:chgData name="철우 최" userId="8ed276c3-e12a-48b4-a553-1949d1521a85" providerId="ADAL" clId="{C159679F-8544-4717-BEFA-2EC0981920A8}" dt="2020-11-24T16:16:12.199" v="704" actId="164"/>
          <ac:picMkLst>
            <pc:docMk/>
            <pc:sldMk cId="0" sldId="299"/>
            <ac:picMk id="15382" creationId="{F835ACD7-EDA7-4082-9E83-D727B1169B5D}"/>
          </ac:picMkLst>
        </pc:picChg>
      </pc:sldChg>
      <pc:sldChg chg="modSp">
        <pc:chgData name="철우 최" userId="8ed276c3-e12a-48b4-a553-1949d1521a85" providerId="ADAL" clId="{C159679F-8544-4717-BEFA-2EC0981920A8}" dt="2020-11-24T16:14:15.760" v="673" actId="20577"/>
        <pc:sldMkLst>
          <pc:docMk/>
          <pc:sldMk cId="0" sldId="301"/>
        </pc:sldMkLst>
        <pc:spChg chg="mod">
          <ac:chgData name="철우 최" userId="8ed276c3-e12a-48b4-a553-1949d1521a85" providerId="ADAL" clId="{C159679F-8544-4717-BEFA-2EC0981920A8}" dt="2020-11-24T16:14:15.760" v="673" actId="20577"/>
          <ac:spMkLst>
            <pc:docMk/>
            <pc:sldMk cId="0" sldId="301"/>
            <ac:spMk id="11271" creationId="{BA790E50-1205-47CB-BB7D-721D56BE02CA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6028C2B-63E3-482E-83DB-85F6454E0A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698625" y="280988"/>
            <a:ext cx="3706813" cy="2781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B9D0F09-3AFF-414C-B562-85937F18A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4488" y="3263900"/>
            <a:ext cx="6415087" cy="6527800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  <a:endParaRPr lang="ko-KR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나눔명조" panose="02020603020101020101" pitchFamily="18" charset="-127"/>
        <a:ea typeface="나눔명조" panose="02020603020101020101" pitchFamily="18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나눔명조" panose="02020603020101020101" pitchFamily="18" charset="-127"/>
        <a:ea typeface="나눔명조" panose="02020603020101020101" pitchFamily="18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나눔명조" panose="02020603020101020101" pitchFamily="18" charset="-127"/>
        <a:ea typeface="나눔명조" panose="02020603020101020101" pitchFamily="18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나눔명조" panose="02020603020101020101" pitchFamily="18" charset="-127"/>
        <a:ea typeface="나눔명조" panose="02020603020101020101" pitchFamily="18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나눔명조" panose="02020603020101020101" pitchFamily="18" charset="-127"/>
        <a:ea typeface="나눔명조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B9284D6F-464D-4F07-99C0-247C788A73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697038" y="280988"/>
            <a:ext cx="3709987" cy="2781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0D024996-801F-4F16-84F4-52F924E35F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2800"/>
              <a:t>지도교수는 언급하지 않아도 좋다</a:t>
            </a:r>
            <a:r>
              <a:rPr lang="en-US" altLang="ko-KR" sz="2800"/>
              <a:t>. </a:t>
            </a:r>
            <a:r>
              <a:rPr lang="ko-KR" altLang="en-US" sz="2800"/>
              <a:t>어차피 보임</a:t>
            </a:r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E9DCF9C0-7CBB-41DE-A0B7-312140AA20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75" tIns="49538" rIns="99075" bIns="49538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804863" indent="-309563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238250" indent="-2476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733550" indent="-2476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228850" indent="-2476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fld id="{9366F8ED-A17A-42BB-8926-C3B55F73157B}" type="slidenum">
              <a:rPr lang="ko-KR" altLang="en-US">
                <a:ea typeface="굴림" panose="020B0600000101010101" pitchFamily="50" charset="-127"/>
              </a:rPr>
              <a:pPr/>
              <a:t>1</a:t>
            </a:fld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A858CF24-862A-4A7E-BF5C-25E79C3560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697038" y="280988"/>
            <a:ext cx="3709987" cy="2781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EB9A7A0C-0AEF-44FB-A273-E16318DD8F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4300"/>
              <a:t>발전 방향도 빠르게 넘어갈 것</a:t>
            </a:r>
            <a:endParaRPr lang="en-US" altLang="ko-KR" sz="4300"/>
          </a:p>
          <a:p>
            <a:pPr eaLnBrk="1" hangingPunct="1">
              <a:spcBef>
                <a:spcPct val="0"/>
              </a:spcBef>
            </a:pPr>
            <a:endParaRPr lang="ko-KR" altLang="en-US" sz="4300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55AD97B6-C562-472C-9006-4DBF7F3359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75" tIns="49538" rIns="99075" bIns="49538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804863" indent="-309563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238250" indent="-2476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733550" indent="-2476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228850" indent="-2476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fld id="{18AF0BDE-113C-4820-9477-ADDED66CFF49}" type="slidenum">
              <a:rPr lang="ko-KR" altLang="en-US">
                <a:ea typeface="굴림" panose="020B0600000101010101" pitchFamily="50" charset="-127"/>
              </a:rPr>
              <a:pPr/>
              <a:t>10</a:t>
            </a:fld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>
            <a:extLst>
              <a:ext uri="{FF2B5EF4-FFF2-40B4-BE49-F238E27FC236}">
                <a16:creationId xmlns:a16="http://schemas.microsoft.com/office/drawing/2014/main" id="{98197997-1248-49E4-B4BF-B33F2DD413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>
            <a:extLst>
              <a:ext uri="{FF2B5EF4-FFF2-40B4-BE49-F238E27FC236}">
                <a16:creationId xmlns:a16="http://schemas.microsoft.com/office/drawing/2014/main" id="{D6BBB098-DDB0-46FA-9B25-BD37EBEF6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목차를 설명함에 있어서 너무 시간 쏟지 말 것 어차피 보이고 눈으로 따라갈 수 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5D2BDFDE-1EE5-457D-BA15-0C6D22D968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697038" y="280988"/>
            <a:ext cx="3709987" cy="2781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978A763E-0261-4424-AD1C-3F52889900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4300"/>
              <a:t>추가적으로 설명할 부분 노년층 </a:t>
            </a:r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27178F39-BF47-48D5-8138-03A6CFF918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75" tIns="49538" rIns="99075" bIns="49538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804863" indent="-309563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238250" indent="-2476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733550" indent="-2476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228850" indent="-2476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fld id="{13D7CC98-DAC4-4659-9465-E7B93BE6FD9D}" type="slidenum">
              <a:rPr lang="ko-KR" altLang="en-US">
                <a:ea typeface="굴림" panose="020B0600000101010101" pitchFamily="50" charset="-127"/>
              </a:rPr>
              <a:pPr/>
              <a:t>3</a:t>
            </a:fld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7FA3F342-8C4F-42CA-AEE1-1CB4500C28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697038" y="280988"/>
            <a:ext cx="3709987" cy="2781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91A8D81A-E5E5-4872-84A4-2B813C2344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4300" dirty="0"/>
              <a:t>본 연구는 </a:t>
            </a:r>
            <a:r>
              <a:rPr lang="ko-KR" altLang="en-US" sz="4300" dirty="0" err="1"/>
              <a:t>키넥트를</a:t>
            </a:r>
            <a:r>
              <a:rPr lang="ko-KR" altLang="en-US" sz="4300" dirty="0"/>
              <a:t> 활용하여 거리를 얻어냈음을 설명</a:t>
            </a:r>
            <a:endParaRPr lang="en-US" altLang="ko-KR" sz="4300" dirty="0"/>
          </a:p>
          <a:p>
            <a:pPr eaLnBrk="1" hangingPunct="1">
              <a:spcBef>
                <a:spcPct val="0"/>
              </a:spcBef>
            </a:pPr>
            <a:endParaRPr lang="ko-KR" altLang="en-US" sz="4300" dirty="0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A5D754A5-1996-4913-8D45-06145D121A2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75" tIns="49538" rIns="99075" bIns="49538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804863" indent="-309563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238250" indent="-2476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733550" indent="-2476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228850" indent="-2476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fld id="{9CC709AA-F488-489B-BC70-23A6180FCD26}" type="slidenum">
              <a:rPr lang="ko-KR" altLang="en-US">
                <a:ea typeface="굴림" panose="020B0600000101010101" pitchFamily="50" charset="-127"/>
              </a:rPr>
              <a:pPr/>
              <a:t>4</a:t>
            </a:fld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61481FC9-5DC8-4187-AFDD-2750681815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697038" y="280988"/>
            <a:ext cx="3709987" cy="2781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1E9BB4BD-B350-418A-A0EA-6426854708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z="430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ECB71B1A-8B0E-410D-BA1C-54D5AD7EFA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75" tIns="49538" rIns="99075" bIns="49538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804863" indent="-309563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238250" indent="-2476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733550" indent="-2476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228850" indent="-2476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fld id="{9F645C39-EC26-4D98-A986-B13A90799387}" type="slidenum">
              <a:rPr lang="ko-KR" altLang="en-US">
                <a:ea typeface="굴림" panose="020B0600000101010101" pitchFamily="50" charset="-127"/>
              </a:rPr>
              <a:pPr/>
              <a:t>5</a:t>
            </a:fld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5209A8C7-C70D-4179-992C-8F63D4D988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697038" y="280988"/>
            <a:ext cx="3709987" cy="2781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0D2D95A7-B2A2-49B8-9E2A-0CD126113A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4300"/>
              <a:t>각 자세의 스펠링 설명</a:t>
            </a:r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801F9708-0117-4E08-928E-148397ED718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75" tIns="49538" rIns="99075" bIns="49538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804863" indent="-309563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238250" indent="-2476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733550" indent="-2476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228850" indent="-2476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fld id="{2DAE255C-86AF-4AC6-9284-5B35C7D1925B}" type="slidenum">
              <a:rPr lang="ko-KR" altLang="en-US">
                <a:ea typeface="굴림" panose="020B0600000101010101" pitchFamily="50" charset="-127"/>
              </a:rPr>
              <a:pPr/>
              <a:t>6</a:t>
            </a:fld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F2D7D059-2FF5-4EEF-9175-AB40D67A8B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697038" y="280988"/>
            <a:ext cx="3709987" cy="2781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C3B05CB6-6FCB-49AD-B6EB-9DA477E3B8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4300"/>
              <a:t>8</a:t>
            </a:r>
            <a:r>
              <a:rPr lang="ko-KR" altLang="en-US" sz="4300"/>
              <a:t>가지 관절을 선정한 이유에 대해 설명</a:t>
            </a:r>
            <a:r>
              <a:rPr lang="en-US" altLang="ko-KR" sz="4300"/>
              <a:t>/ </a:t>
            </a:r>
            <a:r>
              <a:rPr lang="ko-KR" altLang="en-US" sz="4300"/>
              <a:t>식에 </a:t>
            </a:r>
            <a:r>
              <a:rPr lang="en-US" altLang="ko-KR" sz="4300"/>
              <a:t>= </a:t>
            </a:r>
            <a:r>
              <a:rPr lang="ko-KR" altLang="en-US" sz="4300"/>
              <a:t>써놓기</a:t>
            </a:r>
            <a:endParaRPr lang="en-US" altLang="ko-KR" sz="4300"/>
          </a:p>
          <a:p>
            <a:pPr eaLnBrk="1" hangingPunct="1">
              <a:spcBef>
                <a:spcPct val="0"/>
              </a:spcBef>
            </a:pPr>
            <a:endParaRPr lang="ko-KR" altLang="en-US" sz="4300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5E026254-4196-4C2D-89A4-9DCB8CEEB9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75" tIns="49538" rIns="99075" bIns="49538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804863" indent="-309563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238250" indent="-2476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733550" indent="-2476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228850" indent="-2476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fld id="{80FAA9E7-9447-424B-93E6-56F240F1FB4A}" type="slidenum">
              <a:rPr lang="ko-KR" altLang="en-US">
                <a:ea typeface="굴림" panose="020B0600000101010101" pitchFamily="50" charset="-127"/>
              </a:rPr>
              <a:pPr/>
              <a:t>7</a:t>
            </a:fld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>
            <a:extLst>
              <a:ext uri="{FF2B5EF4-FFF2-40B4-BE49-F238E27FC236}">
                <a16:creationId xmlns:a16="http://schemas.microsoft.com/office/drawing/2014/main" id="{F3DA31D3-F15E-4544-A0C1-93D20AED72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697038" y="280988"/>
            <a:ext cx="3709987" cy="2781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>
            <a:extLst>
              <a:ext uri="{FF2B5EF4-FFF2-40B4-BE49-F238E27FC236}">
                <a16:creationId xmlns:a16="http://schemas.microsoft.com/office/drawing/2014/main" id="{2DA846CF-E65E-4822-A9F5-9AFAD6DCEE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z="4300"/>
          </a:p>
        </p:txBody>
      </p:sp>
      <p:sp>
        <p:nvSpPr>
          <p:cNvPr id="22532" name="슬라이드 번호 개체 틀 3">
            <a:extLst>
              <a:ext uri="{FF2B5EF4-FFF2-40B4-BE49-F238E27FC236}">
                <a16:creationId xmlns:a16="http://schemas.microsoft.com/office/drawing/2014/main" id="{80718DD9-987A-4043-AFC2-DCC2098067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75" tIns="49538" rIns="99075" bIns="49538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804863" indent="-309563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238250" indent="-2476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733550" indent="-2476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228850" indent="-2476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fld id="{7F5B2DE2-FEB3-4E81-97AA-B2E4828A70C3}" type="slidenum">
              <a:rPr lang="ko-KR" altLang="en-US">
                <a:ea typeface="굴림" panose="020B0600000101010101" pitchFamily="50" charset="-127"/>
              </a:rPr>
              <a:pPr/>
              <a:t>8</a:t>
            </a:fld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507E6EC-5762-4627-9E79-FBB0D58559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697038" y="280988"/>
            <a:ext cx="3709987" cy="2781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36FB2E8-EAAE-48BC-B43B-A2A4E41D17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4300"/>
              <a:t>자세 스펠링</a:t>
            </a: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B1A255D4-21BD-4EC6-9E88-B988C789DE8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75" tIns="49538" rIns="99075" bIns="49538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804863" indent="-309563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238250" indent="-2476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733550" indent="-2476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228850" indent="-2476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fld id="{5B0AD460-B338-4B4E-8D41-AC3EC1489101}" type="slidenum">
              <a:rPr lang="ko-KR" altLang="en-US">
                <a:ea typeface="굴림" panose="020B0600000101010101" pitchFamily="50" charset="-127"/>
              </a:rPr>
              <a:pPr/>
              <a:t>9</a:t>
            </a:fld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C4B564-E07F-4BF9-9801-27F84894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D0B02F-6F44-4DE7-9109-256D8D2FD4E8}" type="datetimeFigureOut">
              <a:rPr lang="ko-KR" altLang="en-US"/>
              <a:pPr/>
              <a:t>2020-11-25</a:t>
            </a:fld>
            <a:endParaRPr lang="ko-KR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B0807B0-62E4-46B4-8EB9-AE140BFC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2EF76D4-D1EE-4B7F-A8D7-4C462567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AA8E1-E26D-4E65-AAA8-B8A40039CD7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0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3373E5E-7B24-42B4-890C-10B8F5A46E2F}"/>
              </a:ext>
            </a:extLst>
          </p:cNvPr>
          <p:cNvSpPr/>
          <p:nvPr userDrawn="1"/>
        </p:nvSpPr>
        <p:spPr>
          <a:xfrm>
            <a:off x="0" y="1484313"/>
            <a:ext cx="9144000" cy="30241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latinLnBrk="1" hangingPunct="1"/>
            <a:endParaRPr lang="ko-KR" altLang="en-US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768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>
            <a:extLst>
              <a:ext uri="{FF2B5EF4-FFF2-40B4-BE49-F238E27FC236}">
                <a16:creationId xmlns:a16="http://schemas.microsoft.com/office/drawing/2014/main" id="{C5EF769C-0156-4F26-B51C-1D58DEDE69BF}"/>
              </a:ext>
            </a:extLst>
          </p:cNvPr>
          <p:cNvSpPr/>
          <p:nvPr userDrawn="1"/>
        </p:nvSpPr>
        <p:spPr>
          <a:xfrm>
            <a:off x="0" y="714375"/>
            <a:ext cx="2843213" cy="936625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88900" dist="889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latinLnBrk="1" hangingPunct="1"/>
            <a:r>
              <a:rPr lang="en-US" altLang="ko-KR" sz="3200" b="1">
                <a:solidFill>
                  <a:schemeClr val="bg2"/>
                </a:solidFill>
                <a:ea typeface="굴림" panose="020B0600000101010101" pitchFamily="50" charset="-127"/>
              </a:rPr>
              <a:t>CONTENTS</a:t>
            </a:r>
            <a:endParaRPr lang="ko-KR" altLang="en-US" sz="3200" b="1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30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서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1">
            <a:extLst>
              <a:ext uri="{FF2B5EF4-FFF2-40B4-BE49-F238E27FC236}">
                <a16:creationId xmlns:a16="http://schemas.microsoft.com/office/drawing/2014/main" id="{06F77A70-574B-4971-876A-5E41AEF5B66F}"/>
              </a:ext>
            </a:extLst>
          </p:cNvPr>
          <p:cNvSpPr/>
          <p:nvPr userDrawn="1"/>
        </p:nvSpPr>
        <p:spPr>
          <a:xfrm>
            <a:off x="0" y="0"/>
            <a:ext cx="9144000" cy="431800"/>
          </a:xfrm>
          <a:prstGeom prst="homePlat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3175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r" eaLnBrk="1" latinLnBrk="1" hangingPunct="1"/>
            <a:endParaRPr lang="ko-KR" altLang="en-US" sz="2000" b="1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0" y="0"/>
            <a:ext cx="9144000" cy="431800"/>
          </a:xfrm>
        </p:spPr>
        <p:txBody>
          <a:bodyPr/>
          <a:lstStyle>
            <a:lvl1pPr marL="0" indent="0" algn="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3859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34421AC-E074-43BA-9A8E-DD012EB9199D}"/>
              </a:ext>
            </a:extLst>
          </p:cNvPr>
          <p:cNvSpPr/>
          <p:nvPr userDrawn="1"/>
        </p:nvSpPr>
        <p:spPr>
          <a:xfrm>
            <a:off x="0" y="1628775"/>
            <a:ext cx="9144000" cy="29527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latinLnBrk="1" hangingPunct="1"/>
            <a:endParaRPr lang="ko-KR" altLang="en-US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B92908C-32E6-4E5D-979D-B21FCBA0C13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4542753-B87A-49C1-8697-EA80DAD49B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589E-5FAD-42FB-8DD2-9BE368207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fld id="{D8019B99-8766-4AD6-887B-9CFBD431DCA1}" type="datetimeFigureOut">
              <a:rPr lang="ko-KR" altLang="en-US"/>
              <a:pPr/>
              <a:t>2020-11-25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ED62F-32FC-44EF-B220-4741124E6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200"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FFA5D-F9EC-446C-80F0-F234FCE51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fld id="{AF6D1AFD-96DD-4BBE-81F0-3F1E73B5026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panose="020B0503020000020004" pitchFamily="50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panose="020B0503020000020004" pitchFamily="50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panose="020B0503020000020004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panose="020B0503020000020004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panose="020B0503020000020004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panose="020B0503020000020004" pitchFamily="50" charset="-127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4">
            <a:extLst>
              <a:ext uri="{FF2B5EF4-FFF2-40B4-BE49-F238E27FC236}">
                <a16:creationId xmlns:a16="http://schemas.microsoft.com/office/drawing/2014/main" id="{5F33D577-B728-42CE-AB4B-D0035EF8E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3" y="2060575"/>
            <a:ext cx="673417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Kinect</a:t>
            </a:r>
            <a:r>
              <a:rPr lang="ko-KR" altLang="en-US" sz="40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머신러닝을 이용한 </a:t>
            </a:r>
            <a:endParaRPr lang="en-US" altLang="ko-KR" sz="400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0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앉은 자세 모니터링 </a:t>
            </a:r>
            <a:br>
              <a:rPr lang="en-US" altLang="ko-KR" sz="40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40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애플리케이션의 구현</a:t>
            </a:r>
            <a:endParaRPr lang="ko-KR" altLang="en-US" sz="4000" b="1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9437B3-E940-478B-9175-193C6C8C2177}"/>
              </a:ext>
            </a:extLst>
          </p:cNvPr>
          <p:cNvSpPr txBox="1"/>
          <p:nvPr/>
        </p:nvSpPr>
        <p:spPr>
          <a:xfrm>
            <a:off x="611188" y="4868863"/>
            <a:ext cx="8393112" cy="1062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latinLnBrk="1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순천향대학교 최철우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  <a:p>
            <a:pPr algn="r" eaLnBrk="1" fontAlgn="auto" latinLnBrk="1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지도교수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: </a:t>
            </a:r>
            <a:r>
              <a:rPr lang="ko-KR" altLang="en-US" sz="2400" b="1" dirty="0" err="1">
                <a:solidFill>
                  <a:schemeClr val="tx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오동익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 교수님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A89A1B-14C2-49ED-82C3-C63A9B720AF2}"/>
              </a:ext>
            </a:extLst>
          </p:cNvPr>
          <p:cNvSpPr txBox="1"/>
          <p:nvPr/>
        </p:nvSpPr>
        <p:spPr>
          <a:xfrm>
            <a:off x="142875" y="639763"/>
            <a:ext cx="97313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b="1" dirty="0">
                <a:solidFill>
                  <a:schemeClr val="tx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결론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BB28AB-5DC6-4778-AB30-CAE4127B9F1E}"/>
              </a:ext>
            </a:extLst>
          </p:cNvPr>
          <p:cNvCxnSpPr/>
          <p:nvPr/>
        </p:nvCxnSpPr>
        <p:spPr>
          <a:xfrm>
            <a:off x="257175" y="1196975"/>
            <a:ext cx="85486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4" name="내용 개체 틀 1">
            <a:extLst>
              <a:ext uri="{FF2B5EF4-FFF2-40B4-BE49-F238E27FC236}">
                <a16:creationId xmlns:a16="http://schemas.microsoft.com/office/drawing/2014/main" id="{B813E968-1FAA-4A0B-AD9B-2B8FE24A45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 및 향후 연구 방향</a:t>
            </a:r>
          </a:p>
        </p:txBody>
      </p:sp>
      <p:sp>
        <p:nvSpPr>
          <p:cNvPr id="25605" name="TextBox 8">
            <a:extLst>
              <a:ext uri="{FF2B5EF4-FFF2-40B4-BE49-F238E27FC236}">
                <a16:creationId xmlns:a16="http://schemas.microsoft.com/office/drawing/2014/main" id="{9B2C1830-FED3-4588-BBE2-CEBAE6760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1431925"/>
            <a:ext cx="856932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1200"/>
              </a:spcAft>
            </a:pPr>
            <a:r>
              <a:rPr lang="ko-KR" altLang="en-US" sz="16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키넥트로 정면 상태에서의 </a:t>
            </a:r>
            <a:r>
              <a:rPr lang="en-US" altLang="ko-KR" sz="16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</a:t>
            </a:r>
            <a:r>
              <a:rPr lang="ko-KR" altLang="en-US" sz="16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가지 관절 추적</a:t>
            </a:r>
            <a:endParaRPr lang="en-US" altLang="ko-KR" sz="1600" b="1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 eaLnBrk="1" hangingPunct="1">
              <a:spcBef>
                <a:spcPct val="0"/>
              </a:spcBef>
              <a:spcAft>
                <a:spcPts val="1200"/>
              </a:spcAft>
            </a:pPr>
            <a:r>
              <a:rPr lang="ko-KR" altLang="en-US" sz="16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관절 간의 길이를 측정하고 개인 간의 관절 길이 차이를 보정하기 위해 표준화</a:t>
            </a:r>
            <a:endParaRPr lang="en-US" altLang="ko-KR" sz="1600" b="1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ko-KR" sz="16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SVM </a:t>
            </a:r>
            <a:r>
              <a:rPr lang="ko-KR" altLang="en-US" sz="16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모델을 통한 인공지능 모델 구축</a:t>
            </a:r>
            <a:endParaRPr lang="en-US" altLang="ko-KR" sz="1600" b="1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 eaLnBrk="1" hangingPunct="1">
              <a:spcBef>
                <a:spcPct val="0"/>
              </a:spcBef>
              <a:spcAft>
                <a:spcPts val="1200"/>
              </a:spcAft>
            </a:pPr>
            <a:r>
              <a:rPr lang="ko-KR" altLang="en-US" sz="16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사전에 구축 된 인공지능 모델을 활용하여 실시간으로 자세를 분류</a:t>
            </a:r>
            <a:endParaRPr lang="en-US" altLang="ko-KR" sz="1600" b="1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 eaLnBrk="1" hangingPunct="1">
              <a:spcBef>
                <a:spcPct val="0"/>
              </a:spcBef>
              <a:spcAft>
                <a:spcPts val="1200"/>
              </a:spcAft>
            </a:pPr>
            <a:r>
              <a:rPr lang="ko-KR" altLang="en-US" sz="16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안드로이드 애플리케이션에서 실시간 모니터링</a:t>
            </a:r>
            <a:endParaRPr lang="en-US" altLang="ko-KR" sz="1600" b="1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8C219-214F-439D-BF01-C0F1DF925300}"/>
              </a:ext>
            </a:extLst>
          </p:cNvPr>
          <p:cNvSpPr txBox="1"/>
          <p:nvPr/>
        </p:nvSpPr>
        <p:spPr>
          <a:xfrm>
            <a:off x="142875" y="3789363"/>
            <a:ext cx="28130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b="1" dirty="0">
                <a:solidFill>
                  <a:schemeClr val="tx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향후 발전 방향</a:t>
            </a:r>
          </a:p>
        </p:txBody>
      </p:sp>
      <p:cxnSp>
        <p:nvCxnSpPr>
          <p:cNvPr id="8" name="Straight Connector 3">
            <a:extLst>
              <a:ext uri="{FF2B5EF4-FFF2-40B4-BE49-F238E27FC236}">
                <a16:creationId xmlns:a16="http://schemas.microsoft.com/office/drawing/2014/main" id="{DF4349D1-B643-4AE4-845E-B1575B21E1E5}"/>
              </a:ext>
            </a:extLst>
          </p:cNvPr>
          <p:cNvCxnSpPr/>
          <p:nvPr/>
        </p:nvCxnSpPr>
        <p:spPr>
          <a:xfrm>
            <a:off x="257175" y="4346575"/>
            <a:ext cx="85486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8" name="TextBox 8">
            <a:extLst>
              <a:ext uri="{FF2B5EF4-FFF2-40B4-BE49-F238E27FC236}">
                <a16:creationId xmlns:a16="http://schemas.microsoft.com/office/drawing/2014/main" id="{58853EB6-66E9-449E-BB97-3F11E3DD0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4556125"/>
            <a:ext cx="85693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1200"/>
              </a:spcAft>
            </a:pPr>
            <a:r>
              <a:rPr lang="ko-KR" altLang="en-US" sz="16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허리에 좋지 않은 영향을 주는 여러 자세들을 추가로 분류</a:t>
            </a:r>
            <a:endParaRPr lang="en-US" altLang="ko-KR" sz="1600" b="1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 eaLnBrk="1" hangingPunct="1">
              <a:spcBef>
                <a:spcPct val="0"/>
              </a:spcBef>
              <a:spcAft>
                <a:spcPts val="1200"/>
              </a:spcAft>
            </a:pPr>
            <a:r>
              <a:rPr lang="ko-KR" altLang="en-US" sz="16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데이터베이스를 활용한 앉은 자세 패턴 기록 및 활용</a:t>
            </a:r>
            <a:endParaRPr lang="en-US" altLang="ko-KR" sz="1600" b="1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 eaLnBrk="1" hangingPunct="1">
              <a:spcBef>
                <a:spcPct val="0"/>
              </a:spcBef>
              <a:spcAft>
                <a:spcPts val="1200"/>
              </a:spcAft>
            </a:pPr>
            <a:r>
              <a:rPr lang="ko-KR" altLang="en-US" sz="16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다각도에서의 자세 분류</a:t>
            </a:r>
            <a:endParaRPr lang="en-US" altLang="ko-KR" sz="1600" b="1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3">
            <a:extLst>
              <a:ext uri="{FF2B5EF4-FFF2-40B4-BE49-F238E27FC236}">
                <a16:creationId xmlns:a16="http://schemas.microsoft.com/office/drawing/2014/main" id="{7ADBB86B-0A4F-434C-B135-9A51CC984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3" y="2720975"/>
            <a:ext cx="3228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4000" b="1">
                <a:solidFill>
                  <a:schemeClr val="bg1"/>
                </a:solidFill>
                <a:ea typeface="굴림" panose="020B0600000101010101" pitchFamily="50" charset="-127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7FD4FA-D1BA-44FA-8FF7-D0BD396F7172}"/>
              </a:ext>
            </a:extLst>
          </p:cNvPr>
          <p:cNvSpPr txBox="1"/>
          <p:nvPr/>
        </p:nvSpPr>
        <p:spPr>
          <a:xfrm>
            <a:off x="4068763" y="630238"/>
            <a:ext cx="100647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eaLnBrk="1" latinLnBrk="1" hangingPunct="1"/>
            <a:r>
              <a:rPr lang="ko-KR" altLang="en-US" sz="3200" b="1" dirty="0">
                <a:solidFill>
                  <a:srgbClr val="1025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003DEB-2800-4376-A9B5-60FDF19DE918}"/>
              </a:ext>
            </a:extLst>
          </p:cNvPr>
          <p:cNvCxnSpPr/>
          <p:nvPr/>
        </p:nvCxnSpPr>
        <p:spPr>
          <a:xfrm>
            <a:off x="257175" y="1196975"/>
            <a:ext cx="85486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0" name="TextBox 7">
            <a:extLst>
              <a:ext uri="{FF2B5EF4-FFF2-40B4-BE49-F238E27FC236}">
                <a16:creationId xmlns:a16="http://schemas.microsoft.com/office/drawing/2014/main" id="{659075DC-A12A-46C2-901D-8B661F555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1966913"/>
            <a:ext cx="4321175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FontTx/>
              <a:buAutoNum type="circleNumDbPlain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연구 배경 및 연구방식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FontTx/>
              <a:buAutoNum type="circleNumDbPlain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시스템 구성도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FontTx/>
              <a:buAutoNum type="circleNumDbPlain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연구 방법 및 대상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FontTx/>
              <a:buAutoNum type="circleNumDbPlain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결과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FontTx/>
              <a:buAutoNum type="circleNumDbPlain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 및 향후 연구 방향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0D2988-EEB6-4054-852B-03EDEE1B6C35}"/>
              </a:ext>
            </a:extLst>
          </p:cNvPr>
          <p:cNvSpPr txBox="1"/>
          <p:nvPr/>
        </p:nvSpPr>
        <p:spPr>
          <a:xfrm>
            <a:off x="142875" y="639763"/>
            <a:ext cx="189388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b="1" dirty="0">
                <a:solidFill>
                  <a:schemeClr val="tx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연구 배경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1A8916-D43B-4E5D-90D0-C087C2E1AE10}"/>
              </a:ext>
            </a:extLst>
          </p:cNvPr>
          <p:cNvCxnSpPr/>
          <p:nvPr/>
        </p:nvCxnSpPr>
        <p:spPr>
          <a:xfrm>
            <a:off x="257175" y="1196975"/>
            <a:ext cx="85486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5812B2-4C1A-4049-A4D8-9CB4DB1730AB}"/>
              </a:ext>
            </a:extLst>
          </p:cNvPr>
          <p:cNvSpPr/>
          <p:nvPr/>
        </p:nvSpPr>
        <p:spPr>
          <a:xfrm>
            <a:off x="323850" y="1557338"/>
            <a:ext cx="8267700" cy="30956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latinLnBrk="1" hangingPunct="1"/>
            <a:endParaRPr lang="ko-KR" altLang="en-US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D9E92F-5B45-42E7-82E1-2A4ED1632E6F}"/>
              </a:ext>
            </a:extLst>
          </p:cNvPr>
          <p:cNvSpPr/>
          <p:nvPr/>
        </p:nvSpPr>
        <p:spPr>
          <a:xfrm>
            <a:off x="323850" y="1557338"/>
            <a:ext cx="8267700" cy="5032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연도별 허리디스크 환자수 추이</a:t>
            </a: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단위 </a:t>
            </a: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</a:t>
            </a: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270" name="TextBox 8">
            <a:extLst>
              <a:ext uri="{FF2B5EF4-FFF2-40B4-BE49-F238E27FC236}">
                <a16:creationId xmlns:a16="http://schemas.microsoft.com/office/drawing/2014/main" id="{549C8450-0356-457A-8EFE-48882D1D7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5091113"/>
            <a:ext cx="856932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허리디스크 환자 매년 증가</a:t>
            </a:r>
            <a:endParaRPr lang="en-US" altLang="ko-KR" sz="16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 eaLnBrk="1" hangingPunct="1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허리디스크의 주 된 원인은 스트레스</a:t>
            </a: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사고에 의한 충격</a:t>
            </a: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바르지 않은 자세 등</a:t>
            </a:r>
            <a:endParaRPr lang="en-US" altLang="ko-KR" sz="16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 eaLnBrk="1" hangingPunct="1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이를 개선하기 위해 바른 자세를 유도하는 많은 연구들이 진행중</a:t>
            </a:r>
          </a:p>
        </p:txBody>
      </p:sp>
      <p:sp>
        <p:nvSpPr>
          <p:cNvPr id="11271" name="내용 개체 틀 1">
            <a:extLst>
              <a:ext uri="{FF2B5EF4-FFF2-40B4-BE49-F238E27FC236}">
                <a16:creationId xmlns:a16="http://schemas.microsoft.com/office/drawing/2014/main" id="{BA790E50-1205-47CB-BB7D-721D56BE02C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연구 배경 및 연구 방식</a:t>
            </a:r>
          </a:p>
        </p:txBody>
      </p:sp>
      <p:graphicFrame>
        <p:nvGraphicFramePr>
          <p:cNvPr id="11272" name="차트 14">
            <a:extLst>
              <a:ext uri="{FF2B5EF4-FFF2-40B4-BE49-F238E27FC236}">
                <a16:creationId xmlns:a16="http://schemas.microsoft.com/office/drawing/2014/main" id="{7926B514-9534-4566-9054-26D601CB99FF}"/>
              </a:ext>
            </a:extLst>
          </p:cNvPr>
          <p:cNvGraphicFramePr>
            <a:graphicFrameLocks/>
          </p:cNvGraphicFramePr>
          <p:nvPr/>
        </p:nvGraphicFramePr>
        <p:xfrm>
          <a:off x="1084263" y="2012950"/>
          <a:ext cx="6894512" cy="269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hart" r:id="rId4" imgW="6901270" imgH="2694666" progId="Excel.Chart.8">
                  <p:embed/>
                </p:oleObj>
              </mc:Choice>
              <mc:Fallback>
                <p:oleObj name="Chart" r:id="rId4" imgW="6901270" imgH="2694666" progId="Excel.Chart.8">
                  <p:embed/>
                  <p:pic>
                    <p:nvPicPr>
                      <p:cNvPr id="11272" name="차트 14">
                        <a:extLst>
                          <a:ext uri="{FF2B5EF4-FFF2-40B4-BE49-F238E27FC236}">
                            <a16:creationId xmlns:a16="http://schemas.microsoft.com/office/drawing/2014/main" id="{7926B514-9534-4566-9054-26D601CB99F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2012950"/>
                        <a:ext cx="6894512" cy="269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Box 1">
            <a:extLst>
              <a:ext uri="{FF2B5EF4-FFF2-40B4-BE49-F238E27FC236}">
                <a16:creationId xmlns:a16="http://schemas.microsoft.com/office/drawing/2014/main" id="{32F98A56-23E3-414F-8FAD-C715B1E4B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4703763"/>
            <a:ext cx="5832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출처</a:t>
            </a:r>
            <a:r>
              <a:rPr lang="en-US" altLang="ko-KR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r>
              <a:rPr lang="ko-KR" altLang="en-US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보건의료 빅데이터 개방 시스템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BE75A2-E81F-4382-8D91-746311D3BA97}"/>
              </a:ext>
            </a:extLst>
          </p:cNvPr>
          <p:cNvSpPr txBox="1"/>
          <p:nvPr/>
        </p:nvSpPr>
        <p:spPr>
          <a:xfrm>
            <a:off x="142875" y="639763"/>
            <a:ext cx="189346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b="1" dirty="0">
                <a:solidFill>
                  <a:schemeClr val="tx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연구 방식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47F64A-2B61-4B01-A155-DF0F024364EC}"/>
              </a:ext>
            </a:extLst>
          </p:cNvPr>
          <p:cNvCxnSpPr/>
          <p:nvPr/>
        </p:nvCxnSpPr>
        <p:spPr>
          <a:xfrm>
            <a:off x="257175" y="1196975"/>
            <a:ext cx="85486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6" name="내용 개체 틀 1">
            <a:extLst>
              <a:ext uri="{FF2B5EF4-FFF2-40B4-BE49-F238E27FC236}">
                <a16:creationId xmlns:a16="http://schemas.microsoft.com/office/drawing/2014/main" id="{C555FE4B-124D-49FF-BF5F-ADE5784DC45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연구 배경 및 연구 방식</a:t>
            </a:r>
          </a:p>
        </p:txBody>
      </p:sp>
      <p:sp>
        <p:nvSpPr>
          <p:cNvPr id="13318" name="TextBox 21">
            <a:extLst>
              <a:ext uri="{FF2B5EF4-FFF2-40B4-BE49-F238E27FC236}">
                <a16:creationId xmlns:a16="http://schemas.microsoft.com/office/drawing/2014/main" id="{F3C251E7-FA68-47CD-A9CE-749A8F25C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49" y="4149080"/>
            <a:ext cx="819430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marL="285750" indent="-285750" latinLnBrk="0">
              <a:spcBef>
                <a:spcPct val="0"/>
              </a:spcBef>
            </a:pPr>
            <a:r>
              <a:rPr lang="en-US" altLang="ko-KR" sz="1800" dirty="0">
                <a:solidFill>
                  <a:srgbClr val="1025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Kinect</a:t>
            </a:r>
            <a:r>
              <a:rPr lang="ko-KR" altLang="en-US" sz="1800" dirty="0">
                <a:solidFill>
                  <a:srgbClr val="1025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</a:t>
            </a:r>
            <a:r>
              <a:rPr lang="en-US" altLang="ko-KR" sz="1800" dirty="0">
                <a:solidFill>
                  <a:srgbClr val="1025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800" dirty="0">
                <a:solidFill>
                  <a:srgbClr val="1025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깊이 카메라와 </a:t>
            </a:r>
            <a:r>
              <a:rPr lang="en-US" altLang="ko-KR" sz="1800" dirty="0">
                <a:solidFill>
                  <a:srgbClr val="1025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RGB </a:t>
            </a:r>
            <a:r>
              <a:rPr lang="ko-KR" altLang="en-US" sz="1800" dirty="0">
                <a:solidFill>
                  <a:srgbClr val="1025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카메라를 통해 대상의 </a:t>
            </a:r>
            <a:r>
              <a:rPr lang="en-US" altLang="ko-KR" sz="18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18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차원 좌표</a:t>
            </a:r>
            <a:r>
              <a:rPr lang="ko-KR" altLang="en-US" sz="1800" dirty="0">
                <a:solidFill>
                  <a:srgbClr val="1025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추적</a:t>
            </a:r>
            <a:endParaRPr lang="en-US" altLang="ko-KR" sz="1800" dirty="0">
              <a:solidFill>
                <a:srgbClr val="1025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 latinLnBrk="0">
              <a:spcBef>
                <a:spcPct val="0"/>
              </a:spcBef>
            </a:pPr>
            <a:r>
              <a:rPr lang="ko-KR" altLang="en-US" sz="1800" dirty="0">
                <a:solidFill>
                  <a:srgbClr val="1025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본 연구에서는 </a:t>
            </a:r>
            <a:r>
              <a:rPr lang="en-US" altLang="ko-KR" sz="1800" dirty="0">
                <a:solidFill>
                  <a:srgbClr val="1025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Kinect</a:t>
            </a:r>
            <a:r>
              <a:rPr lang="ko-KR" altLang="en-US" sz="1800" dirty="0">
                <a:solidFill>
                  <a:srgbClr val="1025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내장 </a:t>
            </a:r>
            <a:r>
              <a:rPr lang="en-US" altLang="ko-KR" sz="1800" dirty="0">
                <a:solidFill>
                  <a:srgbClr val="1025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API</a:t>
            </a:r>
            <a:r>
              <a:rPr lang="ko-KR" altLang="en-US" sz="1800" dirty="0">
                <a:solidFill>
                  <a:srgbClr val="1025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활용하여 관절 위치를 추적</a:t>
            </a:r>
            <a:endParaRPr lang="en-US" altLang="ko-KR" sz="1800" dirty="0">
              <a:solidFill>
                <a:srgbClr val="1025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 latinLnBrk="0">
              <a:spcBef>
                <a:spcPct val="0"/>
              </a:spcBef>
            </a:pPr>
            <a:r>
              <a:rPr lang="ko-KR" altLang="en-US" sz="1800" dirty="0">
                <a:solidFill>
                  <a:srgbClr val="1025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관절의 </a:t>
            </a:r>
            <a:r>
              <a:rPr lang="en-US" altLang="ko-KR" sz="1800" dirty="0">
                <a:solidFill>
                  <a:srgbClr val="1025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1800" dirty="0">
                <a:solidFill>
                  <a:srgbClr val="1025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차원 좌표들로 각 자세의 </a:t>
            </a:r>
            <a:r>
              <a:rPr lang="ko-KR" altLang="en-US" sz="18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관절 간의 거리</a:t>
            </a:r>
            <a:r>
              <a:rPr lang="ko-KR" altLang="en-US" sz="1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</a:t>
            </a:r>
            <a:r>
              <a:rPr lang="ko-KR" altLang="en-US" sz="18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계산</a:t>
            </a:r>
            <a:endParaRPr lang="en-US" altLang="ko-KR" sz="1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 latinLnBrk="0">
              <a:spcBef>
                <a:spcPct val="0"/>
              </a:spcBef>
            </a:pPr>
            <a:r>
              <a:rPr lang="ko-KR" altLang="en-US" sz="18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관절 간의 거리를 인공지능 모델에 입력으로 하여 각 자세를 분류</a:t>
            </a:r>
            <a:endParaRPr lang="en-US" altLang="ko-KR" sz="1800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 latinLnBrk="0">
              <a:spcBef>
                <a:spcPct val="0"/>
              </a:spcBef>
            </a:pPr>
            <a:r>
              <a:rPr lang="ko-KR" altLang="en-US" sz="18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바르지 않은 자세</a:t>
            </a:r>
            <a:r>
              <a:rPr lang="ko-KR" altLang="en-US" sz="18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취할 시 경고하여 </a:t>
            </a:r>
            <a:r>
              <a:rPr lang="ko-KR" altLang="en-US" sz="1800" dirty="0" err="1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바른자세</a:t>
            </a:r>
            <a:r>
              <a:rPr lang="ko-KR" altLang="en-US" sz="1800" dirty="0" err="1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유도함</a:t>
            </a:r>
          </a:p>
        </p:txBody>
      </p:sp>
      <p:pic>
        <p:nvPicPr>
          <p:cNvPr id="13320" name="그림 17" descr="전자기기, 앉아있는, 모니터, 컴퓨터이(가) 표시된 사진&#10;&#10;자동 생성된 설명">
            <a:extLst>
              <a:ext uri="{FF2B5EF4-FFF2-40B4-BE49-F238E27FC236}">
                <a16:creationId xmlns:a16="http://schemas.microsoft.com/office/drawing/2014/main" id="{F871D81D-616E-436E-B3B6-72DFC67DA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9" b="14070"/>
          <a:stretch>
            <a:fillRect/>
          </a:stretch>
        </p:blipFill>
        <p:spPr bwMode="auto">
          <a:xfrm>
            <a:off x="3571875" y="2241550"/>
            <a:ext cx="20002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2618E-A6B1-46C6-8CB5-37D1BF2591FD}"/>
              </a:ext>
            </a:extLst>
          </p:cNvPr>
          <p:cNvSpPr txBox="1"/>
          <p:nvPr/>
        </p:nvSpPr>
        <p:spPr>
          <a:xfrm>
            <a:off x="142875" y="639763"/>
            <a:ext cx="268287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b="1" dirty="0">
                <a:solidFill>
                  <a:schemeClr val="tx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시스템 구성도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EB23A8-D46B-4D0C-916B-D6A45F554F85}"/>
              </a:ext>
            </a:extLst>
          </p:cNvPr>
          <p:cNvCxnSpPr/>
          <p:nvPr/>
        </p:nvCxnSpPr>
        <p:spPr>
          <a:xfrm>
            <a:off x="257175" y="1196975"/>
            <a:ext cx="85486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4" name="내용 개체 틀 1">
            <a:extLst>
              <a:ext uri="{FF2B5EF4-FFF2-40B4-BE49-F238E27FC236}">
                <a16:creationId xmlns:a16="http://schemas.microsoft.com/office/drawing/2014/main" id="{63393C1A-16C0-47B6-8123-DEFB82E420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시스템 구성도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1375C0D-8B12-4722-88B2-E63D0C3B25C0}"/>
              </a:ext>
            </a:extLst>
          </p:cNvPr>
          <p:cNvGrpSpPr/>
          <p:nvPr/>
        </p:nvGrpSpPr>
        <p:grpSpPr>
          <a:xfrm>
            <a:off x="343693" y="1556792"/>
            <a:ext cx="4306888" cy="5068888"/>
            <a:chOff x="4368800" y="1384300"/>
            <a:chExt cx="4306888" cy="5068888"/>
          </a:xfrm>
        </p:grpSpPr>
        <p:pic>
          <p:nvPicPr>
            <p:cNvPr id="15365" name="그림 8">
              <a:extLst>
                <a:ext uri="{FF2B5EF4-FFF2-40B4-BE49-F238E27FC236}">
                  <a16:creationId xmlns:a16="http://schemas.microsoft.com/office/drawing/2014/main" id="{2858160D-7948-4A0B-927C-AE9C305C2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0950" y="3395663"/>
              <a:ext cx="1441450" cy="143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9" name="TextBox 16">
              <a:extLst>
                <a:ext uri="{FF2B5EF4-FFF2-40B4-BE49-F238E27FC236}">
                  <a16:creationId xmlns:a16="http://schemas.microsoft.com/office/drawing/2014/main" id="{BE6E1A43-20FB-4C97-8FB4-A4A28BC0B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800" y="1384300"/>
              <a:ext cx="2825750" cy="369888"/>
            </a:xfrm>
            <a:prstGeom prst="rect">
              <a:avLst/>
            </a:prstGeom>
            <a:solidFill>
              <a:srgbClr val="102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실시간 시스템</a:t>
              </a:r>
            </a:p>
          </p:txBody>
        </p:sp>
        <p:grpSp>
          <p:nvGrpSpPr>
            <p:cNvPr id="15375" name="그룹 22">
              <a:extLst>
                <a:ext uri="{FF2B5EF4-FFF2-40B4-BE49-F238E27FC236}">
                  <a16:creationId xmlns:a16="http://schemas.microsoft.com/office/drawing/2014/main" id="{284D1007-F0E4-46E2-AD83-3395DA678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4450" y="1879600"/>
              <a:ext cx="1314450" cy="968375"/>
              <a:chOff x="2822139" y="2440828"/>
              <a:chExt cx="1314054" cy="969157"/>
            </a:xfrm>
          </p:grpSpPr>
          <p:pic>
            <p:nvPicPr>
              <p:cNvPr id="15383" name="그림 23">
                <a:extLst>
                  <a:ext uri="{FF2B5EF4-FFF2-40B4-BE49-F238E27FC236}">
                    <a16:creationId xmlns:a16="http://schemas.microsoft.com/office/drawing/2014/main" id="{BCB32439-138C-42C9-8C48-6E42F4766F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47"/>
              <a:stretch>
                <a:fillRect/>
              </a:stretch>
            </p:blipFill>
            <p:spPr bwMode="auto">
              <a:xfrm>
                <a:off x="2822140" y="2440828"/>
                <a:ext cx="1314053" cy="969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384" name="그림 24" descr="시계, 그리기이(가) 표시된 사진&#10;&#10;자동 생성된 설명">
                <a:extLst>
                  <a:ext uri="{FF2B5EF4-FFF2-40B4-BE49-F238E27FC236}">
                    <a16:creationId xmlns:a16="http://schemas.microsoft.com/office/drawing/2014/main" id="{3B3D6DA8-E518-420D-9DE2-38483CCA47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2139" y="3133433"/>
                <a:ext cx="1314053" cy="276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5376" name="그림 25" descr="머그, 그리기, 병이(가) 표시된 사진&#10;&#10;자동 생성된 설명">
              <a:extLst>
                <a:ext uri="{FF2B5EF4-FFF2-40B4-BE49-F238E27FC236}">
                  <a16:creationId xmlns:a16="http://schemas.microsoft.com/office/drawing/2014/main" id="{C0D5550A-F945-46CE-831B-4AB26D51A5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925" y="5373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2A267AAF-D126-4AB2-A288-DC9644B91FEF}"/>
                </a:ext>
              </a:extLst>
            </p:cNvPr>
            <p:cNvSpPr/>
            <p:nvPr/>
          </p:nvSpPr>
          <p:spPr>
            <a:xfrm>
              <a:off x="5588000" y="4924425"/>
              <a:ext cx="355600" cy="369888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AB5E49AC-3249-450E-8682-B1841168CFB9}"/>
                </a:ext>
              </a:extLst>
            </p:cNvPr>
            <p:cNvSpPr/>
            <p:nvPr/>
          </p:nvSpPr>
          <p:spPr>
            <a:xfrm>
              <a:off x="5603875" y="2932113"/>
              <a:ext cx="355600" cy="369887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5379" name="TextBox 28">
              <a:extLst>
                <a:ext uri="{FF2B5EF4-FFF2-40B4-BE49-F238E27FC236}">
                  <a16:creationId xmlns:a16="http://schemas.microsoft.com/office/drawing/2014/main" id="{4922E5BE-AD9C-4F23-AD20-4BAB69D0D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3663" y="2794000"/>
              <a:ext cx="1951037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실시간 데이터 입력</a:t>
              </a:r>
            </a:p>
          </p:txBody>
        </p:sp>
        <p:sp>
          <p:nvSpPr>
            <p:cNvPr id="15380" name="TextBox 29">
              <a:extLst>
                <a:ext uri="{FF2B5EF4-FFF2-40B4-BE49-F238E27FC236}">
                  <a16:creationId xmlns:a16="http://schemas.microsoft.com/office/drawing/2014/main" id="{2D09D7AC-568C-4995-934F-EDD007286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2675" y="5005388"/>
              <a:ext cx="2513013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분류 결과 </a:t>
              </a:r>
              <a:r>
                <a:rPr lang="en-US" altLang="ko-KR" sz="180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TCP/IP</a:t>
              </a:r>
              <a:r>
                <a:rPr lang="ko-KR" altLang="en-US" sz="180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통신으로 전송</a:t>
              </a:r>
            </a:p>
          </p:txBody>
        </p:sp>
        <p:sp>
          <p:nvSpPr>
            <p:cNvPr id="15381" name="TextBox 1">
              <a:extLst>
                <a:ext uri="{FF2B5EF4-FFF2-40B4-BE49-F238E27FC236}">
                  <a16:creationId xmlns:a16="http://schemas.microsoft.com/office/drawing/2014/main" id="{E1B108B9-2C10-4216-A3CB-699689480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5400" y="3898900"/>
              <a:ext cx="208915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학습된 상태의 인공지능 모듈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A8821C-C346-4811-9E23-35A7DF24908A}"/>
              </a:ext>
            </a:extLst>
          </p:cNvPr>
          <p:cNvGrpSpPr/>
          <p:nvPr/>
        </p:nvGrpSpPr>
        <p:grpSpPr>
          <a:xfrm>
            <a:off x="4923634" y="1556792"/>
            <a:ext cx="3848100" cy="5138737"/>
            <a:chOff x="339725" y="1430338"/>
            <a:chExt cx="3848100" cy="5138737"/>
          </a:xfrm>
        </p:grpSpPr>
        <p:grpSp>
          <p:nvGrpSpPr>
            <p:cNvPr id="15366" name="그룹 9">
              <a:extLst>
                <a:ext uri="{FF2B5EF4-FFF2-40B4-BE49-F238E27FC236}">
                  <a16:creationId xmlns:a16="http://schemas.microsoft.com/office/drawing/2014/main" id="{49EA1C0A-D6E6-471D-BC0B-C6BBA05B48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3313" y="2049463"/>
              <a:ext cx="1314450" cy="969962"/>
              <a:chOff x="2822139" y="2440828"/>
              <a:chExt cx="1314054" cy="969157"/>
            </a:xfrm>
          </p:grpSpPr>
          <p:pic>
            <p:nvPicPr>
              <p:cNvPr id="15385" name="그림 10">
                <a:extLst>
                  <a:ext uri="{FF2B5EF4-FFF2-40B4-BE49-F238E27FC236}">
                    <a16:creationId xmlns:a16="http://schemas.microsoft.com/office/drawing/2014/main" id="{6086E587-C4B6-430F-A96F-AFBAAC8E2F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247"/>
              <a:stretch>
                <a:fillRect/>
              </a:stretch>
            </p:blipFill>
            <p:spPr bwMode="auto">
              <a:xfrm>
                <a:off x="2822140" y="2440828"/>
                <a:ext cx="1314053" cy="969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386" name="그림 11" descr="시계, 그리기이(가) 표시된 사진&#10;&#10;자동 생성된 설명">
                <a:extLst>
                  <a:ext uri="{FF2B5EF4-FFF2-40B4-BE49-F238E27FC236}">
                    <a16:creationId xmlns:a16="http://schemas.microsoft.com/office/drawing/2014/main" id="{CF0F849B-80FD-4BBA-9D09-75A485911C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2139" y="3133433"/>
                <a:ext cx="1314053" cy="276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5367" name="그림 13">
              <a:extLst>
                <a:ext uri="{FF2B5EF4-FFF2-40B4-BE49-F238E27FC236}">
                  <a16:creationId xmlns:a16="http://schemas.microsoft.com/office/drawing/2014/main" id="{F11FB5EF-FE43-4EEE-91D0-B42D60B75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6350" y="3740150"/>
              <a:ext cx="968375" cy="969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8" name="TextBox 15">
              <a:extLst>
                <a:ext uri="{FF2B5EF4-FFF2-40B4-BE49-F238E27FC236}">
                  <a16:creationId xmlns:a16="http://schemas.microsoft.com/office/drawing/2014/main" id="{092C943F-A7EF-42B5-AB84-D3EA3EAE3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725" y="1430338"/>
              <a:ext cx="2841625" cy="368300"/>
            </a:xfrm>
            <a:prstGeom prst="rect">
              <a:avLst/>
            </a:prstGeom>
            <a:solidFill>
              <a:srgbClr val="102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800" dirty="0" err="1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머신러닝</a:t>
              </a:r>
              <a:r>
                <a:rPr lang="ko-KR" altLang="en-US" sz="18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모델 구축</a:t>
              </a:r>
            </a:p>
          </p:txBody>
        </p:sp>
        <p:sp>
          <p:nvSpPr>
            <p:cNvPr id="18" name="화살표: 아래쪽 17">
              <a:extLst>
                <a:ext uri="{FF2B5EF4-FFF2-40B4-BE49-F238E27FC236}">
                  <a16:creationId xmlns:a16="http://schemas.microsoft.com/office/drawing/2014/main" id="{EB4121AD-1912-4B51-BF53-F75C2C98CB31}"/>
                </a:ext>
              </a:extLst>
            </p:cNvPr>
            <p:cNvSpPr/>
            <p:nvPr/>
          </p:nvSpPr>
          <p:spPr>
            <a:xfrm>
              <a:off x="1582738" y="3224213"/>
              <a:ext cx="355600" cy="369887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C37349FB-7981-4926-836F-B300F684AB25}"/>
                </a:ext>
              </a:extLst>
            </p:cNvPr>
            <p:cNvSpPr/>
            <p:nvPr/>
          </p:nvSpPr>
          <p:spPr>
            <a:xfrm>
              <a:off x="1582738" y="4835525"/>
              <a:ext cx="355600" cy="369888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5372" name="TextBox 19">
              <a:extLst>
                <a:ext uri="{FF2B5EF4-FFF2-40B4-BE49-F238E27FC236}">
                  <a16:creationId xmlns:a16="http://schemas.microsoft.com/office/drawing/2014/main" id="{6B40F7CC-CE6B-4324-AD9E-E9FCADA51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5713" y="3105150"/>
              <a:ext cx="1519237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데이터 수집 </a:t>
              </a:r>
              <a:endParaRPr lang="en-US" altLang="ko-KR" sz="180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및 구조화</a:t>
              </a:r>
            </a:p>
          </p:txBody>
        </p:sp>
        <p:sp>
          <p:nvSpPr>
            <p:cNvPr id="15373" name="TextBox 20">
              <a:extLst>
                <a:ext uri="{FF2B5EF4-FFF2-40B4-BE49-F238E27FC236}">
                  <a16:creationId xmlns:a16="http://schemas.microsoft.com/office/drawing/2014/main" id="{BD32DC0B-E17D-49C8-BA0B-2E37CAC808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250" y="4697413"/>
              <a:ext cx="1806575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트레이닝셋 입력 및 학습</a:t>
              </a:r>
            </a:p>
          </p:txBody>
        </p:sp>
        <p:sp>
          <p:nvSpPr>
            <p:cNvPr id="15374" name="TextBox 21">
              <a:extLst>
                <a:ext uri="{FF2B5EF4-FFF2-40B4-BE49-F238E27FC236}">
                  <a16:creationId xmlns:a16="http://schemas.microsoft.com/office/drawing/2014/main" id="{0AFBA5E2-CA87-4446-8790-0C0D1A9C2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713" y="6199188"/>
              <a:ext cx="25336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구축된 머신러닝 모델</a:t>
              </a:r>
            </a:p>
          </p:txBody>
        </p:sp>
        <p:pic>
          <p:nvPicPr>
            <p:cNvPr id="15382" name="그림 4">
              <a:extLst>
                <a:ext uri="{FF2B5EF4-FFF2-40B4-BE49-F238E27FC236}">
                  <a16:creationId xmlns:a16="http://schemas.microsoft.com/office/drawing/2014/main" id="{F835ACD7-EDA7-4082-9E83-D727B1169B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2550" y="5273675"/>
              <a:ext cx="863600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C3E371-7F36-4C3A-BD84-718BC3C2B22B}"/>
              </a:ext>
            </a:extLst>
          </p:cNvPr>
          <p:cNvSpPr txBox="1"/>
          <p:nvPr/>
        </p:nvSpPr>
        <p:spPr>
          <a:xfrm>
            <a:off x="142875" y="639763"/>
            <a:ext cx="33401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b="1" dirty="0">
                <a:solidFill>
                  <a:schemeClr val="tx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연구 방법 및 대상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DCCA9A-618B-4113-9DE2-C9516B8506E1}"/>
              </a:ext>
            </a:extLst>
          </p:cNvPr>
          <p:cNvCxnSpPr/>
          <p:nvPr/>
        </p:nvCxnSpPr>
        <p:spPr>
          <a:xfrm>
            <a:off x="257175" y="1196975"/>
            <a:ext cx="85486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2" name="내용 개체 틀 1">
            <a:extLst>
              <a:ext uri="{FF2B5EF4-FFF2-40B4-BE49-F238E27FC236}">
                <a16:creationId xmlns:a16="http://schemas.microsoft.com/office/drawing/2014/main" id="{AE99D282-9856-40EF-A203-1D49DD6C69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연구 방법 및 대상</a:t>
            </a:r>
          </a:p>
        </p:txBody>
      </p:sp>
      <p:pic>
        <p:nvPicPr>
          <p:cNvPr id="17413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6E2255A-1DC3-4168-A33F-03597FD53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708275"/>
            <a:ext cx="18288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그림 9" descr="노트북, 별이(가) 표시된 사진&#10;&#10;자동 생성된 설명">
            <a:extLst>
              <a:ext uri="{FF2B5EF4-FFF2-40B4-BE49-F238E27FC236}">
                <a16:creationId xmlns:a16="http://schemas.microsoft.com/office/drawing/2014/main" id="{E24AA14E-0B55-4274-8A51-680C10A9B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275"/>
            <a:ext cx="18288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그림 11" descr="사진, 앉아있는, 어두운, 테이블이(가) 표시된 사진&#10;&#10;자동 생성된 설명">
            <a:extLst>
              <a:ext uri="{FF2B5EF4-FFF2-40B4-BE49-F238E27FC236}">
                <a16:creationId xmlns:a16="http://schemas.microsoft.com/office/drawing/2014/main" id="{2471F7C1-B386-4568-B156-4DCB824DB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08275"/>
            <a:ext cx="18288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그림 13">
            <a:extLst>
              <a:ext uri="{FF2B5EF4-FFF2-40B4-BE49-F238E27FC236}">
                <a16:creationId xmlns:a16="http://schemas.microsoft.com/office/drawing/2014/main" id="{64BC9E66-67E2-469E-B3B0-ABD7C11F0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708275"/>
            <a:ext cx="18288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09E4AAB9-0696-4791-B9FA-5885FCB6D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08275"/>
            <a:ext cx="18288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8" name="TextBox 8">
            <a:extLst>
              <a:ext uri="{FF2B5EF4-FFF2-40B4-BE49-F238E27FC236}">
                <a16:creationId xmlns:a16="http://schemas.microsoft.com/office/drawing/2014/main" id="{D05E2555-33E4-48D0-9D8D-71000AB8E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1509713"/>
            <a:ext cx="85693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 남성 </a:t>
            </a: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</a:t>
            </a: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20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 여성 </a:t>
            </a: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 총 </a:t>
            </a: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명을 대상으로 약 </a:t>
            </a: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1,800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 데이터 수집</a:t>
            </a:r>
            <a:endParaRPr lang="en-US" altLang="ko-KR" sz="16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 eaLnBrk="1" hangingPunct="1">
              <a:spcBef>
                <a:spcPct val="0"/>
              </a:spcBef>
              <a:spcAft>
                <a:spcPts val="1200"/>
              </a:spcAft>
            </a:pP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자세는 분류에 필요한 관절들이 최대한 보일 수 있는 정면 모습에서 취함</a:t>
            </a:r>
            <a:endParaRPr lang="en-US" altLang="ko-KR" sz="16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419" name="TextBox 20">
            <a:extLst>
              <a:ext uri="{FF2B5EF4-FFF2-40B4-BE49-F238E27FC236}">
                <a16:creationId xmlns:a16="http://schemas.microsoft.com/office/drawing/2014/main" id="{2FC8137D-975D-4AF7-9305-301FA1A8B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5026025"/>
            <a:ext cx="14049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자세 </a:t>
            </a:r>
            <a:r>
              <a:rPr lang="en-US" altLang="ko-KR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바른 자세</a:t>
            </a:r>
          </a:p>
        </p:txBody>
      </p:sp>
      <p:sp>
        <p:nvSpPr>
          <p:cNvPr id="17420" name="TextBox 24">
            <a:extLst>
              <a:ext uri="{FF2B5EF4-FFF2-40B4-BE49-F238E27FC236}">
                <a16:creationId xmlns:a16="http://schemas.microsoft.com/office/drawing/2014/main" id="{31064A18-1052-4723-AC54-75E36A7BF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0" y="5026025"/>
            <a:ext cx="14049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자세 </a:t>
            </a:r>
            <a:r>
              <a:rPr lang="en-US" altLang="ko-KR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왼쪽으로 기울인 자세</a:t>
            </a:r>
          </a:p>
        </p:txBody>
      </p:sp>
      <p:sp>
        <p:nvSpPr>
          <p:cNvPr id="17421" name="TextBox 25">
            <a:extLst>
              <a:ext uri="{FF2B5EF4-FFF2-40B4-BE49-F238E27FC236}">
                <a16:creationId xmlns:a16="http://schemas.microsoft.com/office/drawing/2014/main" id="{AA5E5BC7-9A3F-4B87-BC79-063B0C3F9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763" y="5026025"/>
            <a:ext cx="14049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자세 </a:t>
            </a:r>
            <a:r>
              <a:rPr lang="en-US" altLang="ko-KR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앞으로 기울인 자세</a:t>
            </a:r>
            <a:endParaRPr lang="en-US" altLang="ko-KR" sz="18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422" name="TextBox 26">
            <a:extLst>
              <a:ext uri="{FF2B5EF4-FFF2-40B4-BE49-F238E27FC236}">
                <a16:creationId xmlns:a16="http://schemas.microsoft.com/office/drawing/2014/main" id="{69B77D00-D33E-442C-9376-F02A501E1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0" y="5026025"/>
            <a:ext cx="14049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자세 </a:t>
            </a:r>
            <a:r>
              <a:rPr lang="en-US" altLang="ko-KR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뒤로 </a:t>
            </a:r>
            <a:endParaRPr lang="en-US" altLang="ko-KR" sz="18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기댄 자세</a:t>
            </a:r>
          </a:p>
        </p:txBody>
      </p:sp>
      <p:sp>
        <p:nvSpPr>
          <p:cNvPr id="17423" name="TextBox 28">
            <a:extLst>
              <a:ext uri="{FF2B5EF4-FFF2-40B4-BE49-F238E27FC236}">
                <a16:creationId xmlns:a16="http://schemas.microsoft.com/office/drawing/2014/main" id="{5B49C226-265A-4F40-AC8E-6F41F59D1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6338" y="5026025"/>
            <a:ext cx="14049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자세 </a:t>
            </a:r>
            <a:r>
              <a:rPr lang="en-US" altLang="ko-KR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오른쪽으로 기울인 자세</a:t>
            </a:r>
          </a:p>
        </p:txBody>
      </p:sp>
      <p:sp>
        <p:nvSpPr>
          <p:cNvPr id="17424" name="TextBox 4">
            <a:extLst>
              <a:ext uri="{FF2B5EF4-FFF2-40B4-BE49-F238E27FC236}">
                <a16:creationId xmlns:a16="http://schemas.microsoft.com/office/drawing/2014/main" id="{97079350-B571-4BAC-A53A-280696960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5995988"/>
            <a:ext cx="12382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/>
            <a:r>
              <a:rPr lang="en-US" altLang="ko-KR" sz="110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Prefer</a:t>
            </a:r>
          </a:p>
          <a:p>
            <a:pPr algn="ctr"/>
            <a:r>
              <a:rPr lang="en-US" altLang="ko-KR" sz="110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Sitting</a:t>
            </a:r>
          </a:p>
          <a:p>
            <a:pPr algn="ctr"/>
            <a:r>
              <a:rPr lang="en-US" altLang="ko-KR" sz="110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(PS)</a:t>
            </a:r>
          </a:p>
        </p:txBody>
      </p:sp>
      <p:sp>
        <p:nvSpPr>
          <p:cNvPr id="17425" name="TextBox 17">
            <a:extLst>
              <a:ext uri="{FF2B5EF4-FFF2-40B4-BE49-F238E27FC236}">
                <a16:creationId xmlns:a16="http://schemas.microsoft.com/office/drawing/2014/main" id="{9C1ED86B-19B1-4E03-BD9E-06AD34078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763" y="5995988"/>
            <a:ext cx="140493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/>
            <a:r>
              <a:rPr lang="en-US" altLang="ko-KR" sz="110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Bending </a:t>
            </a:r>
          </a:p>
          <a:p>
            <a:pPr algn="ctr"/>
            <a:r>
              <a:rPr lang="en-US" altLang="ko-KR" sz="110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Forwards</a:t>
            </a:r>
          </a:p>
          <a:p>
            <a:pPr algn="ctr"/>
            <a:r>
              <a:rPr lang="en-US" altLang="ko-KR" sz="110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Sitting(BFS)</a:t>
            </a:r>
          </a:p>
        </p:txBody>
      </p:sp>
      <p:sp>
        <p:nvSpPr>
          <p:cNvPr id="17426" name="TextBox 18">
            <a:extLst>
              <a:ext uri="{FF2B5EF4-FFF2-40B4-BE49-F238E27FC236}">
                <a16:creationId xmlns:a16="http://schemas.microsoft.com/office/drawing/2014/main" id="{0A5F0012-73A4-4771-8E60-077BB8EA1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600" y="5954713"/>
            <a:ext cx="123983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/>
            <a:r>
              <a:rPr lang="en-US" altLang="ko-KR" sz="110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Leaning Backwards Sitting(LBS)</a:t>
            </a:r>
            <a:endParaRPr lang="ko-KR" altLang="en-US" sz="110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427" name="TextBox 19">
            <a:extLst>
              <a:ext uri="{FF2B5EF4-FFF2-40B4-BE49-F238E27FC236}">
                <a16:creationId xmlns:a16="http://schemas.microsoft.com/office/drawing/2014/main" id="{797266DA-1111-4906-9376-CF247F8F9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675" y="5954713"/>
            <a:ext cx="12382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/>
            <a:r>
              <a:rPr lang="en-US" altLang="ko-KR" sz="110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Leaning Leftwards</a:t>
            </a:r>
          </a:p>
          <a:p>
            <a:pPr algn="ctr"/>
            <a:r>
              <a:rPr lang="en-US" altLang="ko-KR" sz="110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Sitting(LLS)</a:t>
            </a:r>
            <a:endParaRPr lang="ko-KR" altLang="en-US" sz="110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428" name="TextBox 20">
            <a:extLst>
              <a:ext uri="{FF2B5EF4-FFF2-40B4-BE49-F238E27FC236}">
                <a16:creationId xmlns:a16="http://schemas.microsoft.com/office/drawing/2014/main" id="{9EEF7EC2-191B-4FD0-AB50-E76D702D8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063" y="5949950"/>
            <a:ext cx="12382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/>
            <a:r>
              <a:rPr lang="en-US" altLang="ko-KR" sz="110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Leaning Rightward Sitting(LRS)</a:t>
            </a:r>
            <a:endParaRPr lang="ko-KR" altLang="en-US" sz="110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ko-KR" altLang="en-US" sz="110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2B00BA-AF66-4930-9ACC-A9FDEF34B554}"/>
              </a:ext>
            </a:extLst>
          </p:cNvPr>
          <p:cNvSpPr txBox="1"/>
          <p:nvPr/>
        </p:nvSpPr>
        <p:spPr>
          <a:xfrm>
            <a:off x="142875" y="639763"/>
            <a:ext cx="518001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b="1" dirty="0">
                <a:solidFill>
                  <a:schemeClr val="tx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사용된 센서 및 거리 계산 식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EAEDBA-852D-4796-AC38-6F81C5A72D2A}"/>
              </a:ext>
            </a:extLst>
          </p:cNvPr>
          <p:cNvCxnSpPr/>
          <p:nvPr/>
        </p:nvCxnSpPr>
        <p:spPr>
          <a:xfrm>
            <a:off x="257175" y="1196975"/>
            <a:ext cx="85486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0" name="내용 개체 틀 1">
            <a:extLst>
              <a:ext uri="{FF2B5EF4-FFF2-40B4-BE49-F238E27FC236}">
                <a16:creationId xmlns:a16="http://schemas.microsoft.com/office/drawing/2014/main" id="{14B1B1BB-360E-4269-9B1C-90A0B46A36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연구 방법 및 대상</a:t>
            </a:r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D2B303B2-46F7-4CF5-B6FC-1041FB153969}"/>
              </a:ext>
            </a:extLst>
          </p:cNvPr>
          <p:cNvSpPr/>
          <p:nvPr/>
        </p:nvSpPr>
        <p:spPr>
          <a:xfrm>
            <a:off x="1925638" y="1931988"/>
            <a:ext cx="168275" cy="177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9CF3FA0A-AF8A-44C8-B458-919D3F33654D}"/>
              </a:ext>
            </a:extLst>
          </p:cNvPr>
          <p:cNvSpPr/>
          <p:nvPr/>
        </p:nvSpPr>
        <p:spPr>
          <a:xfrm>
            <a:off x="1925638" y="2543175"/>
            <a:ext cx="168275" cy="177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8DE160B7-17B4-4C59-9088-22EDEDAB1BEC}"/>
              </a:ext>
            </a:extLst>
          </p:cNvPr>
          <p:cNvSpPr/>
          <p:nvPr/>
        </p:nvSpPr>
        <p:spPr>
          <a:xfrm>
            <a:off x="1130300" y="2543175"/>
            <a:ext cx="168275" cy="177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4024C570-4698-4E4D-AD24-6DFB8D924123}"/>
              </a:ext>
            </a:extLst>
          </p:cNvPr>
          <p:cNvSpPr/>
          <p:nvPr/>
        </p:nvSpPr>
        <p:spPr>
          <a:xfrm>
            <a:off x="1270000" y="4097338"/>
            <a:ext cx="168275" cy="177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567BB7CC-306C-4B70-8BD8-FDA6717C90E9}"/>
              </a:ext>
            </a:extLst>
          </p:cNvPr>
          <p:cNvSpPr/>
          <p:nvPr/>
        </p:nvSpPr>
        <p:spPr>
          <a:xfrm>
            <a:off x="2559050" y="4075113"/>
            <a:ext cx="168275" cy="177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FDE4ABA6-68E6-426A-8331-43437E92C045}"/>
              </a:ext>
            </a:extLst>
          </p:cNvPr>
          <p:cNvSpPr/>
          <p:nvPr/>
        </p:nvSpPr>
        <p:spPr>
          <a:xfrm>
            <a:off x="1925638" y="3219450"/>
            <a:ext cx="168275" cy="177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7BCC4D22-FCC0-473D-923D-39B822F53C33}"/>
              </a:ext>
            </a:extLst>
          </p:cNvPr>
          <p:cNvSpPr/>
          <p:nvPr/>
        </p:nvSpPr>
        <p:spPr>
          <a:xfrm>
            <a:off x="1925638" y="3906838"/>
            <a:ext cx="168275" cy="1762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D3B01ACA-E13C-47BC-8717-A328DFC5BF87}"/>
              </a:ext>
            </a:extLst>
          </p:cNvPr>
          <p:cNvSpPr/>
          <p:nvPr/>
        </p:nvSpPr>
        <p:spPr>
          <a:xfrm>
            <a:off x="2779713" y="2555875"/>
            <a:ext cx="168275" cy="177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AB7E8961-DAAB-45E3-B1AA-BA26EE004718}"/>
              </a:ext>
            </a:extLst>
          </p:cNvPr>
          <p:cNvSpPr/>
          <p:nvPr/>
        </p:nvSpPr>
        <p:spPr>
          <a:xfrm>
            <a:off x="777875" y="3165475"/>
            <a:ext cx="168275" cy="177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CAFC8764-3549-4448-99E8-C8752AFBCE9B}"/>
              </a:ext>
            </a:extLst>
          </p:cNvPr>
          <p:cNvSpPr/>
          <p:nvPr/>
        </p:nvSpPr>
        <p:spPr>
          <a:xfrm>
            <a:off x="3130550" y="3160713"/>
            <a:ext cx="168275" cy="176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19FDDF7B-FB76-495D-B43B-4C8E45492475}"/>
              </a:ext>
            </a:extLst>
          </p:cNvPr>
          <p:cNvSpPr/>
          <p:nvPr/>
        </p:nvSpPr>
        <p:spPr>
          <a:xfrm>
            <a:off x="3251200" y="3741738"/>
            <a:ext cx="168275" cy="177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5E2CC552-BAC3-4B40-A754-4B10B76D2AA5}"/>
              </a:ext>
            </a:extLst>
          </p:cNvPr>
          <p:cNvSpPr/>
          <p:nvPr/>
        </p:nvSpPr>
        <p:spPr>
          <a:xfrm>
            <a:off x="1276350" y="4811713"/>
            <a:ext cx="168275" cy="1762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3F7BDA56-21EB-4808-9066-0DFEB83D665E}"/>
              </a:ext>
            </a:extLst>
          </p:cNvPr>
          <p:cNvSpPr/>
          <p:nvPr/>
        </p:nvSpPr>
        <p:spPr>
          <a:xfrm>
            <a:off x="2555875" y="4811713"/>
            <a:ext cx="168275" cy="1762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63B01A67-2959-40E7-9223-B2842BA63C32}"/>
              </a:ext>
            </a:extLst>
          </p:cNvPr>
          <p:cNvSpPr/>
          <p:nvPr/>
        </p:nvSpPr>
        <p:spPr>
          <a:xfrm>
            <a:off x="1270000" y="5476875"/>
            <a:ext cx="168275" cy="176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BBC166D4-E97C-40DA-8ECA-AC0D3B4B6A2B}"/>
              </a:ext>
            </a:extLst>
          </p:cNvPr>
          <p:cNvSpPr/>
          <p:nvPr/>
        </p:nvSpPr>
        <p:spPr>
          <a:xfrm>
            <a:off x="492125" y="4316413"/>
            <a:ext cx="168275" cy="177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58695892-54B8-452E-9314-65C91570F882}"/>
              </a:ext>
            </a:extLst>
          </p:cNvPr>
          <p:cNvSpPr/>
          <p:nvPr/>
        </p:nvSpPr>
        <p:spPr>
          <a:xfrm>
            <a:off x="962025" y="5868988"/>
            <a:ext cx="168275" cy="177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90F7AAAF-214F-462E-9E0B-62DFD04C76F7}"/>
              </a:ext>
            </a:extLst>
          </p:cNvPr>
          <p:cNvSpPr/>
          <p:nvPr/>
        </p:nvSpPr>
        <p:spPr>
          <a:xfrm>
            <a:off x="2822575" y="5875338"/>
            <a:ext cx="163513" cy="1714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230EF47E-F4F8-42F1-88A1-008E87CFDD51}"/>
              </a:ext>
            </a:extLst>
          </p:cNvPr>
          <p:cNvSpPr/>
          <p:nvPr/>
        </p:nvSpPr>
        <p:spPr>
          <a:xfrm>
            <a:off x="2551113" y="5470525"/>
            <a:ext cx="168275" cy="176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C905C02C-EDD0-431E-93A0-A64C63D9A8BC}"/>
              </a:ext>
            </a:extLst>
          </p:cNvPr>
          <p:cNvSpPr/>
          <p:nvPr/>
        </p:nvSpPr>
        <p:spPr>
          <a:xfrm>
            <a:off x="587375" y="3702050"/>
            <a:ext cx="168275" cy="177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A2A983EF-E8EF-44CD-AB1A-D66E68426E39}"/>
              </a:ext>
            </a:extLst>
          </p:cNvPr>
          <p:cNvSpPr/>
          <p:nvPr/>
        </p:nvSpPr>
        <p:spPr>
          <a:xfrm>
            <a:off x="3322638" y="4262438"/>
            <a:ext cx="168275" cy="177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63625288-B77F-4673-BF86-D0B302D776B4}"/>
              </a:ext>
            </a:extLst>
          </p:cNvPr>
          <p:cNvCxnSpPr>
            <a:stCxn id="239" idx="4"/>
            <a:endCxn id="240" idx="0"/>
          </p:cNvCxnSpPr>
          <p:nvPr/>
        </p:nvCxnSpPr>
        <p:spPr>
          <a:xfrm>
            <a:off x="2009775" y="2109788"/>
            <a:ext cx="0" cy="4333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D02FDBA8-6653-494B-B591-E2F5552C890E}"/>
              </a:ext>
            </a:extLst>
          </p:cNvPr>
          <p:cNvCxnSpPr>
            <a:cxnSpLocks/>
            <a:stCxn id="240" idx="2"/>
            <a:endCxn id="241" idx="6"/>
          </p:cNvCxnSpPr>
          <p:nvPr/>
        </p:nvCxnSpPr>
        <p:spPr>
          <a:xfrm flipH="1" flipV="1">
            <a:off x="1298575" y="2632075"/>
            <a:ext cx="62706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6F1ECEE5-E478-4024-A515-145B434D2424}"/>
              </a:ext>
            </a:extLst>
          </p:cNvPr>
          <p:cNvCxnSpPr>
            <a:cxnSpLocks/>
            <a:stCxn id="240" idx="6"/>
            <a:endCxn id="246" idx="2"/>
          </p:cNvCxnSpPr>
          <p:nvPr/>
        </p:nvCxnSpPr>
        <p:spPr>
          <a:xfrm>
            <a:off x="2093913" y="2632075"/>
            <a:ext cx="685800" cy="127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0151C680-4724-45FF-AE6A-AE275F1E8397}"/>
              </a:ext>
            </a:extLst>
          </p:cNvPr>
          <p:cNvCxnSpPr>
            <a:cxnSpLocks/>
            <a:stCxn id="240" idx="4"/>
            <a:endCxn id="244" idx="0"/>
          </p:cNvCxnSpPr>
          <p:nvPr/>
        </p:nvCxnSpPr>
        <p:spPr>
          <a:xfrm>
            <a:off x="2009775" y="2720975"/>
            <a:ext cx="0" cy="4984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1AC4A8E1-0841-49D1-84F0-92902AF1A1FD}"/>
              </a:ext>
            </a:extLst>
          </p:cNvPr>
          <p:cNvCxnSpPr>
            <a:cxnSpLocks/>
            <a:stCxn id="244" idx="4"/>
            <a:endCxn id="245" idx="0"/>
          </p:cNvCxnSpPr>
          <p:nvPr/>
        </p:nvCxnSpPr>
        <p:spPr>
          <a:xfrm flipH="1">
            <a:off x="2009775" y="3397250"/>
            <a:ext cx="0" cy="509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84A05BA6-F5C8-476C-A5FC-87688688FF0B}"/>
              </a:ext>
            </a:extLst>
          </p:cNvPr>
          <p:cNvCxnSpPr>
            <a:cxnSpLocks/>
            <a:stCxn id="241" idx="3"/>
            <a:endCxn id="247" idx="7"/>
          </p:cNvCxnSpPr>
          <p:nvPr/>
        </p:nvCxnSpPr>
        <p:spPr>
          <a:xfrm flipH="1">
            <a:off x="920750" y="2695575"/>
            <a:ext cx="234950" cy="49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494191D8-6761-48A2-817E-F09DCE3E51A4}"/>
              </a:ext>
            </a:extLst>
          </p:cNvPr>
          <p:cNvCxnSpPr>
            <a:cxnSpLocks/>
            <a:stCxn id="247" idx="3"/>
            <a:endCxn id="257" idx="0"/>
          </p:cNvCxnSpPr>
          <p:nvPr/>
        </p:nvCxnSpPr>
        <p:spPr>
          <a:xfrm flipH="1">
            <a:off x="671513" y="3317875"/>
            <a:ext cx="130175" cy="3841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03739645-12FE-4BB0-BF82-760FDFBA0A3F}"/>
              </a:ext>
            </a:extLst>
          </p:cNvPr>
          <p:cNvCxnSpPr>
            <a:cxnSpLocks/>
            <a:stCxn id="257" idx="4"/>
            <a:endCxn id="253" idx="0"/>
          </p:cNvCxnSpPr>
          <p:nvPr/>
        </p:nvCxnSpPr>
        <p:spPr>
          <a:xfrm flipH="1">
            <a:off x="576263" y="3879850"/>
            <a:ext cx="95250" cy="4365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46E1AC89-CC46-406A-8623-8C180CC4B00B}"/>
              </a:ext>
            </a:extLst>
          </p:cNvPr>
          <p:cNvCxnSpPr>
            <a:cxnSpLocks/>
            <a:stCxn id="246" idx="5"/>
            <a:endCxn id="248" idx="1"/>
          </p:cNvCxnSpPr>
          <p:nvPr/>
        </p:nvCxnSpPr>
        <p:spPr>
          <a:xfrm>
            <a:off x="2924175" y="2708275"/>
            <a:ext cx="231775" cy="4778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9236A9CC-C0D6-4E44-B297-32588681E3CC}"/>
              </a:ext>
            </a:extLst>
          </p:cNvPr>
          <p:cNvCxnSpPr>
            <a:cxnSpLocks/>
            <a:stCxn id="248" idx="4"/>
            <a:endCxn id="249" idx="0"/>
          </p:cNvCxnSpPr>
          <p:nvPr/>
        </p:nvCxnSpPr>
        <p:spPr>
          <a:xfrm>
            <a:off x="3214688" y="3336925"/>
            <a:ext cx="120650" cy="4048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7405E1D3-82F5-431E-9C50-E7271DED9F66}"/>
              </a:ext>
            </a:extLst>
          </p:cNvPr>
          <p:cNvCxnSpPr>
            <a:cxnSpLocks/>
            <a:stCxn id="251" idx="4"/>
            <a:endCxn id="256" idx="0"/>
          </p:cNvCxnSpPr>
          <p:nvPr/>
        </p:nvCxnSpPr>
        <p:spPr>
          <a:xfrm flipH="1">
            <a:off x="2635250" y="4987925"/>
            <a:ext cx="4763" cy="4826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B3D98DFA-DF82-446D-9BE8-D4097B68E83E}"/>
              </a:ext>
            </a:extLst>
          </p:cNvPr>
          <p:cNvCxnSpPr>
            <a:cxnSpLocks/>
            <a:stCxn id="250" idx="4"/>
            <a:endCxn id="252" idx="0"/>
          </p:cNvCxnSpPr>
          <p:nvPr/>
        </p:nvCxnSpPr>
        <p:spPr>
          <a:xfrm flipH="1">
            <a:off x="1354138" y="4987925"/>
            <a:ext cx="6350" cy="488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CE5BD886-E0FB-40FF-BBF0-5058ACE62652}"/>
              </a:ext>
            </a:extLst>
          </p:cNvPr>
          <p:cNvCxnSpPr>
            <a:cxnSpLocks/>
            <a:stCxn id="243" idx="4"/>
            <a:endCxn id="251" idx="0"/>
          </p:cNvCxnSpPr>
          <p:nvPr/>
        </p:nvCxnSpPr>
        <p:spPr>
          <a:xfrm flipH="1">
            <a:off x="2640013" y="4252913"/>
            <a:ext cx="3175" cy="558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2E78BE22-2DDD-43F2-9BD7-87D5B267645E}"/>
              </a:ext>
            </a:extLst>
          </p:cNvPr>
          <p:cNvCxnSpPr>
            <a:cxnSpLocks/>
            <a:stCxn id="242" idx="4"/>
            <a:endCxn id="250" idx="0"/>
          </p:cNvCxnSpPr>
          <p:nvPr/>
        </p:nvCxnSpPr>
        <p:spPr>
          <a:xfrm>
            <a:off x="1354138" y="4275138"/>
            <a:ext cx="6350" cy="5365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7D08F4BC-B6B0-476A-A4A3-4E1799F38CE9}"/>
              </a:ext>
            </a:extLst>
          </p:cNvPr>
          <p:cNvCxnSpPr>
            <a:cxnSpLocks/>
            <a:stCxn id="245" idx="6"/>
            <a:endCxn id="243" idx="2"/>
          </p:cNvCxnSpPr>
          <p:nvPr/>
        </p:nvCxnSpPr>
        <p:spPr>
          <a:xfrm>
            <a:off x="2093913" y="3994150"/>
            <a:ext cx="465137" cy="1698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C56D11FC-7E65-4F50-9407-01344CA786C0}"/>
              </a:ext>
            </a:extLst>
          </p:cNvPr>
          <p:cNvCxnSpPr>
            <a:cxnSpLocks/>
            <a:stCxn id="242" idx="6"/>
            <a:endCxn id="245" idx="2"/>
          </p:cNvCxnSpPr>
          <p:nvPr/>
        </p:nvCxnSpPr>
        <p:spPr>
          <a:xfrm flipV="1">
            <a:off x="1438275" y="3994150"/>
            <a:ext cx="487363" cy="19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EEFEAB92-3EDB-4CF1-9CD6-4836CCCB31C0}"/>
              </a:ext>
            </a:extLst>
          </p:cNvPr>
          <p:cNvCxnSpPr>
            <a:cxnSpLocks/>
            <a:stCxn id="249" idx="4"/>
            <a:endCxn id="258" idx="0"/>
          </p:cNvCxnSpPr>
          <p:nvPr/>
        </p:nvCxnSpPr>
        <p:spPr>
          <a:xfrm>
            <a:off x="3335338" y="3919538"/>
            <a:ext cx="71437" cy="3429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141728C3-5591-4CD0-9D0B-D5A7C232F39A}"/>
              </a:ext>
            </a:extLst>
          </p:cNvPr>
          <p:cNvCxnSpPr>
            <a:cxnSpLocks/>
            <a:stCxn id="256" idx="5"/>
            <a:endCxn id="255" idx="1"/>
          </p:cNvCxnSpPr>
          <p:nvPr/>
        </p:nvCxnSpPr>
        <p:spPr>
          <a:xfrm>
            <a:off x="2695575" y="5621338"/>
            <a:ext cx="150813" cy="279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BAF52A8C-75E3-47F6-BA9D-90E17B2AB1AE}"/>
              </a:ext>
            </a:extLst>
          </p:cNvPr>
          <p:cNvCxnSpPr>
            <a:cxnSpLocks/>
            <a:stCxn id="252" idx="3"/>
            <a:endCxn id="254" idx="7"/>
          </p:cNvCxnSpPr>
          <p:nvPr/>
        </p:nvCxnSpPr>
        <p:spPr>
          <a:xfrm flipH="1">
            <a:off x="1106488" y="5627688"/>
            <a:ext cx="188912" cy="2682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00" name="TextBox 277">
            <a:extLst>
              <a:ext uri="{FF2B5EF4-FFF2-40B4-BE49-F238E27FC236}">
                <a16:creationId xmlns:a16="http://schemas.microsoft.com/office/drawing/2014/main" id="{15543E68-0E36-4630-902C-214A81162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275" y="1585913"/>
            <a:ext cx="379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18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501" name="TextBox 278">
            <a:extLst>
              <a:ext uri="{FF2B5EF4-FFF2-40B4-BE49-F238E27FC236}">
                <a16:creationId xmlns:a16="http://schemas.microsoft.com/office/drawing/2014/main" id="{E544C38D-A09F-4B21-8C46-8FE225B05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338" y="2271713"/>
            <a:ext cx="377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18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502" name="TextBox 279">
            <a:extLst>
              <a:ext uri="{FF2B5EF4-FFF2-40B4-BE49-F238E27FC236}">
                <a16:creationId xmlns:a16="http://schemas.microsoft.com/office/drawing/2014/main" id="{C5498454-6E7F-4571-ADFA-C4679C542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8" y="2192338"/>
            <a:ext cx="377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18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503" name="TextBox 280">
            <a:extLst>
              <a:ext uri="{FF2B5EF4-FFF2-40B4-BE49-F238E27FC236}">
                <a16:creationId xmlns:a16="http://schemas.microsoft.com/office/drawing/2014/main" id="{99D45408-C616-4AB7-AB66-B96718370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2222500"/>
            <a:ext cx="377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endParaRPr lang="ko-KR" altLang="en-US" sz="18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504" name="TextBox 281">
            <a:extLst>
              <a:ext uri="{FF2B5EF4-FFF2-40B4-BE49-F238E27FC236}">
                <a16:creationId xmlns:a16="http://schemas.microsoft.com/office/drawing/2014/main" id="{D712D533-C54C-4EE6-974E-9673BC299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3041650"/>
            <a:ext cx="377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endParaRPr lang="ko-KR" altLang="en-US" sz="18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505" name="TextBox 282">
            <a:extLst>
              <a:ext uri="{FF2B5EF4-FFF2-40B4-BE49-F238E27FC236}">
                <a16:creationId xmlns:a16="http://schemas.microsoft.com/office/drawing/2014/main" id="{31CD4330-9071-4C30-AE25-AF0603060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3073400"/>
            <a:ext cx="377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</a:t>
            </a:r>
            <a:endParaRPr lang="ko-KR" altLang="en-US" sz="18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506" name="TextBox 283">
            <a:extLst>
              <a:ext uri="{FF2B5EF4-FFF2-40B4-BE49-F238E27FC236}">
                <a16:creationId xmlns:a16="http://schemas.microsoft.com/office/drawing/2014/main" id="{3FE1795F-D0AC-418C-8D21-5EAC2552A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3614738"/>
            <a:ext cx="377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9</a:t>
            </a:r>
            <a:endParaRPr lang="ko-KR" altLang="en-US" sz="18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507" name="TextBox 284">
            <a:extLst>
              <a:ext uri="{FF2B5EF4-FFF2-40B4-BE49-F238E27FC236}">
                <a16:creationId xmlns:a16="http://schemas.microsoft.com/office/drawing/2014/main" id="{ABE9982A-FE14-4428-9975-FEECFAC03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75" y="4743450"/>
            <a:ext cx="552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16</a:t>
            </a:r>
            <a:endParaRPr lang="ko-KR" altLang="en-US" sz="18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508" name="TextBox 285">
            <a:extLst>
              <a:ext uri="{FF2B5EF4-FFF2-40B4-BE49-F238E27FC236}">
                <a16:creationId xmlns:a16="http://schemas.microsoft.com/office/drawing/2014/main" id="{E2421A20-FCAC-41A4-80A3-703A6AC74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129088"/>
            <a:ext cx="512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</a:t>
            </a:r>
            <a:endParaRPr lang="ko-KR" altLang="en-US" sz="18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509" name="TextBox 286">
            <a:extLst>
              <a:ext uri="{FF2B5EF4-FFF2-40B4-BE49-F238E27FC236}">
                <a16:creationId xmlns:a16="http://schemas.microsoft.com/office/drawing/2014/main" id="{3BDA1F53-474A-4623-A5BC-BD24F3F7C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350" y="3781425"/>
            <a:ext cx="450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14</a:t>
            </a:r>
            <a:endParaRPr lang="ko-KR" altLang="en-US" sz="18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510" name="TextBox 287">
            <a:extLst>
              <a:ext uri="{FF2B5EF4-FFF2-40B4-BE49-F238E27FC236}">
                <a16:creationId xmlns:a16="http://schemas.microsoft.com/office/drawing/2014/main" id="{A4B7B497-B513-445C-BA15-DC71B5970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" y="4232275"/>
            <a:ext cx="476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</a:t>
            </a:r>
            <a:endParaRPr lang="ko-KR" altLang="en-US" sz="18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511" name="TextBox 288">
            <a:extLst>
              <a:ext uri="{FF2B5EF4-FFF2-40B4-BE49-F238E27FC236}">
                <a16:creationId xmlns:a16="http://schemas.microsoft.com/office/drawing/2014/main" id="{12D6EA52-53C8-44B6-8A96-F48353B95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325" y="4194175"/>
            <a:ext cx="561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12</a:t>
            </a:r>
            <a:endParaRPr lang="ko-KR" altLang="en-US" sz="18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512" name="TextBox 289">
            <a:extLst>
              <a:ext uri="{FF2B5EF4-FFF2-40B4-BE49-F238E27FC236}">
                <a16:creationId xmlns:a16="http://schemas.microsoft.com/office/drawing/2014/main" id="{23C3A50E-67F9-4CBB-A38F-FDBE620C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4757738"/>
            <a:ext cx="474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15</a:t>
            </a:r>
            <a:endParaRPr lang="ko-KR" altLang="en-US" sz="18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513" name="TextBox 290">
            <a:extLst>
              <a:ext uri="{FF2B5EF4-FFF2-40B4-BE49-F238E27FC236}">
                <a16:creationId xmlns:a16="http://schemas.microsoft.com/office/drawing/2014/main" id="{64A4ABCE-552F-4099-95A6-6F029EBBA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3787775"/>
            <a:ext cx="471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13</a:t>
            </a:r>
            <a:endParaRPr lang="ko-KR" altLang="en-US" sz="18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514" name="TextBox 291">
            <a:extLst>
              <a:ext uri="{FF2B5EF4-FFF2-40B4-BE49-F238E27FC236}">
                <a16:creationId xmlns:a16="http://schemas.microsoft.com/office/drawing/2014/main" id="{275D1125-E329-42B8-916E-5D075B478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063" y="5378450"/>
            <a:ext cx="528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18</a:t>
            </a:r>
            <a:endParaRPr lang="ko-KR" altLang="en-US" sz="18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515" name="TextBox 292">
            <a:extLst>
              <a:ext uri="{FF2B5EF4-FFF2-40B4-BE49-F238E27FC236}">
                <a16:creationId xmlns:a16="http://schemas.microsoft.com/office/drawing/2014/main" id="{AF39B1E0-BCB8-4494-A963-9EAA545A5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5391150"/>
            <a:ext cx="511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17</a:t>
            </a:r>
            <a:endParaRPr lang="ko-KR" altLang="en-US" sz="18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516" name="TextBox 293">
            <a:extLst>
              <a:ext uri="{FF2B5EF4-FFF2-40B4-BE49-F238E27FC236}">
                <a16:creationId xmlns:a16="http://schemas.microsoft.com/office/drawing/2014/main" id="{C37F46A7-7AE1-4C27-BFA9-D843AF4B8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5795963"/>
            <a:ext cx="511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19</a:t>
            </a:r>
            <a:endParaRPr lang="ko-KR" altLang="en-US" sz="18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517" name="TextBox 294">
            <a:extLst>
              <a:ext uri="{FF2B5EF4-FFF2-40B4-BE49-F238E27FC236}">
                <a16:creationId xmlns:a16="http://schemas.microsoft.com/office/drawing/2014/main" id="{26657597-C45A-45A3-8DE7-FCD73B129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5773738"/>
            <a:ext cx="546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</a:t>
            </a:r>
            <a:endParaRPr lang="ko-KR" altLang="en-US" sz="18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518" name="TextBox 295">
            <a:extLst>
              <a:ext uri="{FF2B5EF4-FFF2-40B4-BE49-F238E27FC236}">
                <a16:creationId xmlns:a16="http://schemas.microsoft.com/office/drawing/2014/main" id="{2742CFDA-405B-423F-ACFD-CB9FE3095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988" y="3165475"/>
            <a:ext cx="377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endParaRPr lang="ko-KR" altLang="en-US" sz="18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519" name="TextBox 296">
            <a:extLst>
              <a:ext uri="{FF2B5EF4-FFF2-40B4-BE49-F238E27FC236}">
                <a16:creationId xmlns:a16="http://schemas.microsoft.com/office/drawing/2014/main" id="{6C7C4553-15D1-43AF-B3FD-E6F97CAA9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6763" y="3659188"/>
            <a:ext cx="560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</a:t>
            </a:r>
            <a:endParaRPr lang="ko-KR" altLang="en-US" sz="18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444" name="TextBox 16443">
            <a:extLst>
              <a:ext uri="{FF2B5EF4-FFF2-40B4-BE49-F238E27FC236}">
                <a16:creationId xmlns:a16="http://schemas.microsoft.com/office/drawing/2014/main" id="{659317BB-C381-4FA4-ACF3-54800E10FB4A}"/>
              </a:ext>
            </a:extLst>
          </p:cNvPr>
          <p:cNvSpPr txBox="1"/>
          <p:nvPr/>
        </p:nvSpPr>
        <p:spPr>
          <a:xfrm>
            <a:off x="3624263" y="1390650"/>
            <a:ext cx="54483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사용된 센서는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KINECT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내장된 관절 추적 </a:t>
            </a:r>
            <a:r>
              <a:rPr lang="en-US" altLang="ko-KR" sz="1600" spc="-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API</a:t>
            </a:r>
            <a:r>
              <a:rPr lang="ko-KR" altLang="en-US" sz="1600" spc="-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사용하여 각 관절의 </a:t>
            </a:r>
            <a:r>
              <a:rPr lang="en-US" altLang="ko-KR" sz="1600" spc="-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1600" spc="-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차원</a:t>
            </a:r>
            <a:r>
              <a:rPr lang="en-US" altLang="ko-KR" sz="1600" spc="-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600" spc="-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좌표 추출</a:t>
            </a:r>
            <a:endParaRPr lang="en-US" altLang="ko-KR" sz="1600" spc="-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총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가지 관절이 추출되며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중 앉은 자세 분류에 </a:t>
            </a:r>
            <a:b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유효한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가지 관절을 활용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머리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경추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흉추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미추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왼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오른쪽 엉덩이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왼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오른쪽 무릎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이를 통해 얻어진 각 관절 간의 거리를  표준화 하여 데이터를 구조화 하였음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1400" dirty="0">
              <a:ea typeface="굴림" panose="020B0600000101010101" pitchFamily="50" charset="-127"/>
            </a:endParaRPr>
          </a:p>
        </p:txBody>
      </p:sp>
      <p:sp>
        <p:nvSpPr>
          <p:cNvPr id="19521" name="TextBox 352">
            <a:extLst>
              <a:ext uri="{FF2B5EF4-FFF2-40B4-BE49-F238E27FC236}">
                <a16:creationId xmlns:a16="http://schemas.microsoft.com/office/drawing/2014/main" id="{164E9450-810B-446F-BB2E-AC14C1049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538" y="4957763"/>
            <a:ext cx="4908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식 </a:t>
            </a:r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1) 3D </a:t>
            </a:r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좌표에서의 두 점 간의 거리 계산 식</a:t>
            </a:r>
          </a:p>
        </p:txBody>
      </p:sp>
      <p:sp>
        <p:nvSpPr>
          <p:cNvPr id="19522" name="TextBox 410">
            <a:extLst>
              <a:ext uri="{FF2B5EF4-FFF2-40B4-BE49-F238E27FC236}">
                <a16:creationId xmlns:a16="http://schemas.microsoft.com/office/drawing/2014/main" id="{C707147D-61B1-4E3A-B498-1B2A23E31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6110288"/>
            <a:ext cx="4908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식 </a:t>
            </a:r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</a:t>
            </a:r>
            <a:r>
              <a:rPr lang="ko-KR" altLang="en-US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개인 간의 관절 길이 차이를 보정하기 위한 표준화 식</a:t>
            </a:r>
          </a:p>
        </p:txBody>
      </p:sp>
      <p:pic>
        <p:nvPicPr>
          <p:cNvPr id="19523" name="그림 4">
            <a:extLst>
              <a:ext uri="{FF2B5EF4-FFF2-40B4-BE49-F238E27FC236}">
                <a16:creationId xmlns:a16="http://schemas.microsoft.com/office/drawing/2014/main" id="{C94354FC-A408-4B4A-BD3C-899CB5C9D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3" y="5507038"/>
            <a:ext cx="40513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24" name="그림 6">
            <a:extLst>
              <a:ext uri="{FF2B5EF4-FFF2-40B4-BE49-F238E27FC236}">
                <a16:creationId xmlns:a16="http://schemas.microsoft.com/office/drawing/2014/main" id="{02EBE97A-701A-4E4C-8E6C-3799FEE24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75" y="4413250"/>
            <a:ext cx="3529013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831E67-3A6D-4D9D-A4AF-C2126B44DEF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74328" y="5646400"/>
            <a:ext cx="1617494" cy="215444"/>
          </a:xfrm>
          <a:prstGeom prst="rect">
            <a:avLst/>
          </a:prstGeom>
          <a:blipFill>
            <a:blip r:embed="rId5"/>
            <a:stretch>
              <a:fillRect l="-1887" b="-11111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32D206-92E2-4131-93B0-8A1F5F98CAC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73475" y="4521284"/>
            <a:ext cx="1960986" cy="276999"/>
          </a:xfrm>
          <a:prstGeom prst="rect">
            <a:avLst/>
          </a:prstGeom>
          <a:blipFill>
            <a:blip r:embed="rId6"/>
            <a:stretch>
              <a:fillRect l="-1869" b="-20000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69D8E-73C7-48A2-B3BE-A7625836DCCA}"/>
              </a:ext>
            </a:extLst>
          </p:cNvPr>
          <p:cNvSpPr txBox="1"/>
          <p:nvPr/>
        </p:nvSpPr>
        <p:spPr>
          <a:xfrm>
            <a:off x="142875" y="639763"/>
            <a:ext cx="189388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b="1" dirty="0">
                <a:solidFill>
                  <a:schemeClr val="tx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분석 결과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ED16DB-7AB9-4B45-90D2-FD607D604B6C}"/>
              </a:ext>
            </a:extLst>
          </p:cNvPr>
          <p:cNvCxnSpPr/>
          <p:nvPr/>
        </p:nvCxnSpPr>
        <p:spPr>
          <a:xfrm>
            <a:off x="257175" y="1196975"/>
            <a:ext cx="85486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8" name="TextBox 8">
            <a:extLst>
              <a:ext uri="{FF2B5EF4-FFF2-40B4-BE49-F238E27FC236}">
                <a16:creationId xmlns:a16="http://schemas.microsoft.com/office/drawing/2014/main" id="{58F0491E-E332-458E-9050-170A40C20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5300663"/>
            <a:ext cx="85693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1200"/>
              </a:spcAft>
            </a:pPr>
            <a:r>
              <a:rPr lang="ko-KR" altLang="en-US" sz="16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학습 데이터와 평가데이터로 </a:t>
            </a:r>
            <a:r>
              <a:rPr lang="en-US" altLang="ko-KR" sz="16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7:3 </a:t>
            </a:r>
            <a:r>
              <a:rPr lang="ko-KR" altLang="en-US" sz="16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비율로 하여 실험을 진행하였다</a:t>
            </a:r>
            <a:r>
              <a:rPr lang="en-US" altLang="ko-KR" sz="16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algn="just" eaLnBrk="1" hangingPunct="1">
              <a:spcBef>
                <a:spcPct val="0"/>
              </a:spcBef>
              <a:spcAft>
                <a:spcPts val="1200"/>
              </a:spcAft>
            </a:pPr>
            <a:r>
              <a:rPr lang="ko-KR" altLang="en-US" sz="16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모델은 </a:t>
            </a:r>
            <a:r>
              <a:rPr lang="en-US" altLang="ko-KR" sz="16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</a:t>
            </a:r>
            <a:r>
              <a:rPr lang="ko-KR" altLang="en-US" sz="16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 실험하여 도출된 정확도의 평균으로 비교하였다</a:t>
            </a:r>
            <a:r>
              <a:rPr lang="en-US" altLang="ko-KR" sz="16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ko-KR" altLang="en-US" sz="16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자세별 </a:t>
            </a:r>
            <a:r>
              <a:rPr lang="en-US" altLang="ko-KR" sz="16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F-1 Score</a:t>
            </a:r>
            <a:r>
              <a:rPr lang="ko-KR" altLang="en-US" sz="16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정확도가 가장 높은 </a:t>
            </a:r>
            <a:r>
              <a:rPr lang="en-US" altLang="ko-KR" sz="16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SVM </a:t>
            </a:r>
            <a:r>
              <a:rPr lang="ko-KR" altLang="en-US" sz="16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모델을 </a:t>
            </a:r>
            <a:r>
              <a:rPr lang="en-US" altLang="ko-KR" sz="16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</a:t>
            </a:r>
            <a:r>
              <a:rPr lang="ko-KR" altLang="en-US" sz="16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 실험한 값의 평균이다</a:t>
            </a:r>
          </a:p>
        </p:txBody>
      </p:sp>
      <p:sp>
        <p:nvSpPr>
          <p:cNvPr id="21509" name="내용 개체 틀 1">
            <a:extLst>
              <a:ext uri="{FF2B5EF4-FFF2-40B4-BE49-F238E27FC236}">
                <a16:creationId xmlns:a16="http://schemas.microsoft.com/office/drawing/2014/main" id="{1AFF26DA-3B7A-46B5-A68D-55AB73EEA2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결과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5BBE731C-9F7E-4E38-A823-5D3CE8791974}"/>
              </a:ext>
            </a:extLst>
          </p:cNvPr>
          <p:cNvGraphicFramePr>
            <a:graphicFrameLocks noGrp="1"/>
          </p:cNvGraphicFramePr>
          <p:nvPr/>
        </p:nvGraphicFramePr>
        <p:xfrm>
          <a:off x="257175" y="1597025"/>
          <a:ext cx="3168650" cy="2987678"/>
        </p:xfrm>
        <a:graphic>
          <a:graphicData uri="http://schemas.openxmlformats.org/drawingml/2006/table">
            <a:tbl>
              <a:tblPr/>
              <a:tblGrid>
                <a:gridCol w="1793875">
                  <a:extLst>
                    <a:ext uri="{9D8B030D-6E8A-4147-A177-3AD203B41FA5}">
                      <a16:colId xmlns:a16="http://schemas.microsoft.com/office/drawing/2014/main" val="1939172198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52842141"/>
                    </a:ext>
                  </a:extLst>
                </a:gridCol>
              </a:tblGrid>
              <a:tr h="5254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ML Model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0253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Accuracy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02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963890"/>
                  </a:ext>
                </a:extLst>
              </a:tr>
              <a:tr h="4206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SVM</a:t>
                      </a:r>
                    </a:p>
                  </a:txBody>
                  <a:tcPr marL="64770" marR="64770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31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317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98.1%</a:t>
                      </a:r>
                    </a:p>
                  </a:txBody>
                  <a:tcPr marL="64770" marR="64770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07636"/>
                  </a:ext>
                </a:extLst>
              </a:tr>
              <a:tr h="4206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RF</a:t>
                      </a:r>
                    </a:p>
                  </a:txBody>
                  <a:tcPr marL="64770" marR="64770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31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317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97.7%</a:t>
                      </a:r>
                    </a:p>
                  </a:txBody>
                  <a:tcPr marL="64770" marR="64770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492208"/>
                  </a:ext>
                </a:extLst>
              </a:tr>
              <a:tr h="4206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XGB</a:t>
                      </a:r>
                    </a:p>
                  </a:txBody>
                  <a:tcPr marL="64770" marR="64770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31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317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97.5%</a:t>
                      </a:r>
                    </a:p>
                  </a:txBody>
                  <a:tcPr marL="64770" marR="64770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027210"/>
                  </a:ext>
                </a:extLst>
              </a:tr>
              <a:tr h="4206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MLP</a:t>
                      </a:r>
                    </a:p>
                  </a:txBody>
                  <a:tcPr marL="64770" marR="64770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31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317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96.9%</a:t>
                      </a:r>
                    </a:p>
                  </a:txBody>
                  <a:tcPr marL="64770" marR="64770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566103"/>
                  </a:ext>
                </a:extLst>
              </a:tr>
              <a:tr h="4206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DT</a:t>
                      </a:r>
                    </a:p>
                  </a:txBody>
                  <a:tcPr marL="64770" marR="64770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31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317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92.3%</a:t>
                      </a:r>
                    </a:p>
                  </a:txBody>
                  <a:tcPr marL="64770" marR="64770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596502"/>
                  </a:ext>
                </a:extLst>
              </a:tr>
              <a:tr h="3587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KNN</a:t>
                      </a:r>
                    </a:p>
                  </a:txBody>
                  <a:tcPr marL="64770" marR="64770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31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317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77.9%</a:t>
                      </a:r>
                    </a:p>
                  </a:txBody>
                  <a:tcPr marL="64770" marR="64770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334145"/>
                  </a:ext>
                </a:extLst>
              </a:tr>
            </a:tbl>
          </a:graphicData>
        </a:graphic>
      </p:graphicFrame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634FD9A1-14AC-4EC5-94B6-267AD59FDC6F}"/>
              </a:ext>
            </a:extLst>
          </p:cNvPr>
          <p:cNvGraphicFramePr>
            <a:graphicFrameLocks noGrp="1"/>
          </p:cNvGraphicFramePr>
          <p:nvPr/>
        </p:nvGraphicFramePr>
        <p:xfrm>
          <a:off x="3779838" y="1597025"/>
          <a:ext cx="5184775" cy="2987677"/>
        </p:xfrm>
        <a:graphic>
          <a:graphicData uri="http://schemas.openxmlformats.org/drawingml/2006/table">
            <a:tbl>
              <a:tblPr/>
              <a:tblGrid>
                <a:gridCol w="1296987">
                  <a:extLst>
                    <a:ext uri="{9D8B030D-6E8A-4147-A177-3AD203B41FA5}">
                      <a16:colId xmlns:a16="http://schemas.microsoft.com/office/drawing/2014/main" val="201724670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908336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541196596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3119412153"/>
                    </a:ext>
                  </a:extLst>
                </a:gridCol>
              </a:tblGrid>
              <a:tr h="7524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Sitting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Posture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0253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Precision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0253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Recall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0253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F-1 Score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02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789662"/>
                  </a:ext>
                </a:extLst>
              </a:tr>
              <a:tr h="4333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PS</a:t>
                      </a:r>
                    </a:p>
                  </a:txBody>
                  <a:tcPr marL="64770" marR="64770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31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317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97.4</a:t>
                      </a:r>
                    </a:p>
                  </a:txBody>
                  <a:tcPr marL="64770" marR="64770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31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317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96.2</a:t>
                      </a:r>
                    </a:p>
                  </a:txBody>
                  <a:tcPr marL="64770" marR="64770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31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317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96.8</a:t>
                      </a:r>
                    </a:p>
                  </a:txBody>
                  <a:tcPr marL="64770" marR="64770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988125"/>
                  </a:ext>
                </a:extLst>
              </a:tr>
              <a:tr h="4333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BFS</a:t>
                      </a:r>
                    </a:p>
                  </a:txBody>
                  <a:tcPr marL="64770" marR="64770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31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317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97.4</a:t>
                      </a:r>
                    </a:p>
                  </a:txBody>
                  <a:tcPr marL="64770" marR="64770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31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317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98.4</a:t>
                      </a:r>
                    </a:p>
                  </a:txBody>
                  <a:tcPr marL="64770" marR="64770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31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317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97.9</a:t>
                      </a:r>
                    </a:p>
                  </a:txBody>
                  <a:tcPr marL="64770" marR="64770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931045"/>
                  </a:ext>
                </a:extLst>
              </a:tr>
              <a:tr h="4333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LBS</a:t>
                      </a:r>
                    </a:p>
                  </a:txBody>
                  <a:tcPr marL="64770" marR="64770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31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317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98.4</a:t>
                      </a:r>
                    </a:p>
                  </a:txBody>
                  <a:tcPr marL="64770" marR="64770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31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317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97.9</a:t>
                      </a:r>
                    </a:p>
                  </a:txBody>
                  <a:tcPr marL="64770" marR="64770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31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317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98.1</a:t>
                      </a:r>
                    </a:p>
                  </a:txBody>
                  <a:tcPr marL="64770" marR="64770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359376"/>
                  </a:ext>
                </a:extLst>
              </a:tr>
              <a:tr h="4333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LLS</a:t>
                      </a:r>
                    </a:p>
                  </a:txBody>
                  <a:tcPr marL="64770" marR="64770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31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317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98.7</a:t>
                      </a:r>
                    </a:p>
                  </a:txBody>
                  <a:tcPr marL="64770" marR="64770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31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317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99.3</a:t>
                      </a:r>
                    </a:p>
                  </a:txBody>
                  <a:tcPr marL="64770" marR="64770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31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317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99.0</a:t>
                      </a:r>
                    </a:p>
                  </a:txBody>
                  <a:tcPr marL="64770" marR="64770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04337"/>
                  </a:ext>
                </a:extLst>
              </a:tr>
              <a:tr h="5016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LRS</a:t>
                      </a:r>
                    </a:p>
                  </a:txBody>
                  <a:tcPr marL="64770" marR="64770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31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317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98.8</a:t>
                      </a:r>
                    </a:p>
                  </a:txBody>
                  <a:tcPr marL="64770" marR="64770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31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317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99.4</a:t>
                      </a:r>
                    </a:p>
                  </a:txBody>
                  <a:tcPr marL="64770" marR="64770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31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317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99.1</a:t>
                      </a:r>
                    </a:p>
                  </a:txBody>
                  <a:tcPr marL="64770" marR="64770" marT="17907" marB="1790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0278"/>
                  </a:ext>
                </a:extLst>
              </a:tr>
            </a:tbl>
          </a:graphicData>
        </a:graphic>
      </p:graphicFrame>
      <p:sp>
        <p:nvSpPr>
          <p:cNvPr id="21573" name="TextBox 9">
            <a:extLst>
              <a:ext uri="{FF2B5EF4-FFF2-40B4-BE49-F238E27FC236}">
                <a16:creationId xmlns:a16="http://schemas.microsoft.com/office/drawing/2014/main" id="{BFEEED68-C469-4A84-994D-6DFAC7D21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4722813"/>
            <a:ext cx="424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표 </a:t>
            </a:r>
            <a:r>
              <a:rPr lang="en-US" altLang="ko-KR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</a:t>
            </a:r>
            <a:r>
              <a:rPr lang="ko-KR" altLang="en-US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자세별 </a:t>
            </a:r>
            <a:r>
              <a:rPr lang="en-US" altLang="ko-KR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F-1 Score</a:t>
            </a:r>
            <a:endParaRPr lang="ko-KR" altLang="en-US" sz="18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574" name="TextBox 10">
            <a:extLst>
              <a:ext uri="{FF2B5EF4-FFF2-40B4-BE49-F238E27FC236}">
                <a16:creationId xmlns:a16="http://schemas.microsoft.com/office/drawing/2014/main" id="{C2BCACAF-70FE-4863-8ED6-C5D2C366C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4724400"/>
            <a:ext cx="3136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표 </a:t>
            </a:r>
            <a:r>
              <a:rPr lang="en-US" altLang="ko-KR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1)</a:t>
            </a:r>
            <a:r>
              <a:rPr lang="ko-KR" altLang="en-US" sz="1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모델별 정확도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D04EE7-A938-4380-9806-5CFB7E565392}"/>
              </a:ext>
            </a:extLst>
          </p:cNvPr>
          <p:cNvSpPr txBox="1"/>
          <p:nvPr/>
        </p:nvSpPr>
        <p:spPr>
          <a:xfrm>
            <a:off x="142875" y="639763"/>
            <a:ext cx="439102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b="1" dirty="0">
                <a:solidFill>
                  <a:schemeClr val="tx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애플리케이션 구동 화면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30403F-EAE2-4D68-96B6-8E6AB4C06A64}"/>
              </a:ext>
            </a:extLst>
          </p:cNvPr>
          <p:cNvCxnSpPr/>
          <p:nvPr/>
        </p:nvCxnSpPr>
        <p:spPr>
          <a:xfrm>
            <a:off x="257175" y="1196975"/>
            <a:ext cx="85486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6" name="내용 개체 틀 1">
            <a:extLst>
              <a:ext uri="{FF2B5EF4-FFF2-40B4-BE49-F238E27FC236}">
                <a16:creationId xmlns:a16="http://schemas.microsoft.com/office/drawing/2014/main" id="{7201EC71-DE9C-453F-9E49-74D408936FE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애플리케이션 구동 화면</a:t>
            </a:r>
          </a:p>
        </p:txBody>
      </p:sp>
      <p:pic>
        <p:nvPicPr>
          <p:cNvPr id="23557" name="그림 9">
            <a:extLst>
              <a:ext uri="{FF2B5EF4-FFF2-40B4-BE49-F238E27FC236}">
                <a16:creationId xmlns:a16="http://schemas.microsoft.com/office/drawing/2014/main" id="{53923126-9128-4C86-9AB2-EA38EA501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574800"/>
            <a:ext cx="1804987" cy="370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8" name="TextBox 10">
            <a:extLst>
              <a:ext uri="{FF2B5EF4-FFF2-40B4-BE49-F238E27FC236}">
                <a16:creationId xmlns:a16="http://schemas.microsoft.com/office/drawing/2014/main" id="{A99F11BC-77B2-4044-8227-99738756C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5661025"/>
            <a:ext cx="1404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1025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바른 자세</a:t>
            </a:r>
          </a:p>
        </p:txBody>
      </p:sp>
      <p:sp>
        <p:nvSpPr>
          <p:cNvPr id="23559" name="TextBox 11">
            <a:extLst>
              <a:ext uri="{FF2B5EF4-FFF2-40B4-BE49-F238E27FC236}">
                <a16:creationId xmlns:a16="http://schemas.microsoft.com/office/drawing/2014/main" id="{2AC4C58F-9AB7-49B2-B092-27C32D751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0" y="5661025"/>
            <a:ext cx="2320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10253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바르지 않은 자세</a:t>
            </a:r>
            <a:endParaRPr lang="en-US" altLang="ko-KR" sz="1800">
              <a:solidFill>
                <a:srgbClr val="10253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3560" name="그림 5">
            <a:extLst>
              <a:ext uri="{FF2B5EF4-FFF2-40B4-BE49-F238E27FC236}">
                <a16:creationId xmlns:a16="http://schemas.microsoft.com/office/drawing/2014/main" id="{06102557-675C-4FB8-AF66-84551FA5E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570038"/>
            <a:ext cx="1803400" cy="370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634</Words>
  <Application>Microsoft Office PowerPoint</Application>
  <PresentationFormat>화면 슬라이드 쇼(4:3)</PresentationFormat>
  <Paragraphs>169</Paragraphs>
  <Slides>11</Slides>
  <Notes>10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나눔명조</vt:lpstr>
      <vt:lpstr>맑은 고딕</vt:lpstr>
      <vt:lpstr>배달의민족 도현</vt:lpstr>
      <vt:lpstr>Arial</vt:lpstr>
      <vt:lpstr>Wingdings</vt:lpstr>
      <vt:lpstr>Office Theme</vt:lpstr>
      <vt:lpstr>Chart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철우 최</cp:lastModifiedBy>
  <cp:revision>320</cp:revision>
  <cp:lastPrinted>2014-11-26T05:22:43Z</cp:lastPrinted>
  <dcterms:created xsi:type="dcterms:W3CDTF">2013-04-26T01:23:46Z</dcterms:created>
  <dcterms:modified xsi:type="dcterms:W3CDTF">2020-11-24T16:16:32Z</dcterms:modified>
</cp:coreProperties>
</file>