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5" r:id="rId9"/>
    <p:sldId id="267" r:id="rId10"/>
    <p:sldId id="262" r:id="rId11"/>
    <p:sldId id="263" r:id="rId12"/>
    <p:sldId id="273" r:id="rId13"/>
    <p:sldId id="275" r:id="rId14"/>
    <p:sldId id="268" r:id="rId15"/>
    <p:sldId id="271" r:id="rId16"/>
    <p:sldId id="272" r:id="rId17"/>
    <p:sldId id="274" r:id="rId18"/>
    <p:sldId id="276" r:id="rId19"/>
    <p:sldId id="280" r:id="rId20"/>
    <p:sldId id="278" r:id="rId21"/>
    <p:sldId id="281" r:id="rId22"/>
    <p:sldId id="279" r:id="rId23"/>
    <p:sldId id="277" r:id="rId24"/>
    <p:sldId id="282" r:id="rId2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3F96C-3DFD-554F-8A76-7EE4CE3D688A}" v="15" dt="2021-01-18T03:45:4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331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譯平 曾" userId="a8ac0822b8f2f140" providerId="LiveId" clId="{1173F96C-3DFD-554F-8A76-7EE4CE3D688A}"/>
    <pc:docChg chg="custSel modSld modShowInfo">
      <pc:chgData name="譯平 曾" userId="a8ac0822b8f2f140" providerId="LiveId" clId="{1173F96C-3DFD-554F-8A76-7EE4CE3D688A}" dt="2021-01-19T03:22:13.322" v="315" actId="20577"/>
      <pc:docMkLst>
        <pc:docMk/>
      </pc:docMkLst>
      <pc:sldChg chg="modSp mod">
        <pc:chgData name="譯平 曾" userId="a8ac0822b8f2f140" providerId="LiveId" clId="{1173F96C-3DFD-554F-8A76-7EE4CE3D688A}" dt="2021-01-18T03:29:34.313" v="9" actId="20577"/>
        <pc:sldMkLst>
          <pc:docMk/>
          <pc:sldMk cId="1537714319" sldId="259"/>
        </pc:sldMkLst>
        <pc:spChg chg="mod">
          <ac:chgData name="譯平 曾" userId="a8ac0822b8f2f140" providerId="LiveId" clId="{1173F96C-3DFD-554F-8A76-7EE4CE3D688A}" dt="2021-01-18T03:29:34.313" v="9" actId="20577"/>
          <ac:spMkLst>
            <pc:docMk/>
            <pc:sldMk cId="1537714319" sldId="259"/>
            <ac:spMk id="3" creationId="{9A056611-143B-E343-BF69-9EBFBAA6770F}"/>
          </ac:spMkLst>
        </pc:spChg>
      </pc:sldChg>
      <pc:sldChg chg="modSp mod">
        <pc:chgData name="譯平 曾" userId="a8ac0822b8f2f140" providerId="LiveId" clId="{1173F96C-3DFD-554F-8A76-7EE4CE3D688A}" dt="2021-01-17T21:32:02.029" v="3" actId="207"/>
        <pc:sldMkLst>
          <pc:docMk/>
          <pc:sldMk cId="102196764" sldId="262"/>
        </pc:sldMkLst>
        <pc:graphicFrameChg chg="modGraphic">
          <ac:chgData name="譯平 曾" userId="a8ac0822b8f2f140" providerId="LiveId" clId="{1173F96C-3DFD-554F-8A76-7EE4CE3D688A}" dt="2021-01-17T21:32:02.029" v="3" actId="207"/>
          <ac:graphicFrameMkLst>
            <pc:docMk/>
            <pc:sldMk cId="102196764" sldId="262"/>
            <ac:graphicFrameMk id="4" creationId="{23F45635-941A-924F-8494-492D78151D42}"/>
          </ac:graphicFrameMkLst>
        </pc:graphicFrameChg>
      </pc:sldChg>
      <pc:sldChg chg="modSp mod">
        <pc:chgData name="譯平 曾" userId="a8ac0822b8f2f140" providerId="LiveId" clId="{1173F96C-3DFD-554F-8A76-7EE4CE3D688A}" dt="2021-01-18T03:39:03.129" v="10" actId="21"/>
        <pc:sldMkLst>
          <pc:docMk/>
          <pc:sldMk cId="3277772529" sldId="268"/>
        </pc:sldMkLst>
        <pc:spChg chg="mod">
          <ac:chgData name="譯平 曾" userId="a8ac0822b8f2f140" providerId="LiveId" clId="{1173F96C-3DFD-554F-8A76-7EE4CE3D688A}" dt="2021-01-18T03:39:03.129" v="10" actId="21"/>
          <ac:spMkLst>
            <pc:docMk/>
            <pc:sldMk cId="3277772529" sldId="268"/>
            <ac:spMk id="3" creationId="{B042998F-75BA-4545-BD94-2499247D41A3}"/>
          </ac:spMkLst>
        </pc:spChg>
      </pc:sldChg>
      <pc:sldChg chg="modSp mod">
        <pc:chgData name="譯平 曾" userId="a8ac0822b8f2f140" providerId="LiveId" clId="{1173F96C-3DFD-554F-8A76-7EE4CE3D688A}" dt="2021-01-19T03:22:13.322" v="315" actId="20577"/>
        <pc:sldMkLst>
          <pc:docMk/>
          <pc:sldMk cId="4136981944" sldId="275"/>
        </pc:sldMkLst>
        <pc:spChg chg="mod">
          <ac:chgData name="譯平 曾" userId="a8ac0822b8f2f140" providerId="LiveId" clId="{1173F96C-3DFD-554F-8A76-7EE4CE3D688A}" dt="2021-01-19T03:22:13.322" v="315" actId="20577"/>
          <ac:spMkLst>
            <pc:docMk/>
            <pc:sldMk cId="4136981944" sldId="275"/>
            <ac:spMk id="3" creationId="{B042998F-75BA-4545-BD94-2499247D41A3}"/>
          </ac:spMkLst>
        </pc:spChg>
      </pc:sldChg>
      <pc:sldChg chg="modSp mod">
        <pc:chgData name="譯平 曾" userId="a8ac0822b8f2f140" providerId="LiveId" clId="{1173F96C-3DFD-554F-8A76-7EE4CE3D688A}" dt="2021-01-18T03:45:42.751" v="307" actId="27636"/>
        <pc:sldMkLst>
          <pc:docMk/>
          <pc:sldMk cId="3083363251" sldId="277"/>
        </pc:sldMkLst>
        <pc:spChg chg="mod">
          <ac:chgData name="譯平 曾" userId="a8ac0822b8f2f140" providerId="LiveId" clId="{1173F96C-3DFD-554F-8A76-7EE4CE3D688A}" dt="2021-01-18T03:45:42.751" v="307" actId="27636"/>
          <ac:spMkLst>
            <pc:docMk/>
            <pc:sldMk cId="3083363251" sldId="277"/>
            <ac:spMk id="3" creationId="{066558F6-434D-E74D-9F75-4F3F88EED0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7B640-AE06-A542-B8C7-0ED00997CC62}" type="datetimeFigureOut">
              <a:rPr lang="en-TW" smtClean="0"/>
              <a:t>2022/3/13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5DE31-8DB2-444A-B75D-2F61D800ACD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6173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TW" dirty="0"/>
              <a:t>ou can use simulation to test the result of a business decision. </a:t>
            </a:r>
            <a:r>
              <a:rPr lang="en-US" dirty="0"/>
              <a:t>B</a:t>
            </a:r>
            <a:r>
              <a:rPr lang="en-TW" dirty="0"/>
              <a:t>y anwsering the business questions, we can use simulation to create business value. It is unlike most predicting models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5DE31-8DB2-444A-B75D-2F61D800ACD3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6026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Using the analysis of predictive models as the simulation </a:t>
            </a:r>
            <a:r>
              <a:rPr lang="en-US" dirty="0"/>
              <a:t>parameters and</a:t>
            </a:r>
            <a:r>
              <a:rPr lang="en-TW" dirty="0"/>
              <a:t> test the result of different business decisions.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Sometimes we can only answer one problem at a time when we got these model 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5DE31-8DB2-444A-B75D-2F61D800ACD3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761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5DE31-8DB2-444A-B75D-2F61D800ACD3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9470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The method we are going to use is discrete event simulation and the core of discrete event simulation is poisson process. </a:t>
            </a:r>
          </a:p>
          <a:p>
            <a:r>
              <a:rPr lang="en-TW" dirty="0"/>
              <a:t>The poisson process means there are a lot of events and the interval time between events follows exponential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5DE31-8DB2-444A-B75D-2F61D800ACD3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9843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5DE31-8DB2-444A-B75D-2F61D800ACD3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6693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company will need to compare the benefit of carrying out aggressive marketing and enhancing the inventory techniques.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5DE31-8DB2-444A-B75D-2F61D800ACD3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091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To evaluate the ratio, we should compare the value with other competitors. 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5DE31-8DB2-444A-B75D-2F61D800ACD3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2227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biggest limitations of current price elasticity models is that they fail to account for variations across time.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5DE31-8DB2-444A-B75D-2F61D800ACD3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528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2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7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2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3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493ED-0C45-4BF6-BEF7-943BC7E9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44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E8AE8-D77D-0640-9D1F-D66D3C03F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808722" cy="3204134"/>
          </a:xfrm>
        </p:spPr>
        <p:txBody>
          <a:bodyPr anchor="b">
            <a:normAutofit/>
          </a:bodyPr>
          <a:lstStyle/>
          <a:p>
            <a:r>
              <a:rPr lang="en-TW" sz="4000" dirty="0"/>
              <a:t>Profit Simulation </a:t>
            </a:r>
            <a:r>
              <a:rPr lang="en-TW" sz="3700" dirty="0"/>
              <a:t>  </a:t>
            </a:r>
            <a:r>
              <a:rPr lang="en-TW" sz="3300" b="0" dirty="0"/>
              <a:t>Inventory Management and Pricing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092B-4DD3-F043-9821-1A163D1D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808721" cy="1208141"/>
          </a:xfrm>
        </p:spPr>
        <p:txBody>
          <a:bodyPr>
            <a:normAutofit/>
          </a:bodyPr>
          <a:lstStyle/>
          <a:p>
            <a:r>
              <a:rPr lang="en-TW" sz="2000" dirty="0"/>
              <a:t>Richard Tseng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95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1903-9A54-3045-BB54-3740A556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/>
              <a:t>Simulation Results</a:t>
            </a:r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F45635-941A-924F-8494-492D78151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104057"/>
              </p:ext>
            </p:extLst>
          </p:nvPr>
        </p:nvGraphicFramePr>
        <p:xfrm>
          <a:off x="1012032" y="3649664"/>
          <a:ext cx="10167936" cy="173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84">
                  <a:extLst>
                    <a:ext uri="{9D8B030D-6E8A-4147-A177-3AD203B41FA5}">
                      <a16:colId xmlns:a16="http://schemas.microsoft.com/office/drawing/2014/main" val="1963815860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1030708131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371672133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927375177"/>
                    </a:ext>
                  </a:extLst>
                </a:gridCol>
              </a:tblGrid>
              <a:tr h="5471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r>
                        <a:rPr lang="en-TW" b="1" dirty="0">
                          <a:solidFill>
                            <a:sysClr val="windowText" lastClr="000000"/>
                          </a:solidFill>
                        </a:rPr>
                        <a:t>ricing / Refill level / Average Profit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ysClr val="windowText" lastClr="000000"/>
                          </a:solidFill>
                        </a:rPr>
                        <a:t>8%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ysClr val="windowText" lastClr="000000"/>
                          </a:solidFill>
                        </a:rPr>
                        <a:t>15%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ysClr val="windowText" lastClr="000000"/>
                          </a:solidFill>
                        </a:rPr>
                        <a:t>30%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009327"/>
                  </a:ext>
                </a:extLst>
              </a:tr>
              <a:tr h="5471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r>
                        <a:rPr lang="en-TW" b="1" dirty="0"/>
                        <a:t>onstant pricing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ysClr val="windowText" lastClr="000000"/>
                          </a:solidFill>
                        </a:rPr>
                        <a:t>77939.50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ysClr val="windowText" lastClr="000000"/>
                          </a:solidFill>
                        </a:rPr>
                        <a:t>62440.08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ysClr val="windowText" lastClr="000000"/>
                          </a:solidFill>
                        </a:rPr>
                        <a:t>6780.92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27527"/>
                  </a:ext>
                </a:extLst>
              </a:tr>
              <a:tr h="5471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  <a:r>
                        <a:rPr lang="en-TW" b="1" dirty="0"/>
                        <a:t>inear pricing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ysClr val="windowText" lastClr="000000"/>
                          </a:solidFill>
                        </a:rPr>
                        <a:t>81808.64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ysClr val="windowText" lastClr="000000"/>
                          </a:solidFill>
                        </a:rPr>
                        <a:t>65786.06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ysClr val="windowText" lastClr="000000"/>
                          </a:solidFill>
                        </a:rPr>
                        <a:t>8442.41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3467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236D30-145A-1544-AD2D-20E9BA0FC44C}"/>
              </a:ext>
            </a:extLst>
          </p:cNvPr>
          <p:cNvSpPr txBox="1"/>
          <p:nvPr/>
        </p:nvSpPr>
        <p:spPr>
          <a:xfrm>
            <a:off x="1227327" y="2562006"/>
            <a:ext cx="973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using </a:t>
            </a:r>
            <a:r>
              <a:rPr lang="en-TW" dirty="0"/>
              <a:t>linear Pricing and setting refill level at 8%, we can get the highest average profit. </a:t>
            </a:r>
          </a:p>
          <a:p>
            <a:r>
              <a:rPr lang="en-TW" dirty="0"/>
              <a:t>The best strategy is 12 times higher than the worst one. </a:t>
            </a:r>
          </a:p>
        </p:txBody>
      </p:sp>
    </p:spTree>
    <p:extLst>
      <p:ext uri="{BB962C8B-B14F-4D97-AF65-F5344CB8AC3E}">
        <p14:creationId xmlns:p14="http://schemas.microsoft.com/office/powerpoint/2010/main" val="10219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E3DCA-4812-8443-9B13-D43FF52C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TW" sz="3200" dirty="0"/>
              <a:t>Simulation Results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5918-E097-904D-851E-E5D25DC9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The expected revenue is $198k and the expected cost is $116k. This makes the expected yearly profit around $82k. And the gross margin is around 41%</a:t>
            </a:r>
            <a:endParaRPr lang="en-TW" sz="1800" dirty="0"/>
          </a:p>
          <a:p>
            <a:endParaRPr lang="en-TW" sz="18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A1A6B64-7C3A-E542-BB78-07B535F41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57783" y="2738205"/>
            <a:ext cx="5481508" cy="346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0C7A243-2051-6B46-94DA-A55A4D5EF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205639" y="2765630"/>
            <a:ext cx="5509365" cy="341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6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5DE80-8FDF-684C-8B93-73071F9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TW" sz="2800" dirty="0"/>
              <a:t>Simulation Results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998F-75BA-4545-BD94-2499247D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800" dirty="0"/>
              <a:t>What is the average orange freshness we sell to our customers</a:t>
            </a:r>
          </a:p>
          <a:p>
            <a:r>
              <a:rPr lang="en-US" sz="1800" dirty="0"/>
              <a:t>The average freshness level is 74.6 out of 100. As a result, the company may face risk of losing customers if they have higher expectations of freshness.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C546645-3F7A-6948-9FDF-84ED90E4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20640" y="1273974"/>
            <a:ext cx="6656831" cy="420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49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5DE80-8FDF-684C-8B93-73071F9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TW" sz="2800" dirty="0"/>
              <a:t>Simulation Results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998F-75BA-4545-BD94-2499247D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How many units of orange are decayed and throwed away per year</a:t>
            </a:r>
          </a:p>
          <a:p>
            <a:r>
              <a:rPr lang="en-US" sz="1700" dirty="0"/>
              <a:t>The average number of decayed oranges is around 467 units. This is worth of $14~$20k revenue according to the average selling price.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25D86E2-EBE5-CE4B-93FB-C944598E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120640" y="1273974"/>
            <a:ext cx="6656831" cy="420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98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5DE80-8FDF-684C-8B93-73071F9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TW" sz="2800" dirty="0"/>
              <a:t>Simulation Results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998F-75BA-4545-BD94-2499247D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971511"/>
          </a:xfrm>
        </p:spPr>
        <p:txBody>
          <a:bodyPr>
            <a:normAutofit/>
          </a:bodyPr>
          <a:lstStyle/>
          <a:p>
            <a:r>
              <a:rPr lang="en-US" sz="1800" dirty="0"/>
              <a:t>How many customers come without buying anything (arrived but didn’t buy any oranges)</a:t>
            </a:r>
          </a:p>
          <a:p>
            <a:r>
              <a:rPr lang="en-US" sz="1800" dirty="0"/>
              <a:t>Nearly a quart of customers did not buy any orange.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998FD44-717D-494A-AB1E-B148AA540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20640" y="1284241"/>
            <a:ext cx="6656832" cy="41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77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5DE80-8FDF-684C-8B93-73071F9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/>
              <a:t>Simulation Results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998F-75BA-4545-BD94-2499247D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How many times did we refill the inventory</a:t>
            </a:r>
          </a:p>
          <a:p>
            <a:r>
              <a:rPr lang="en-US" sz="1700" dirty="0"/>
              <a:t>The average inventory refill times is around 41 times per year.</a:t>
            </a:r>
          </a:p>
          <a:p>
            <a:r>
              <a:rPr lang="en-US" sz="1700" dirty="0"/>
              <a:t>Every 8-9 days, the company will need to refill again, and the frequency will change correspondingly during the peak and trough. </a:t>
            </a:r>
          </a:p>
        </p:txBody>
      </p:sp>
      <p:pic>
        <p:nvPicPr>
          <p:cNvPr id="21" name="Google Shape;183;p17">
            <a:extLst>
              <a:ext uri="{FF2B5EF4-FFF2-40B4-BE49-F238E27FC236}">
                <a16:creationId xmlns:a16="http://schemas.microsoft.com/office/drawing/2014/main" id="{AB875EF5-3606-304E-AEC3-B2DEB00E3877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5198819" y="1323411"/>
            <a:ext cx="6500474" cy="4110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812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5DE80-8FDF-684C-8B93-73071F9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TW" sz="2800" dirty="0"/>
              <a:t>Simulation Results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998F-75BA-4545-BD94-2499247D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How many times we cannot fulfill customers' demand (the inventory level is smaller than the demand)</a:t>
            </a:r>
          </a:p>
          <a:p>
            <a:r>
              <a:rPr lang="en-US" sz="1700" dirty="0"/>
              <a:t>The probability that the company cannot meet the customer’s demand due to lack of inventory is 9%.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E9C6089-3B12-5040-8DB2-8B98F0DA8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20640" y="1273974"/>
            <a:ext cx="6656831" cy="420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62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5DE80-8FDF-684C-8B93-73071F9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TW" sz="2800" dirty="0"/>
              <a:t>Simulation Results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998F-75BA-4545-BD94-2499247D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800" dirty="0"/>
              <a:t>How many days the inventory level equals to 0?</a:t>
            </a:r>
          </a:p>
          <a:p>
            <a:r>
              <a:rPr lang="en-US" sz="1800" dirty="0"/>
              <a:t>The probability that the company will end a day without any oranges is around 6%. </a:t>
            </a:r>
          </a:p>
          <a:p>
            <a:r>
              <a:rPr lang="en-US" sz="1800" dirty="0"/>
              <a:t>To some extent, the current supply chain is efficient enough to meet the demand.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B1CBC50-9AF1-3648-A065-EAAEF3B90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120640" y="1273974"/>
            <a:ext cx="6656831" cy="420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61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5DE80-8FDF-684C-8B93-73071F9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TW" sz="2800" dirty="0"/>
              <a:t>Simulation Results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998F-75BA-4545-BD94-2499247D4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What is the effect of hurricane on the best strategy?</a:t>
            </a:r>
          </a:p>
          <a:p>
            <a:r>
              <a:rPr lang="en-US" sz="1700" dirty="0"/>
              <a:t>The effect of hurricane is around $1.5k profit annually, which is around 2% profit. Therefore, the influence of natural disaster is under control.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E3DB1B7-8474-F54B-AF39-0DDFB3474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120640" y="1273974"/>
            <a:ext cx="6656831" cy="420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6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3B37-30DA-3A4F-8757-EAF28C63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Price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73EA3-6F5B-7341-A752-D3815E27DB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𝐷𝑒𝑚𝑎𝑛𝑑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𝑃𝑟𝑖𝑐𝑒</m:t>
                          </m:r>
                        </m:den>
                      </m:f>
                    </m:oMath>
                  </m:oMathPara>
                </a14:m>
                <a:endParaRPr lang="en-TW" dirty="0"/>
              </a:p>
              <a:p>
                <a:endParaRPr lang="en-TW" dirty="0"/>
              </a:p>
              <a:p>
                <a:r>
                  <a:rPr lang="en-TW" sz="2000" dirty="0"/>
                  <a:t>A measurement of how customers react to price change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/>
                        </m:ctrlPr>
                      </m:dPr>
                      <m:e>
                        <m:r>
                          <a:rPr lang="en-US" sz="2000" b="0" i="1" smtClean="0"/>
                          <m:t>𝐸</m:t>
                        </m:r>
                      </m:e>
                    </m:d>
                    <m:r>
                      <a:rPr lang="en-US" sz="2000" b="0" i="1" smtClean="0"/>
                      <m:t>&gt;1</m:t>
                    </m:r>
                  </m:oMath>
                </a14:m>
                <a:r>
                  <a:rPr lang="en-US" sz="2000" dirty="0"/>
                  <a:t>, then the variation in demand is larger than the variation in price, thus we call the product elastic.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/>
                        </m:ctrlPr>
                      </m:dPr>
                      <m:e>
                        <m:r>
                          <a:rPr lang="en-US" sz="2000" i="1" smtClean="0"/>
                          <m:t>𝐸</m:t>
                        </m:r>
                      </m:e>
                    </m:d>
                    <m:r>
                      <a:rPr lang="en-US" sz="2000" b="0" i="1" smtClean="0"/>
                      <m:t>&lt;</m:t>
                    </m:r>
                    <m:r>
                      <a:rPr lang="en-US" sz="2000" i="1" smtClean="0"/>
                      <m:t>1</m:t>
                    </m:r>
                  </m:oMath>
                </a14:m>
                <a:r>
                  <a:rPr lang="en-US" sz="2000" dirty="0"/>
                  <a:t>, variation in price results in less drastic variation in demand, so the product is inelastic.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73EA3-6F5B-7341-A752-D3815E27D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46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9131-C5FF-7C4B-A0B8-182B1A9C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TW" dirty="0"/>
              <a:t>usiness Value of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FA1B-964A-574C-A82B-FE2F15D1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Purpose of Simulation: simulation can be used to predict the future behavior of a “system” and determine what you can do to influence that future behavior. </a:t>
            </a:r>
          </a:p>
          <a:p>
            <a:r>
              <a:rPr lang="en-TW" dirty="0"/>
              <a:t>Business Value: unlike most predicting models, simulation gives you a systematical view rather than a point of forecast.</a:t>
            </a:r>
          </a:p>
        </p:txBody>
      </p:sp>
    </p:spTree>
    <p:extLst>
      <p:ext uri="{BB962C8B-B14F-4D97-AF65-F5344CB8AC3E}">
        <p14:creationId xmlns:p14="http://schemas.microsoft.com/office/powerpoint/2010/main" val="315146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A5854-AE37-6D49-9E3D-000FDB19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TW" sz="2800"/>
              <a:t>Fixed Price Elasticity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E6B106-E354-6840-9180-CC1A850F1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3412219" cy="38583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7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sz="17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7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700" b="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(0, 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7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sz="1700" dirty="0"/>
              </a:p>
              <a:p>
                <a:pPr marL="0" indent="0">
                  <a:buNone/>
                </a:pPr>
                <a:r>
                  <a:rPr lang="en-US" sz="1400" dirty="0"/>
                  <a:t>confidence interval: (</a:t>
                </a:r>
                <a:r>
                  <a:rPr lang="en-TW" sz="1400" dirty="0"/>
                  <a:t>-26.297, -24.501)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m</a:t>
                </a:r>
                <a:r>
                  <a:rPr lang="en-TW" sz="1400" dirty="0"/>
                  <a:t>edian absolute error: 0.76</a:t>
                </a:r>
              </a:p>
              <a:p>
                <a:pPr marL="0" indent="0">
                  <a:buNone/>
                </a:pPr>
                <a:r>
                  <a:rPr lang="en-US" sz="1400" dirty="0"/>
                  <a:t>m</a:t>
                </a:r>
                <a:r>
                  <a:rPr lang="en-TW" sz="1400" dirty="0"/>
                  <a:t>ean absolute error: 0.8</a:t>
                </a:r>
              </a:p>
              <a:p>
                <a:pPr marL="0" indent="0">
                  <a:buNone/>
                </a:pPr>
                <a:endParaRPr lang="en-TW" sz="1400" dirty="0"/>
              </a:p>
              <a:p>
                <a:r>
                  <a:rPr lang="en-TW" sz="1700" dirty="0"/>
                  <a:t>In general, this time series model fits well. </a:t>
                </a:r>
                <a:r>
                  <a:rPr lang="en-US" sz="1700" dirty="0"/>
                  <a:t>A</a:t>
                </a:r>
                <a:r>
                  <a:rPr lang="en-TW" sz="1700" dirty="0"/>
                  <a:t>nd, the result indicates we can gain more profitability as we fund more on the products.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E6B106-E354-6840-9180-CC1A850F1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3412219" cy="3858386"/>
              </a:xfrm>
              <a:blipFill>
                <a:blip r:embed="rId2"/>
                <a:stretch>
                  <a:fillRect l="-1111" r="-222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4E3D562-C150-554C-B7FF-F7AD2EE4B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273974"/>
            <a:ext cx="6656832" cy="420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90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1DB5-F1DE-C44D-BF16-A016673B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Dynamic Price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9E982-08E3-A74C-BEC1-196E2DDEC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TW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TW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TW" dirty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700" dirty="0"/>
                  <a:t>T</a:t>
                </a:r>
                <a:r>
                  <a:rPr lang="en-TW" sz="1700" dirty="0"/>
                  <a:t>his model considers the variations across time.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700" dirty="0"/>
                  <a:t>O</a:t>
                </a:r>
                <a:r>
                  <a:rPr lang="en-TW" sz="1700" dirty="0"/>
                  <a:t>ther time-factors can be included (e.g. weather)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TW" sz="1700" dirty="0"/>
                  <a:t>Higher forecasting accuracy over fixed price elasticity model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1700" dirty="0"/>
                  <a:t>M</a:t>
                </a:r>
                <a:r>
                  <a:rPr lang="en-TW" sz="1700" dirty="0"/>
                  <a:t>aking better decision making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9E982-08E3-A74C-BEC1-196E2DDEC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4" b="-34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307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87B9E-96CE-F844-88ED-C90E0909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537285" cy="1535865"/>
          </a:xfrm>
        </p:spPr>
        <p:txBody>
          <a:bodyPr>
            <a:normAutofit/>
          </a:bodyPr>
          <a:lstStyle/>
          <a:p>
            <a:r>
              <a:rPr lang="en-TW" sz="3200"/>
              <a:t>Dynamic Price Elasticity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B83F5-5E2F-BC49-93EA-150FD39E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365125"/>
            <a:ext cx="6054285" cy="208931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median absolute error: 0.7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mean absolute error: 0.83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We failed to reject the null hypothesis of stable parameters at 5% level (app.)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5B26FBD-D9B7-7B41-8795-B4E33DB33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90" b="-2"/>
          <a:stretch/>
        </p:blipFill>
        <p:spPr>
          <a:xfrm>
            <a:off x="360715" y="2731167"/>
            <a:ext cx="11470570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3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409E-9A4A-634B-873B-C73B4267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58F6-434D-E74D-9F75-4F3F88EE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29633"/>
            <a:ext cx="10168128" cy="4459265"/>
          </a:xfrm>
        </p:spPr>
        <p:txBody>
          <a:bodyPr>
            <a:normAutofit fontScale="92500"/>
          </a:bodyPr>
          <a:lstStyle/>
          <a:p>
            <a:r>
              <a:rPr lang="en-TW" dirty="0"/>
              <a:t>The best strategy is 11 times higher than the worst one. </a:t>
            </a:r>
          </a:p>
          <a:p>
            <a:r>
              <a:rPr lang="en-TW" dirty="0"/>
              <a:t>To increase profit, we should make more complicated inventory strategies.</a:t>
            </a:r>
          </a:p>
          <a:p>
            <a:r>
              <a:rPr lang="en-TW" dirty="0"/>
              <a:t>The supply chain is efficient for the current condition.</a:t>
            </a:r>
          </a:p>
          <a:p>
            <a:r>
              <a:rPr lang="en-TW" dirty="0"/>
              <a:t>The influence of hurricane is under control.</a:t>
            </a:r>
          </a:p>
          <a:p>
            <a:r>
              <a:rPr lang="en-TW" dirty="0"/>
              <a:t>According to both price elasticity models, our product is competitive on the market. After optimization, we can gain more profitability by decreasing the selling price. </a:t>
            </a:r>
          </a:p>
          <a:p>
            <a:r>
              <a:rPr lang="en-TW" dirty="0"/>
              <a:t>The settings are relatively simple. In real case, we should also consider the risk of management fault, unexpected competitions, extreme climate change and so on.</a:t>
            </a:r>
          </a:p>
        </p:txBody>
      </p:sp>
    </p:spTree>
    <p:extLst>
      <p:ext uri="{BB962C8B-B14F-4D97-AF65-F5344CB8AC3E}">
        <p14:creationId xmlns:p14="http://schemas.microsoft.com/office/powerpoint/2010/main" val="308336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92272-C541-0845-A4F2-0F4B2407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TW" sz="3200"/>
              <a:t>Appendix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39DCF08-216A-AE15-9CFD-791B06559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CUSUM and CUSUM of squares show we failed to reject the null hypothesis</a:t>
            </a:r>
          </a:p>
          <a:p>
            <a:r>
              <a:rPr lang="en-US" sz="1800" dirty="0"/>
              <a:t>Ho: the price elasticity is stable over time</a:t>
            </a:r>
          </a:p>
          <a:p>
            <a:r>
              <a:rPr lang="en-US" sz="1800" dirty="0"/>
              <a:t>H1: the price elasticity is not stable over time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5BA64190-29DE-014B-8926-6119F4797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40580"/>
            <a:ext cx="5481509" cy="3261497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A66C994-1482-C642-BB31-D1B19632A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835116"/>
            <a:ext cx="5523082" cy="32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5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A89E-6F32-4345-A8E6-6126D7D6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Real Application of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4892-1467-8443-9A9A-BC9547D8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802112" cy="4136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TW" dirty="0"/>
              <a:t>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Collecting and visualizing data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Building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Answering questions based on the predictions</a:t>
            </a:r>
          </a:p>
          <a:p>
            <a:pPr lvl="2"/>
            <a:r>
              <a:rPr lang="en-US" dirty="0"/>
              <a:t>What influence the tobacco manufacturing time?</a:t>
            </a:r>
          </a:p>
          <a:p>
            <a:pPr lvl="2"/>
            <a:r>
              <a:rPr lang="en-US" dirty="0"/>
              <a:t>What is the demand of tobacco in the future?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How does increasing one more production line influence our profit in the future?</a:t>
            </a:r>
          </a:p>
          <a:p>
            <a:pPr marL="457200" lvl="1" indent="0">
              <a:buNone/>
            </a:pPr>
            <a:r>
              <a:rPr lang="en-US" dirty="0"/>
              <a:t>Other business questions …</a:t>
            </a:r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2008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7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17339-FC4D-2943-AB9F-B121F279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TW" sz="3200" dirty="0"/>
              <a:t>Project Overview</a:t>
            </a:r>
          </a:p>
        </p:txBody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EDA7-5CE9-D949-82E7-310E01448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780068"/>
          </a:xfrm>
        </p:spPr>
        <p:txBody>
          <a:bodyPr>
            <a:normAutofit/>
          </a:bodyPr>
          <a:lstStyle/>
          <a:p>
            <a:r>
              <a:rPr lang="en-TW" sz="1800" dirty="0"/>
              <a:t>Maximize our profit by choosing the combination of pricing strategy and inventory refill strategy</a:t>
            </a:r>
          </a:p>
          <a:p>
            <a:r>
              <a:rPr lang="en-US" sz="1800" dirty="0"/>
              <a:t>P</a:t>
            </a:r>
            <a:r>
              <a:rPr lang="en-TW" sz="1800" dirty="0"/>
              <a:t>ricing strategy: constant price / linear price (affected by current inventory level)</a:t>
            </a:r>
          </a:p>
          <a:p>
            <a:r>
              <a:rPr lang="en-TW" sz="1800" dirty="0"/>
              <a:t>Refill strategy: refill our inventory when there is 30%, 15% or 8% invertory left </a:t>
            </a:r>
          </a:p>
          <a:p>
            <a:r>
              <a:rPr lang="en-TW" sz="1800" dirty="0"/>
              <a:t>6 strategy combinations and we will simulate each combination for 1000 times</a:t>
            </a:r>
          </a:p>
          <a:p>
            <a:r>
              <a:rPr lang="en-TW" sz="1800" dirty="0"/>
              <a:t>Choose the combination of strategies with the highest average profit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F101D0-9119-1348-B02C-52F44945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1914506"/>
            <a:ext cx="4097657" cy="292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1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C667-5272-5E40-922C-2605A567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Discrete Event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6611-143B-E343-BF69-9EBFBAA6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Poisson Process: </a:t>
            </a:r>
          </a:p>
          <a:p>
            <a:pPr lvl="1"/>
            <a:r>
              <a:rPr lang="en-TW" dirty="0"/>
              <a:t>Exponential Distribution: the probability distribution of the time between events</a:t>
            </a:r>
          </a:p>
          <a:p>
            <a:pPr lvl="1"/>
            <a:endParaRPr lang="en-TW" dirty="0"/>
          </a:p>
          <a:p>
            <a:pPr lvl="1"/>
            <a:r>
              <a:rPr lang="en-TW" dirty="0"/>
              <a:t>Homogeneous Poisson Process: the arrival rate of a poisson process does not change by time – the manufacturing time of tobacco</a:t>
            </a:r>
          </a:p>
          <a:p>
            <a:pPr lvl="1"/>
            <a:endParaRPr lang="en-TW" dirty="0"/>
          </a:p>
          <a:p>
            <a:pPr lvl="1"/>
            <a:r>
              <a:rPr lang="en-TW" dirty="0"/>
              <a:t>Nonhomogeneous Poisson Process: the arrival rate is a function of time – the demand of tobacco</a:t>
            </a:r>
            <a:r>
              <a:rPr lang="zh-TW" altLang="en-US" dirty="0"/>
              <a:t> </a:t>
            </a:r>
            <a:r>
              <a:rPr lang="en-US" altLang="zh-TW" dirty="0"/>
              <a:t>(people probably buy more tobacco during holiday season)</a:t>
            </a:r>
            <a:endParaRPr lang="en-TW" dirty="0"/>
          </a:p>
          <a:p>
            <a:pPr lvl="1"/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53771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08A3-12F1-0748-92B8-2BEEE6FC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A116-0ECB-E046-8F41-23A55728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company is a fruit store that only sells oranges.</a:t>
            </a:r>
          </a:p>
          <a:p>
            <a:r>
              <a:rPr lang="en-US" dirty="0"/>
              <a:t>I</a:t>
            </a:r>
            <a:r>
              <a:rPr lang="en-TW" dirty="0"/>
              <a:t>nventory</a:t>
            </a:r>
          </a:p>
          <a:p>
            <a:pPr lvl="1"/>
            <a:r>
              <a:rPr lang="en-US" dirty="0"/>
              <a:t>Maximum I</a:t>
            </a:r>
            <a:r>
              <a:rPr lang="en-TW" dirty="0"/>
              <a:t>nventory level: 200 units</a:t>
            </a:r>
          </a:p>
          <a:p>
            <a:pPr lvl="1"/>
            <a:r>
              <a:rPr lang="en-US" dirty="0"/>
              <a:t>S</a:t>
            </a:r>
            <a:r>
              <a:rPr lang="en-TW" dirty="0"/>
              <a:t>tart Unit: 50 units</a:t>
            </a:r>
          </a:p>
          <a:p>
            <a:pPr lvl="1"/>
            <a:r>
              <a:rPr lang="en-US" dirty="0"/>
              <a:t>R</a:t>
            </a:r>
            <a:r>
              <a:rPr lang="en-TW" dirty="0"/>
              <a:t>efill Unit: 50 units</a:t>
            </a:r>
          </a:p>
          <a:p>
            <a:pPr lvl="1"/>
            <a:r>
              <a:rPr lang="en-TW" dirty="0"/>
              <a:t>Freshness Score: (100, 0~5d), (60, 6~10d), (20, 11~15d), (0, above 16d)</a:t>
            </a:r>
          </a:p>
          <a:p>
            <a:pPr lvl="1"/>
            <a:r>
              <a:rPr lang="en-TW" dirty="0"/>
              <a:t>Queue - First In First Out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8865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75636-B509-554F-B1D6-87FA8FCE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TW" sz="3400" dirty="0"/>
              <a:t>Settings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3ECC0-96C7-7B48-A9A1-D8FAAC17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TW" sz="1800" dirty="0"/>
              <a:t>Supply:</a:t>
            </a:r>
          </a:p>
          <a:p>
            <a:pPr lvl="1"/>
            <a:r>
              <a:rPr lang="en-US" sz="1800" dirty="0"/>
              <a:t>O</a:t>
            </a:r>
            <a:r>
              <a:rPr lang="en-TW" sz="1800" dirty="0"/>
              <a:t>range price: 2019 Orange Juice Future Price</a:t>
            </a:r>
          </a:p>
          <a:p>
            <a:pPr lvl="1"/>
            <a:r>
              <a:rPr lang="en-TW" sz="1800" dirty="0"/>
              <a:t>Natural Disaster (Hurricane): simulated from NOAA Florida Hurricane Historical data</a:t>
            </a:r>
          </a:p>
          <a:p>
            <a:pPr lvl="1"/>
            <a:r>
              <a:rPr lang="en-TW" sz="1800" dirty="0"/>
              <a:t>Damage Level: Uniform(0, 1) and will make a 5 days orange price strike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3DEAA3-AAEA-B044-AE06-E66331C4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0776" y="517600"/>
            <a:ext cx="380890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177C19-C707-8F46-91DC-258C42B5A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1" r="2" b="2"/>
          <a:stretch/>
        </p:blipFill>
        <p:spPr bwMode="auto">
          <a:xfrm>
            <a:off x="7069059" y="3429000"/>
            <a:ext cx="423233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72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32DF175-2DD8-4694-B4BB-045DCFCE7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8612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027E5-7B49-F34A-A04B-1FF777DF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16" y="978408"/>
            <a:ext cx="6003511" cy="1106424"/>
          </a:xfrm>
        </p:spPr>
        <p:txBody>
          <a:bodyPr>
            <a:normAutofit/>
          </a:bodyPr>
          <a:lstStyle/>
          <a:p>
            <a:r>
              <a:rPr lang="en-TW" sz="2800" dirty="0"/>
              <a:t>Settings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D2E489-4D01-464E-B3A7-07FA5E0EE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038" y="633619"/>
            <a:ext cx="3710555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604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3073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1E1E984-A6F2-DC41-9A36-0E85207B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614" y="3472468"/>
            <a:ext cx="3557847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8E21-A2E3-7341-B1EF-421FFC93C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864" y="2359152"/>
            <a:ext cx="6003511" cy="3429000"/>
          </a:xfrm>
        </p:spPr>
        <p:txBody>
          <a:bodyPr>
            <a:normAutofit/>
          </a:bodyPr>
          <a:lstStyle/>
          <a:p>
            <a:r>
              <a:rPr lang="en-US" sz="2000"/>
              <a:t>D</a:t>
            </a:r>
            <a:r>
              <a:rPr lang="en-TW" sz="2000"/>
              <a:t>emand</a:t>
            </a:r>
          </a:p>
          <a:p>
            <a:pPr lvl="1"/>
            <a:r>
              <a:rPr lang="en-US" dirty="0"/>
              <a:t>Daily c</a:t>
            </a:r>
            <a:r>
              <a:rPr lang="en-TW" dirty="0"/>
              <a:t>ustomer arrival: follow a nonhomogeneous poisson process</a:t>
            </a:r>
          </a:p>
          <a:p>
            <a:pPr lvl="1"/>
            <a:r>
              <a:rPr lang="en-US" dirty="0"/>
              <a:t>W</a:t>
            </a:r>
            <a:r>
              <a:rPr lang="en-TW" dirty="0"/>
              <a:t>illingness: depends on current orange price and freshness</a:t>
            </a:r>
          </a:p>
          <a:p>
            <a:endParaRPr lang="en-TW" sz="2000"/>
          </a:p>
          <a:p>
            <a:endParaRPr lang="en-TW" sz="2000"/>
          </a:p>
          <a:p>
            <a:endParaRPr lang="en-TW" sz="2000"/>
          </a:p>
        </p:txBody>
      </p:sp>
    </p:spTree>
    <p:extLst>
      <p:ext uri="{BB962C8B-B14F-4D97-AF65-F5344CB8AC3E}">
        <p14:creationId xmlns:p14="http://schemas.microsoft.com/office/powerpoint/2010/main" val="343586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A9A5-8A79-6E48-9E3A-8C517B86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Business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6BEF-A2E6-3D4A-93EC-D045E80D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54683"/>
            <a:ext cx="10168128" cy="43841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many customers come without buying anything (arrived but didn’t buy any oranges)</a:t>
            </a:r>
          </a:p>
          <a:p>
            <a:r>
              <a:rPr lang="en-US" dirty="0"/>
              <a:t>how many days the inventory level equals to 0</a:t>
            </a:r>
          </a:p>
          <a:p>
            <a:r>
              <a:rPr lang="en-US" dirty="0"/>
              <a:t>how many times we refill the inventory</a:t>
            </a:r>
          </a:p>
          <a:p>
            <a:r>
              <a:rPr lang="en-US" dirty="0"/>
              <a:t>how many times we cannot fulfill customers' demand (the inventory level is smaller than the demand)</a:t>
            </a:r>
          </a:p>
          <a:p>
            <a:r>
              <a:rPr lang="en-US" dirty="0"/>
              <a:t>what is the average orange freshness we sell to our customers</a:t>
            </a:r>
          </a:p>
          <a:p>
            <a:r>
              <a:rPr lang="en-US" dirty="0"/>
              <a:t>how many units of orange are decayed and throwed away</a:t>
            </a:r>
          </a:p>
          <a:p>
            <a:r>
              <a:rPr lang="en-US" dirty="0"/>
              <a:t>what is the effect of hurricane on the revenue of recommended strategy?</a:t>
            </a:r>
          </a:p>
          <a:p>
            <a:r>
              <a:rPr lang="en-US" dirty="0"/>
              <a:t>what is the fixed/dynamic price elasticity for the business? </a:t>
            </a:r>
          </a:p>
        </p:txBody>
      </p:sp>
    </p:spTree>
    <p:extLst>
      <p:ext uri="{BB962C8B-B14F-4D97-AF65-F5344CB8AC3E}">
        <p14:creationId xmlns:p14="http://schemas.microsoft.com/office/powerpoint/2010/main" val="27779556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1401</Words>
  <Application>Microsoft Macintosh PowerPoint</Application>
  <PresentationFormat>Widescreen</PresentationFormat>
  <Paragraphs>153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Neue Haas Grotesk Text Pro</vt:lpstr>
      <vt:lpstr>AccentBoxVTI</vt:lpstr>
      <vt:lpstr>Profit Simulation   Inventory Management and Pricing Strategies</vt:lpstr>
      <vt:lpstr>Business Value of Simulation </vt:lpstr>
      <vt:lpstr>Real Application of Simulation</vt:lpstr>
      <vt:lpstr>Project Overview</vt:lpstr>
      <vt:lpstr>Discrete Event Simulation</vt:lpstr>
      <vt:lpstr>Settings</vt:lpstr>
      <vt:lpstr>Settings</vt:lpstr>
      <vt:lpstr>Settings</vt:lpstr>
      <vt:lpstr>Business Problems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Price Elasticity</vt:lpstr>
      <vt:lpstr>Fixed Price Elasticity</vt:lpstr>
      <vt:lpstr>Dynamic Price Elasticity</vt:lpstr>
      <vt:lpstr>Dynamic Price Elasticity</vt:lpstr>
      <vt:lpstr>Conclusions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Simulation   Inventory Management and Pricing Strategies</dc:title>
  <dc:creator>譯平 曾</dc:creator>
  <cp:lastModifiedBy>譯平 曾</cp:lastModifiedBy>
  <cp:revision>27</cp:revision>
  <dcterms:created xsi:type="dcterms:W3CDTF">2021-01-16T06:14:18Z</dcterms:created>
  <dcterms:modified xsi:type="dcterms:W3CDTF">2022-03-13T21:15:26Z</dcterms:modified>
</cp:coreProperties>
</file>