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3"/>
  </p:notesMasterIdLst>
  <p:sldIdLst>
    <p:sldId id="257" r:id="rId2"/>
    <p:sldId id="262" r:id="rId3"/>
    <p:sldId id="263" r:id="rId4"/>
    <p:sldId id="258" r:id="rId5"/>
    <p:sldId id="264" r:id="rId6"/>
    <p:sldId id="281" r:id="rId7"/>
    <p:sldId id="287" r:id="rId8"/>
    <p:sldId id="291" r:id="rId9"/>
    <p:sldId id="259" r:id="rId10"/>
    <p:sldId id="282" r:id="rId11"/>
    <p:sldId id="288" r:id="rId12"/>
    <p:sldId id="289" r:id="rId13"/>
    <p:sldId id="286" r:id="rId14"/>
    <p:sldId id="290" r:id="rId15"/>
    <p:sldId id="285" r:id="rId16"/>
    <p:sldId id="284" r:id="rId17"/>
    <p:sldId id="277" r:id="rId18"/>
    <p:sldId id="283"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64"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A19EFF-B7D0-4402-AEEF-B812F046A7B5}" type="datetimeFigureOut">
              <a:rPr lang="en-US" smtClean="0"/>
              <a:t>5/25/2017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52C5A-FD0E-4999-818D-7CDF1DB26529}" type="slidenum">
              <a:rPr lang="en-US" smtClean="0"/>
              <a:t>‹#›</a:t>
            </a:fld>
            <a:endParaRPr lang="en-US"/>
          </a:p>
        </p:txBody>
      </p:sp>
    </p:spTree>
    <p:extLst>
      <p:ext uri="{BB962C8B-B14F-4D97-AF65-F5344CB8AC3E}">
        <p14:creationId xmlns:p14="http://schemas.microsoft.com/office/powerpoint/2010/main" val="301263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a:t>
            </a:fld>
            <a:endParaRPr lang="en-US"/>
          </a:p>
        </p:txBody>
      </p:sp>
    </p:spTree>
    <p:extLst>
      <p:ext uri="{BB962C8B-B14F-4D97-AF65-F5344CB8AC3E}">
        <p14:creationId xmlns:p14="http://schemas.microsoft.com/office/powerpoint/2010/main" val="2654051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13</a:t>
            </a:fld>
            <a:endParaRPr lang="en-US"/>
          </a:p>
        </p:txBody>
      </p:sp>
    </p:spTree>
    <p:extLst>
      <p:ext uri="{BB962C8B-B14F-4D97-AF65-F5344CB8AC3E}">
        <p14:creationId xmlns:p14="http://schemas.microsoft.com/office/powerpoint/2010/main" val="3807421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15</a:t>
            </a:fld>
            <a:endParaRPr lang="en-US"/>
          </a:p>
        </p:txBody>
      </p:sp>
    </p:spTree>
    <p:extLst>
      <p:ext uri="{BB962C8B-B14F-4D97-AF65-F5344CB8AC3E}">
        <p14:creationId xmlns:p14="http://schemas.microsoft.com/office/powerpoint/2010/main" val="311653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16</a:t>
            </a:fld>
            <a:endParaRPr lang="en-US"/>
          </a:p>
        </p:txBody>
      </p:sp>
    </p:spTree>
    <p:extLst>
      <p:ext uri="{BB962C8B-B14F-4D97-AF65-F5344CB8AC3E}">
        <p14:creationId xmlns:p14="http://schemas.microsoft.com/office/powerpoint/2010/main" val="49867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17</a:t>
            </a:fld>
            <a:endParaRPr lang="en-US"/>
          </a:p>
        </p:txBody>
      </p:sp>
    </p:spTree>
    <p:extLst>
      <p:ext uri="{BB962C8B-B14F-4D97-AF65-F5344CB8AC3E}">
        <p14:creationId xmlns:p14="http://schemas.microsoft.com/office/powerpoint/2010/main" val="3474930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18</a:t>
            </a:fld>
            <a:endParaRPr lang="en-US"/>
          </a:p>
        </p:txBody>
      </p:sp>
    </p:spTree>
    <p:extLst>
      <p:ext uri="{BB962C8B-B14F-4D97-AF65-F5344CB8AC3E}">
        <p14:creationId xmlns:p14="http://schemas.microsoft.com/office/powerpoint/2010/main" val="2623028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19</a:t>
            </a:fld>
            <a:endParaRPr lang="en-US"/>
          </a:p>
        </p:txBody>
      </p:sp>
    </p:spTree>
    <p:extLst>
      <p:ext uri="{BB962C8B-B14F-4D97-AF65-F5344CB8AC3E}">
        <p14:creationId xmlns:p14="http://schemas.microsoft.com/office/powerpoint/2010/main" val="4256047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20</a:t>
            </a:fld>
            <a:endParaRPr lang="en-US"/>
          </a:p>
        </p:txBody>
      </p:sp>
    </p:spTree>
    <p:extLst>
      <p:ext uri="{BB962C8B-B14F-4D97-AF65-F5344CB8AC3E}">
        <p14:creationId xmlns:p14="http://schemas.microsoft.com/office/powerpoint/2010/main" val="2394745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21</a:t>
            </a:fld>
            <a:endParaRPr lang="en-US"/>
          </a:p>
        </p:txBody>
      </p:sp>
    </p:spTree>
    <p:extLst>
      <p:ext uri="{BB962C8B-B14F-4D97-AF65-F5344CB8AC3E}">
        <p14:creationId xmlns:p14="http://schemas.microsoft.com/office/powerpoint/2010/main" val="257394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2</a:t>
            </a:fld>
            <a:endParaRPr lang="en-US"/>
          </a:p>
        </p:txBody>
      </p:sp>
    </p:spTree>
    <p:extLst>
      <p:ext uri="{BB962C8B-B14F-4D97-AF65-F5344CB8AC3E}">
        <p14:creationId xmlns:p14="http://schemas.microsoft.com/office/powerpoint/2010/main" val="1534911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3</a:t>
            </a:fld>
            <a:endParaRPr lang="en-US"/>
          </a:p>
        </p:txBody>
      </p:sp>
    </p:spTree>
    <p:extLst>
      <p:ext uri="{BB962C8B-B14F-4D97-AF65-F5344CB8AC3E}">
        <p14:creationId xmlns:p14="http://schemas.microsoft.com/office/powerpoint/2010/main" val="4287995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4</a:t>
            </a:fld>
            <a:endParaRPr lang="en-US"/>
          </a:p>
        </p:txBody>
      </p:sp>
    </p:spTree>
    <p:extLst>
      <p:ext uri="{BB962C8B-B14F-4D97-AF65-F5344CB8AC3E}">
        <p14:creationId xmlns:p14="http://schemas.microsoft.com/office/powerpoint/2010/main" val="123066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5</a:t>
            </a:fld>
            <a:endParaRPr lang="en-US"/>
          </a:p>
        </p:txBody>
      </p:sp>
    </p:spTree>
    <p:extLst>
      <p:ext uri="{BB962C8B-B14F-4D97-AF65-F5344CB8AC3E}">
        <p14:creationId xmlns:p14="http://schemas.microsoft.com/office/powerpoint/2010/main" val="291885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6</a:t>
            </a:fld>
            <a:endParaRPr lang="en-US"/>
          </a:p>
        </p:txBody>
      </p:sp>
    </p:spTree>
    <p:extLst>
      <p:ext uri="{BB962C8B-B14F-4D97-AF65-F5344CB8AC3E}">
        <p14:creationId xmlns:p14="http://schemas.microsoft.com/office/powerpoint/2010/main" val="1771935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7</a:t>
            </a:fld>
            <a:endParaRPr lang="en-US"/>
          </a:p>
        </p:txBody>
      </p:sp>
    </p:spTree>
    <p:extLst>
      <p:ext uri="{BB962C8B-B14F-4D97-AF65-F5344CB8AC3E}">
        <p14:creationId xmlns:p14="http://schemas.microsoft.com/office/powerpoint/2010/main" val="1736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9</a:t>
            </a:fld>
            <a:endParaRPr lang="en-US"/>
          </a:p>
        </p:txBody>
      </p:sp>
    </p:spTree>
    <p:extLst>
      <p:ext uri="{BB962C8B-B14F-4D97-AF65-F5344CB8AC3E}">
        <p14:creationId xmlns:p14="http://schemas.microsoft.com/office/powerpoint/2010/main" val="3184737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852C5A-FD0E-4999-818D-7CDF1DB26529}" type="slidenum">
              <a:rPr lang="en-US" smtClean="0"/>
              <a:t>10</a:t>
            </a:fld>
            <a:endParaRPr lang="en-US"/>
          </a:p>
        </p:txBody>
      </p:sp>
    </p:spTree>
    <p:extLst>
      <p:ext uri="{BB962C8B-B14F-4D97-AF65-F5344CB8AC3E}">
        <p14:creationId xmlns:p14="http://schemas.microsoft.com/office/powerpoint/2010/main" val="54571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248336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156274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328190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3321170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2310246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3322259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3285574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403198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81684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61186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224067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3478289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7439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309741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274960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400678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D891C3-922D-4D6B-8D56-DD6DDE2B9BD2}" type="datetimeFigureOut">
              <a:rPr lang="en-US" smtClean="0"/>
              <a:t>5/25/2017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26C7D8-C813-47F6-BE16-5624998F4787}" type="slidenum">
              <a:rPr lang="en-US" smtClean="0"/>
              <a:t>‹#›</a:t>
            </a:fld>
            <a:endParaRPr lang="en-US" dirty="0"/>
          </a:p>
        </p:txBody>
      </p:sp>
    </p:spTree>
    <p:extLst>
      <p:ext uri="{BB962C8B-B14F-4D97-AF65-F5344CB8AC3E}">
        <p14:creationId xmlns:p14="http://schemas.microsoft.com/office/powerpoint/2010/main" val="296761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D891C3-922D-4D6B-8D56-DD6DDE2B9BD2}" type="datetimeFigureOut">
              <a:rPr lang="en-US" smtClean="0"/>
              <a:t>5/25/2017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26C7D8-C813-47F6-BE16-5624998F4787}" type="slidenum">
              <a:rPr lang="en-US" smtClean="0"/>
              <a:t>‹#›</a:t>
            </a:fld>
            <a:endParaRPr lang="en-US" dirty="0"/>
          </a:p>
        </p:txBody>
      </p:sp>
    </p:spTree>
    <p:extLst>
      <p:ext uri="{BB962C8B-B14F-4D97-AF65-F5344CB8AC3E}">
        <p14:creationId xmlns:p14="http://schemas.microsoft.com/office/powerpoint/2010/main" val="2292587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Comparative Analysis of Workflow Scheduling Algorithms in Cloud Computing</a:t>
            </a:r>
            <a:endParaRPr lang="en-US" dirty="0">
              <a:solidFill>
                <a:srgbClr val="00206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820" y="2554299"/>
            <a:ext cx="2322395" cy="2314654"/>
          </a:xfrm>
          <a:prstGeom prst="rect">
            <a:avLst/>
          </a:prstGeom>
        </p:spPr>
      </p:pic>
      <p:sp>
        <p:nvSpPr>
          <p:cNvPr id="5" name="TextBox 4"/>
          <p:cNvSpPr txBox="1"/>
          <p:nvPr/>
        </p:nvSpPr>
        <p:spPr>
          <a:xfrm>
            <a:off x="3425839" y="187888"/>
            <a:ext cx="5500726" cy="646331"/>
          </a:xfrm>
          <a:prstGeom prst="rect">
            <a:avLst/>
          </a:prstGeom>
          <a:noFill/>
        </p:spPr>
        <p:txBody>
          <a:bodyPr wrap="square" rtlCol="0">
            <a:spAutoFit/>
          </a:bodyPr>
          <a:lstStyle/>
          <a:p>
            <a:pPr algn="ctr"/>
            <a:r>
              <a:rPr lang="en-IN" sz="3600" b="1" u="sng" dirty="0" smtClean="0">
                <a:solidFill>
                  <a:srgbClr val="002060"/>
                </a:solidFill>
                <a:latin typeface="Times New Roman" pitchFamily="18" charset="0"/>
                <a:cs typeface="Times New Roman" pitchFamily="18" charset="0"/>
              </a:rPr>
              <a:t>MINOR PROJECT</a:t>
            </a:r>
            <a:endParaRPr lang="en-IN" b="1" u="sng" dirty="0">
              <a:solidFill>
                <a:srgbClr val="002060"/>
              </a:solidFill>
              <a:latin typeface="Times New Roman" pitchFamily="18" charset="0"/>
              <a:cs typeface="Times New Roman" pitchFamily="18" charset="0"/>
            </a:endParaRPr>
          </a:p>
        </p:txBody>
      </p:sp>
      <p:sp>
        <p:nvSpPr>
          <p:cNvPr id="8" name="TextBox 7"/>
          <p:cNvSpPr txBox="1"/>
          <p:nvPr/>
        </p:nvSpPr>
        <p:spPr>
          <a:xfrm>
            <a:off x="7534656" y="5185910"/>
            <a:ext cx="4286280" cy="1138773"/>
          </a:xfrm>
          <a:prstGeom prst="rect">
            <a:avLst/>
          </a:prstGeom>
          <a:noFill/>
        </p:spPr>
        <p:txBody>
          <a:bodyPr wrap="square" rtlCol="0">
            <a:spAutoFit/>
          </a:bodyPr>
          <a:lstStyle/>
          <a:p>
            <a:r>
              <a:rPr lang="en-IN" sz="2000" dirty="0" smtClean="0">
                <a:solidFill>
                  <a:srgbClr val="002060"/>
                </a:solidFill>
                <a:latin typeface="Times New Roman" pitchFamily="18" charset="0"/>
                <a:cs typeface="Times New Roman" pitchFamily="18" charset="0"/>
              </a:rPr>
              <a:t>Under the supervision of : </a:t>
            </a:r>
            <a:endParaRPr lang="en-IN" sz="2000" dirty="0">
              <a:solidFill>
                <a:srgbClr val="002060"/>
              </a:solidFill>
              <a:latin typeface="Times New Roman" pitchFamily="18" charset="0"/>
              <a:cs typeface="Times New Roman" pitchFamily="18" charset="0"/>
            </a:endParaRPr>
          </a:p>
          <a:p>
            <a:r>
              <a:rPr lang="en-IN" sz="2400" b="1" dirty="0" smtClean="0">
                <a:solidFill>
                  <a:srgbClr val="002060"/>
                </a:solidFill>
                <a:latin typeface="Times New Roman" pitchFamily="18" charset="0"/>
                <a:cs typeface="Times New Roman" pitchFamily="18" charset="0"/>
              </a:rPr>
              <a:t>Mr. Jasraj Meena</a:t>
            </a:r>
          </a:p>
          <a:p>
            <a:r>
              <a:rPr lang="en-IN" sz="2400" b="1" dirty="0" smtClean="0">
                <a:solidFill>
                  <a:srgbClr val="002060"/>
                </a:solidFill>
                <a:latin typeface="Times New Roman" pitchFamily="18" charset="0"/>
                <a:cs typeface="Times New Roman" pitchFamily="18" charset="0"/>
              </a:rPr>
              <a:t>(COE Department, DTU)</a:t>
            </a:r>
            <a:endParaRPr lang="en-IN" sz="2000" b="1" dirty="0">
              <a:solidFill>
                <a:srgbClr val="002060"/>
              </a:solidFill>
              <a:latin typeface="Times New Roman" pitchFamily="18" charset="0"/>
              <a:cs typeface="Times New Roman" pitchFamily="18" charset="0"/>
            </a:endParaRPr>
          </a:p>
        </p:txBody>
      </p:sp>
      <p:sp>
        <p:nvSpPr>
          <p:cNvPr id="10" name="TextBox 9"/>
          <p:cNvSpPr txBox="1"/>
          <p:nvPr/>
        </p:nvSpPr>
        <p:spPr>
          <a:xfrm>
            <a:off x="2034098" y="5124354"/>
            <a:ext cx="4142104" cy="1200329"/>
          </a:xfrm>
          <a:prstGeom prst="rect">
            <a:avLst/>
          </a:prstGeom>
          <a:noFill/>
        </p:spPr>
        <p:txBody>
          <a:bodyPr wrap="square" rtlCol="0">
            <a:spAutoFit/>
          </a:bodyPr>
          <a:lstStyle/>
          <a:p>
            <a:r>
              <a:rPr lang="en-US" sz="2400" b="1" dirty="0" smtClean="0">
                <a:solidFill>
                  <a:srgbClr val="002060"/>
                </a:solidFill>
              </a:rPr>
              <a:t>Rahul Chauhan (2k14/CO/090)</a:t>
            </a:r>
          </a:p>
          <a:p>
            <a:r>
              <a:rPr lang="en-US" sz="2400" b="1" dirty="0" smtClean="0">
                <a:solidFill>
                  <a:srgbClr val="002060"/>
                </a:solidFill>
              </a:rPr>
              <a:t>Rahul Kumar (2k14/CO/091)</a:t>
            </a:r>
          </a:p>
          <a:p>
            <a:r>
              <a:rPr lang="en-US" sz="2400" b="1" dirty="0" smtClean="0">
                <a:solidFill>
                  <a:srgbClr val="002060"/>
                </a:solidFill>
              </a:rPr>
              <a:t>Rajat Verma (2K14/CO/093)</a:t>
            </a:r>
            <a:endParaRPr lang="en-US" sz="2400" b="1" dirty="0">
              <a:solidFill>
                <a:srgbClr val="002060"/>
              </a:solidFill>
            </a:endParaRPr>
          </a:p>
        </p:txBody>
      </p:sp>
    </p:spTree>
    <p:extLst>
      <p:ext uri="{BB962C8B-B14F-4D97-AF65-F5344CB8AC3E}">
        <p14:creationId xmlns:p14="http://schemas.microsoft.com/office/powerpoint/2010/main" val="3971068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2224" y="795528"/>
            <a:ext cx="9528048" cy="2893100"/>
          </a:xfrm>
          <a:prstGeom prst="rect">
            <a:avLst/>
          </a:prstGeom>
          <a:noFill/>
        </p:spPr>
        <p:txBody>
          <a:bodyPr wrap="square" rtlCol="0">
            <a:spAutoFit/>
          </a:bodyPr>
          <a:lstStyle/>
          <a:p>
            <a:pPr marL="914400" lvl="1" indent="-457200">
              <a:buFont typeface="Wingdings" panose="05000000000000000000" pitchFamily="2" charset="2"/>
              <a:buChar char="Ø"/>
            </a:pPr>
            <a:r>
              <a:rPr lang="en-US" sz="2400" dirty="0">
                <a:solidFill>
                  <a:srgbClr val="002060"/>
                </a:solidFill>
              </a:rPr>
              <a:t>Task Re- assignment phase – </a:t>
            </a:r>
          </a:p>
          <a:p>
            <a:pPr marL="914400" lvl="1" indent="-457200">
              <a:buFont typeface="+mj-lt"/>
              <a:buAutoNum type="alphaLcPeriod"/>
            </a:pPr>
            <a:endParaRPr lang="en-US" sz="2400" dirty="0">
              <a:solidFill>
                <a:srgbClr val="002060"/>
              </a:solidFill>
            </a:endParaRPr>
          </a:p>
          <a:p>
            <a:pPr marL="914400" lvl="1" indent="-457200">
              <a:buFont typeface="Wingdings" panose="05000000000000000000" pitchFamily="2" charset="2"/>
              <a:buChar char="Ø"/>
            </a:pPr>
            <a:endParaRPr lang="en-US" sz="2400" dirty="0" smtClean="0">
              <a:solidFill>
                <a:srgbClr val="002060"/>
              </a:solidFill>
            </a:endParaRPr>
          </a:p>
          <a:p>
            <a:pPr marL="914400" lvl="1" indent="-457200">
              <a:buFont typeface="Wingdings" panose="05000000000000000000" pitchFamily="2" charset="2"/>
              <a:buChar char="Ø"/>
            </a:pPr>
            <a:endParaRPr lang="en-US" sz="2400" dirty="0">
              <a:solidFill>
                <a:srgbClr val="002060"/>
              </a:solidFill>
            </a:endParaRPr>
          </a:p>
          <a:p>
            <a:pPr marL="914400" lvl="1" indent="-457200">
              <a:buFont typeface="Wingdings" panose="05000000000000000000" pitchFamily="2" charset="2"/>
              <a:buChar char="Ø"/>
            </a:pPr>
            <a:r>
              <a:rPr lang="en-US" sz="2400" dirty="0" smtClean="0">
                <a:solidFill>
                  <a:srgbClr val="002060"/>
                </a:solidFill>
              </a:rPr>
              <a:t>DeSlack </a:t>
            </a:r>
            <a:r>
              <a:rPr lang="en-US" sz="2400" dirty="0">
                <a:solidFill>
                  <a:srgbClr val="002060"/>
                </a:solidFill>
              </a:rPr>
              <a:t>policy –</a:t>
            </a:r>
          </a:p>
          <a:p>
            <a:pPr lvl="1"/>
            <a:r>
              <a:rPr lang="en-US" sz="2400" dirty="0">
                <a:solidFill>
                  <a:srgbClr val="002060"/>
                </a:solidFill>
              </a:rPr>
              <a:t>	</a:t>
            </a:r>
            <a:r>
              <a:rPr lang="en-US" sz="2000" dirty="0">
                <a:solidFill>
                  <a:srgbClr val="002060"/>
                </a:solidFill>
              </a:rPr>
              <a:t>To fill the slacks formed during the implementation of algorithm, thus </a:t>
            </a:r>
            <a:r>
              <a:rPr lang="en-US" sz="2000" dirty="0" smtClean="0">
                <a:solidFill>
                  <a:srgbClr val="002060"/>
                </a:solidFill>
              </a:rPr>
              <a:t>	decreasing Ideal </a:t>
            </a:r>
            <a:r>
              <a:rPr lang="en-US" sz="2000" dirty="0">
                <a:solidFill>
                  <a:srgbClr val="002060"/>
                </a:solidFill>
              </a:rPr>
              <a:t>time of VMs</a:t>
            </a:r>
            <a:r>
              <a:rPr lang="en-US" sz="2000" dirty="0" smtClean="0">
                <a:solidFill>
                  <a:srgbClr val="002060"/>
                </a:solidFill>
              </a:rPr>
              <a:t>.</a:t>
            </a:r>
          </a:p>
          <a:p>
            <a:endParaRPr lang="en-US" dirty="0"/>
          </a:p>
        </p:txBody>
      </p:sp>
      <p:pic>
        <p:nvPicPr>
          <p:cNvPr id="3" name="Picture 2"/>
          <p:cNvPicPr>
            <a:picLocks noChangeAspect="1"/>
          </p:cNvPicPr>
          <p:nvPr/>
        </p:nvPicPr>
        <p:blipFill>
          <a:blip r:embed="rId3"/>
          <a:stretch>
            <a:fillRect/>
          </a:stretch>
        </p:blipFill>
        <p:spPr>
          <a:xfrm>
            <a:off x="4790328" y="1366720"/>
            <a:ext cx="4088496" cy="946712"/>
          </a:xfrm>
          <a:prstGeom prst="rect">
            <a:avLst/>
          </a:prstGeom>
        </p:spPr>
      </p:pic>
    </p:spTree>
    <p:extLst>
      <p:ext uri="{BB962C8B-B14F-4D97-AF65-F5344CB8AC3E}">
        <p14:creationId xmlns:p14="http://schemas.microsoft.com/office/powerpoint/2010/main" val="394806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27199" y="509296"/>
            <a:ext cx="9506857" cy="5847755"/>
          </a:xfrm>
          <a:prstGeom prst="rect">
            <a:avLst/>
          </a:prstGeom>
        </p:spPr>
        <p:txBody>
          <a:bodyPr wrap="square">
            <a:spAutoFit/>
          </a:bodyPr>
          <a:lstStyle/>
          <a:p>
            <a:pPr algn="ctr"/>
            <a:r>
              <a:rPr lang="en-US" sz="2800" b="1" u="sng" dirty="0">
                <a:solidFill>
                  <a:srgbClr val="002060"/>
                </a:solidFill>
              </a:rPr>
              <a:t>The ScaleStar </a:t>
            </a:r>
            <a:r>
              <a:rPr lang="en-US" sz="2800" b="1" u="sng" dirty="0" smtClean="0">
                <a:solidFill>
                  <a:srgbClr val="002060"/>
                </a:solidFill>
              </a:rPr>
              <a:t>Heuristic</a:t>
            </a:r>
          </a:p>
          <a:p>
            <a:pPr algn="ctr"/>
            <a:endParaRPr lang="en-US" sz="2800" dirty="0">
              <a:solidFill>
                <a:srgbClr val="002060"/>
              </a:solidFill>
            </a:endParaRPr>
          </a:p>
          <a:p>
            <a:r>
              <a:rPr lang="en-US" sz="2000" b="1" dirty="0">
                <a:solidFill>
                  <a:srgbClr val="002060"/>
                </a:solidFill>
              </a:rPr>
              <a:t>Input</a:t>
            </a:r>
            <a:r>
              <a:rPr lang="en-US" sz="2000" dirty="0">
                <a:solidFill>
                  <a:srgbClr val="002060"/>
                </a:solidFill>
              </a:rPr>
              <a:t>: A DAG G = (N</a:t>
            </a:r>
            <a:r>
              <a:rPr lang="en-US" sz="2000" i="1" dirty="0">
                <a:solidFill>
                  <a:srgbClr val="002060"/>
                </a:solidFill>
              </a:rPr>
              <a:t>, </a:t>
            </a:r>
            <a:r>
              <a:rPr lang="en-US" sz="2000" dirty="0">
                <a:solidFill>
                  <a:srgbClr val="002060"/>
                </a:solidFill>
              </a:rPr>
              <a:t>E) with task execution time and communication. A set V of </a:t>
            </a:r>
            <a:r>
              <a:rPr lang="en-US" sz="2000" i="1" dirty="0">
                <a:solidFill>
                  <a:srgbClr val="002060"/>
                </a:solidFill>
              </a:rPr>
              <a:t>V </a:t>
            </a:r>
            <a:r>
              <a:rPr lang="en-US" sz="2000" dirty="0">
                <a:solidFill>
                  <a:srgbClr val="002060"/>
                </a:solidFill>
              </a:rPr>
              <a:t>VMs with cost of executing tasks and available Budget </a:t>
            </a:r>
            <a:r>
              <a:rPr lang="en-US" sz="2000" i="1" dirty="0">
                <a:solidFill>
                  <a:srgbClr val="002060"/>
                </a:solidFill>
              </a:rPr>
              <a:t>B</a:t>
            </a:r>
            <a:r>
              <a:rPr lang="en-US" sz="2000" dirty="0">
                <a:solidFill>
                  <a:srgbClr val="002060"/>
                </a:solidFill>
              </a:rPr>
              <a:t>.</a:t>
            </a:r>
          </a:p>
          <a:p>
            <a:r>
              <a:rPr lang="en-US" sz="2000" b="1" dirty="0">
                <a:solidFill>
                  <a:srgbClr val="002060"/>
                </a:solidFill>
              </a:rPr>
              <a:t>Output</a:t>
            </a:r>
            <a:r>
              <a:rPr lang="en-US" sz="2000" dirty="0">
                <a:solidFill>
                  <a:srgbClr val="002060"/>
                </a:solidFill>
              </a:rPr>
              <a:t>: A DAG schedule </a:t>
            </a:r>
            <a:r>
              <a:rPr lang="en-US" sz="2000" i="1" dirty="0">
                <a:solidFill>
                  <a:srgbClr val="002060"/>
                </a:solidFill>
              </a:rPr>
              <a:t>S </a:t>
            </a:r>
            <a:r>
              <a:rPr lang="en-US" sz="2000" dirty="0">
                <a:solidFill>
                  <a:srgbClr val="002060"/>
                </a:solidFill>
              </a:rPr>
              <a:t>of G onto V</a:t>
            </a:r>
            <a:r>
              <a:rPr lang="en-US" sz="2000" i="1" dirty="0">
                <a:solidFill>
                  <a:srgbClr val="002060"/>
                </a:solidFill>
              </a:rPr>
              <a:t>.</a:t>
            </a:r>
            <a:endParaRPr lang="en-US" sz="2000" dirty="0">
              <a:solidFill>
                <a:srgbClr val="002060"/>
              </a:solidFill>
            </a:endParaRPr>
          </a:p>
          <a:p>
            <a:r>
              <a:rPr lang="en-US" sz="2000" dirty="0">
                <a:solidFill>
                  <a:srgbClr val="002060"/>
                </a:solidFill>
              </a:rPr>
              <a:t>1. Compute </a:t>
            </a:r>
            <a:r>
              <a:rPr lang="en-US" sz="2000" i="1" dirty="0">
                <a:solidFill>
                  <a:srgbClr val="002060"/>
                </a:solidFill>
              </a:rPr>
              <a:t>b-level </a:t>
            </a:r>
            <a:r>
              <a:rPr lang="en-US" sz="2000" dirty="0">
                <a:solidFill>
                  <a:srgbClr val="002060"/>
                </a:solidFill>
              </a:rPr>
              <a:t>of </a:t>
            </a:r>
            <a:r>
              <a:rPr lang="en-US" sz="2000" i="1" dirty="0">
                <a:solidFill>
                  <a:srgbClr val="002060"/>
                </a:solidFill>
              </a:rPr>
              <a:t>∀</a:t>
            </a:r>
            <a:r>
              <a:rPr lang="en-US" sz="2000" i="1" dirty="0" err="1">
                <a:solidFill>
                  <a:srgbClr val="002060"/>
                </a:solidFill>
              </a:rPr>
              <a:t>ni</a:t>
            </a:r>
            <a:r>
              <a:rPr lang="en-US" sz="2000" i="1" dirty="0">
                <a:solidFill>
                  <a:srgbClr val="002060"/>
                </a:solidFill>
              </a:rPr>
              <a:t> ∈ </a:t>
            </a:r>
            <a:r>
              <a:rPr lang="en-US" sz="2000" dirty="0">
                <a:solidFill>
                  <a:srgbClr val="002060"/>
                </a:solidFill>
              </a:rPr>
              <a:t>N, sort N in decreasing order by </a:t>
            </a:r>
            <a:r>
              <a:rPr lang="en-US" sz="2000" i="1" dirty="0">
                <a:solidFill>
                  <a:srgbClr val="002060"/>
                </a:solidFill>
              </a:rPr>
              <a:t>b-level </a:t>
            </a:r>
            <a:r>
              <a:rPr lang="en-US" sz="2000" dirty="0">
                <a:solidFill>
                  <a:srgbClr val="002060"/>
                </a:solidFill>
              </a:rPr>
              <a:t>value</a:t>
            </a:r>
          </a:p>
          <a:p>
            <a:r>
              <a:rPr lang="en-US" sz="2000" dirty="0">
                <a:solidFill>
                  <a:srgbClr val="002060"/>
                </a:solidFill>
              </a:rPr>
              <a:t>2. Build an array </a:t>
            </a:r>
            <a:r>
              <a:rPr lang="en-US" sz="2000" i="1" dirty="0">
                <a:solidFill>
                  <a:srgbClr val="002060"/>
                </a:solidFill>
              </a:rPr>
              <a:t>A</a:t>
            </a:r>
            <a:r>
              <a:rPr lang="en-US" sz="2000" dirty="0">
                <a:solidFill>
                  <a:srgbClr val="002060"/>
                </a:solidFill>
              </a:rPr>
              <a:t>[</a:t>
            </a:r>
            <a:r>
              <a:rPr lang="en-US" sz="2000" i="1" dirty="0">
                <a:solidFill>
                  <a:srgbClr val="002060"/>
                </a:solidFill>
              </a:rPr>
              <a:t>N</a:t>
            </a:r>
            <a:r>
              <a:rPr lang="en-US" sz="2000" dirty="0">
                <a:solidFill>
                  <a:srgbClr val="002060"/>
                </a:solidFill>
              </a:rPr>
              <a:t>][</a:t>
            </a:r>
            <a:r>
              <a:rPr lang="en-US" sz="2000" i="1" dirty="0">
                <a:solidFill>
                  <a:srgbClr val="002060"/>
                </a:solidFill>
              </a:rPr>
              <a:t>V </a:t>
            </a:r>
            <a:r>
              <a:rPr lang="en-US" sz="2000" dirty="0">
                <a:solidFill>
                  <a:srgbClr val="002060"/>
                </a:solidFill>
              </a:rPr>
              <a:t>], where </a:t>
            </a:r>
            <a:r>
              <a:rPr lang="en-US" sz="2000" i="1" dirty="0">
                <a:solidFill>
                  <a:srgbClr val="002060"/>
                </a:solidFill>
              </a:rPr>
              <a:t>N </a:t>
            </a:r>
            <a:r>
              <a:rPr lang="en-US" sz="2000" dirty="0">
                <a:solidFill>
                  <a:srgbClr val="002060"/>
                </a:solidFill>
              </a:rPr>
              <a:t>is the number of tasks, </a:t>
            </a:r>
            <a:r>
              <a:rPr lang="en-US" sz="2000" i="1" dirty="0">
                <a:solidFill>
                  <a:srgbClr val="002060"/>
                </a:solidFill>
              </a:rPr>
              <a:t>V </a:t>
            </a:r>
            <a:r>
              <a:rPr lang="en-US" sz="2000" dirty="0">
                <a:solidFill>
                  <a:srgbClr val="002060"/>
                </a:solidFill>
              </a:rPr>
              <a:t>is the number of VMs</a:t>
            </a:r>
          </a:p>
          <a:p>
            <a:r>
              <a:rPr lang="en-US" sz="2000" dirty="0">
                <a:solidFill>
                  <a:srgbClr val="002060"/>
                </a:solidFill>
              </a:rPr>
              <a:t>3. For </a:t>
            </a:r>
            <a:r>
              <a:rPr lang="en-US" sz="2000" i="1" dirty="0">
                <a:solidFill>
                  <a:srgbClr val="002060"/>
                </a:solidFill>
              </a:rPr>
              <a:t>∀</a:t>
            </a:r>
            <a:r>
              <a:rPr lang="en-US" sz="2000" i="1" dirty="0" err="1">
                <a:solidFill>
                  <a:srgbClr val="002060"/>
                </a:solidFill>
              </a:rPr>
              <a:t>ni</a:t>
            </a:r>
            <a:r>
              <a:rPr lang="en-US" sz="2000" i="1" dirty="0">
                <a:solidFill>
                  <a:srgbClr val="002060"/>
                </a:solidFill>
              </a:rPr>
              <a:t> ∈ </a:t>
            </a:r>
            <a:r>
              <a:rPr lang="en-US" sz="2000" dirty="0">
                <a:solidFill>
                  <a:srgbClr val="002060"/>
                </a:solidFill>
              </a:rPr>
              <a:t>N and </a:t>
            </a:r>
            <a:r>
              <a:rPr lang="en-US" sz="2000" i="1" dirty="0">
                <a:solidFill>
                  <a:srgbClr val="002060"/>
                </a:solidFill>
              </a:rPr>
              <a:t>∀</a:t>
            </a:r>
            <a:r>
              <a:rPr lang="en-US" sz="2000" i="1" dirty="0" err="1">
                <a:solidFill>
                  <a:srgbClr val="002060"/>
                </a:solidFill>
              </a:rPr>
              <a:t>vj</a:t>
            </a:r>
            <a:r>
              <a:rPr lang="en-US" sz="2000" i="1" dirty="0">
                <a:solidFill>
                  <a:srgbClr val="002060"/>
                </a:solidFill>
              </a:rPr>
              <a:t> ∈ </a:t>
            </a:r>
            <a:r>
              <a:rPr lang="en-US" sz="2000" dirty="0">
                <a:solidFill>
                  <a:srgbClr val="002060"/>
                </a:solidFill>
              </a:rPr>
              <a:t>V </a:t>
            </a:r>
          </a:p>
          <a:p>
            <a:r>
              <a:rPr lang="en-US" sz="2000" dirty="0" smtClean="0">
                <a:solidFill>
                  <a:srgbClr val="002060"/>
                </a:solidFill>
              </a:rPr>
              <a:t>	Compute </a:t>
            </a:r>
            <a:r>
              <a:rPr lang="en-US" sz="2000" i="1" dirty="0">
                <a:solidFill>
                  <a:srgbClr val="002060"/>
                </a:solidFill>
              </a:rPr>
              <a:t>CA</a:t>
            </a:r>
            <a:r>
              <a:rPr lang="en-US" sz="2000" dirty="0">
                <a:solidFill>
                  <a:srgbClr val="002060"/>
                </a:solidFill>
              </a:rPr>
              <a:t>1 (</a:t>
            </a:r>
            <a:r>
              <a:rPr lang="en-US" sz="2000" i="1" dirty="0" err="1">
                <a:solidFill>
                  <a:srgbClr val="002060"/>
                </a:solidFill>
              </a:rPr>
              <a:t>ni</a:t>
            </a:r>
            <a:r>
              <a:rPr lang="en-US" sz="2000" i="1" dirty="0">
                <a:solidFill>
                  <a:srgbClr val="002060"/>
                </a:solidFill>
              </a:rPr>
              <a:t>, </a:t>
            </a:r>
            <a:r>
              <a:rPr lang="en-US" sz="2000" i="1" dirty="0" err="1">
                <a:solidFill>
                  <a:srgbClr val="002060"/>
                </a:solidFill>
              </a:rPr>
              <a:t>vj</a:t>
            </a:r>
            <a:r>
              <a:rPr lang="en-US" sz="2000" i="1" dirty="0">
                <a:solidFill>
                  <a:srgbClr val="002060"/>
                </a:solidFill>
              </a:rPr>
              <a:t>, v</a:t>
            </a:r>
            <a:r>
              <a:rPr lang="en-US" sz="2000" dirty="0">
                <a:solidFill>
                  <a:srgbClr val="002060"/>
                </a:solidFill>
              </a:rPr>
              <a:t>’) and </a:t>
            </a:r>
            <a:r>
              <a:rPr lang="en-US" sz="2000" i="1" dirty="0">
                <a:solidFill>
                  <a:srgbClr val="002060"/>
                </a:solidFill>
              </a:rPr>
              <a:t>CA</a:t>
            </a:r>
            <a:r>
              <a:rPr lang="en-US" sz="2000" dirty="0">
                <a:solidFill>
                  <a:srgbClr val="002060"/>
                </a:solidFill>
              </a:rPr>
              <a:t>1 (</a:t>
            </a:r>
            <a:r>
              <a:rPr lang="en-US" sz="2000" i="1" dirty="0" err="1">
                <a:solidFill>
                  <a:srgbClr val="002060"/>
                </a:solidFill>
              </a:rPr>
              <a:t>ni</a:t>
            </a:r>
            <a:r>
              <a:rPr lang="en-US" sz="2000" i="1" dirty="0">
                <a:solidFill>
                  <a:srgbClr val="002060"/>
                </a:solidFill>
              </a:rPr>
              <a:t>, v</a:t>
            </a:r>
            <a:r>
              <a:rPr lang="en-US" sz="2000" dirty="0">
                <a:solidFill>
                  <a:srgbClr val="002060"/>
                </a:solidFill>
              </a:rPr>
              <a:t>’ </a:t>
            </a:r>
            <a:r>
              <a:rPr lang="en-US" sz="2000" i="1" dirty="0">
                <a:solidFill>
                  <a:srgbClr val="002060"/>
                </a:solidFill>
              </a:rPr>
              <a:t>, </a:t>
            </a:r>
            <a:r>
              <a:rPr lang="en-US" sz="2000" i="1" dirty="0" err="1">
                <a:solidFill>
                  <a:srgbClr val="002060"/>
                </a:solidFill>
              </a:rPr>
              <a:t>vj</a:t>
            </a:r>
            <a:r>
              <a:rPr lang="en-US" sz="2000" dirty="0">
                <a:solidFill>
                  <a:srgbClr val="002060"/>
                </a:solidFill>
              </a:rPr>
              <a:t>) value with </a:t>
            </a:r>
            <a:r>
              <a:rPr lang="en-US" sz="2000" i="1" dirty="0">
                <a:solidFill>
                  <a:srgbClr val="002060"/>
                </a:solidFill>
              </a:rPr>
              <a:t>v</a:t>
            </a:r>
            <a:r>
              <a:rPr lang="en-US" sz="2000" dirty="0">
                <a:solidFill>
                  <a:srgbClr val="002060"/>
                </a:solidFill>
              </a:rPr>
              <a:t>’</a:t>
            </a:r>
            <a:r>
              <a:rPr lang="en-US" sz="2000" i="1" dirty="0">
                <a:solidFill>
                  <a:srgbClr val="002060"/>
                </a:solidFill>
              </a:rPr>
              <a:t> </a:t>
            </a:r>
            <a:r>
              <a:rPr lang="en-US" sz="2000" dirty="0">
                <a:solidFill>
                  <a:srgbClr val="002060"/>
                </a:solidFill>
              </a:rPr>
              <a:t>use Eq.(9)</a:t>
            </a:r>
          </a:p>
          <a:p>
            <a:r>
              <a:rPr lang="en-US" sz="2000" dirty="0" smtClean="0">
                <a:solidFill>
                  <a:srgbClr val="002060"/>
                </a:solidFill>
              </a:rPr>
              <a:t>	If </a:t>
            </a:r>
            <a:r>
              <a:rPr lang="en-US" sz="2000" i="1" dirty="0">
                <a:solidFill>
                  <a:srgbClr val="002060"/>
                </a:solidFill>
              </a:rPr>
              <a:t>CA</a:t>
            </a:r>
            <a:r>
              <a:rPr lang="en-US" sz="2000" dirty="0">
                <a:solidFill>
                  <a:srgbClr val="002060"/>
                </a:solidFill>
              </a:rPr>
              <a:t>1(</a:t>
            </a:r>
            <a:r>
              <a:rPr lang="en-US" sz="2000" i="1" dirty="0" err="1">
                <a:solidFill>
                  <a:srgbClr val="002060"/>
                </a:solidFill>
              </a:rPr>
              <a:t>ni</a:t>
            </a:r>
            <a:r>
              <a:rPr lang="en-US" sz="2000" i="1" dirty="0">
                <a:solidFill>
                  <a:srgbClr val="002060"/>
                </a:solidFill>
              </a:rPr>
              <a:t>, </a:t>
            </a:r>
            <a:r>
              <a:rPr lang="en-US" sz="2000" i="1" dirty="0" err="1">
                <a:solidFill>
                  <a:srgbClr val="002060"/>
                </a:solidFill>
              </a:rPr>
              <a:t>vj</a:t>
            </a:r>
            <a:r>
              <a:rPr lang="en-US" sz="2000" i="1" dirty="0">
                <a:solidFill>
                  <a:srgbClr val="002060"/>
                </a:solidFill>
              </a:rPr>
              <a:t>, v’ </a:t>
            </a:r>
            <a:r>
              <a:rPr lang="en-US" sz="2000" dirty="0">
                <a:solidFill>
                  <a:srgbClr val="002060"/>
                </a:solidFill>
              </a:rPr>
              <a:t>) </a:t>
            </a:r>
            <a:r>
              <a:rPr lang="en-US" sz="2000" i="1" dirty="0">
                <a:solidFill>
                  <a:srgbClr val="002060"/>
                </a:solidFill>
              </a:rPr>
              <a:t>&gt; CA</a:t>
            </a:r>
            <a:r>
              <a:rPr lang="en-US" sz="2000" dirty="0">
                <a:solidFill>
                  <a:srgbClr val="002060"/>
                </a:solidFill>
              </a:rPr>
              <a:t>1(</a:t>
            </a:r>
            <a:r>
              <a:rPr lang="en-US" sz="2000" i="1" dirty="0" err="1">
                <a:solidFill>
                  <a:srgbClr val="002060"/>
                </a:solidFill>
              </a:rPr>
              <a:t>ni</a:t>
            </a:r>
            <a:r>
              <a:rPr lang="en-US" sz="2000" i="1" dirty="0">
                <a:solidFill>
                  <a:srgbClr val="002060"/>
                </a:solidFill>
              </a:rPr>
              <a:t>, v’, </a:t>
            </a:r>
            <a:r>
              <a:rPr lang="en-US" sz="2000" i="1" dirty="0" err="1">
                <a:solidFill>
                  <a:srgbClr val="002060"/>
                </a:solidFill>
              </a:rPr>
              <a:t>vj</a:t>
            </a:r>
            <a:r>
              <a:rPr lang="en-US" sz="2000" dirty="0">
                <a:solidFill>
                  <a:srgbClr val="002060"/>
                </a:solidFill>
              </a:rPr>
              <a:t>), Replace</a:t>
            </a:r>
            <a:r>
              <a:rPr lang="en-US" sz="2000" i="1" dirty="0">
                <a:solidFill>
                  <a:srgbClr val="002060"/>
                </a:solidFill>
              </a:rPr>
              <a:t> v’ </a:t>
            </a:r>
            <a:r>
              <a:rPr lang="en-US" sz="2000" dirty="0">
                <a:solidFill>
                  <a:srgbClr val="002060"/>
                </a:solidFill>
              </a:rPr>
              <a:t>with </a:t>
            </a:r>
            <a:r>
              <a:rPr lang="en-US" sz="2000" i="1" dirty="0" err="1">
                <a:solidFill>
                  <a:srgbClr val="002060"/>
                </a:solidFill>
              </a:rPr>
              <a:t>vj</a:t>
            </a:r>
            <a:r>
              <a:rPr lang="en-US" sz="2000" i="1" dirty="0">
                <a:solidFill>
                  <a:srgbClr val="002060"/>
                </a:solidFill>
              </a:rPr>
              <a:t> </a:t>
            </a:r>
            <a:r>
              <a:rPr lang="en-US" sz="2000" dirty="0">
                <a:solidFill>
                  <a:srgbClr val="002060"/>
                </a:solidFill>
              </a:rPr>
              <a:t>, assign </a:t>
            </a:r>
            <a:r>
              <a:rPr lang="en-US" sz="2000" i="1" dirty="0" err="1">
                <a:solidFill>
                  <a:srgbClr val="002060"/>
                </a:solidFill>
              </a:rPr>
              <a:t>ni</a:t>
            </a:r>
            <a:r>
              <a:rPr lang="en-US" sz="2000" i="1" dirty="0">
                <a:solidFill>
                  <a:srgbClr val="002060"/>
                </a:solidFill>
              </a:rPr>
              <a:t> </a:t>
            </a:r>
            <a:r>
              <a:rPr lang="en-US" sz="2000" dirty="0">
                <a:solidFill>
                  <a:srgbClr val="002060"/>
                </a:solidFill>
              </a:rPr>
              <a:t>on </a:t>
            </a:r>
            <a:r>
              <a:rPr lang="en-US" sz="2000" i="1" dirty="0">
                <a:solidFill>
                  <a:srgbClr val="002060"/>
                </a:solidFill>
              </a:rPr>
              <a:t>v’</a:t>
            </a:r>
            <a:endParaRPr lang="en-US" sz="2000" dirty="0">
              <a:solidFill>
                <a:srgbClr val="002060"/>
              </a:solidFill>
            </a:endParaRPr>
          </a:p>
          <a:p>
            <a:r>
              <a:rPr lang="en-US" sz="2000" dirty="0">
                <a:solidFill>
                  <a:srgbClr val="002060"/>
                </a:solidFill>
              </a:rPr>
              <a:t>4. Compute </a:t>
            </a:r>
            <a:r>
              <a:rPr lang="en-US" sz="2000" i="1" dirty="0" err="1">
                <a:solidFill>
                  <a:srgbClr val="002060"/>
                </a:solidFill>
              </a:rPr>
              <a:t>makespanold</a:t>
            </a:r>
            <a:r>
              <a:rPr lang="en-US" sz="2000" i="1" dirty="0">
                <a:solidFill>
                  <a:srgbClr val="002060"/>
                </a:solidFill>
              </a:rPr>
              <a:t> </a:t>
            </a:r>
            <a:r>
              <a:rPr lang="en-US" sz="2000" dirty="0">
                <a:solidFill>
                  <a:srgbClr val="002060"/>
                </a:solidFill>
              </a:rPr>
              <a:t>and </a:t>
            </a:r>
            <a:r>
              <a:rPr lang="en-US" sz="2000" i="1" dirty="0" err="1">
                <a:solidFill>
                  <a:srgbClr val="002060"/>
                </a:solidFill>
              </a:rPr>
              <a:t>costold</a:t>
            </a:r>
            <a:r>
              <a:rPr lang="en-US" sz="2000" i="1" dirty="0">
                <a:solidFill>
                  <a:srgbClr val="002060"/>
                </a:solidFill>
              </a:rPr>
              <a:t> </a:t>
            </a:r>
            <a:r>
              <a:rPr lang="en-US" sz="2000" dirty="0">
                <a:solidFill>
                  <a:srgbClr val="002060"/>
                </a:solidFill>
              </a:rPr>
              <a:t>according to </a:t>
            </a:r>
            <a:r>
              <a:rPr lang="en-US" sz="2000" i="1" dirty="0">
                <a:solidFill>
                  <a:srgbClr val="002060"/>
                </a:solidFill>
              </a:rPr>
              <a:t>S</a:t>
            </a:r>
            <a:endParaRPr lang="en-US" sz="2000" dirty="0">
              <a:solidFill>
                <a:srgbClr val="002060"/>
              </a:solidFill>
            </a:endParaRPr>
          </a:p>
          <a:p>
            <a:r>
              <a:rPr lang="en-US" sz="2000" dirty="0">
                <a:solidFill>
                  <a:srgbClr val="002060"/>
                </a:solidFill>
              </a:rPr>
              <a:t>5. For </a:t>
            </a:r>
            <a:r>
              <a:rPr lang="en-US" sz="2000" i="1" dirty="0">
                <a:solidFill>
                  <a:srgbClr val="002060"/>
                </a:solidFill>
              </a:rPr>
              <a:t>∀</a:t>
            </a:r>
            <a:r>
              <a:rPr lang="en-US" sz="2000" i="1" dirty="0" err="1">
                <a:solidFill>
                  <a:srgbClr val="002060"/>
                </a:solidFill>
              </a:rPr>
              <a:t>ni</a:t>
            </a:r>
            <a:r>
              <a:rPr lang="en-US" sz="2000" i="1" dirty="0">
                <a:solidFill>
                  <a:srgbClr val="002060"/>
                </a:solidFill>
              </a:rPr>
              <a:t> ∈ </a:t>
            </a:r>
            <a:r>
              <a:rPr lang="en-US" sz="2000" dirty="0">
                <a:solidFill>
                  <a:srgbClr val="002060"/>
                </a:solidFill>
              </a:rPr>
              <a:t>N and </a:t>
            </a:r>
            <a:r>
              <a:rPr lang="en-US" sz="2000" i="1" dirty="0">
                <a:solidFill>
                  <a:srgbClr val="002060"/>
                </a:solidFill>
              </a:rPr>
              <a:t>∀</a:t>
            </a:r>
            <a:r>
              <a:rPr lang="en-US" sz="2000" i="1" dirty="0" err="1">
                <a:solidFill>
                  <a:srgbClr val="002060"/>
                </a:solidFill>
              </a:rPr>
              <a:t>vj</a:t>
            </a:r>
            <a:r>
              <a:rPr lang="en-US" sz="2000" i="1" dirty="0">
                <a:solidFill>
                  <a:srgbClr val="002060"/>
                </a:solidFill>
              </a:rPr>
              <a:t> ∈ </a:t>
            </a:r>
            <a:r>
              <a:rPr lang="en-US" sz="2000" dirty="0">
                <a:solidFill>
                  <a:srgbClr val="002060"/>
                </a:solidFill>
              </a:rPr>
              <a:t>V</a:t>
            </a:r>
          </a:p>
          <a:p>
            <a:r>
              <a:rPr lang="en-US" sz="2000" dirty="0" smtClean="0">
                <a:solidFill>
                  <a:srgbClr val="002060"/>
                </a:solidFill>
              </a:rPr>
              <a:t>	If </a:t>
            </a:r>
            <a:r>
              <a:rPr lang="en-US" sz="2000" dirty="0">
                <a:solidFill>
                  <a:srgbClr val="002060"/>
                </a:solidFill>
              </a:rPr>
              <a:t>task </a:t>
            </a:r>
            <a:r>
              <a:rPr lang="en-US" sz="2000" i="1" dirty="0" err="1">
                <a:solidFill>
                  <a:srgbClr val="002060"/>
                </a:solidFill>
              </a:rPr>
              <a:t>ni</a:t>
            </a:r>
            <a:r>
              <a:rPr lang="en-US" sz="2000" i="1" dirty="0">
                <a:solidFill>
                  <a:srgbClr val="002060"/>
                </a:solidFill>
              </a:rPr>
              <a:t> </a:t>
            </a:r>
            <a:r>
              <a:rPr lang="en-US" sz="2000" dirty="0">
                <a:solidFill>
                  <a:srgbClr val="002060"/>
                </a:solidFill>
              </a:rPr>
              <a:t>is assigned to VM </a:t>
            </a:r>
            <a:r>
              <a:rPr lang="en-US" sz="2000" i="1" dirty="0" err="1">
                <a:solidFill>
                  <a:srgbClr val="002060"/>
                </a:solidFill>
              </a:rPr>
              <a:t>vj</a:t>
            </a:r>
            <a:r>
              <a:rPr lang="en-US" sz="2000" i="1" dirty="0">
                <a:solidFill>
                  <a:srgbClr val="002060"/>
                </a:solidFill>
              </a:rPr>
              <a:t> </a:t>
            </a:r>
            <a:r>
              <a:rPr lang="en-US" sz="2000" dirty="0">
                <a:solidFill>
                  <a:srgbClr val="002060"/>
                </a:solidFill>
              </a:rPr>
              <a:t>, </a:t>
            </a:r>
            <a:r>
              <a:rPr lang="en-US" sz="2000" i="1" dirty="0">
                <a:solidFill>
                  <a:srgbClr val="002060"/>
                </a:solidFill>
              </a:rPr>
              <a:t>A</a:t>
            </a:r>
            <a:r>
              <a:rPr lang="en-US" sz="2000" dirty="0">
                <a:solidFill>
                  <a:srgbClr val="002060"/>
                </a:solidFill>
              </a:rPr>
              <a:t>[</a:t>
            </a:r>
            <a:r>
              <a:rPr lang="en-US" sz="2000" i="1" dirty="0">
                <a:solidFill>
                  <a:srgbClr val="002060"/>
                </a:solidFill>
              </a:rPr>
              <a:t>i</a:t>
            </a:r>
            <a:r>
              <a:rPr lang="en-US" sz="2000" dirty="0">
                <a:solidFill>
                  <a:srgbClr val="002060"/>
                </a:solidFill>
              </a:rPr>
              <a:t>][</a:t>
            </a:r>
            <a:r>
              <a:rPr lang="en-US" sz="2000" i="1" dirty="0">
                <a:solidFill>
                  <a:srgbClr val="002060"/>
                </a:solidFill>
              </a:rPr>
              <a:t>j</a:t>
            </a:r>
            <a:r>
              <a:rPr lang="en-US" sz="2000" dirty="0">
                <a:solidFill>
                  <a:srgbClr val="002060"/>
                </a:solidFill>
              </a:rPr>
              <a:t>] = 0</a:t>
            </a:r>
          </a:p>
          <a:p>
            <a:r>
              <a:rPr lang="en-US" sz="2000" dirty="0" smtClean="0">
                <a:solidFill>
                  <a:srgbClr val="002060"/>
                </a:solidFill>
              </a:rPr>
              <a:t>	Else</a:t>
            </a:r>
            <a:endParaRPr lang="en-US" sz="2000" dirty="0">
              <a:solidFill>
                <a:srgbClr val="002060"/>
              </a:solidFill>
            </a:endParaRPr>
          </a:p>
          <a:p>
            <a:r>
              <a:rPr lang="en-US" sz="2000" dirty="0" smtClean="0">
                <a:solidFill>
                  <a:srgbClr val="002060"/>
                </a:solidFill>
              </a:rPr>
              <a:t>		Compute </a:t>
            </a:r>
            <a:r>
              <a:rPr lang="en-US" sz="2000" i="1" dirty="0" err="1">
                <a:solidFill>
                  <a:srgbClr val="002060"/>
                </a:solidFill>
              </a:rPr>
              <a:t>makespannew</a:t>
            </a:r>
            <a:r>
              <a:rPr lang="en-US" sz="2000" i="1" dirty="0">
                <a:solidFill>
                  <a:srgbClr val="002060"/>
                </a:solidFill>
              </a:rPr>
              <a:t> </a:t>
            </a:r>
            <a:r>
              <a:rPr lang="en-US" sz="2000" dirty="0">
                <a:solidFill>
                  <a:srgbClr val="002060"/>
                </a:solidFill>
              </a:rPr>
              <a:t>assume </a:t>
            </a:r>
            <a:r>
              <a:rPr lang="en-US" sz="2000" i="1" dirty="0" err="1">
                <a:solidFill>
                  <a:srgbClr val="002060"/>
                </a:solidFill>
              </a:rPr>
              <a:t>ni</a:t>
            </a:r>
            <a:r>
              <a:rPr lang="en-US" sz="2000" i="1" dirty="0">
                <a:solidFill>
                  <a:srgbClr val="002060"/>
                </a:solidFill>
              </a:rPr>
              <a:t> </a:t>
            </a:r>
            <a:r>
              <a:rPr lang="en-US" sz="2000" dirty="0">
                <a:solidFill>
                  <a:srgbClr val="002060"/>
                </a:solidFill>
              </a:rPr>
              <a:t>is assigned to VM </a:t>
            </a:r>
            <a:r>
              <a:rPr lang="en-US" sz="2000" i="1" dirty="0" err="1">
                <a:solidFill>
                  <a:srgbClr val="002060"/>
                </a:solidFill>
              </a:rPr>
              <a:t>vj</a:t>
            </a:r>
            <a:endParaRPr lang="en-US" sz="2000" dirty="0">
              <a:solidFill>
                <a:srgbClr val="002060"/>
              </a:solidFill>
            </a:endParaRPr>
          </a:p>
          <a:p>
            <a:r>
              <a:rPr lang="en-US" sz="2000" dirty="0" smtClean="0">
                <a:solidFill>
                  <a:srgbClr val="002060"/>
                </a:solidFill>
              </a:rPr>
              <a:t>		Compute </a:t>
            </a:r>
            <a:r>
              <a:rPr lang="en-US" sz="2000" i="1" dirty="0" err="1">
                <a:solidFill>
                  <a:srgbClr val="002060"/>
                </a:solidFill>
              </a:rPr>
              <a:t>costnew</a:t>
            </a:r>
            <a:r>
              <a:rPr lang="en-US" sz="2000" i="1" dirty="0">
                <a:solidFill>
                  <a:srgbClr val="002060"/>
                </a:solidFill>
              </a:rPr>
              <a:t> </a:t>
            </a:r>
            <a:r>
              <a:rPr lang="en-US" sz="2000" dirty="0">
                <a:solidFill>
                  <a:srgbClr val="002060"/>
                </a:solidFill>
              </a:rPr>
              <a:t>assume </a:t>
            </a:r>
            <a:r>
              <a:rPr lang="en-US" sz="2000" i="1" dirty="0" err="1">
                <a:solidFill>
                  <a:srgbClr val="002060"/>
                </a:solidFill>
              </a:rPr>
              <a:t>ni</a:t>
            </a:r>
            <a:r>
              <a:rPr lang="en-US" sz="2000" i="1" dirty="0">
                <a:solidFill>
                  <a:srgbClr val="002060"/>
                </a:solidFill>
              </a:rPr>
              <a:t> </a:t>
            </a:r>
            <a:r>
              <a:rPr lang="en-US" sz="2000" dirty="0">
                <a:solidFill>
                  <a:srgbClr val="002060"/>
                </a:solidFill>
              </a:rPr>
              <a:t>is assigned to VM </a:t>
            </a:r>
            <a:r>
              <a:rPr lang="en-US" sz="2000" i="1" dirty="0" err="1">
                <a:solidFill>
                  <a:srgbClr val="002060"/>
                </a:solidFill>
              </a:rPr>
              <a:t>vj</a:t>
            </a:r>
            <a:endParaRPr lang="en-US" sz="2000" dirty="0">
              <a:solidFill>
                <a:srgbClr val="002060"/>
              </a:solidFill>
            </a:endParaRPr>
          </a:p>
          <a:p>
            <a:r>
              <a:rPr lang="en-US" sz="2000" i="1" dirty="0" smtClean="0">
                <a:solidFill>
                  <a:srgbClr val="002060"/>
                </a:solidFill>
              </a:rPr>
              <a:t>	A</a:t>
            </a:r>
            <a:r>
              <a:rPr lang="en-US" sz="2000" dirty="0" smtClean="0">
                <a:solidFill>
                  <a:srgbClr val="002060"/>
                </a:solidFill>
              </a:rPr>
              <a:t>[</a:t>
            </a:r>
            <a:r>
              <a:rPr lang="en-US" sz="2000" i="1" dirty="0" smtClean="0">
                <a:solidFill>
                  <a:srgbClr val="002060"/>
                </a:solidFill>
              </a:rPr>
              <a:t>i</a:t>
            </a:r>
            <a:r>
              <a:rPr lang="en-US" sz="2000" dirty="0">
                <a:solidFill>
                  <a:srgbClr val="002060"/>
                </a:solidFill>
              </a:rPr>
              <a:t>][</a:t>
            </a:r>
            <a:r>
              <a:rPr lang="en-US" sz="2000" i="1" dirty="0">
                <a:solidFill>
                  <a:srgbClr val="002060"/>
                </a:solidFill>
              </a:rPr>
              <a:t>j</a:t>
            </a:r>
            <a:r>
              <a:rPr lang="en-US" sz="2000" dirty="0">
                <a:solidFill>
                  <a:srgbClr val="002060"/>
                </a:solidFill>
              </a:rPr>
              <a:t>] = </a:t>
            </a:r>
            <a:r>
              <a:rPr lang="en-US" sz="2000" i="1" dirty="0">
                <a:solidFill>
                  <a:srgbClr val="002060"/>
                </a:solidFill>
              </a:rPr>
              <a:t>CA</a:t>
            </a:r>
            <a:r>
              <a:rPr lang="en-US" sz="2000" dirty="0">
                <a:solidFill>
                  <a:srgbClr val="002060"/>
                </a:solidFill>
              </a:rPr>
              <a:t>2(</a:t>
            </a:r>
            <a:r>
              <a:rPr lang="en-US" sz="2000" i="1" dirty="0">
                <a:solidFill>
                  <a:srgbClr val="002060"/>
                </a:solidFill>
              </a:rPr>
              <a:t>i, j</a:t>
            </a:r>
            <a:r>
              <a:rPr lang="en-US" sz="2000" dirty="0">
                <a:solidFill>
                  <a:srgbClr val="002060"/>
                </a:solidFill>
              </a:rPr>
              <a:t>)</a:t>
            </a:r>
          </a:p>
          <a:p>
            <a:endParaRPr lang="en-US" dirty="0"/>
          </a:p>
        </p:txBody>
      </p:sp>
    </p:spTree>
    <p:extLst>
      <p:ext uri="{BB962C8B-B14F-4D97-AF65-F5344CB8AC3E}">
        <p14:creationId xmlns:p14="http://schemas.microsoft.com/office/powerpoint/2010/main" val="2016884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886" y="993898"/>
            <a:ext cx="8636000" cy="4801314"/>
          </a:xfrm>
          <a:prstGeom prst="rect">
            <a:avLst/>
          </a:prstGeom>
        </p:spPr>
        <p:txBody>
          <a:bodyPr wrap="square">
            <a:spAutoFit/>
          </a:bodyPr>
          <a:lstStyle/>
          <a:p>
            <a:pPr algn="ctr"/>
            <a:r>
              <a:rPr lang="en-US" sz="2800" b="1" u="sng" dirty="0">
                <a:solidFill>
                  <a:srgbClr val="002060"/>
                </a:solidFill>
              </a:rPr>
              <a:t>The ScaleStar </a:t>
            </a:r>
            <a:r>
              <a:rPr lang="en-US" sz="2800" b="1" u="sng" dirty="0" smtClean="0">
                <a:solidFill>
                  <a:srgbClr val="002060"/>
                </a:solidFill>
              </a:rPr>
              <a:t>Heuristic (contd.)</a:t>
            </a:r>
            <a:endParaRPr lang="en-US" sz="2800" b="1" u="sng" dirty="0">
              <a:solidFill>
                <a:srgbClr val="002060"/>
              </a:solidFill>
            </a:endParaRPr>
          </a:p>
          <a:p>
            <a:pPr algn="ctr"/>
            <a:endParaRPr lang="en-US" dirty="0" smtClean="0"/>
          </a:p>
          <a:p>
            <a:r>
              <a:rPr lang="en-US" sz="2000" dirty="0" smtClean="0">
                <a:solidFill>
                  <a:srgbClr val="002060"/>
                </a:solidFill>
              </a:rPr>
              <a:t>6</a:t>
            </a:r>
            <a:r>
              <a:rPr lang="en-US" sz="2000" dirty="0">
                <a:solidFill>
                  <a:srgbClr val="002060"/>
                </a:solidFill>
              </a:rPr>
              <a:t>. Assign all the non-zero values of </a:t>
            </a:r>
            <a:r>
              <a:rPr lang="en-US" sz="2000" i="1" dirty="0">
                <a:solidFill>
                  <a:srgbClr val="002060"/>
                </a:solidFill>
              </a:rPr>
              <a:t>A </a:t>
            </a:r>
            <a:r>
              <a:rPr lang="en-US" sz="2000" dirty="0">
                <a:solidFill>
                  <a:srgbClr val="002060"/>
                </a:solidFill>
              </a:rPr>
              <a:t>to a set A</a:t>
            </a:r>
          </a:p>
          <a:p>
            <a:r>
              <a:rPr lang="en-US" sz="2000" dirty="0">
                <a:solidFill>
                  <a:srgbClr val="002060"/>
                </a:solidFill>
              </a:rPr>
              <a:t>7. Sort </a:t>
            </a:r>
            <a:r>
              <a:rPr lang="en-US" sz="2000" i="1" dirty="0">
                <a:solidFill>
                  <a:srgbClr val="002060"/>
                </a:solidFill>
              </a:rPr>
              <a:t>A </a:t>
            </a:r>
            <a:r>
              <a:rPr lang="en-US" sz="2000" dirty="0">
                <a:solidFill>
                  <a:srgbClr val="002060"/>
                </a:solidFill>
              </a:rPr>
              <a:t>in increasing order by </a:t>
            </a:r>
            <a:r>
              <a:rPr lang="en-US" sz="2000" i="1" dirty="0">
                <a:solidFill>
                  <a:srgbClr val="002060"/>
                </a:solidFill>
              </a:rPr>
              <a:t>CA</a:t>
            </a:r>
            <a:r>
              <a:rPr lang="en-US" sz="2000" dirty="0">
                <a:solidFill>
                  <a:srgbClr val="002060"/>
                </a:solidFill>
              </a:rPr>
              <a:t>2 value</a:t>
            </a:r>
          </a:p>
          <a:p>
            <a:r>
              <a:rPr lang="en-US" sz="2000" dirty="0">
                <a:solidFill>
                  <a:srgbClr val="002060"/>
                </a:solidFill>
              </a:rPr>
              <a:t>8. </a:t>
            </a:r>
            <a:r>
              <a:rPr lang="en-US" sz="2000" i="1" dirty="0">
                <a:solidFill>
                  <a:srgbClr val="002060"/>
                </a:solidFill>
              </a:rPr>
              <a:t>cost </a:t>
            </a:r>
            <a:r>
              <a:rPr lang="en-US" sz="2000" dirty="0">
                <a:solidFill>
                  <a:srgbClr val="002060"/>
                </a:solidFill>
              </a:rPr>
              <a:t>= the current total execution monetary cost</a:t>
            </a:r>
          </a:p>
          <a:p>
            <a:r>
              <a:rPr lang="en-US" sz="2000" dirty="0">
                <a:solidFill>
                  <a:srgbClr val="002060"/>
                </a:solidFill>
              </a:rPr>
              <a:t>9. While (A is not empty)</a:t>
            </a:r>
          </a:p>
          <a:p>
            <a:r>
              <a:rPr lang="en-US" sz="2000" dirty="0" smtClean="0">
                <a:solidFill>
                  <a:srgbClr val="002060"/>
                </a:solidFill>
              </a:rPr>
              <a:t>	If </a:t>
            </a:r>
            <a:r>
              <a:rPr lang="en-US" sz="2000" dirty="0">
                <a:solidFill>
                  <a:srgbClr val="002060"/>
                </a:solidFill>
              </a:rPr>
              <a:t>(</a:t>
            </a:r>
            <a:r>
              <a:rPr lang="en-US" sz="2000" i="1" dirty="0">
                <a:solidFill>
                  <a:srgbClr val="002060"/>
                </a:solidFill>
              </a:rPr>
              <a:t>cost &gt; B</a:t>
            </a:r>
            <a:r>
              <a:rPr lang="en-US" sz="2000" dirty="0">
                <a:solidFill>
                  <a:srgbClr val="002060"/>
                </a:solidFill>
              </a:rPr>
              <a:t>), get the first element value </a:t>
            </a:r>
            <a:r>
              <a:rPr lang="en-US" sz="2000" i="1" dirty="0">
                <a:solidFill>
                  <a:srgbClr val="002060"/>
                </a:solidFill>
              </a:rPr>
              <a:t>A</a:t>
            </a:r>
            <a:r>
              <a:rPr lang="en-US" sz="2000" dirty="0">
                <a:solidFill>
                  <a:srgbClr val="002060"/>
                </a:solidFill>
              </a:rPr>
              <a:t>[</a:t>
            </a:r>
            <a:r>
              <a:rPr lang="en-US" sz="2000" i="1" dirty="0">
                <a:solidFill>
                  <a:srgbClr val="002060"/>
                </a:solidFill>
              </a:rPr>
              <a:t>i</a:t>
            </a:r>
            <a:r>
              <a:rPr lang="en-US" sz="2000" dirty="0">
                <a:solidFill>
                  <a:srgbClr val="002060"/>
                </a:solidFill>
              </a:rPr>
              <a:t>][</a:t>
            </a:r>
            <a:r>
              <a:rPr lang="en-US" sz="2000" i="1" dirty="0">
                <a:solidFill>
                  <a:srgbClr val="002060"/>
                </a:solidFill>
              </a:rPr>
              <a:t>j</a:t>
            </a:r>
            <a:r>
              <a:rPr lang="en-US" sz="2000" dirty="0">
                <a:solidFill>
                  <a:srgbClr val="002060"/>
                </a:solidFill>
              </a:rPr>
              <a:t>]</a:t>
            </a:r>
          </a:p>
          <a:p>
            <a:r>
              <a:rPr lang="en-US" sz="2000" dirty="0" smtClean="0">
                <a:solidFill>
                  <a:srgbClr val="002060"/>
                </a:solidFill>
              </a:rPr>
              <a:t>		(</a:t>
            </a:r>
            <a:r>
              <a:rPr lang="en-US" sz="2000" dirty="0">
                <a:solidFill>
                  <a:srgbClr val="002060"/>
                </a:solidFill>
              </a:rPr>
              <a:t>and remove it) from A</a:t>
            </a:r>
          </a:p>
          <a:p>
            <a:r>
              <a:rPr lang="en-US" sz="2000" dirty="0" smtClean="0">
                <a:solidFill>
                  <a:srgbClr val="002060"/>
                </a:solidFill>
              </a:rPr>
              <a:t>	If </a:t>
            </a:r>
            <a:r>
              <a:rPr lang="en-US" sz="2000" dirty="0">
                <a:solidFill>
                  <a:srgbClr val="002060"/>
                </a:solidFill>
              </a:rPr>
              <a:t>(</a:t>
            </a:r>
            <a:r>
              <a:rPr lang="en-US" sz="2000" i="1" dirty="0">
                <a:solidFill>
                  <a:srgbClr val="002060"/>
                </a:solidFill>
              </a:rPr>
              <a:t>cost ≤ B</a:t>
            </a:r>
            <a:r>
              <a:rPr lang="en-US" sz="2000" dirty="0">
                <a:solidFill>
                  <a:srgbClr val="002060"/>
                </a:solidFill>
              </a:rPr>
              <a:t>), get the last element value </a:t>
            </a:r>
            <a:r>
              <a:rPr lang="en-US" sz="2000" i="1" dirty="0">
                <a:solidFill>
                  <a:srgbClr val="002060"/>
                </a:solidFill>
              </a:rPr>
              <a:t>A</a:t>
            </a:r>
            <a:r>
              <a:rPr lang="en-US" sz="2000" dirty="0">
                <a:solidFill>
                  <a:srgbClr val="002060"/>
                </a:solidFill>
              </a:rPr>
              <a:t>[</a:t>
            </a:r>
            <a:r>
              <a:rPr lang="en-US" sz="2000" i="1" dirty="0">
                <a:solidFill>
                  <a:srgbClr val="002060"/>
                </a:solidFill>
              </a:rPr>
              <a:t>i</a:t>
            </a:r>
            <a:r>
              <a:rPr lang="en-US" sz="2000" dirty="0">
                <a:solidFill>
                  <a:srgbClr val="002060"/>
                </a:solidFill>
              </a:rPr>
              <a:t>][</a:t>
            </a:r>
            <a:r>
              <a:rPr lang="en-US" sz="2000" i="1" dirty="0">
                <a:solidFill>
                  <a:srgbClr val="002060"/>
                </a:solidFill>
              </a:rPr>
              <a:t>j</a:t>
            </a:r>
            <a:r>
              <a:rPr lang="en-US" sz="2000" dirty="0">
                <a:solidFill>
                  <a:srgbClr val="002060"/>
                </a:solidFill>
              </a:rPr>
              <a:t>]</a:t>
            </a:r>
          </a:p>
          <a:p>
            <a:r>
              <a:rPr lang="en-US" sz="2000" dirty="0" smtClean="0">
                <a:solidFill>
                  <a:srgbClr val="002060"/>
                </a:solidFill>
              </a:rPr>
              <a:t>		(</a:t>
            </a:r>
            <a:r>
              <a:rPr lang="en-US" sz="2000" dirty="0">
                <a:solidFill>
                  <a:srgbClr val="002060"/>
                </a:solidFill>
              </a:rPr>
              <a:t>and remove it) from A</a:t>
            </a:r>
          </a:p>
          <a:p>
            <a:r>
              <a:rPr lang="en-US" sz="2000" dirty="0" smtClean="0">
                <a:solidFill>
                  <a:srgbClr val="002060"/>
                </a:solidFill>
              </a:rPr>
              <a:t>	Reassign </a:t>
            </a:r>
            <a:r>
              <a:rPr lang="en-US" sz="2000" dirty="0">
                <a:solidFill>
                  <a:srgbClr val="002060"/>
                </a:solidFill>
              </a:rPr>
              <a:t>task </a:t>
            </a:r>
            <a:r>
              <a:rPr lang="en-US" sz="2000" i="1" dirty="0">
                <a:solidFill>
                  <a:srgbClr val="002060"/>
                </a:solidFill>
              </a:rPr>
              <a:t>i </a:t>
            </a:r>
            <a:r>
              <a:rPr lang="en-US" sz="2000" dirty="0">
                <a:solidFill>
                  <a:srgbClr val="002060"/>
                </a:solidFill>
              </a:rPr>
              <a:t>to VM </a:t>
            </a:r>
            <a:r>
              <a:rPr lang="en-US" sz="2000" i="1" dirty="0">
                <a:solidFill>
                  <a:srgbClr val="002060"/>
                </a:solidFill>
              </a:rPr>
              <a:t>j </a:t>
            </a:r>
            <a:r>
              <a:rPr lang="en-US" sz="2000" dirty="0">
                <a:solidFill>
                  <a:srgbClr val="002060"/>
                </a:solidFill>
              </a:rPr>
              <a:t>and calculate new </a:t>
            </a:r>
            <a:r>
              <a:rPr lang="en-US" sz="2000" dirty="0" smtClean="0">
                <a:solidFill>
                  <a:srgbClr val="002060"/>
                </a:solidFill>
              </a:rPr>
              <a:t>monetary cost </a:t>
            </a:r>
            <a:r>
              <a:rPr lang="en-US" sz="2000" dirty="0">
                <a:solidFill>
                  <a:srgbClr val="002060"/>
                </a:solidFill>
              </a:rPr>
              <a:t>of schedule </a:t>
            </a:r>
            <a:r>
              <a:rPr lang="en-US" sz="2000" i="1" dirty="0">
                <a:solidFill>
                  <a:srgbClr val="002060"/>
                </a:solidFill>
              </a:rPr>
              <a:t>S</a:t>
            </a:r>
            <a:endParaRPr lang="en-US" sz="2000" dirty="0">
              <a:solidFill>
                <a:srgbClr val="002060"/>
              </a:solidFill>
            </a:endParaRPr>
          </a:p>
          <a:p>
            <a:r>
              <a:rPr lang="en-US" sz="2000" dirty="0" smtClean="0">
                <a:solidFill>
                  <a:srgbClr val="002060"/>
                </a:solidFill>
              </a:rPr>
              <a:t>	If </a:t>
            </a:r>
            <a:r>
              <a:rPr lang="en-US" sz="2000" dirty="0">
                <a:solidFill>
                  <a:srgbClr val="002060"/>
                </a:solidFill>
              </a:rPr>
              <a:t>(</a:t>
            </a:r>
            <a:r>
              <a:rPr lang="en-US" sz="2000" i="1" dirty="0">
                <a:solidFill>
                  <a:srgbClr val="002060"/>
                </a:solidFill>
              </a:rPr>
              <a:t>cost &gt; B</a:t>
            </a:r>
            <a:r>
              <a:rPr lang="en-US" sz="2000" dirty="0">
                <a:solidFill>
                  <a:srgbClr val="002060"/>
                </a:solidFill>
              </a:rPr>
              <a:t>), invalidate previous reassignment for</a:t>
            </a:r>
          </a:p>
          <a:p>
            <a:r>
              <a:rPr lang="en-US" sz="2000" dirty="0" smtClean="0">
                <a:solidFill>
                  <a:srgbClr val="002060"/>
                </a:solidFill>
              </a:rPr>
              <a:t>		task </a:t>
            </a:r>
            <a:r>
              <a:rPr lang="en-US" sz="2000" i="1" dirty="0">
                <a:solidFill>
                  <a:srgbClr val="002060"/>
                </a:solidFill>
              </a:rPr>
              <a:t>i </a:t>
            </a:r>
            <a:r>
              <a:rPr lang="en-US" sz="2000" dirty="0">
                <a:solidFill>
                  <a:srgbClr val="002060"/>
                </a:solidFill>
              </a:rPr>
              <a:t>to VM </a:t>
            </a:r>
            <a:r>
              <a:rPr lang="en-US" sz="2000" i="1" dirty="0">
                <a:solidFill>
                  <a:srgbClr val="002060"/>
                </a:solidFill>
              </a:rPr>
              <a:t>j</a:t>
            </a:r>
            <a:endParaRPr lang="en-US" sz="2000" dirty="0">
              <a:solidFill>
                <a:srgbClr val="002060"/>
              </a:solidFill>
            </a:endParaRPr>
          </a:p>
          <a:p>
            <a:r>
              <a:rPr lang="en-US" sz="2000" dirty="0" smtClean="0">
                <a:solidFill>
                  <a:srgbClr val="002060"/>
                </a:solidFill>
              </a:rPr>
              <a:t>10</a:t>
            </a:r>
            <a:r>
              <a:rPr lang="en-US" sz="2000" dirty="0">
                <a:solidFill>
                  <a:srgbClr val="002060"/>
                </a:solidFill>
              </a:rPr>
              <a:t>. If (</a:t>
            </a:r>
            <a:r>
              <a:rPr lang="en-US" sz="2000" i="1" dirty="0">
                <a:solidFill>
                  <a:srgbClr val="002060"/>
                </a:solidFill>
              </a:rPr>
              <a:t>cost &gt; B</a:t>
            </a:r>
            <a:r>
              <a:rPr lang="en-US" sz="2000" dirty="0">
                <a:solidFill>
                  <a:srgbClr val="002060"/>
                </a:solidFill>
              </a:rPr>
              <a:t>), use cheapest assignment for </a:t>
            </a:r>
            <a:r>
              <a:rPr lang="en-US" sz="2000" i="1" dirty="0">
                <a:solidFill>
                  <a:srgbClr val="002060"/>
                </a:solidFill>
              </a:rPr>
              <a:t>S</a:t>
            </a:r>
            <a:endParaRPr lang="en-US" sz="2000" dirty="0">
              <a:solidFill>
                <a:srgbClr val="002060"/>
              </a:solidFill>
            </a:endParaRPr>
          </a:p>
          <a:p>
            <a:r>
              <a:rPr lang="en-US" sz="2000" dirty="0">
                <a:solidFill>
                  <a:srgbClr val="002060"/>
                </a:solidFill>
              </a:rPr>
              <a:t>11. Call </a:t>
            </a:r>
            <a:r>
              <a:rPr lang="en-US" sz="2000" i="1" dirty="0" err="1">
                <a:solidFill>
                  <a:srgbClr val="002060"/>
                </a:solidFill>
              </a:rPr>
              <a:t>DeSlack</a:t>
            </a:r>
            <a:r>
              <a:rPr lang="en-US" sz="2000" i="1" dirty="0">
                <a:solidFill>
                  <a:srgbClr val="002060"/>
                </a:solidFill>
              </a:rPr>
              <a:t> </a:t>
            </a:r>
            <a:r>
              <a:rPr lang="en-US" sz="2000" dirty="0">
                <a:solidFill>
                  <a:srgbClr val="002060"/>
                </a:solidFill>
              </a:rPr>
              <a:t>policy</a:t>
            </a:r>
          </a:p>
        </p:txBody>
      </p:sp>
    </p:spTree>
    <p:extLst>
      <p:ext uri="{BB962C8B-B14F-4D97-AF65-F5344CB8AC3E}">
        <p14:creationId xmlns:p14="http://schemas.microsoft.com/office/powerpoint/2010/main" val="4063876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4528" y="374904"/>
            <a:ext cx="5221224" cy="584775"/>
          </a:xfrm>
          <a:prstGeom prst="rect">
            <a:avLst/>
          </a:prstGeom>
          <a:noFill/>
        </p:spPr>
        <p:txBody>
          <a:bodyPr wrap="square" rtlCol="0">
            <a:spAutoFit/>
          </a:bodyPr>
          <a:lstStyle/>
          <a:p>
            <a:r>
              <a:rPr lang="en-US" sz="3200" b="1" u="sng" dirty="0">
                <a:solidFill>
                  <a:srgbClr val="002060"/>
                </a:solidFill>
              </a:rPr>
              <a:t>3</a:t>
            </a:r>
            <a:r>
              <a:rPr lang="en-US" sz="3200" b="1" u="sng" dirty="0" smtClean="0">
                <a:solidFill>
                  <a:srgbClr val="002060"/>
                </a:solidFill>
              </a:rPr>
              <a:t>. </a:t>
            </a:r>
            <a:r>
              <a:rPr lang="en-US" sz="3200" b="1" u="sng" dirty="0" smtClean="0">
                <a:solidFill>
                  <a:srgbClr val="002060"/>
                </a:solidFill>
              </a:rPr>
              <a:t>BHEFT Algorithm</a:t>
            </a:r>
            <a:endParaRPr lang="en-US" sz="3200" b="1" u="sng" dirty="0">
              <a:solidFill>
                <a:srgbClr val="002060"/>
              </a:solidFill>
            </a:endParaRPr>
          </a:p>
        </p:txBody>
      </p:sp>
      <p:sp>
        <p:nvSpPr>
          <p:cNvPr id="3" name="TextBox 2"/>
          <p:cNvSpPr txBox="1"/>
          <p:nvPr/>
        </p:nvSpPr>
        <p:spPr>
          <a:xfrm>
            <a:off x="1819656" y="1243584"/>
            <a:ext cx="9875520" cy="4431983"/>
          </a:xfrm>
          <a:prstGeom prst="rect">
            <a:avLst/>
          </a:prstGeom>
          <a:noFill/>
        </p:spPr>
        <p:txBody>
          <a:bodyPr wrap="square" rtlCol="0">
            <a:spAutoFit/>
          </a:bodyPr>
          <a:lstStyle/>
          <a:p>
            <a:pPr marL="342900" indent="-342900">
              <a:buFont typeface="+mj-lt"/>
              <a:buAutoNum type="arabicPeriod"/>
            </a:pPr>
            <a:r>
              <a:rPr lang="en-US" sz="2400" dirty="0">
                <a:solidFill>
                  <a:srgbClr val="002060"/>
                </a:solidFill>
              </a:rPr>
              <a:t>BHEFT is based on the Heterogeneous Earliest Finish Time (HEFT) algorithm [4], which is a well-known list </a:t>
            </a:r>
            <a:r>
              <a:rPr lang="en-US" sz="2400" dirty="0" smtClean="0">
                <a:solidFill>
                  <a:srgbClr val="002060"/>
                </a:solidFill>
              </a:rPr>
              <a:t>scheduling heuristic </a:t>
            </a:r>
            <a:r>
              <a:rPr lang="en-US" sz="2400" dirty="0">
                <a:solidFill>
                  <a:srgbClr val="002060"/>
                </a:solidFill>
              </a:rPr>
              <a:t>aiming at minimizing the overall execution time of a DAG application in a heterogeneous environment</a:t>
            </a:r>
            <a:r>
              <a:rPr lang="en-US" sz="2400" dirty="0" smtClean="0">
                <a:solidFill>
                  <a:srgbClr val="002060"/>
                </a:solidFill>
              </a:rPr>
              <a:t>.</a:t>
            </a:r>
          </a:p>
          <a:p>
            <a:pPr marL="342900" indent="-342900">
              <a:buFont typeface="+mj-lt"/>
              <a:buAutoNum type="arabicPeriod"/>
            </a:pPr>
            <a:r>
              <a:rPr lang="en-US" sz="2400" dirty="0">
                <a:solidFill>
                  <a:srgbClr val="002060"/>
                </a:solidFill>
              </a:rPr>
              <a:t>In BHEFT, the HEFT algorithm is extended in order to resolve the BDC(Budget Deadline Constraint)-planning problem and the new algorithm is called the </a:t>
            </a:r>
            <a:r>
              <a:rPr lang="en-US" sz="2400" b="1" i="1" dirty="0">
                <a:solidFill>
                  <a:srgbClr val="002060"/>
                </a:solidFill>
              </a:rPr>
              <a:t>Budget-constrained Heterogeneous</a:t>
            </a:r>
            <a:r>
              <a:rPr lang="en-US" sz="2400" b="1" dirty="0">
                <a:solidFill>
                  <a:srgbClr val="002060"/>
                </a:solidFill>
              </a:rPr>
              <a:t> </a:t>
            </a:r>
            <a:r>
              <a:rPr lang="en-US" sz="2400" b="1" i="1" dirty="0">
                <a:solidFill>
                  <a:srgbClr val="002060"/>
                </a:solidFill>
              </a:rPr>
              <a:t>Earliest Finish Time (BHEFT</a:t>
            </a:r>
            <a:r>
              <a:rPr lang="en-US" sz="2400" b="1" i="1" dirty="0" smtClean="0">
                <a:solidFill>
                  <a:srgbClr val="002060"/>
                </a:solidFill>
              </a:rPr>
              <a:t>)</a:t>
            </a:r>
            <a:r>
              <a:rPr lang="en-US" sz="2400" dirty="0" smtClean="0">
                <a:solidFill>
                  <a:srgbClr val="002060"/>
                </a:solidFill>
              </a:rPr>
              <a:t>.</a:t>
            </a:r>
          </a:p>
          <a:p>
            <a:pPr marL="342900" indent="-342900">
              <a:buFont typeface="+mj-lt"/>
              <a:buAutoNum type="arabicPeriod"/>
            </a:pPr>
            <a:r>
              <a:rPr lang="en-US" sz="2400" b="1" i="1" u="sng" dirty="0" smtClean="0">
                <a:solidFill>
                  <a:srgbClr val="002060"/>
                </a:solidFill>
              </a:rPr>
              <a:t>HEFT</a:t>
            </a:r>
            <a:r>
              <a:rPr lang="en-US" sz="2400" dirty="0" smtClean="0">
                <a:solidFill>
                  <a:srgbClr val="002060"/>
                </a:solidFill>
              </a:rPr>
              <a:t>  -  The </a:t>
            </a:r>
            <a:r>
              <a:rPr lang="en-US" sz="2400" dirty="0">
                <a:solidFill>
                  <a:srgbClr val="002060"/>
                </a:solidFill>
              </a:rPr>
              <a:t>HEFT algorithm selects the task with the highest upward rank value at each step </a:t>
            </a:r>
            <a:r>
              <a:rPr lang="en-US" sz="2400" dirty="0" smtClean="0">
                <a:solidFill>
                  <a:srgbClr val="002060"/>
                </a:solidFill>
              </a:rPr>
              <a:t>and assigns </a:t>
            </a:r>
            <a:r>
              <a:rPr lang="en-US" sz="2400" dirty="0">
                <a:solidFill>
                  <a:srgbClr val="002060"/>
                </a:solidFill>
              </a:rPr>
              <a:t>the selected task to the processor, which minimize the earliest finish time with an </a:t>
            </a:r>
            <a:r>
              <a:rPr lang="en-US" sz="2400" dirty="0" smtClean="0">
                <a:solidFill>
                  <a:srgbClr val="002060"/>
                </a:solidFill>
              </a:rPr>
              <a:t>insertion-based </a:t>
            </a:r>
            <a:r>
              <a:rPr lang="en-US" sz="2400" dirty="0">
                <a:solidFill>
                  <a:srgbClr val="002060"/>
                </a:solidFill>
              </a:rPr>
              <a:t>approach</a:t>
            </a:r>
            <a:r>
              <a:rPr lang="en-US" sz="2400" dirty="0" smtClean="0">
                <a:solidFill>
                  <a:srgbClr val="002060"/>
                </a:solidFill>
              </a:rPr>
              <a:t>.</a:t>
            </a:r>
          </a:p>
          <a:p>
            <a:pPr marL="342900" indent="-342900">
              <a:buFont typeface="+mj-lt"/>
              <a:buAutoNum type="arabicPeriod"/>
            </a:pPr>
            <a:endParaRPr lang="en-US" dirty="0">
              <a:solidFill>
                <a:srgbClr val="002060"/>
              </a:solidFill>
            </a:endParaRPr>
          </a:p>
        </p:txBody>
      </p:sp>
    </p:spTree>
    <p:extLst>
      <p:ext uri="{BB962C8B-B14F-4D97-AF65-F5344CB8AC3E}">
        <p14:creationId xmlns:p14="http://schemas.microsoft.com/office/powerpoint/2010/main" val="722715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943" y="889844"/>
            <a:ext cx="9260113" cy="5109091"/>
          </a:xfrm>
          <a:prstGeom prst="rect">
            <a:avLst/>
          </a:prstGeom>
        </p:spPr>
        <p:txBody>
          <a:bodyPr wrap="square">
            <a:spAutoFit/>
          </a:bodyPr>
          <a:lstStyle/>
          <a:p>
            <a:pPr algn="ctr"/>
            <a:r>
              <a:rPr lang="en-US" sz="2800" b="1" u="sng" dirty="0">
                <a:solidFill>
                  <a:srgbClr val="002060"/>
                </a:solidFill>
              </a:rPr>
              <a:t>The BHEFT </a:t>
            </a:r>
            <a:r>
              <a:rPr lang="en-US" sz="2800" b="1" u="sng" dirty="0" smtClean="0">
                <a:solidFill>
                  <a:srgbClr val="002060"/>
                </a:solidFill>
              </a:rPr>
              <a:t>heuristic</a:t>
            </a:r>
          </a:p>
          <a:p>
            <a:pPr algn="ctr"/>
            <a:endParaRPr lang="en-US" b="1" dirty="0">
              <a:solidFill>
                <a:srgbClr val="002060"/>
              </a:solidFill>
            </a:endParaRPr>
          </a:p>
          <a:p>
            <a:r>
              <a:rPr lang="en-US" sz="2000" b="1" dirty="0">
                <a:solidFill>
                  <a:srgbClr val="002060"/>
                </a:solidFill>
              </a:rPr>
              <a:t>Input</a:t>
            </a:r>
            <a:r>
              <a:rPr lang="en-US" sz="2000" dirty="0">
                <a:solidFill>
                  <a:srgbClr val="002060"/>
                </a:solidFill>
              </a:rPr>
              <a:t>: DAG G with budget B and deadline D.</a:t>
            </a:r>
          </a:p>
          <a:p>
            <a:r>
              <a:rPr lang="en-US" sz="2000" b="1" dirty="0">
                <a:solidFill>
                  <a:srgbClr val="002060"/>
                </a:solidFill>
              </a:rPr>
              <a:t>Output</a:t>
            </a:r>
            <a:r>
              <a:rPr lang="en-US" sz="2000" dirty="0">
                <a:solidFill>
                  <a:srgbClr val="002060"/>
                </a:solidFill>
              </a:rPr>
              <a:t>: A BDC-plan</a:t>
            </a:r>
          </a:p>
          <a:p>
            <a:r>
              <a:rPr lang="en-US" sz="2000" dirty="0">
                <a:solidFill>
                  <a:srgbClr val="002060"/>
                </a:solidFill>
              </a:rPr>
              <a:t>1. Compute rank for all tasks.</a:t>
            </a:r>
          </a:p>
          <a:p>
            <a:r>
              <a:rPr lang="en-US" sz="2000" dirty="0">
                <a:solidFill>
                  <a:srgbClr val="002060"/>
                </a:solidFill>
              </a:rPr>
              <a:t>2. Sort all tasks in a planning list in decreasing order of rank.</a:t>
            </a:r>
          </a:p>
          <a:p>
            <a:r>
              <a:rPr lang="en-US" sz="2000" dirty="0">
                <a:solidFill>
                  <a:srgbClr val="002060"/>
                </a:solidFill>
              </a:rPr>
              <a:t>3. for k=0 to n do</a:t>
            </a:r>
          </a:p>
          <a:p>
            <a:r>
              <a:rPr lang="en-US" sz="2000" dirty="0">
                <a:solidFill>
                  <a:srgbClr val="002060"/>
                </a:solidFill>
              </a:rPr>
              <a:t>4. 	select </a:t>
            </a:r>
            <a:r>
              <a:rPr lang="en-US" sz="2000" dirty="0" err="1">
                <a:solidFill>
                  <a:srgbClr val="002060"/>
                </a:solidFill>
              </a:rPr>
              <a:t>kth</a:t>
            </a:r>
            <a:r>
              <a:rPr lang="en-US" sz="2000" dirty="0">
                <a:solidFill>
                  <a:srgbClr val="002060"/>
                </a:solidFill>
              </a:rPr>
              <a:t> task from the planning list</a:t>
            </a:r>
          </a:p>
          <a:p>
            <a:r>
              <a:rPr lang="en-US" sz="2000" dirty="0">
                <a:solidFill>
                  <a:srgbClr val="002060"/>
                </a:solidFill>
              </a:rPr>
              <a:t>5. 	compute the spare application budget for task k</a:t>
            </a:r>
          </a:p>
          <a:p>
            <a:r>
              <a:rPr lang="en-US" sz="2000" dirty="0">
                <a:solidFill>
                  <a:srgbClr val="002060"/>
                </a:solidFill>
              </a:rPr>
              <a:t>6. 	compute the current task budget for task k</a:t>
            </a:r>
          </a:p>
          <a:p>
            <a:r>
              <a:rPr lang="en-US" sz="2000" dirty="0">
                <a:solidFill>
                  <a:srgbClr val="002060"/>
                </a:solidFill>
              </a:rPr>
              <a:t>7. 	construct the set of affordable services for task k</a:t>
            </a:r>
          </a:p>
          <a:p>
            <a:r>
              <a:rPr lang="en-US" sz="2000" dirty="0">
                <a:solidFill>
                  <a:srgbClr val="002060"/>
                </a:solidFill>
              </a:rPr>
              <a:t>8. 	for each service which can be used by task k do</a:t>
            </a:r>
          </a:p>
          <a:p>
            <a:r>
              <a:rPr lang="en-US" sz="2000" dirty="0">
                <a:solidFill>
                  <a:srgbClr val="002060"/>
                </a:solidFill>
              </a:rPr>
              <a:t>9. 		compute the EFT of mapping k to the service </a:t>
            </a:r>
            <a:r>
              <a:rPr lang="en-US" sz="2000" dirty="0" smtClean="0">
                <a:solidFill>
                  <a:srgbClr val="002060"/>
                </a:solidFill>
              </a:rPr>
              <a:t>using</a:t>
            </a:r>
            <a:r>
              <a:rPr lang="en-US" sz="2000" dirty="0">
                <a:solidFill>
                  <a:srgbClr val="002060"/>
                </a:solidFill>
              </a:rPr>
              <a:t> </a:t>
            </a:r>
            <a:r>
              <a:rPr lang="en-US" sz="2000" dirty="0" smtClean="0">
                <a:solidFill>
                  <a:srgbClr val="002060"/>
                </a:solidFill>
              </a:rPr>
              <a:t>TSQ</a:t>
            </a:r>
            <a:endParaRPr lang="en-US" sz="2000" dirty="0">
              <a:solidFill>
                <a:srgbClr val="002060"/>
              </a:solidFill>
            </a:endParaRPr>
          </a:p>
          <a:p>
            <a:r>
              <a:rPr lang="en-US" sz="2000" dirty="0">
                <a:solidFill>
                  <a:srgbClr val="002060"/>
                </a:solidFill>
              </a:rPr>
              <a:t>10. 	</a:t>
            </a:r>
            <a:r>
              <a:rPr lang="en-US" sz="2000" dirty="0" err="1">
                <a:solidFill>
                  <a:srgbClr val="002060"/>
                </a:solidFill>
              </a:rPr>
              <a:t>endfor</a:t>
            </a:r>
            <a:endParaRPr lang="en-US" sz="2000" dirty="0">
              <a:solidFill>
                <a:srgbClr val="002060"/>
              </a:solidFill>
            </a:endParaRPr>
          </a:p>
          <a:p>
            <a:r>
              <a:rPr lang="en-US" sz="2000" dirty="0">
                <a:solidFill>
                  <a:srgbClr val="002060"/>
                </a:solidFill>
              </a:rPr>
              <a:t>11. 	select a service for task k according to defined selection rules.</a:t>
            </a:r>
          </a:p>
          <a:p>
            <a:r>
              <a:rPr lang="en-US" sz="2000" dirty="0">
                <a:solidFill>
                  <a:srgbClr val="002060"/>
                </a:solidFill>
              </a:rPr>
              <a:t>12. </a:t>
            </a:r>
            <a:r>
              <a:rPr lang="en-US" sz="2000" dirty="0" err="1">
                <a:solidFill>
                  <a:srgbClr val="002060"/>
                </a:solidFill>
              </a:rPr>
              <a:t>endfor</a:t>
            </a:r>
            <a:endParaRPr lang="en-US" sz="2000" dirty="0">
              <a:solidFill>
                <a:srgbClr val="002060"/>
              </a:solidFill>
            </a:endParaRPr>
          </a:p>
        </p:txBody>
      </p:sp>
    </p:spTree>
    <p:extLst>
      <p:ext uri="{BB962C8B-B14F-4D97-AF65-F5344CB8AC3E}">
        <p14:creationId xmlns:p14="http://schemas.microsoft.com/office/powerpoint/2010/main" val="513013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088" y="592127"/>
            <a:ext cx="2468880" cy="461665"/>
          </a:xfrm>
          <a:prstGeom prst="rect">
            <a:avLst/>
          </a:prstGeom>
          <a:noFill/>
        </p:spPr>
        <p:txBody>
          <a:bodyPr wrap="square" rtlCol="0">
            <a:spAutoFit/>
          </a:bodyPr>
          <a:lstStyle/>
          <a:p>
            <a:r>
              <a:rPr lang="en-US" sz="2400" i="1" dirty="0" smtClean="0">
                <a:solidFill>
                  <a:srgbClr val="002060"/>
                </a:solidFill>
              </a:rPr>
              <a:t> A.) Montage :</a:t>
            </a:r>
            <a:endParaRPr lang="en-US" sz="2400" i="1" dirty="0">
              <a:solidFill>
                <a:srgbClr val="002060"/>
              </a:solidFill>
            </a:endParaRPr>
          </a:p>
        </p:txBody>
      </p:sp>
      <mc:AlternateContent xmlns:mc="http://schemas.openxmlformats.org/markup-compatibility/2006" xmlns:a14="http://schemas.microsoft.com/office/drawing/2010/main">
        <mc:Choice Requires="a14">
          <p:sp>
            <p:nvSpPr>
              <p:cNvPr id="3" name="TextBox 2"/>
              <p:cNvSpPr txBox="1"/>
              <p:nvPr/>
            </p:nvSpPr>
            <p:spPr>
              <a:xfrm>
                <a:off x="2148840" y="1053792"/>
                <a:ext cx="9646920" cy="1544141"/>
              </a:xfrm>
              <a:prstGeom prst="rect">
                <a:avLst/>
              </a:prstGeom>
              <a:noFill/>
            </p:spPr>
            <p:txBody>
              <a:bodyPr wrap="square" rtlCol="0">
                <a:spAutoFit/>
              </a:bodyPr>
              <a:lstStyle/>
              <a:p>
                <a:r>
                  <a:rPr lang="en-US" dirty="0" smtClean="0">
                    <a:solidFill>
                      <a:srgbClr val="002060"/>
                    </a:solidFill>
                  </a:rPr>
                  <a:t>Montage</a:t>
                </a:r>
                <a14:m>
                  <m:oMath xmlns:m="http://schemas.openxmlformats.org/officeDocument/2006/math">
                    <m:sSup>
                      <m:sSupPr>
                        <m:ctrlPr>
                          <a:rPr lang="en-US" i="1" smtClean="0">
                            <a:solidFill>
                              <a:srgbClr val="002060"/>
                            </a:solidFill>
                            <a:latin typeface="Cambria Math"/>
                          </a:rPr>
                        </m:ctrlPr>
                      </m:sSupPr>
                      <m:e>
                        <m:r>
                          <a:rPr lang="en-US" b="0" i="1" smtClean="0">
                            <a:solidFill>
                              <a:srgbClr val="002060"/>
                            </a:solidFill>
                            <a:latin typeface="Cambria Math" panose="02040503050406030204" pitchFamily="18" charset="0"/>
                          </a:rPr>
                          <m:t> </m:t>
                        </m:r>
                      </m:e>
                      <m:sup>
                        <m:r>
                          <a:rPr lang="en-US" b="0" i="1" smtClean="0">
                            <a:solidFill>
                              <a:srgbClr val="002060"/>
                            </a:solidFill>
                            <a:latin typeface="Cambria Math" panose="02040503050406030204" pitchFamily="18" charset="0"/>
                          </a:rPr>
                          <m:t>[5]</m:t>
                        </m:r>
                      </m:sup>
                    </m:sSup>
                  </m:oMath>
                </a14:m>
                <a:r>
                  <a:rPr lang="en-US" dirty="0" smtClean="0">
                    <a:solidFill>
                      <a:srgbClr val="002060"/>
                    </a:solidFill>
                  </a:rPr>
                  <a:t>  was </a:t>
                </a:r>
                <a:r>
                  <a:rPr lang="en-US" dirty="0">
                    <a:solidFill>
                      <a:srgbClr val="002060"/>
                    </a:solidFill>
                  </a:rPr>
                  <a:t>created by the NASA/IPAC Infrared Science Archive as an open source toolkit that can be used to generate custom mosaics of the sky using input images in the Flexible Image Transport System (FITS) format.</a:t>
                </a:r>
              </a:p>
              <a:p>
                <a:r>
                  <a:rPr lang="en-US" dirty="0">
                    <a:solidFill>
                      <a:srgbClr val="002060"/>
                    </a:solidFill>
                  </a:rPr>
                  <a:t>The Montage application has been represented as a workflow that can be executed in Grid environments such as the </a:t>
                </a:r>
                <a:r>
                  <a:rPr lang="en-US" dirty="0" err="1" smtClean="0">
                    <a:solidFill>
                      <a:srgbClr val="002060"/>
                    </a:solidFill>
                  </a:rPr>
                  <a:t>TeraGrid</a:t>
                </a:r>
                <a14:m>
                  <m:oMath xmlns:m="http://schemas.openxmlformats.org/officeDocument/2006/math">
                    <m:sSup>
                      <m:sSupPr>
                        <m:ctrlPr>
                          <a:rPr lang="en-US" i="1" smtClean="0">
                            <a:solidFill>
                              <a:srgbClr val="002060"/>
                            </a:solidFill>
                            <a:latin typeface="Cambria Math"/>
                          </a:rPr>
                        </m:ctrlPr>
                      </m:sSupPr>
                      <m:e>
                        <m:r>
                          <a:rPr lang="en-US" b="0" i="1" smtClean="0">
                            <a:solidFill>
                              <a:srgbClr val="002060"/>
                            </a:solidFill>
                            <a:latin typeface="Cambria Math" panose="02040503050406030204" pitchFamily="18" charset="0"/>
                          </a:rPr>
                          <m:t>.</m:t>
                        </m:r>
                      </m:e>
                      <m:sup>
                        <m:r>
                          <a:rPr lang="en-US" b="0" i="1" smtClean="0">
                            <a:solidFill>
                              <a:srgbClr val="002060"/>
                            </a:solidFill>
                            <a:latin typeface="Cambria Math" panose="02040503050406030204" pitchFamily="18" charset="0"/>
                          </a:rPr>
                          <m:t>[6]</m:t>
                        </m:r>
                      </m:sup>
                    </m:sSup>
                  </m:oMath>
                </a14:m>
                <a:endParaRPr lang="en-US"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148840" y="1053792"/>
                <a:ext cx="9646920" cy="1544141"/>
              </a:xfrm>
              <a:prstGeom prst="rect">
                <a:avLst/>
              </a:prstGeom>
              <a:blipFill rotWithShape="0">
                <a:blip r:embed="rId3"/>
                <a:stretch>
                  <a:fillRect l="-569" t="-1581" b="-2767"/>
                </a:stretch>
              </a:blipFill>
            </p:spPr>
            <p:txBody>
              <a:bodyPr/>
              <a:lstStyle/>
              <a:p>
                <a:r>
                  <a:rPr lang="en-US">
                    <a:noFill/>
                  </a:rPr>
                  <a:t> </a:t>
                </a:r>
              </a:p>
            </p:txBody>
          </p:sp>
        </mc:Fallback>
      </mc:AlternateContent>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3724084" y="2597933"/>
            <a:ext cx="4532948" cy="4051987"/>
          </a:xfrm>
          <a:prstGeom prst="rect">
            <a:avLst/>
          </a:prstGeom>
          <a:noFill/>
          <a:ln>
            <a:noFill/>
          </a:ln>
        </p:spPr>
      </p:pic>
      <p:sp>
        <p:nvSpPr>
          <p:cNvPr id="5" name="TextBox 4"/>
          <p:cNvSpPr txBox="1"/>
          <p:nvPr/>
        </p:nvSpPr>
        <p:spPr>
          <a:xfrm>
            <a:off x="4775644" y="228600"/>
            <a:ext cx="5410772" cy="523220"/>
          </a:xfrm>
          <a:prstGeom prst="rect">
            <a:avLst/>
          </a:prstGeom>
          <a:noFill/>
        </p:spPr>
        <p:txBody>
          <a:bodyPr wrap="square" rtlCol="0">
            <a:spAutoFit/>
          </a:bodyPr>
          <a:lstStyle/>
          <a:p>
            <a:r>
              <a:rPr lang="en-US" sz="2800" b="1" u="sng" dirty="0" smtClean="0">
                <a:solidFill>
                  <a:srgbClr val="002060"/>
                </a:solidFill>
              </a:rPr>
              <a:t>Datasets used</a:t>
            </a:r>
            <a:endParaRPr lang="en-US" sz="2800" b="1" u="sng" dirty="0">
              <a:solidFill>
                <a:srgbClr val="002060"/>
              </a:solidFill>
            </a:endParaRPr>
          </a:p>
        </p:txBody>
      </p:sp>
    </p:spTree>
    <p:extLst>
      <p:ext uri="{BB962C8B-B14F-4D97-AF65-F5344CB8AC3E}">
        <p14:creationId xmlns:p14="http://schemas.microsoft.com/office/powerpoint/2010/main" val="1936745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6232" y="594360"/>
            <a:ext cx="3566160" cy="461665"/>
          </a:xfrm>
          <a:prstGeom prst="rect">
            <a:avLst/>
          </a:prstGeom>
          <a:noFill/>
        </p:spPr>
        <p:txBody>
          <a:bodyPr wrap="square" rtlCol="0">
            <a:spAutoFit/>
          </a:bodyPr>
          <a:lstStyle/>
          <a:p>
            <a:r>
              <a:rPr lang="en-US" sz="2400" i="1" dirty="0" smtClean="0">
                <a:solidFill>
                  <a:srgbClr val="002060"/>
                </a:solidFill>
              </a:rPr>
              <a:t>B.) Epigenomics :</a:t>
            </a:r>
            <a:endParaRPr lang="en-US" sz="2400" i="1" dirty="0">
              <a:solidFill>
                <a:srgbClr val="002060"/>
              </a:solidFill>
            </a:endParaRPr>
          </a:p>
        </p:txBody>
      </p:sp>
      <p:sp>
        <p:nvSpPr>
          <p:cNvPr id="4" name="TextBox 3"/>
          <p:cNvSpPr txBox="1"/>
          <p:nvPr/>
        </p:nvSpPr>
        <p:spPr>
          <a:xfrm>
            <a:off x="1956816" y="1325880"/>
            <a:ext cx="9601200" cy="923330"/>
          </a:xfrm>
          <a:prstGeom prst="rect">
            <a:avLst/>
          </a:prstGeom>
          <a:noFill/>
        </p:spPr>
        <p:txBody>
          <a:bodyPr wrap="square" rtlCol="0">
            <a:spAutoFit/>
          </a:bodyPr>
          <a:lstStyle/>
          <a:p>
            <a:r>
              <a:rPr lang="en-US" dirty="0">
                <a:solidFill>
                  <a:srgbClr val="002060"/>
                </a:solidFill>
              </a:rPr>
              <a:t>The USC Epigenome Center is currently involved in the mapping of the epigenetic state of human cells on a genome-wide scale. This workflow is being used by the Epigenome Center in the processing of production DNA methylation and histone modification </a:t>
            </a:r>
            <a:r>
              <a:rPr lang="en-US" dirty="0" smtClean="0">
                <a:solidFill>
                  <a:srgbClr val="002060"/>
                </a:solidFill>
              </a:rPr>
              <a:t>data.</a:t>
            </a:r>
            <a:endParaRPr lang="en-US" dirty="0">
              <a:solidFill>
                <a:srgbClr val="002060"/>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60482" y="2519065"/>
            <a:ext cx="4661726" cy="4092047"/>
          </a:xfrm>
          <a:prstGeom prst="rect">
            <a:avLst/>
          </a:prstGeom>
          <a:noFill/>
          <a:ln>
            <a:noFill/>
          </a:ln>
        </p:spPr>
      </p:pic>
    </p:spTree>
    <p:extLst>
      <p:ext uri="{BB962C8B-B14F-4D97-AF65-F5344CB8AC3E}">
        <p14:creationId xmlns:p14="http://schemas.microsoft.com/office/powerpoint/2010/main" val="40883018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1952" y="539496"/>
            <a:ext cx="3657600" cy="523220"/>
          </a:xfrm>
          <a:prstGeom prst="rect">
            <a:avLst/>
          </a:prstGeom>
          <a:noFill/>
        </p:spPr>
        <p:txBody>
          <a:bodyPr wrap="square" rtlCol="0">
            <a:spAutoFit/>
          </a:bodyPr>
          <a:lstStyle/>
          <a:p>
            <a:r>
              <a:rPr lang="en-US" sz="2800" b="1" u="sng" dirty="0" smtClean="0">
                <a:solidFill>
                  <a:srgbClr val="002060"/>
                </a:solidFill>
              </a:rPr>
              <a:t>Graphical Analysis:</a:t>
            </a:r>
            <a:endParaRPr lang="en-US" sz="2800" b="1" u="sng" dirty="0">
              <a:solidFill>
                <a:srgbClr val="002060"/>
              </a:solidFill>
            </a:endParaRPr>
          </a:p>
        </p:txBody>
      </p:sp>
      <p:sp>
        <p:nvSpPr>
          <p:cNvPr id="5" name="TextBox 4"/>
          <p:cNvSpPr txBox="1"/>
          <p:nvPr/>
        </p:nvSpPr>
        <p:spPr>
          <a:xfrm>
            <a:off x="2139696" y="1453896"/>
            <a:ext cx="2505456" cy="461665"/>
          </a:xfrm>
          <a:prstGeom prst="rect">
            <a:avLst/>
          </a:prstGeom>
          <a:noFill/>
        </p:spPr>
        <p:txBody>
          <a:bodyPr wrap="square" rtlCol="0">
            <a:spAutoFit/>
          </a:bodyPr>
          <a:lstStyle/>
          <a:p>
            <a:r>
              <a:rPr lang="en-US" sz="2400" dirty="0" smtClean="0">
                <a:solidFill>
                  <a:srgbClr val="002060"/>
                </a:solidFill>
              </a:rPr>
              <a:t>For Epigenomics -</a:t>
            </a:r>
            <a:endParaRPr lang="en-US" sz="2400" dirty="0">
              <a:solidFill>
                <a:srgbClr val="002060"/>
              </a:solidFill>
            </a:endParaRPr>
          </a:p>
        </p:txBody>
      </p:sp>
      <p:pic>
        <p:nvPicPr>
          <p:cNvPr id="6" name="Picture 5"/>
          <p:cNvPicPr/>
          <p:nvPr/>
        </p:nvPicPr>
        <p:blipFill>
          <a:blip r:embed="rId3"/>
          <a:stretch>
            <a:fillRect/>
          </a:stretch>
        </p:blipFill>
        <p:spPr>
          <a:xfrm>
            <a:off x="2051685" y="2103120"/>
            <a:ext cx="4705350" cy="3660140"/>
          </a:xfrm>
          <a:prstGeom prst="rect">
            <a:avLst/>
          </a:prstGeom>
        </p:spPr>
      </p:pic>
      <p:pic>
        <p:nvPicPr>
          <p:cNvPr id="7" name="Picture 6"/>
          <p:cNvPicPr/>
          <p:nvPr/>
        </p:nvPicPr>
        <p:blipFill>
          <a:blip r:embed="rId4"/>
          <a:stretch>
            <a:fillRect/>
          </a:stretch>
        </p:blipFill>
        <p:spPr>
          <a:xfrm>
            <a:off x="7083996" y="2103120"/>
            <a:ext cx="4717415" cy="3743325"/>
          </a:xfrm>
          <a:prstGeom prst="rect">
            <a:avLst/>
          </a:prstGeom>
        </p:spPr>
      </p:pic>
    </p:spTree>
    <p:extLst>
      <p:ext uri="{BB962C8B-B14F-4D97-AF65-F5344CB8AC3E}">
        <p14:creationId xmlns:p14="http://schemas.microsoft.com/office/powerpoint/2010/main" val="1189213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576072"/>
            <a:ext cx="2606040" cy="461665"/>
          </a:xfrm>
          <a:prstGeom prst="rect">
            <a:avLst/>
          </a:prstGeom>
          <a:noFill/>
        </p:spPr>
        <p:txBody>
          <a:bodyPr wrap="square" rtlCol="0">
            <a:spAutoFit/>
          </a:bodyPr>
          <a:lstStyle/>
          <a:p>
            <a:r>
              <a:rPr lang="en-US" sz="2400" dirty="0" smtClean="0">
                <a:solidFill>
                  <a:srgbClr val="002060"/>
                </a:solidFill>
              </a:rPr>
              <a:t>For Montage -</a:t>
            </a:r>
            <a:endParaRPr lang="en-US" dirty="0">
              <a:solidFill>
                <a:srgbClr val="002060"/>
              </a:solidFill>
            </a:endParaRPr>
          </a:p>
        </p:txBody>
      </p:sp>
      <p:pic>
        <p:nvPicPr>
          <p:cNvPr id="5" name="Picture 4"/>
          <p:cNvPicPr/>
          <p:nvPr/>
        </p:nvPicPr>
        <p:blipFill>
          <a:blip r:embed="rId3"/>
          <a:stretch>
            <a:fillRect/>
          </a:stretch>
        </p:blipFill>
        <p:spPr>
          <a:xfrm>
            <a:off x="1447527" y="1437322"/>
            <a:ext cx="4913630" cy="3691890"/>
          </a:xfrm>
          <a:prstGeom prst="rect">
            <a:avLst/>
          </a:prstGeom>
        </p:spPr>
      </p:pic>
      <p:pic>
        <p:nvPicPr>
          <p:cNvPr id="6" name="Picture 5"/>
          <p:cNvPicPr/>
          <p:nvPr/>
        </p:nvPicPr>
        <p:blipFill>
          <a:blip r:embed="rId4"/>
          <a:stretch>
            <a:fillRect/>
          </a:stretch>
        </p:blipFill>
        <p:spPr>
          <a:xfrm>
            <a:off x="6692083" y="1437322"/>
            <a:ext cx="4961890" cy="3761105"/>
          </a:xfrm>
          <a:prstGeom prst="rect">
            <a:avLst/>
          </a:prstGeom>
        </p:spPr>
      </p:pic>
    </p:spTree>
    <p:extLst>
      <p:ext uri="{BB962C8B-B14F-4D97-AF65-F5344CB8AC3E}">
        <p14:creationId xmlns:p14="http://schemas.microsoft.com/office/powerpoint/2010/main" val="425586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8216" y="594360"/>
            <a:ext cx="8586216" cy="584775"/>
          </a:xfrm>
          <a:prstGeom prst="rect">
            <a:avLst/>
          </a:prstGeom>
          <a:noFill/>
        </p:spPr>
        <p:txBody>
          <a:bodyPr wrap="square" rtlCol="0">
            <a:spAutoFit/>
          </a:bodyPr>
          <a:lstStyle/>
          <a:p>
            <a:r>
              <a:rPr lang="en-US" sz="3200" b="1" u="sng" dirty="0" smtClean="0">
                <a:solidFill>
                  <a:srgbClr val="002060"/>
                </a:solidFill>
              </a:rPr>
              <a:t>Conclusion</a:t>
            </a:r>
            <a:endParaRPr lang="en-US" sz="3200" u="sng" dirty="0">
              <a:solidFill>
                <a:srgbClr val="002060"/>
              </a:solidFill>
            </a:endParaRPr>
          </a:p>
        </p:txBody>
      </p:sp>
      <p:sp>
        <p:nvSpPr>
          <p:cNvPr id="3" name="TextBox 2"/>
          <p:cNvSpPr txBox="1"/>
          <p:nvPr/>
        </p:nvSpPr>
        <p:spPr>
          <a:xfrm>
            <a:off x="4053385" y="1673352"/>
            <a:ext cx="7687511" cy="4708981"/>
          </a:xfrm>
          <a:prstGeom prst="rect">
            <a:avLst/>
          </a:prstGeom>
          <a:noFill/>
        </p:spPr>
        <p:txBody>
          <a:bodyPr wrap="square" rtlCol="0">
            <a:spAutoFit/>
          </a:bodyPr>
          <a:lstStyle/>
          <a:p>
            <a:r>
              <a:rPr lang="en-US" sz="2000" dirty="0">
                <a:solidFill>
                  <a:srgbClr val="002060"/>
                </a:solidFill>
              </a:rPr>
              <a:t>In this report we performed a comparative analysis of three well known algorithms namely ScaleStar, BHEFT and HBCS for workflow scheduling in the cloud environment. Our study makes an important contribution in timely and useful handling of scientific workflows on clouds. Our extensive simulation shows the comparison of the algorithms on two</a:t>
            </a:r>
            <a:r>
              <a:rPr lang="en-US" sz="2000" b="1" dirty="0">
                <a:solidFill>
                  <a:srgbClr val="002060"/>
                </a:solidFill>
              </a:rPr>
              <a:t> </a:t>
            </a:r>
            <a:r>
              <a:rPr lang="en-US" sz="2000" b="1" dirty="0" err="1">
                <a:solidFill>
                  <a:srgbClr val="002060"/>
                </a:solidFill>
              </a:rPr>
              <a:t>QoS</a:t>
            </a:r>
            <a:r>
              <a:rPr lang="en-US" sz="2000" b="1" dirty="0">
                <a:solidFill>
                  <a:srgbClr val="002060"/>
                </a:solidFill>
              </a:rPr>
              <a:t> parameters </a:t>
            </a:r>
            <a:r>
              <a:rPr lang="en-US" sz="2000" dirty="0">
                <a:solidFill>
                  <a:srgbClr val="002060"/>
                </a:solidFill>
              </a:rPr>
              <a:t>namely </a:t>
            </a:r>
            <a:r>
              <a:rPr lang="en-US" sz="2000" b="1" dirty="0" err="1">
                <a:solidFill>
                  <a:srgbClr val="002060"/>
                </a:solidFill>
              </a:rPr>
              <a:t>makespan</a:t>
            </a:r>
            <a:r>
              <a:rPr lang="en-US" sz="2000" dirty="0">
                <a:solidFill>
                  <a:srgbClr val="002060"/>
                </a:solidFill>
              </a:rPr>
              <a:t> and </a:t>
            </a:r>
            <a:r>
              <a:rPr lang="en-US" sz="2000" b="1" dirty="0">
                <a:solidFill>
                  <a:srgbClr val="002060"/>
                </a:solidFill>
              </a:rPr>
              <a:t>cost</a:t>
            </a:r>
            <a:r>
              <a:rPr lang="en-US" sz="2000" dirty="0">
                <a:solidFill>
                  <a:srgbClr val="002060"/>
                </a:solidFill>
              </a:rPr>
              <a:t> of scheduling.</a:t>
            </a:r>
          </a:p>
          <a:p>
            <a:r>
              <a:rPr lang="en-US" sz="2000" dirty="0">
                <a:solidFill>
                  <a:srgbClr val="002060"/>
                </a:solidFill>
              </a:rPr>
              <a:t>According to our analysis we see that HBCS algorithm provides the maximum variation in cost and </a:t>
            </a:r>
            <a:r>
              <a:rPr lang="en-US" sz="2000" dirty="0" err="1">
                <a:solidFill>
                  <a:srgbClr val="002060"/>
                </a:solidFill>
              </a:rPr>
              <a:t>makespan</a:t>
            </a:r>
            <a:r>
              <a:rPr lang="en-US" sz="2000" dirty="0">
                <a:solidFill>
                  <a:srgbClr val="002060"/>
                </a:solidFill>
              </a:rPr>
              <a:t> when the budget is varied. Whereas BHEFT produces a moderate variation in results and ScaleStar produces almost no variation in results. For the </a:t>
            </a:r>
            <a:r>
              <a:rPr lang="en-US" sz="2000" dirty="0" err="1">
                <a:solidFill>
                  <a:srgbClr val="002060"/>
                </a:solidFill>
              </a:rPr>
              <a:t>epigenomics</a:t>
            </a:r>
            <a:r>
              <a:rPr lang="en-US" sz="2000" dirty="0">
                <a:solidFill>
                  <a:srgbClr val="002060"/>
                </a:solidFill>
              </a:rPr>
              <a:t> dataset, BHEFT produces schedules that have lowest </a:t>
            </a:r>
            <a:r>
              <a:rPr lang="en-US" sz="2000" dirty="0" err="1">
                <a:solidFill>
                  <a:srgbClr val="002060"/>
                </a:solidFill>
              </a:rPr>
              <a:t>makespans</a:t>
            </a:r>
            <a:r>
              <a:rPr lang="en-US" sz="2000" dirty="0">
                <a:solidFill>
                  <a:srgbClr val="002060"/>
                </a:solidFill>
              </a:rPr>
              <a:t>. Also in case of montage dataset we see that BHEFT produces schedules that have lowest </a:t>
            </a:r>
            <a:r>
              <a:rPr lang="en-US" sz="2000" dirty="0" err="1">
                <a:solidFill>
                  <a:srgbClr val="002060"/>
                </a:solidFill>
              </a:rPr>
              <a:t>makespans</a:t>
            </a:r>
            <a:r>
              <a:rPr lang="en-US" sz="2000" dirty="0">
                <a:solidFill>
                  <a:srgbClr val="002060"/>
                </a:solidFill>
              </a:rPr>
              <a:t>. </a:t>
            </a:r>
            <a:r>
              <a:rPr lang="en-US" sz="2000" b="1" dirty="0">
                <a:solidFill>
                  <a:srgbClr val="002060"/>
                </a:solidFill>
              </a:rPr>
              <a:t>Hence we can say that BHEFT outperforms the other two scheduling algorithms.</a:t>
            </a:r>
          </a:p>
        </p:txBody>
      </p:sp>
    </p:spTree>
    <p:extLst>
      <p:ext uri="{BB962C8B-B14F-4D97-AF65-F5344CB8AC3E}">
        <p14:creationId xmlns:p14="http://schemas.microsoft.com/office/powerpoint/2010/main" val="1952194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8536" y="356616"/>
            <a:ext cx="4352544" cy="769441"/>
          </a:xfrm>
          <a:prstGeom prst="rect">
            <a:avLst/>
          </a:prstGeom>
          <a:noFill/>
        </p:spPr>
        <p:txBody>
          <a:bodyPr wrap="square" rtlCol="0">
            <a:spAutoFit/>
          </a:bodyPr>
          <a:lstStyle/>
          <a:p>
            <a:r>
              <a:rPr lang="en-US" sz="4400" b="1" u="sng" dirty="0" smtClean="0">
                <a:solidFill>
                  <a:srgbClr val="002060"/>
                </a:solidFill>
              </a:rPr>
              <a:t>List of Contents</a:t>
            </a:r>
            <a:endParaRPr lang="en-US" sz="4400" b="1" u="sng" dirty="0">
              <a:solidFill>
                <a:srgbClr val="002060"/>
              </a:solidFill>
            </a:endParaRPr>
          </a:p>
        </p:txBody>
      </p:sp>
      <p:sp>
        <p:nvSpPr>
          <p:cNvPr id="3" name="TextBox 2"/>
          <p:cNvSpPr txBox="1"/>
          <p:nvPr/>
        </p:nvSpPr>
        <p:spPr>
          <a:xfrm>
            <a:off x="1792224" y="1408176"/>
            <a:ext cx="4133088" cy="4524315"/>
          </a:xfrm>
          <a:prstGeom prst="rect">
            <a:avLst/>
          </a:prstGeom>
          <a:noFill/>
        </p:spPr>
        <p:txBody>
          <a:bodyPr wrap="square" rtlCol="0">
            <a:spAutoFit/>
          </a:bodyPr>
          <a:lstStyle/>
          <a:p>
            <a:pPr marL="342900" indent="-342900">
              <a:buAutoNum type="arabicPeriod"/>
            </a:pPr>
            <a:r>
              <a:rPr lang="en-US" sz="2400" dirty="0" smtClean="0">
                <a:solidFill>
                  <a:srgbClr val="002060"/>
                </a:solidFill>
              </a:rPr>
              <a:t>Abstract</a:t>
            </a:r>
          </a:p>
          <a:p>
            <a:pPr marL="342900" indent="-342900">
              <a:buAutoNum type="arabicPeriod"/>
            </a:pPr>
            <a:r>
              <a:rPr lang="en-US" sz="2400" dirty="0" smtClean="0">
                <a:solidFill>
                  <a:srgbClr val="002060"/>
                </a:solidFill>
              </a:rPr>
              <a:t>Introduction</a:t>
            </a:r>
          </a:p>
          <a:p>
            <a:pPr marL="342900" indent="-342900">
              <a:buAutoNum type="arabicPeriod"/>
            </a:pPr>
            <a:r>
              <a:rPr lang="en-US" sz="2400" dirty="0" smtClean="0">
                <a:solidFill>
                  <a:srgbClr val="002060"/>
                </a:solidFill>
              </a:rPr>
              <a:t>System Model</a:t>
            </a:r>
          </a:p>
          <a:p>
            <a:pPr marL="342900" indent="-342900">
              <a:buAutoNum type="arabicPeriod"/>
            </a:pPr>
            <a:r>
              <a:rPr lang="en-US" sz="2400" dirty="0" smtClean="0">
                <a:solidFill>
                  <a:srgbClr val="002060"/>
                </a:solidFill>
              </a:rPr>
              <a:t>ScaleStar Algorithm</a:t>
            </a:r>
          </a:p>
          <a:p>
            <a:pPr marL="342900" indent="-342900">
              <a:buAutoNum type="arabicPeriod"/>
            </a:pPr>
            <a:r>
              <a:rPr lang="en-US" sz="2400" dirty="0" smtClean="0">
                <a:solidFill>
                  <a:srgbClr val="002060"/>
                </a:solidFill>
              </a:rPr>
              <a:t>BHEFT Algorithm</a:t>
            </a:r>
          </a:p>
          <a:p>
            <a:pPr marL="342900" indent="-342900">
              <a:buAutoNum type="arabicPeriod"/>
            </a:pPr>
            <a:r>
              <a:rPr lang="en-US" sz="2400" dirty="0" smtClean="0">
                <a:solidFill>
                  <a:srgbClr val="002060"/>
                </a:solidFill>
              </a:rPr>
              <a:t>HBCS Algorithm</a:t>
            </a:r>
          </a:p>
          <a:p>
            <a:pPr marL="342900" indent="-342900">
              <a:buAutoNum type="arabicPeriod"/>
            </a:pPr>
            <a:r>
              <a:rPr lang="en-US" sz="2400" dirty="0" smtClean="0">
                <a:solidFill>
                  <a:srgbClr val="002060"/>
                </a:solidFill>
              </a:rPr>
              <a:t>Datasets Used</a:t>
            </a:r>
          </a:p>
          <a:p>
            <a:pPr marL="800100" lvl="1" indent="-342900">
              <a:buFont typeface="Arial" panose="020B0604020202020204" pitchFamily="34" charset="0"/>
              <a:buChar char="•"/>
            </a:pPr>
            <a:r>
              <a:rPr lang="en-US" sz="2400" dirty="0" smtClean="0">
                <a:solidFill>
                  <a:srgbClr val="002060"/>
                </a:solidFill>
              </a:rPr>
              <a:t>MONTAGE</a:t>
            </a:r>
          </a:p>
          <a:p>
            <a:pPr marL="800100" lvl="1" indent="-342900">
              <a:buFont typeface="Arial" panose="020B0604020202020204" pitchFamily="34" charset="0"/>
              <a:buChar char="•"/>
            </a:pPr>
            <a:r>
              <a:rPr lang="en-US" sz="2400" dirty="0" smtClean="0">
                <a:solidFill>
                  <a:srgbClr val="002060"/>
                </a:solidFill>
              </a:rPr>
              <a:t>EPIGENOMICS</a:t>
            </a:r>
          </a:p>
          <a:p>
            <a:pPr marL="342900" indent="-342900">
              <a:buAutoNum type="arabicPeriod"/>
            </a:pPr>
            <a:r>
              <a:rPr lang="en-US" sz="2400" dirty="0" smtClean="0">
                <a:solidFill>
                  <a:srgbClr val="002060"/>
                </a:solidFill>
              </a:rPr>
              <a:t>Graphical Analysis</a:t>
            </a:r>
          </a:p>
          <a:p>
            <a:pPr marL="342900" indent="-342900">
              <a:buAutoNum type="arabicPeriod"/>
            </a:pPr>
            <a:r>
              <a:rPr lang="en-US" sz="2400" dirty="0" smtClean="0">
                <a:solidFill>
                  <a:srgbClr val="002060"/>
                </a:solidFill>
              </a:rPr>
              <a:t>Conclusion</a:t>
            </a:r>
          </a:p>
          <a:p>
            <a:pPr marL="342900" indent="-342900">
              <a:buAutoNum type="arabicPeriod"/>
            </a:pPr>
            <a:r>
              <a:rPr lang="en-US" sz="2400" dirty="0" smtClean="0">
                <a:solidFill>
                  <a:srgbClr val="002060"/>
                </a:solidFill>
              </a:rPr>
              <a:t>References</a:t>
            </a:r>
            <a:endParaRPr lang="en-US" sz="2400" dirty="0">
              <a:solidFill>
                <a:srgbClr val="002060"/>
              </a:solidFill>
            </a:endParaRPr>
          </a:p>
        </p:txBody>
      </p:sp>
    </p:spTree>
    <p:extLst>
      <p:ext uri="{BB962C8B-B14F-4D97-AF65-F5344CB8AC3E}">
        <p14:creationId xmlns:p14="http://schemas.microsoft.com/office/powerpoint/2010/main" val="3944949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9152" y="457200"/>
            <a:ext cx="1901952" cy="461665"/>
          </a:xfrm>
          <a:prstGeom prst="rect">
            <a:avLst/>
          </a:prstGeom>
          <a:noFill/>
        </p:spPr>
        <p:txBody>
          <a:bodyPr wrap="square" rtlCol="0">
            <a:spAutoFit/>
          </a:bodyPr>
          <a:lstStyle/>
          <a:p>
            <a:r>
              <a:rPr lang="en-US" sz="2400" b="1" i="1" u="sng" dirty="0">
                <a:solidFill>
                  <a:srgbClr val="002060"/>
                </a:solidFill>
              </a:rPr>
              <a:t>References</a:t>
            </a:r>
            <a:endParaRPr lang="en-US" sz="2400" dirty="0">
              <a:solidFill>
                <a:srgbClr val="002060"/>
              </a:solidFill>
            </a:endParaRPr>
          </a:p>
        </p:txBody>
      </p:sp>
      <p:sp>
        <p:nvSpPr>
          <p:cNvPr id="3" name="TextBox 2"/>
          <p:cNvSpPr txBox="1"/>
          <p:nvPr/>
        </p:nvSpPr>
        <p:spPr>
          <a:xfrm>
            <a:off x="5193792" y="603504"/>
            <a:ext cx="6089904" cy="6463308"/>
          </a:xfrm>
          <a:prstGeom prst="rect">
            <a:avLst/>
          </a:prstGeom>
          <a:noFill/>
        </p:spPr>
        <p:txBody>
          <a:bodyPr wrap="square" rtlCol="0">
            <a:spAutoFit/>
          </a:bodyPr>
          <a:lstStyle/>
          <a:p>
            <a:pPr marL="342900" indent="-342900" fontAlgn="base">
              <a:buFontTx/>
              <a:buAutoNum type="arabicPeriod"/>
            </a:pPr>
            <a:r>
              <a:rPr lang="en-IN" dirty="0" smtClean="0">
                <a:solidFill>
                  <a:srgbClr val="002060"/>
                </a:solidFill>
              </a:rPr>
              <a:t>Lingfang </a:t>
            </a:r>
            <a:r>
              <a:rPr lang="en-IN" dirty="0">
                <a:solidFill>
                  <a:srgbClr val="002060"/>
                </a:solidFill>
              </a:rPr>
              <a:t>Zeng, Bhardway Veeravalli “ScaleStar: Budget Conscious Scheduling Precedence-Constrained Many-task Workflow Applications in Cloud” </a:t>
            </a:r>
            <a:r>
              <a:rPr lang="en-US" dirty="0" smtClean="0">
                <a:solidFill>
                  <a:srgbClr val="002060"/>
                </a:solidFill>
              </a:rPr>
              <a:t>.</a:t>
            </a:r>
            <a:endParaRPr lang="en-US" dirty="0">
              <a:solidFill>
                <a:srgbClr val="002060"/>
              </a:solidFill>
            </a:endParaRPr>
          </a:p>
          <a:p>
            <a:pPr marL="342900" indent="-342900" fontAlgn="base">
              <a:buFontTx/>
              <a:buAutoNum type="arabicPeriod"/>
            </a:pPr>
            <a:r>
              <a:rPr lang="en-US" dirty="0">
                <a:solidFill>
                  <a:srgbClr val="002060"/>
                </a:solidFill>
              </a:rPr>
              <a:t>Wei Zheng, Rizos Sakellariou “Budget-Deadline Constrained Workflow Planning for Admission Control</a:t>
            </a:r>
            <a:r>
              <a:rPr lang="en-US" dirty="0" smtClean="0">
                <a:solidFill>
                  <a:srgbClr val="002060"/>
                </a:solidFill>
              </a:rPr>
              <a:t>”.</a:t>
            </a:r>
          </a:p>
          <a:p>
            <a:pPr marL="342900" indent="-342900" fontAlgn="base">
              <a:buFontTx/>
              <a:buAutoNum type="arabicPeriod"/>
            </a:pPr>
            <a:r>
              <a:rPr lang="en-IN" dirty="0">
                <a:solidFill>
                  <a:srgbClr val="002060"/>
                </a:solidFill>
              </a:rPr>
              <a:t>Hamid Arabnejad, Jorge G. Barbosa “A Budget Constrained Scheduling Algorithm for Workflow Applications” </a:t>
            </a:r>
          </a:p>
          <a:p>
            <a:pPr marL="342900" indent="-342900" fontAlgn="base">
              <a:buFontTx/>
              <a:buAutoNum type="arabicPeriod"/>
            </a:pPr>
            <a:r>
              <a:rPr lang="en-IN" dirty="0">
                <a:solidFill>
                  <a:srgbClr val="002060"/>
                </a:solidFill>
              </a:rPr>
              <a:t>Topcuoglu, H., Hariri, S., Wu, M. “Performance effective and low-complexity task scheduling for heterogeneous computing.” </a:t>
            </a:r>
            <a:endParaRPr lang="en-IN" dirty="0" smtClean="0">
              <a:solidFill>
                <a:srgbClr val="002060"/>
              </a:solidFill>
            </a:endParaRPr>
          </a:p>
          <a:p>
            <a:pPr marL="342900" indent="-342900" fontAlgn="base">
              <a:buFontTx/>
              <a:buAutoNum type="arabicPeriod"/>
            </a:pPr>
            <a:r>
              <a:rPr lang="en-US" dirty="0">
                <a:solidFill>
                  <a:srgbClr val="002060"/>
                </a:solidFill>
              </a:rPr>
              <a:t>G. B. Berriman, E. Deelman, J. Good, J. Jacob, D. S. </a:t>
            </a:r>
            <a:r>
              <a:rPr lang="en-US" dirty="0" smtClean="0">
                <a:solidFill>
                  <a:srgbClr val="002060"/>
                </a:solidFill>
              </a:rPr>
              <a:t>Katz </a:t>
            </a:r>
            <a:r>
              <a:rPr lang="en-US" dirty="0">
                <a:solidFill>
                  <a:srgbClr val="002060"/>
                </a:solidFill>
              </a:rPr>
              <a:t>C. Kesselman, A. Laity, T. A. Prince, G. Singh, and M. Su, “Montage: A grid enabled engine for delivering custom science-grade mosaics on demand,” in SPIE, </a:t>
            </a:r>
            <a:r>
              <a:rPr lang="en-US" dirty="0" smtClean="0">
                <a:solidFill>
                  <a:srgbClr val="002060"/>
                </a:solidFill>
              </a:rPr>
              <a:t>2004.</a:t>
            </a:r>
            <a:endParaRPr lang="en-IN" dirty="0" smtClean="0">
              <a:solidFill>
                <a:srgbClr val="002060"/>
              </a:solidFill>
            </a:endParaRPr>
          </a:p>
          <a:p>
            <a:pPr marL="342900" indent="-342900" fontAlgn="base">
              <a:buFontTx/>
              <a:buAutoNum type="arabicPeriod"/>
            </a:pPr>
            <a:r>
              <a:rPr lang="en-US" dirty="0" smtClean="0">
                <a:solidFill>
                  <a:srgbClr val="002060"/>
                </a:solidFill>
              </a:rPr>
              <a:t>“</a:t>
            </a:r>
            <a:r>
              <a:rPr lang="en-US" dirty="0">
                <a:solidFill>
                  <a:srgbClr val="002060"/>
                </a:solidFill>
              </a:rPr>
              <a:t>Montage: An astronomical image engine.” [Online]. Available: </a:t>
            </a:r>
            <a:r>
              <a:rPr lang="en-US" u="sng" dirty="0">
                <a:solidFill>
                  <a:srgbClr val="002060"/>
                </a:solidFill>
              </a:rPr>
              <a:t>http://montage.ipac.caltech.edu </a:t>
            </a:r>
            <a:r>
              <a:rPr lang="en-US" u="sng" dirty="0" smtClean="0">
                <a:solidFill>
                  <a:srgbClr val="002060"/>
                </a:solidFill>
              </a:rPr>
              <a:t>.</a:t>
            </a:r>
          </a:p>
          <a:p>
            <a:pPr marL="342900" indent="-342900" fontAlgn="base">
              <a:buFontTx/>
              <a:buAutoNum type="arabicPeriod"/>
            </a:pPr>
            <a:r>
              <a:rPr lang="en-US" dirty="0">
                <a:solidFill>
                  <a:srgbClr val="002060"/>
                </a:solidFill>
              </a:rPr>
              <a:t>Bittencourt, L.F., Madeira, E.R.M.: Hcoc: a cost optimization algorithm for workflow scheduling in hybrid clouds. J. Internet Serv. Appl. </a:t>
            </a:r>
            <a:r>
              <a:rPr lang="en-US" b="1" dirty="0">
                <a:solidFill>
                  <a:srgbClr val="002060"/>
                </a:solidFill>
              </a:rPr>
              <a:t>2</a:t>
            </a:r>
            <a:r>
              <a:rPr lang="en-US" dirty="0">
                <a:solidFill>
                  <a:srgbClr val="002060"/>
                </a:solidFill>
              </a:rPr>
              <a:t>(3), 207–227 (2011</a:t>
            </a:r>
            <a:r>
              <a:rPr lang="en-US" dirty="0" smtClean="0">
                <a:solidFill>
                  <a:srgbClr val="002060"/>
                </a:solidFill>
              </a:rPr>
              <a:t>).</a:t>
            </a:r>
            <a:endParaRPr lang="en-US" dirty="0">
              <a:solidFill>
                <a:srgbClr val="002060"/>
              </a:solidFill>
            </a:endParaRPr>
          </a:p>
          <a:p>
            <a:pPr marL="342900" indent="-342900" fontAlgn="base">
              <a:buFontTx/>
              <a:buAutoNum type="arabicPeriod"/>
            </a:pPr>
            <a:r>
              <a:rPr lang="en-US" dirty="0">
                <a:solidFill>
                  <a:srgbClr val="002060"/>
                </a:solidFill>
              </a:rPr>
              <a:t>Prodan, R., Wieczorek, M.: Bi-criteria scheduling of scientific grid workflows. IEEE Trans. Autom. Sci. Eng. </a:t>
            </a:r>
            <a:r>
              <a:rPr lang="en-US" b="1" dirty="0">
                <a:solidFill>
                  <a:srgbClr val="002060"/>
                </a:solidFill>
              </a:rPr>
              <a:t>7</a:t>
            </a:r>
            <a:r>
              <a:rPr lang="en-US" dirty="0">
                <a:solidFill>
                  <a:srgbClr val="002060"/>
                </a:solidFill>
              </a:rPr>
              <a:t>(2), 364–376 (2010)</a:t>
            </a:r>
          </a:p>
          <a:p>
            <a:pPr marL="342900" indent="-342900" fontAlgn="base">
              <a:buFontTx/>
              <a:buAutoNum type="arabicPeriod"/>
            </a:pPr>
            <a:endParaRPr lang="en-US" dirty="0">
              <a:solidFill>
                <a:srgbClr val="002060"/>
              </a:solidFill>
            </a:endParaRPr>
          </a:p>
        </p:txBody>
      </p:sp>
    </p:spTree>
    <p:extLst>
      <p:ext uri="{BB962C8B-B14F-4D97-AF65-F5344CB8AC3E}">
        <p14:creationId xmlns:p14="http://schemas.microsoft.com/office/powerpoint/2010/main" val="4158302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2816" y="2523744"/>
            <a:ext cx="6318504" cy="923330"/>
          </a:xfrm>
          <a:prstGeom prst="rect">
            <a:avLst/>
          </a:prstGeom>
          <a:noFill/>
        </p:spPr>
        <p:txBody>
          <a:bodyPr wrap="square" rtlCol="0">
            <a:spAutoFit/>
          </a:bodyPr>
          <a:lstStyle/>
          <a:p>
            <a:r>
              <a:rPr lang="en-US" sz="5400" b="1" dirty="0" smtClean="0">
                <a:solidFill>
                  <a:srgbClr val="002060"/>
                </a:solidFill>
              </a:rPr>
              <a:t>Thank you!!!</a:t>
            </a:r>
            <a:endParaRPr lang="en-US" sz="5400" b="1" dirty="0">
              <a:solidFill>
                <a:srgbClr val="002060"/>
              </a:solidFill>
            </a:endParaRPr>
          </a:p>
        </p:txBody>
      </p:sp>
    </p:spTree>
    <p:extLst>
      <p:ext uri="{BB962C8B-B14F-4D97-AF65-F5344CB8AC3E}">
        <p14:creationId xmlns:p14="http://schemas.microsoft.com/office/powerpoint/2010/main" val="426067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0016" y="384048"/>
            <a:ext cx="3950208" cy="769441"/>
          </a:xfrm>
          <a:prstGeom prst="rect">
            <a:avLst/>
          </a:prstGeom>
          <a:noFill/>
        </p:spPr>
        <p:txBody>
          <a:bodyPr wrap="square" rtlCol="0">
            <a:spAutoFit/>
          </a:bodyPr>
          <a:lstStyle/>
          <a:p>
            <a:r>
              <a:rPr lang="en-US" sz="4400" b="1" u="sng" dirty="0" smtClean="0">
                <a:solidFill>
                  <a:srgbClr val="002060"/>
                </a:solidFill>
              </a:rPr>
              <a:t>Abstract</a:t>
            </a:r>
            <a:endParaRPr lang="en-US" sz="4400" b="1" u="sng" dirty="0">
              <a:solidFill>
                <a:srgbClr val="002060"/>
              </a:solidFill>
            </a:endParaRPr>
          </a:p>
        </p:txBody>
      </p:sp>
      <p:sp>
        <p:nvSpPr>
          <p:cNvPr id="4" name="Rectangle 3"/>
          <p:cNvSpPr/>
          <p:nvPr/>
        </p:nvSpPr>
        <p:spPr>
          <a:xfrm>
            <a:off x="1741454" y="1169047"/>
            <a:ext cx="9867331" cy="4708981"/>
          </a:xfrm>
          <a:prstGeom prst="rect">
            <a:avLst/>
          </a:prstGeom>
        </p:spPr>
        <p:txBody>
          <a:bodyPr wrap="square">
            <a:spAutoFit/>
          </a:bodyPr>
          <a:lstStyle/>
          <a:p>
            <a:pPr algn="just"/>
            <a:r>
              <a:rPr lang="en-US" sz="2000" b="1" dirty="0">
                <a:solidFill>
                  <a:srgbClr val="002060"/>
                </a:solidFill>
              </a:rPr>
              <a:t>Cloud computing</a:t>
            </a:r>
            <a:r>
              <a:rPr lang="en-US" sz="2000" dirty="0">
                <a:solidFill>
                  <a:srgbClr val="002060"/>
                </a:solidFill>
              </a:rPr>
              <a:t> is a new terminology which is achieved by Distributed, Parallel and Grid computing. Clouds have progressed towards a service-oriented paradigm that enables a new way of service provisioning based on </a:t>
            </a:r>
            <a:r>
              <a:rPr lang="en-US" sz="2000" b="1" dirty="0">
                <a:solidFill>
                  <a:srgbClr val="002060"/>
                </a:solidFill>
              </a:rPr>
              <a:t>“pay-as-you-go”</a:t>
            </a:r>
            <a:r>
              <a:rPr lang="en-US" sz="2000" dirty="0">
                <a:solidFill>
                  <a:srgbClr val="002060"/>
                </a:solidFill>
              </a:rPr>
              <a:t> model. In such pay-as-you-go models, users are charged for services based on their usage and on the fulfillment of </a:t>
            </a:r>
            <a:r>
              <a:rPr lang="en-US" sz="2000" dirty="0" err="1">
                <a:solidFill>
                  <a:srgbClr val="002060"/>
                </a:solidFill>
              </a:rPr>
              <a:t>QoS</a:t>
            </a:r>
            <a:r>
              <a:rPr lang="en-US" sz="2000" dirty="0">
                <a:solidFill>
                  <a:srgbClr val="002060"/>
                </a:solidFill>
              </a:rPr>
              <a:t> constraints; </a:t>
            </a:r>
            <a:r>
              <a:rPr lang="en-US" sz="2000" b="1" dirty="0">
                <a:solidFill>
                  <a:srgbClr val="002060"/>
                </a:solidFill>
              </a:rPr>
              <a:t>execution time</a:t>
            </a:r>
            <a:r>
              <a:rPr lang="en-US" sz="2000" dirty="0">
                <a:solidFill>
                  <a:srgbClr val="002060"/>
                </a:solidFill>
              </a:rPr>
              <a:t> and </a:t>
            </a:r>
            <a:r>
              <a:rPr lang="en-US" sz="2000" b="1" dirty="0">
                <a:solidFill>
                  <a:srgbClr val="002060"/>
                </a:solidFill>
              </a:rPr>
              <a:t>cost</a:t>
            </a:r>
            <a:r>
              <a:rPr lang="en-US" sz="2000" dirty="0">
                <a:solidFill>
                  <a:srgbClr val="002060"/>
                </a:solidFill>
              </a:rPr>
              <a:t> are two common </a:t>
            </a:r>
            <a:r>
              <a:rPr lang="en-US" sz="2000" b="1" dirty="0" err="1">
                <a:solidFill>
                  <a:srgbClr val="002060"/>
                </a:solidFill>
              </a:rPr>
              <a:t>QoS</a:t>
            </a:r>
            <a:r>
              <a:rPr lang="en-US" sz="2000" b="1" dirty="0">
                <a:solidFill>
                  <a:srgbClr val="002060"/>
                </a:solidFill>
              </a:rPr>
              <a:t> requirements</a:t>
            </a:r>
            <a:r>
              <a:rPr lang="en-US" sz="2000" dirty="0">
                <a:solidFill>
                  <a:srgbClr val="002060"/>
                </a:solidFill>
              </a:rPr>
              <a:t>. Therefore, to produce effective scheduling maps, service pricing must be considered while </a:t>
            </a:r>
            <a:r>
              <a:rPr lang="en-US" sz="2000" dirty="0" smtClean="0">
                <a:solidFill>
                  <a:srgbClr val="002060"/>
                </a:solidFill>
              </a:rPr>
              <a:t>optimizing </a:t>
            </a:r>
            <a:r>
              <a:rPr lang="en-US" sz="2000" dirty="0">
                <a:solidFill>
                  <a:srgbClr val="002060"/>
                </a:solidFill>
              </a:rPr>
              <a:t>execution </a:t>
            </a:r>
            <a:r>
              <a:rPr lang="en-US" sz="2000" dirty="0" smtClean="0">
                <a:solidFill>
                  <a:srgbClr val="002060"/>
                </a:solidFill>
              </a:rPr>
              <a:t>performance. Efficient </a:t>
            </a:r>
            <a:r>
              <a:rPr lang="en-US" sz="2000" dirty="0">
                <a:solidFill>
                  <a:srgbClr val="002060"/>
                </a:solidFill>
              </a:rPr>
              <a:t>task scheduling mechanism can meet </a:t>
            </a:r>
            <a:r>
              <a:rPr lang="en-US" sz="2000" dirty="0" smtClean="0">
                <a:solidFill>
                  <a:srgbClr val="002060"/>
                </a:solidFill>
              </a:rPr>
              <a:t>user’s </a:t>
            </a:r>
            <a:r>
              <a:rPr lang="en-US" sz="2000" dirty="0">
                <a:solidFill>
                  <a:srgbClr val="002060"/>
                </a:solidFill>
              </a:rPr>
              <a:t>requirements, and improve the resource utilization, thereby enhancing the overall performance of the cloud computing environment. </a:t>
            </a:r>
          </a:p>
          <a:p>
            <a:pPr algn="just"/>
            <a:r>
              <a:rPr lang="en-US" sz="2000" dirty="0">
                <a:solidFill>
                  <a:srgbClr val="002060"/>
                </a:solidFill>
              </a:rPr>
              <a:t>A lot of work has been done on this research topic. We have worked on algorithms that minimize the execution time while meeting the budget constraints set by the user. In this report we have conducted a comparative analysis of workflow scheduling algorithms. The algorithms considered for the purpose of comparison are </a:t>
            </a:r>
            <a:r>
              <a:rPr lang="en-US" sz="2000" b="1" dirty="0">
                <a:solidFill>
                  <a:srgbClr val="002060"/>
                </a:solidFill>
              </a:rPr>
              <a:t>ScaleStar, Budget-constrained Heterogeneous Earliest Finish Time (BHEFT) </a:t>
            </a:r>
            <a:r>
              <a:rPr lang="en-US" sz="2000" dirty="0">
                <a:solidFill>
                  <a:srgbClr val="002060"/>
                </a:solidFill>
              </a:rPr>
              <a:t>and</a:t>
            </a:r>
            <a:r>
              <a:rPr lang="en-US" sz="2000" b="1" dirty="0">
                <a:solidFill>
                  <a:srgbClr val="002060"/>
                </a:solidFill>
              </a:rPr>
              <a:t> Heterogeneous Budget Constrained Scheduling (HBCS</a:t>
            </a:r>
            <a:r>
              <a:rPr lang="en-US" sz="2000" b="1" dirty="0" smtClean="0">
                <a:solidFill>
                  <a:srgbClr val="002060"/>
                </a:solidFill>
              </a:rPr>
              <a:t>)</a:t>
            </a:r>
            <a:r>
              <a:rPr lang="en-US" sz="2000" dirty="0" smtClean="0">
                <a:solidFill>
                  <a:srgbClr val="002060"/>
                </a:solidFill>
              </a:rPr>
              <a:t>.</a:t>
            </a:r>
            <a:endParaRPr lang="en-US" sz="2000" dirty="0">
              <a:solidFill>
                <a:srgbClr val="002060"/>
              </a:solidFill>
            </a:endParaRPr>
          </a:p>
        </p:txBody>
      </p:sp>
    </p:spTree>
    <p:extLst>
      <p:ext uri="{BB962C8B-B14F-4D97-AF65-F5344CB8AC3E}">
        <p14:creationId xmlns:p14="http://schemas.microsoft.com/office/powerpoint/2010/main" val="363062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248" y="1042416"/>
            <a:ext cx="9381744" cy="5509200"/>
          </a:xfrm>
          <a:prstGeom prst="rect">
            <a:avLst/>
          </a:prstGeom>
          <a:noFill/>
        </p:spPr>
        <p:txBody>
          <a:bodyPr wrap="square" rtlCol="0">
            <a:spAutoFit/>
          </a:bodyPr>
          <a:lstStyle/>
          <a:p>
            <a:r>
              <a:rPr lang="en-IN" sz="2200" dirty="0">
                <a:solidFill>
                  <a:srgbClr val="002060"/>
                </a:solidFill>
              </a:rPr>
              <a:t>Cloud creates an infrastructure for enabling users to consume  services transparently over a secure, shared, scalable, sustainable and standard worldwide network environment. In addition to this flexibility, Cloud infrastructure services provide the </a:t>
            </a:r>
            <a:r>
              <a:rPr lang="en-IN" sz="2200" b="1" dirty="0">
                <a:solidFill>
                  <a:srgbClr val="002060"/>
                </a:solidFill>
              </a:rPr>
              <a:t>illusion of limitless resource</a:t>
            </a:r>
            <a:r>
              <a:rPr lang="en-IN" sz="2200" u="sng" dirty="0">
                <a:solidFill>
                  <a:srgbClr val="002060"/>
                </a:solidFill>
              </a:rPr>
              <a:t> </a:t>
            </a:r>
            <a:r>
              <a:rPr lang="en-IN" sz="2200" dirty="0">
                <a:solidFill>
                  <a:srgbClr val="002060"/>
                </a:solidFill>
              </a:rPr>
              <a:t>allocation for most users</a:t>
            </a:r>
            <a:r>
              <a:rPr lang="en-IN" sz="2200" dirty="0" smtClean="0">
                <a:solidFill>
                  <a:srgbClr val="002060"/>
                </a:solidFill>
              </a:rPr>
              <a:t>.</a:t>
            </a:r>
          </a:p>
          <a:p>
            <a:r>
              <a:rPr lang="en-IN" sz="2200" dirty="0">
                <a:solidFill>
                  <a:srgbClr val="002060"/>
                </a:solidFill>
              </a:rPr>
              <a:t>Many complex applications in e-science and e-business can be modelled as </a:t>
            </a:r>
            <a:r>
              <a:rPr lang="en-IN" sz="2200" b="1" dirty="0">
                <a:solidFill>
                  <a:srgbClr val="002060"/>
                </a:solidFill>
              </a:rPr>
              <a:t>workflows</a:t>
            </a:r>
            <a:r>
              <a:rPr lang="en-IN" sz="2200" dirty="0">
                <a:solidFill>
                  <a:srgbClr val="002060"/>
                </a:solidFill>
              </a:rPr>
              <a:t>. A popular representation of a workflow application is the</a:t>
            </a:r>
            <a:r>
              <a:rPr lang="en-IN" sz="2200" b="1" dirty="0">
                <a:solidFill>
                  <a:srgbClr val="002060"/>
                </a:solidFill>
              </a:rPr>
              <a:t> Directed Acyclic Graph (DAG)</a:t>
            </a:r>
            <a:r>
              <a:rPr lang="en-IN" sz="2200" dirty="0">
                <a:solidFill>
                  <a:srgbClr val="002060"/>
                </a:solidFill>
              </a:rPr>
              <a:t>, in which nodes represent individual application tasks, and the directed edges represent inter-task data </a:t>
            </a:r>
            <a:r>
              <a:rPr lang="en-IN" sz="2200" dirty="0" smtClean="0">
                <a:solidFill>
                  <a:srgbClr val="002060"/>
                </a:solidFill>
              </a:rPr>
              <a:t>dependencies.</a:t>
            </a:r>
          </a:p>
          <a:p>
            <a:r>
              <a:rPr lang="en-IN" sz="2200" dirty="0">
                <a:solidFill>
                  <a:srgbClr val="002060"/>
                </a:solidFill>
              </a:rPr>
              <a:t>In general, processing </a:t>
            </a:r>
            <a:r>
              <a:rPr lang="en-IN" sz="2200" b="1" dirty="0" smtClean="0">
                <a:solidFill>
                  <a:srgbClr val="002060"/>
                </a:solidFill>
              </a:rPr>
              <a:t>Time</a:t>
            </a:r>
            <a:r>
              <a:rPr lang="en-IN" sz="2200" dirty="0" smtClean="0">
                <a:solidFill>
                  <a:srgbClr val="002060"/>
                </a:solidFill>
              </a:rPr>
              <a:t> </a:t>
            </a:r>
            <a:r>
              <a:rPr lang="en-IN" sz="2200" dirty="0">
                <a:solidFill>
                  <a:srgbClr val="002060"/>
                </a:solidFill>
              </a:rPr>
              <a:t>and </a:t>
            </a:r>
            <a:r>
              <a:rPr lang="en-IN" sz="2200" b="1" dirty="0" smtClean="0">
                <a:solidFill>
                  <a:srgbClr val="002060"/>
                </a:solidFill>
              </a:rPr>
              <a:t>Economic Cost</a:t>
            </a:r>
            <a:r>
              <a:rPr lang="en-IN" sz="2200" dirty="0" smtClean="0">
                <a:solidFill>
                  <a:srgbClr val="002060"/>
                </a:solidFill>
              </a:rPr>
              <a:t> </a:t>
            </a:r>
            <a:r>
              <a:rPr lang="en-IN" sz="2200" dirty="0">
                <a:solidFill>
                  <a:srgbClr val="002060"/>
                </a:solidFill>
              </a:rPr>
              <a:t>are two typical constraints for </a:t>
            </a:r>
            <a:r>
              <a:rPr lang="en-IN" sz="2200" b="1" dirty="0">
                <a:solidFill>
                  <a:srgbClr val="002060"/>
                </a:solidFill>
              </a:rPr>
              <a:t>MTW (Many-Task Workflow)</a:t>
            </a:r>
            <a:r>
              <a:rPr lang="en-IN" sz="2200" dirty="0">
                <a:solidFill>
                  <a:srgbClr val="002060"/>
                </a:solidFill>
              </a:rPr>
              <a:t> execution on Cloud services. In this project, we compared budget conscious schedulers, which minimize MTW execution time within a certain budget. The MTW scheduling approach can be used by both end-users and CSPs. End users can use the approach to orchestrated Cloud services, whereas CSPs can outsource computing resources to meet customers’ service-level requirements.</a:t>
            </a:r>
            <a:endParaRPr lang="en-US" sz="2200" dirty="0">
              <a:solidFill>
                <a:srgbClr val="002060"/>
              </a:solidFill>
            </a:endParaRPr>
          </a:p>
        </p:txBody>
      </p:sp>
      <p:sp>
        <p:nvSpPr>
          <p:cNvPr id="3" name="TextBox 2"/>
          <p:cNvSpPr txBox="1"/>
          <p:nvPr/>
        </p:nvSpPr>
        <p:spPr>
          <a:xfrm>
            <a:off x="4599432" y="201168"/>
            <a:ext cx="4288536" cy="769441"/>
          </a:xfrm>
          <a:prstGeom prst="rect">
            <a:avLst/>
          </a:prstGeom>
          <a:noFill/>
        </p:spPr>
        <p:txBody>
          <a:bodyPr wrap="square" rtlCol="0">
            <a:spAutoFit/>
          </a:bodyPr>
          <a:lstStyle/>
          <a:p>
            <a:r>
              <a:rPr lang="en-US" sz="4400" b="1" u="sng" dirty="0" smtClean="0">
                <a:solidFill>
                  <a:srgbClr val="002060"/>
                </a:solidFill>
              </a:rPr>
              <a:t>Introduction</a:t>
            </a:r>
            <a:endParaRPr lang="en-US" sz="4400" b="1" u="sng" dirty="0">
              <a:solidFill>
                <a:srgbClr val="002060"/>
              </a:solidFill>
            </a:endParaRPr>
          </a:p>
        </p:txBody>
      </p:sp>
    </p:spTree>
    <p:extLst>
      <p:ext uri="{BB962C8B-B14F-4D97-AF65-F5344CB8AC3E}">
        <p14:creationId xmlns:p14="http://schemas.microsoft.com/office/powerpoint/2010/main" val="2210075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9112" y="649224"/>
            <a:ext cx="8650224" cy="584775"/>
          </a:xfrm>
          <a:prstGeom prst="rect">
            <a:avLst/>
          </a:prstGeom>
          <a:noFill/>
        </p:spPr>
        <p:txBody>
          <a:bodyPr wrap="square" rtlCol="0">
            <a:spAutoFit/>
          </a:bodyPr>
          <a:lstStyle/>
          <a:p>
            <a:r>
              <a:rPr lang="en-US" sz="3200" b="1" u="sng" dirty="0" smtClean="0">
                <a:solidFill>
                  <a:srgbClr val="002060"/>
                </a:solidFill>
              </a:rPr>
              <a:t>System Model :</a:t>
            </a:r>
            <a:endParaRPr lang="en-US" sz="3200" b="1" u="sng" dirty="0">
              <a:solidFill>
                <a:srgbClr val="002060"/>
              </a:solidFill>
            </a:endParaRPr>
          </a:p>
        </p:txBody>
      </p:sp>
      <p:sp>
        <p:nvSpPr>
          <p:cNvPr id="3" name="TextBox 2"/>
          <p:cNvSpPr txBox="1"/>
          <p:nvPr/>
        </p:nvSpPr>
        <p:spPr>
          <a:xfrm>
            <a:off x="1819656" y="1435609"/>
            <a:ext cx="8311896" cy="4893647"/>
          </a:xfrm>
          <a:prstGeom prst="rect">
            <a:avLst/>
          </a:prstGeom>
          <a:noFill/>
        </p:spPr>
        <p:txBody>
          <a:bodyPr wrap="square" rtlCol="0">
            <a:spAutoFit/>
          </a:bodyPr>
          <a:lstStyle/>
          <a:p>
            <a:pPr marL="457200" indent="-457200">
              <a:buAutoNum type="arabicPeriod"/>
            </a:pPr>
            <a:r>
              <a:rPr lang="en-IN" sz="2400" dirty="0">
                <a:solidFill>
                  <a:srgbClr val="002060"/>
                </a:solidFill>
              </a:rPr>
              <a:t>A typical workflow application can be represented by a Directed Acyclic Graph (DAG</a:t>
            </a:r>
            <a:r>
              <a:rPr lang="en-IN" sz="2400" dirty="0" smtClean="0">
                <a:solidFill>
                  <a:srgbClr val="002060"/>
                </a:solidFill>
              </a:rPr>
              <a:t>).</a:t>
            </a:r>
          </a:p>
          <a:p>
            <a:pPr marL="457200" indent="-457200">
              <a:buAutoNum type="arabicPeriod"/>
            </a:pPr>
            <a:r>
              <a:rPr lang="en-IN" sz="2400" dirty="0" smtClean="0">
                <a:solidFill>
                  <a:srgbClr val="002060"/>
                </a:solidFill>
              </a:rPr>
              <a:t>A </a:t>
            </a:r>
            <a:r>
              <a:rPr lang="en-IN" sz="2400" dirty="0">
                <a:solidFill>
                  <a:srgbClr val="002060"/>
                </a:solidFill>
              </a:rPr>
              <a:t>DAG can be modelled by a tuple </a:t>
            </a:r>
            <a:r>
              <a:rPr lang="en-IN" sz="2400" i="1" dirty="0">
                <a:solidFill>
                  <a:srgbClr val="002060"/>
                </a:solidFill>
              </a:rPr>
              <a:t>G(N,E)</a:t>
            </a:r>
            <a:r>
              <a:rPr lang="en-IN" sz="2400" dirty="0">
                <a:solidFill>
                  <a:srgbClr val="002060"/>
                </a:solidFill>
              </a:rPr>
              <a:t>, where </a:t>
            </a:r>
            <a:r>
              <a:rPr lang="en-IN" sz="2400" i="1" dirty="0">
                <a:solidFill>
                  <a:srgbClr val="002060"/>
                </a:solidFill>
              </a:rPr>
              <a:t>N </a:t>
            </a:r>
            <a:r>
              <a:rPr lang="en-IN" sz="2400" dirty="0">
                <a:solidFill>
                  <a:srgbClr val="002060"/>
                </a:solidFill>
              </a:rPr>
              <a:t>is the </a:t>
            </a:r>
            <a:r>
              <a:rPr lang="en-IN" sz="2400" dirty="0" smtClean="0">
                <a:solidFill>
                  <a:srgbClr val="002060"/>
                </a:solidFill>
              </a:rPr>
              <a:t>set of </a:t>
            </a:r>
            <a:r>
              <a:rPr lang="en-IN" sz="2400" i="1" dirty="0">
                <a:solidFill>
                  <a:srgbClr val="002060"/>
                </a:solidFill>
              </a:rPr>
              <a:t>n </a:t>
            </a:r>
            <a:r>
              <a:rPr lang="en-IN" sz="2400" dirty="0">
                <a:solidFill>
                  <a:srgbClr val="002060"/>
                </a:solidFill>
              </a:rPr>
              <a:t>nodes, each node </a:t>
            </a:r>
            <a:r>
              <a:rPr lang="en-IN" sz="2400" i="1" dirty="0">
                <a:solidFill>
                  <a:srgbClr val="002060"/>
                </a:solidFill>
              </a:rPr>
              <a:t>ni </a:t>
            </a:r>
            <a:r>
              <a:rPr lang="en-IN" sz="2400" dirty="0">
                <a:solidFill>
                  <a:srgbClr val="002060"/>
                </a:solidFill>
              </a:rPr>
              <a:t>∈ </a:t>
            </a:r>
            <a:r>
              <a:rPr lang="en-IN" sz="2400" i="1" dirty="0">
                <a:solidFill>
                  <a:srgbClr val="002060"/>
                </a:solidFill>
              </a:rPr>
              <a:t>N </a:t>
            </a:r>
            <a:r>
              <a:rPr lang="en-IN" sz="2400" dirty="0">
                <a:solidFill>
                  <a:srgbClr val="002060"/>
                </a:solidFill>
              </a:rPr>
              <a:t>represents an application task, and </a:t>
            </a:r>
            <a:r>
              <a:rPr lang="en-IN" sz="2400" i="1" dirty="0">
                <a:solidFill>
                  <a:srgbClr val="002060"/>
                </a:solidFill>
              </a:rPr>
              <a:t>E </a:t>
            </a:r>
            <a:r>
              <a:rPr lang="en-IN" sz="2400" dirty="0">
                <a:solidFill>
                  <a:srgbClr val="002060"/>
                </a:solidFill>
              </a:rPr>
              <a:t>is the set of communication edges between tasks. </a:t>
            </a:r>
            <a:r>
              <a:rPr lang="en-IN" sz="2400" dirty="0" smtClean="0">
                <a:solidFill>
                  <a:srgbClr val="002060"/>
                </a:solidFill>
              </a:rPr>
              <a:t>The </a:t>
            </a:r>
            <a:r>
              <a:rPr lang="en-IN" sz="2400" dirty="0">
                <a:solidFill>
                  <a:srgbClr val="002060"/>
                </a:solidFill>
              </a:rPr>
              <a:t>task computation times and communication times are modelled by assigning weights to nodes and edges </a:t>
            </a:r>
            <a:r>
              <a:rPr lang="en-IN" sz="2400" dirty="0" smtClean="0">
                <a:solidFill>
                  <a:srgbClr val="002060"/>
                </a:solidFill>
              </a:rPr>
              <a:t>respectively.</a:t>
            </a:r>
            <a:r>
              <a:rPr lang="en-US" sz="2400" dirty="0" smtClean="0">
                <a:solidFill>
                  <a:srgbClr val="002060"/>
                </a:solidFill>
              </a:rPr>
              <a:t> </a:t>
            </a:r>
            <a:endParaRPr lang="en-US" sz="2400" dirty="0">
              <a:solidFill>
                <a:srgbClr val="002060"/>
              </a:solidFill>
            </a:endParaRPr>
          </a:p>
          <a:p>
            <a:pPr marL="457200" indent="-457200">
              <a:buAutoNum type="arabicPeriod"/>
            </a:pPr>
            <a:r>
              <a:rPr lang="en-IN" sz="2400" dirty="0">
                <a:solidFill>
                  <a:srgbClr val="002060"/>
                </a:solidFill>
              </a:rPr>
              <a:t>Each edge </a:t>
            </a:r>
            <a:r>
              <a:rPr lang="en-IN" sz="2400" i="1" dirty="0">
                <a:solidFill>
                  <a:srgbClr val="002060"/>
                </a:solidFill>
              </a:rPr>
              <a:t>e(i, j) </a:t>
            </a:r>
            <a:r>
              <a:rPr lang="en-IN" sz="2400" dirty="0">
                <a:solidFill>
                  <a:srgbClr val="002060"/>
                </a:solidFill>
              </a:rPr>
              <a:t>∈ </a:t>
            </a:r>
            <a:r>
              <a:rPr lang="en-IN" sz="2400" i="1" dirty="0">
                <a:solidFill>
                  <a:srgbClr val="002060"/>
                </a:solidFill>
              </a:rPr>
              <a:t>E </a:t>
            </a:r>
            <a:r>
              <a:rPr lang="en-IN" sz="2400" dirty="0">
                <a:solidFill>
                  <a:srgbClr val="002060"/>
                </a:solidFill>
              </a:rPr>
              <a:t>represents a task-dependency constraint such that task </a:t>
            </a:r>
            <a:r>
              <a:rPr lang="en-IN" sz="2400" i="1" dirty="0">
                <a:solidFill>
                  <a:srgbClr val="002060"/>
                </a:solidFill>
              </a:rPr>
              <a:t>ni </a:t>
            </a:r>
            <a:r>
              <a:rPr lang="en-IN" sz="2400" dirty="0">
                <a:solidFill>
                  <a:srgbClr val="002060"/>
                </a:solidFill>
              </a:rPr>
              <a:t>should complete its execution before task </a:t>
            </a:r>
            <a:r>
              <a:rPr lang="en-IN" sz="2400" i="1" dirty="0">
                <a:solidFill>
                  <a:srgbClr val="002060"/>
                </a:solidFill>
              </a:rPr>
              <a:t>nj </a:t>
            </a:r>
            <a:r>
              <a:rPr lang="en-IN" sz="2400" dirty="0">
                <a:solidFill>
                  <a:srgbClr val="002060"/>
                </a:solidFill>
              </a:rPr>
              <a:t>can start</a:t>
            </a:r>
            <a:r>
              <a:rPr lang="en-IN" sz="2400" dirty="0" smtClean="0">
                <a:solidFill>
                  <a:srgbClr val="002060"/>
                </a:solidFill>
              </a:rPr>
              <a:t>.</a:t>
            </a:r>
          </a:p>
          <a:p>
            <a:pPr marL="457200" indent="-457200">
              <a:buAutoNum type="arabicPeriod"/>
            </a:pPr>
            <a:r>
              <a:rPr lang="en-IN" sz="2400" dirty="0">
                <a:solidFill>
                  <a:srgbClr val="002060"/>
                </a:solidFill>
              </a:rPr>
              <a:t>In a given DAG, a task with no predecessors is called an </a:t>
            </a:r>
            <a:r>
              <a:rPr lang="en-IN" sz="2400" b="1" i="1" dirty="0">
                <a:solidFill>
                  <a:srgbClr val="002060"/>
                </a:solidFill>
              </a:rPr>
              <a:t>entry task</a:t>
            </a:r>
            <a:r>
              <a:rPr lang="en-IN" sz="2400" dirty="0">
                <a:solidFill>
                  <a:srgbClr val="002060"/>
                </a:solidFill>
              </a:rPr>
              <a:t>, and a task with no successors is called an </a:t>
            </a:r>
            <a:r>
              <a:rPr lang="en-IN" sz="2400" b="1" i="1" dirty="0">
                <a:solidFill>
                  <a:srgbClr val="002060"/>
                </a:solidFill>
              </a:rPr>
              <a:t>exit </a:t>
            </a:r>
            <a:r>
              <a:rPr lang="en-IN" sz="2400" b="1" i="1" dirty="0" smtClean="0">
                <a:solidFill>
                  <a:srgbClr val="002060"/>
                </a:solidFill>
              </a:rPr>
              <a:t>task</a:t>
            </a:r>
            <a:r>
              <a:rPr lang="en-IN" sz="2400" dirty="0" smtClean="0">
                <a:solidFill>
                  <a:srgbClr val="002060"/>
                </a:solidFill>
              </a:rPr>
              <a:t>.</a:t>
            </a:r>
          </a:p>
        </p:txBody>
      </p:sp>
    </p:spTree>
    <p:extLst>
      <p:ext uri="{BB962C8B-B14F-4D97-AF65-F5344CB8AC3E}">
        <p14:creationId xmlns:p14="http://schemas.microsoft.com/office/powerpoint/2010/main" val="2479974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1576" y="841909"/>
            <a:ext cx="9113520" cy="1569660"/>
          </a:xfrm>
          <a:prstGeom prst="rect">
            <a:avLst/>
          </a:prstGeom>
        </p:spPr>
        <p:txBody>
          <a:bodyPr wrap="square">
            <a:spAutoFit/>
          </a:bodyPr>
          <a:lstStyle/>
          <a:p>
            <a:pPr marL="457200" indent="-457200">
              <a:buFont typeface="+mj-lt"/>
              <a:buAutoNum type="arabicPeriod" startAt="5"/>
            </a:pPr>
            <a:r>
              <a:rPr lang="en-IN" sz="2400" dirty="0">
                <a:solidFill>
                  <a:srgbClr val="002060"/>
                </a:solidFill>
              </a:rPr>
              <a:t>The schedule length of a DAG, also called </a:t>
            </a:r>
            <a:r>
              <a:rPr lang="en-IN" sz="2400" b="1" dirty="0">
                <a:solidFill>
                  <a:srgbClr val="002060"/>
                </a:solidFill>
              </a:rPr>
              <a:t>Makespan</a:t>
            </a:r>
            <a:r>
              <a:rPr lang="en-IN" sz="2400" dirty="0">
                <a:solidFill>
                  <a:srgbClr val="002060"/>
                </a:solidFill>
              </a:rPr>
              <a:t>, denotes the finish time of the last task in the scheduled DAG, and is defined </a:t>
            </a:r>
            <a:r>
              <a:rPr lang="en-IN" sz="2400" dirty="0" smtClean="0">
                <a:solidFill>
                  <a:srgbClr val="002060"/>
                </a:solidFill>
              </a:rPr>
              <a:t>by:          </a:t>
            </a:r>
            <a:r>
              <a:rPr lang="en-IN" sz="2400" i="1" dirty="0" smtClean="0">
                <a:solidFill>
                  <a:srgbClr val="002060"/>
                </a:solidFill>
              </a:rPr>
              <a:t>makespan </a:t>
            </a:r>
            <a:r>
              <a:rPr lang="en-IN" sz="2400" dirty="0">
                <a:solidFill>
                  <a:srgbClr val="002060"/>
                </a:solidFill>
              </a:rPr>
              <a:t>= </a:t>
            </a:r>
            <a:r>
              <a:rPr lang="en-IN" sz="2400" i="1" dirty="0">
                <a:solidFill>
                  <a:srgbClr val="002060"/>
                </a:solidFill>
              </a:rPr>
              <a:t>max</a:t>
            </a:r>
            <a:r>
              <a:rPr lang="en-IN" sz="2400" dirty="0">
                <a:solidFill>
                  <a:srgbClr val="002060"/>
                </a:solidFill>
              </a:rPr>
              <a:t>{</a:t>
            </a:r>
            <a:r>
              <a:rPr lang="en-IN" sz="2400" i="1" dirty="0">
                <a:solidFill>
                  <a:srgbClr val="002060"/>
                </a:solidFill>
              </a:rPr>
              <a:t>AFT (nexit )</a:t>
            </a:r>
            <a:r>
              <a:rPr lang="en-IN" sz="2400" dirty="0">
                <a:solidFill>
                  <a:srgbClr val="002060"/>
                </a:solidFill>
              </a:rPr>
              <a:t>} </a:t>
            </a:r>
            <a:r>
              <a:rPr lang="en-US" sz="2400" dirty="0">
                <a:solidFill>
                  <a:srgbClr val="002060"/>
                </a:solidFill>
              </a:rPr>
              <a:t>                                                             </a:t>
            </a:r>
            <a:r>
              <a:rPr lang="en-US" sz="2400" dirty="0" smtClean="0">
                <a:solidFill>
                  <a:srgbClr val="002060"/>
                </a:solidFill>
              </a:rPr>
              <a:t>                  </a:t>
            </a:r>
            <a:r>
              <a:rPr lang="en-IN" sz="2400" dirty="0" smtClean="0">
                <a:solidFill>
                  <a:srgbClr val="002060"/>
                </a:solidFill>
              </a:rPr>
              <a:t>where </a:t>
            </a:r>
            <a:r>
              <a:rPr lang="en-IN" sz="2400" i="1" dirty="0">
                <a:solidFill>
                  <a:srgbClr val="002060"/>
                </a:solidFill>
              </a:rPr>
              <a:t>AFT (nexit ) </a:t>
            </a:r>
            <a:r>
              <a:rPr lang="en-IN" sz="2400" dirty="0">
                <a:solidFill>
                  <a:srgbClr val="002060"/>
                </a:solidFill>
              </a:rPr>
              <a:t>denotes the </a:t>
            </a:r>
            <a:r>
              <a:rPr lang="en-IN" sz="2400" i="1" dirty="0">
                <a:solidFill>
                  <a:srgbClr val="002060"/>
                </a:solidFill>
              </a:rPr>
              <a:t>Actual Finish Time </a:t>
            </a:r>
            <a:r>
              <a:rPr lang="en-IN" sz="2400" dirty="0">
                <a:solidFill>
                  <a:srgbClr val="002060"/>
                </a:solidFill>
              </a:rPr>
              <a:t>of</a:t>
            </a:r>
            <a:r>
              <a:rPr lang="en-US" sz="2400" dirty="0">
                <a:solidFill>
                  <a:srgbClr val="002060"/>
                </a:solidFill>
              </a:rPr>
              <a:t> </a:t>
            </a:r>
            <a:r>
              <a:rPr lang="en-IN" sz="2400" dirty="0">
                <a:solidFill>
                  <a:srgbClr val="002060"/>
                </a:solidFill>
              </a:rPr>
              <a:t>the exit node.</a:t>
            </a:r>
            <a:endParaRPr lang="en-US" sz="2400" dirty="0">
              <a:solidFill>
                <a:srgbClr val="002060"/>
              </a:solidFill>
            </a:endParaRPr>
          </a:p>
        </p:txBody>
      </p:sp>
    </p:spTree>
    <p:extLst>
      <p:ext uri="{BB962C8B-B14F-4D97-AF65-F5344CB8AC3E}">
        <p14:creationId xmlns:p14="http://schemas.microsoft.com/office/powerpoint/2010/main" val="179220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0248" y="393192"/>
            <a:ext cx="3986784" cy="584775"/>
          </a:xfrm>
          <a:prstGeom prst="rect">
            <a:avLst/>
          </a:prstGeom>
          <a:noFill/>
        </p:spPr>
        <p:txBody>
          <a:bodyPr wrap="square" rtlCol="0">
            <a:spAutoFit/>
          </a:bodyPr>
          <a:lstStyle/>
          <a:p>
            <a:r>
              <a:rPr lang="en-US" sz="3200" b="1" u="sng" dirty="0" smtClean="0">
                <a:solidFill>
                  <a:srgbClr val="002060"/>
                </a:solidFill>
              </a:rPr>
              <a:t>1</a:t>
            </a:r>
            <a:r>
              <a:rPr lang="en-US" sz="3200" b="1" u="sng" dirty="0" smtClean="0">
                <a:solidFill>
                  <a:srgbClr val="002060"/>
                </a:solidFill>
              </a:rPr>
              <a:t>. </a:t>
            </a:r>
            <a:r>
              <a:rPr lang="en-US" sz="3200" b="1" u="sng" dirty="0" smtClean="0">
                <a:solidFill>
                  <a:srgbClr val="002060"/>
                </a:solidFill>
              </a:rPr>
              <a:t>HBCS Algorithm</a:t>
            </a:r>
            <a:endParaRPr lang="en-US" sz="3200" b="1" u="sng" dirty="0">
              <a:solidFill>
                <a:srgbClr val="002060"/>
              </a:solidFill>
            </a:endParaRPr>
          </a:p>
        </p:txBody>
      </p:sp>
      <mc:AlternateContent xmlns:mc="http://schemas.openxmlformats.org/markup-compatibility/2006" xmlns:a14="http://schemas.microsoft.com/office/drawing/2010/main">
        <mc:Choice Requires="a14">
          <p:sp>
            <p:nvSpPr>
              <p:cNvPr id="3" name="TextBox 2"/>
              <p:cNvSpPr txBox="1"/>
              <p:nvPr/>
            </p:nvSpPr>
            <p:spPr>
              <a:xfrm>
                <a:off x="1563624" y="1353312"/>
                <a:ext cx="10222992" cy="5262979"/>
              </a:xfrm>
              <a:prstGeom prst="rect">
                <a:avLst/>
              </a:prstGeom>
              <a:noFill/>
            </p:spPr>
            <p:txBody>
              <a:bodyPr wrap="square" rtlCol="0">
                <a:spAutoFit/>
              </a:bodyPr>
              <a:lstStyle/>
              <a:p>
                <a:pPr marL="342900" indent="-342900">
                  <a:buFont typeface="+mj-lt"/>
                  <a:buAutoNum type="arabicPeriod"/>
                </a:pPr>
                <a:r>
                  <a:rPr lang="en-US" sz="2400" dirty="0" smtClean="0">
                    <a:solidFill>
                      <a:srgbClr val="002060"/>
                    </a:solidFill>
                  </a:rPr>
                  <a:t>A Heterogeneous Budget Constrained Scheduling (HBCS) algorithm that guarantees an execution cost within the user’s specified budget and that </a:t>
                </a:r>
                <a:r>
                  <a:rPr lang="en-US" sz="2400" dirty="0" err="1">
                    <a:solidFill>
                      <a:srgbClr val="002060"/>
                    </a:solidFill>
                  </a:rPr>
                  <a:t>minimises</a:t>
                </a:r>
                <a:r>
                  <a:rPr lang="en-US" sz="2400" dirty="0">
                    <a:solidFill>
                      <a:srgbClr val="002060"/>
                    </a:solidFill>
                  </a:rPr>
                  <a:t> the execution time of </a:t>
                </a:r>
                <a:r>
                  <a:rPr lang="en-US" sz="2400" dirty="0" smtClean="0">
                    <a:solidFill>
                      <a:srgbClr val="002060"/>
                    </a:solidFill>
                  </a:rPr>
                  <a:t>the user’s application.</a:t>
                </a:r>
              </a:p>
              <a:p>
                <a:pPr marL="342900" indent="-342900">
                  <a:buFont typeface="+mj-lt"/>
                  <a:buAutoNum type="arabicPeriod"/>
                </a:pPr>
                <a:r>
                  <a:rPr lang="en-US" sz="2400" dirty="0">
                    <a:solidFill>
                      <a:srgbClr val="002060"/>
                    </a:solidFill>
                  </a:rPr>
                  <a:t>The results showed that algorithm achieves lower </a:t>
                </a:r>
                <a:r>
                  <a:rPr lang="en-US" sz="2400" dirty="0" err="1">
                    <a:solidFill>
                      <a:srgbClr val="002060"/>
                    </a:solidFill>
                  </a:rPr>
                  <a:t>makespans</a:t>
                </a:r>
                <a:r>
                  <a:rPr lang="en-US" sz="2400" dirty="0">
                    <a:solidFill>
                      <a:srgbClr val="002060"/>
                    </a:solidFill>
                  </a:rPr>
                  <a:t>, with a guaranteed cost per application and with a lower time complexity than other budget-constrained state-of-the-art algorithms</a:t>
                </a:r>
                <a:r>
                  <a:rPr lang="en-US" sz="2400" dirty="0" smtClean="0">
                    <a:solidFill>
                      <a:srgbClr val="002060"/>
                    </a:solidFill>
                  </a:rPr>
                  <a:t>.</a:t>
                </a:r>
              </a:p>
              <a:p>
                <a:pPr marL="342900" indent="-342900">
                  <a:buFont typeface="+mj-lt"/>
                  <a:buAutoNum type="arabicPeriod"/>
                </a:pPr>
                <a:r>
                  <a:rPr lang="en-US" sz="2400" dirty="0" smtClean="0">
                    <a:solidFill>
                      <a:srgbClr val="002060"/>
                    </a:solidFill>
                  </a:rPr>
                  <a:t>Two phases of algorithm :</a:t>
                </a:r>
              </a:p>
              <a:p>
                <a:pPr marL="800100" lvl="1" indent="-342900">
                  <a:buFont typeface="Wingdings" panose="05000000000000000000" pitchFamily="2" charset="2"/>
                  <a:buChar char="Ø"/>
                </a:pPr>
                <a:r>
                  <a:rPr lang="en-US" sz="2400" b="1" dirty="0">
                    <a:solidFill>
                      <a:srgbClr val="002060"/>
                    </a:solidFill>
                  </a:rPr>
                  <a:t>Task </a:t>
                </a:r>
                <a:r>
                  <a:rPr lang="en-US" sz="2400" b="1" dirty="0" smtClean="0">
                    <a:solidFill>
                      <a:srgbClr val="002060"/>
                    </a:solidFill>
                  </a:rPr>
                  <a:t>Selection - </a:t>
                </a:r>
                <a:r>
                  <a:rPr lang="en-US" sz="2400" dirty="0">
                    <a:solidFill>
                      <a:srgbClr val="002060"/>
                    </a:solidFill>
                  </a:rPr>
                  <a:t>Tasks are selected according to their </a:t>
                </a:r>
                <a:r>
                  <a:rPr lang="en-US" sz="2400" dirty="0" smtClean="0">
                    <a:solidFill>
                      <a:srgbClr val="002060"/>
                    </a:solidFill>
                  </a:rPr>
                  <a:t>upward rank (</a:t>
                </a:r>
                <a14:m>
                  <m:oMath xmlns:m="http://schemas.openxmlformats.org/officeDocument/2006/math">
                    <m:sSub>
                      <m:sSubPr>
                        <m:ctrlPr>
                          <a:rPr lang="en-US" sz="2400" i="1" smtClean="0">
                            <a:solidFill>
                              <a:srgbClr val="002060"/>
                            </a:solidFill>
                            <a:latin typeface="Cambria Math"/>
                          </a:rPr>
                        </m:ctrlPr>
                      </m:sSubPr>
                      <m:e>
                        <m:r>
                          <a:rPr lang="en-US" sz="2400" b="0" i="1" smtClean="0">
                            <a:solidFill>
                              <a:srgbClr val="002060"/>
                            </a:solidFill>
                            <a:latin typeface="Cambria Math" panose="02040503050406030204" pitchFamily="18" charset="0"/>
                          </a:rPr>
                          <m:t>𝑟𝑎𝑛𝑘</m:t>
                        </m:r>
                      </m:e>
                      <m:sub>
                        <m:r>
                          <a:rPr lang="en-US" sz="2400" b="0" i="1" smtClean="0">
                            <a:solidFill>
                              <a:srgbClr val="002060"/>
                            </a:solidFill>
                            <a:latin typeface="Cambria Math" panose="02040503050406030204" pitchFamily="18" charset="0"/>
                          </a:rPr>
                          <m:t>𝑢</m:t>
                        </m:r>
                      </m:sub>
                    </m:sSub>
                  </m:oMath>
                </a14:m>
                <a:r>
                  <a:rPr lang="en-US" sz="2400" dirty="0" smtClean="0">
                    <a:solidFill>
                      <a:srgbClr val="002060"/>
                    </a:solidFill>
                  </a:rPr>
                  <a:t>).</a:t>
                </a:r>
              </a:p>
              <a:p>
                <a:pPr marL="800100" lvl="1" indent="-342900">
                  <a:buFont typeface="Wingdings" panose="05000000000000000000" pitchFamily="2" charset="2"/>
                  <a:buChar char="Ø"/>
                </a:pPr>
                <a:r>
                  <a:rPr lang="en-US" sz="2400" b="1" dirty="0">
                    <a:solidFill>
                      <a:srgbClr val="002060"/>
                    </a:solidFill>
                  </a:rPr>
                  <a:t>Processor </a:t>
                </a:r>
                <a:r>
                  <a:rPr lang="en-US" sz="2400" b="1" dirty="0" smtClean="0">
                    <a:solidFill>
                      <a:srgbClr val="002060"/>
                    </a:solidFill>
                  </a:rPr>
                  <a:t>Selection – </a:t>
                </a:r>
                <a:r>
                  <a:rPr lang="en-US" sz="2400" dirty="0" smtClean="0">
                    <a:solidFill>
                      <a:srgbClr val="002060"/>
                    </a:solidFill>
                  </a:rPr>
                  <a:t>This is done by computing Remaining Cheapest Budget (RCB) at each step before selecting the processor for current task.</a:t>
                </a:r>
              </a:p>
              <a:p>
                <a:pPr lvl="1"/>
                <a:r>
                  <a:rPr lang="en-US" sz="2400" dirty="0">
                    <a:solidFill>
                      <a:srgbClr val="002060"/>
                    </a:solidFill>
                  </a:rPr>
                  <a:t> </a:t>
                </a:r>
                <a:r>
                  <a:rPr lang="en-US" sz="2400" dirty="0" smtClean="0">
                    <a:solidFill>
                      <a:srgbClr val="002060"/>
                    </a:solidFill>
                  </a:rPr>
                  <a:t> 			</a:t>
                </a:r>
                <a14:m>
                  <m:oMath xmlns:m="http://schemas.openxmlformats.org/officeDocument/2006/math">
                    <m:r>
                      <a:rPr lang="en-US" sz="2400" b="0" i="1" smtClean="0">
                        <a:solidFill>
                          <a:srgbClr val="002060"/>
                        </a:solidFill>
                        <a:latin typeface="Cambria Math" panose="02040503050406030204" pitchFamily="18" charset="0"/>
                      </a:rPr>
                      <m:t>𝑅𝐶𝐵</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𝑅𝐶𝐵</m:t>
                    </m:r>
                    <m:r>
                      <a:rPr lang="en-US" sz="2400" b="0" i="1" smtClean="0">
                        <a:solidFill>
                          <a:srgbClr val="002060"/>
                        </a:solidFill>
                        <a:latin typeface="Cambria Math" panose="02040503050406030204" pitchFamily="18" charset="0"/>
                      </a:rPr>
                      <m:t> −</m:t>
                    </m:r>
                    <m:sSub>
                      <m:sSubPr>
                        <m:ctrlPr>
                          <a:rPr lang="en-US" sz="2400" b="0" i="1" smtClean="0">
                            <a:solidFill>
                              <a:srgbClr val="002060"/>
                            </a:solidFill>
                            <a:latin typeface="Cambria Math"/>
                          </a:rPr>
                        </m:ctrlPr>
                      </m:sSubPr>
                      <m:e>
                        <m:r>
                          <a:rPr lang="en-US" sz="2400" b="0" i="1" smtClean="0">
                            <a:solidFill>
                              <a:srgbClr val="002060"/>
                            </a:solidFill>
                            <a:latin typeface="Cambria Math" panose="02040503050406030204" pitchFamily="18" charset="0"/>
                          </a:rPr>
                          <m:t>𝐶𝑜𝑠𝑡</m:t>
                        </m:r>
                      </m:e>
                      <m:sub>
                        <m:r>
                          <a:rPr lang="en-US" sz="2400" b="0" i="1" smtClean="0">
                            <a:solidFill>
                              <a:srgbClr val="002060"/>
                            </a:solidFill>
                            <a:latin typeface="Cambria Math" panose="02040503050406030204" pitchFamily="18" charset="0"/>
                          </a:rPr>
                          <m:t>𝑙𝑜𝑤𝑒𝑠𝑡</m:t>
                        </m:r>
                      </m:sub>
                    </m:sSub>
                  </m:oMath>
                </a14:m>
                <a:endParaRPr lang="en-US" sz="2400" dirty="0" smtClean="0">
                  <a:solidFill>
                    <a:srgbClr val="002060"/>
                  </a:solidFill>
                </a:endParaRPr>
              </a:p>
              <a:p>
                <a:pPr lvl="1"/>
                <a:r>
                  <a:rPr lang="en-US" sz="2400" dirty="0">
                    <a:solidFill>
                      <a:srgbClr val="002060"/>
                    </a:solidFill>
                  </a:rPr>
                  <a:t>	</a:t>
                </a:r>
                <a:r>
                  <a:rPr lang="en-US" sz="2400" dirty="0" smtClean="0">
                    <a:solidFill>
                      <a:srgbClr val="002060"/>
                    </a:solidFill>
                  </a:rPr>
                  <a:t>where </a:t>
                </a:r>
                <a14:m>
                  <m:oMath xmlns:m="http://schemas.openxmlformats.org/officeDocument/2006/math">
                    <m:sSub>
                      <m:sSubPr>
                        <m:ctrlPr>
                          <a:rPr lang="en-US" sz="2400" i="1">
                            <a:solidFill>
                              <a:srgbClr val="002060"/>
                            </a:solidFill>
                            <a:latin typeface="Cambria Math"/>
                          </a:rPr>
                        </m:ctrlPr>
                      </m:sSubPr>
                      <m:e>
                        <m:r>
                          <a:rPr lang="en-US" sz="2400" i="1">
                            <a:solidFill>
                              <a:srgbClr val="002060"/>
                            </a:solidFill>
                            <a:latin typeface="Cambria Math" panose="02040503050406030204" pitchFamily="18" charset="0"/>
                          </a:rPr>
                          <m:t>𝐶𝑜𝑠𝑡</m:t>
                        </m:r>
                      </m:e>
                      <m:sub>
                        <m:r>
                          <a:rPr lang="en-US" sz="2400" i="1">
                            <a:solidFill>
                              <a:srgbClr val="002060"/>
                            </a:solidFill>
                            <a:latin typeface="Cambria Math" panose="02040503050406030204" pitchFamily="18" charset="0"/>
                          </a:rPr>
                          <m:t>𝑙𝑜𝑤𝑒𝑠𝑡</m:t>
                        </m:r>
                      </m:sub>
                    </m:sSub>
                  </m:oMath>
                </a14:m>
                <a:r>
                  <a:rPr lang="en-US" sz="2400" dirty="0" smtClean="0">
                    <a:solidFill>
                      <a:srgbClr val="002060"/>
                    </a:solidFill>
                  </a:rPr>
                  <a:t> is the lowest cost for current task among all  processors.</a:t>
                </a:r>
                <a:endParaRPr lang="en-US" sz="2400"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563624" y="1353312"/>
                <a:ext cx="10222992" cy="5262979"/>
              </a:xfrm>
              <a:prstGeom prst="rect">
                <a:avLst/>
              </a:prstGeom>
              <a:blipFill rotWithShape="0">
                <a:blip r:embed="rId3"/>
                <a:stretch>
                  <a:fillRect l="-954" t="-1043" r="-358" b="-1738"/>
                </a:stretch>
              </a:blipFill>
            </p:spPr>
            <p:txBody>
              <a:bodyPr/>
              <a:lstStyle/>
              <a:p>
                <a:r>
                  <a:rPr lang="en-US">
                    <a:noFill/>
                  </a:rPr>
                  <a:t> </a:t>
                </a:r>
              </a:p>
            </p:txBody>
          </p:sp>
        </mc:Fallback>
      </mc:AlternateContent>
    </p:spTree>
    <p:extLst>
      <p:ext uri="{BB962C8B-B14F-4D97-AF65-F5344CB8AC3E}">
        <p14:creationId xmlns:p14="http://schemas.microsoft.com/office/powerpoint/2010/main" val="231093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9999" y="197346"/>
            <a:ext cx="8781143" cy="6432530"/>
          </a:xfrm>
          <a:prstGeom prst="rect">
            <a:avLst/>
          </a:prstGeom>
        </p:spPr>
        <p:txBody>
          <a:bodyPr wrap="square">
            <a:spAutoFit/>
          </a:bodyPr>
          <a:lstStyle/>
          <a:p>
            <a:pPr algn="ctr"/>
            <a:r>
              <a:rPr lang="en-US" sz="2400" b="1" u="sng" dirty="0">
                <a:solidFill>
                  <a:srgbClr val="002060"/>
                </a:solidFill>
              </a:rPr>
              <a:t>The HBCS </a:t>
            </a:r>
            <a:r>
              <a:rPr lang="en-US" sz="2400" b="1" u="sng" dirty="0" smtClean="0">
                <a:solidFill>
                  <a:srgbClr val="002060"/>
                </a:solidFill>
              </a:rPr>
              <a:t>Heuristic</a:t>
            </a:r>
          </a:p>
          <a:p>
            <a:pPr algn="ctr"/>
            <a:endParaRPr lang="en-US" sz="1000" dirty="0">
              <a:solidFill>
                <a:srgbClr val="002060"/>
              </a:solidFill>
            </a:endParaRPr>
          </a:p>
          <a:p>
            <a:r>
              <a:rPr lang="en-US" b="1" dirty="0">
                <a:solidFill>
                  <a:srgbClr val="002060"/>
                </a:solidFill>
              </a:rPr>
              <a:t>Input: </a:t>
            </a:r>
            <a:r>
              <a:rPr lang="en-US" dirty="0">
                <a:solidFill>
                  <a:srgbClr val="002060"/>
                </a:solidFill>
              </a:rPr>
              <a:t>DAG and user defined BUDGET</a:t>
            </a:r>
          </a:p>
          <a:p>
            <a:r>
              <a:rPr lang="en-US" dirty="0">
                <a:solidFill>
                  <a:srgbClr val="002060"/>
                </a:solidFill>
              </a:rPr>
              <a:t>1: Schedule DAG with HEFT and Cheapest algorithm</a:t>
            </a:r>
          </a:p>
          <a:p>
            <a:r>
              <a:rPr lang="en-US" dirty="0">
                <a:solidFill>
                  <a:srgbClr val="002060"/>
                </a:solidFill>
              </a:rPr>
              <a:t>2: Set task priorities with </a:t>
            </a:r>
            <a:r>
              <a:rPr lang="en-US" i="1" dirty="0" err="1">
                <a:solidFill>
                  <a:srgbClr val="002060"/>
                </a:solidFill>
              </a:rPr>
              <a:t>rank</a:t>
            </a:r>
            <a:r>
              <a:rPr lang="en-US" i="1" baseline="-25000" dirty="0" err="1">
                <a:solidFill>
                  <a:srgbClr val="002060"/>
                </a:solidFill>
              </a:rPr>
              <a:t>u</a:t>
            </a:r>
            <a:endParaRPr lang="en-US" dirty="0">
              <a:solidFill>
                <a:srgbClr val="002060"/>
              </a:solidFill>
            </a:endParaRPr>
          </a:p>
          <a:p>
            <a:r>
              <a:rPr lang="en-US" dirty="0">
                <a:solidFill>
                  <a:srgbClr val="002060"/>
                </a:solidFill>
              </a:rPr>
              <a:t>3: </a:t>
            </a:r>
            <a:r>
              <a:rPr lang="en-US" b="1" dirty="0">
                <a:solidFill>
                  <a:srgbClr val="002060"/>
                </a:solidFill>
              </a:rPr>
              <a:t>if </a:t>
            </a:r>
            <a:r>
              <a:rPr lang="en-US" i="1" dirty="0" err="1">
                <a:solidFill>
                  <a:srgbClr val="002060"/>
                </a:solidFill>
              </a:rPr>
              <a:t>HEFTcost</a:t>
            </a:r>
            <a:r>
              <a:rPr lang="en-US" i="1" dirty="0">
                <a:solidFill>
                  <a:srgbClr val="002060"/>
                </a:solidFill>
              </a:rPr>
              <a:t> &lt; BUDGET</a:t>
            </a:r>
            <a:endParaRPr lang="en-US" dirty="0">
              <a:solidFill>
                <a:srgbClr val="002060"/>
              </a:solidFill>
            </a:endParaRPr>
          </a:p>
          <a:p>
            <a:r>
              <a:rPr lang="en-US" dirty="0">
                <a:solidFill>
                  <a:srgbClr val="002060"/>
                </a:solidFill>
              </a:rPr>
              <a:t>4: 	</a:t>
            </a:r>
            <a:r>
              <a:rPr lang="en-US" b="1" dirty="0">
                <a:solidFill>
                  <a:srgbClr val="002060"/>
                </a:solidFill>
              </a:rPr>
              <a:t>return </a:t>
            </a:r>
            <a:r>
              <a:rPr lang="en-US" dirty="0">
                <a:solidFill>
                  <a:srgbClr val="002060"/>
                </a:solidFill>
              </a:rPr>
              <a:t>Schedule Map assignment by HEFT</a:t>
            </a:r>
          </a:p>
          <a:p>
            <a:r>
              <a:rPr lang="en-US" dirty="0">
                <a:solidFill>
                  <a:srgbClr val="002060"/>
                </a:solidFill>
              </a:rPr>
              <a:t>5: </a:t>
            </a:r>
            <a:r>
              <a:rPr lang="en-US" b="1" dirty="0">
                <a:solidFill>
                  <a:srgbClr val="002060"/>
                </a:solidFill>
              </a:rPr>
              <a:t>end if</a:t>
            </a:r>
            <a:endParaRPr lang="en-US" dirty="0">
              <a:solidFill>
                <a:srgbClr val="002060"/>
              </a:solidFill>
            </a:endParaRPr>
          </a:p>
          <a:p>
            <a:r>
              <a:rPr lang="en-US" dirty="0">
                <a:solidFill>
                  <a:srgbClr val="002060"/>
                </a:solidFill>
              </a:rPr>
              <a:t>6: </a:t>
            </a:r>
            <a:r>
              <a:rPr lang="en-US" i="1" dirty="0">
                <a:solidFill>
                  <a:srgbClr val="002060"/>
                </a:solidFill>
              </a:rPr>
              <a:t>RB </a:t>
            </a:r>
            <a:r>
              <a:rPr lang="en-US" dirty="0">
                <a:solidFill>
                  <a:srgbClr val="002060"/>
                </a:solidFill>
              </a:rPr>
              <a:t>= </a:t>
            </a:r>
            <a:r>
              <a:rPr lang="en-US" i="1" dirty="0">
                <a:solidFill>
                  <a:srgbClr val="002060"/>
                </a:solidFill>
              </a:rPr>
              <a:t>BUDGET </a:t>
            </a:r>
            <a:r>
              <a:rPr lang="en-US" dirty="0">
                <a:solidFill>
                  <a:srgbClr val="002060"/>
                </a:solidFill>
              </a:rPr>
              <a:t>and </a:t>
            </a:r>
            <a:r>
              <a:rPr lang="en-US" i="1" dirty="0">
                <a:solidFill>
                  <a:srgbClr val="002060"/>
                </a:solidFill>
              </a:rPr>
              <a:t>RCB </a:t>
            </a:r>
            <a:r>
              <a:rPr lang="en-US" dirty="0">
                <a:solidFill>
                  <a:srgbClr val="002060"/>
                </a:solidFill>
              </a:rPr>
              <a:t>= </a:t>
            </a:r>
            <a:r>
              <a:rPr lang="en-US" i="1" dirty="0" err="1">
                <a:solidFill>
                  <a:srgbClr val="002060"/>
                </a:solidFill>
              </a:rPr>
              <a:t>CheapestCost</a:t>
            </a:r>
            <a:endParaRPr lang="en-US" dirty="0">
              <a:solidFill>
                <a:srgbClr val="002060"/>
              </a:solidFill>
            </a:endParaRPr>
          </a:p>
          <a:p>
            <a:r>
              <a:rPr lang="en-US" dirty="0">
                <a:solidFill>
                  <a:srgbClr val="002060"/>
                </a:solidFill>
              </a:rPr>
              <a:t>7: </a:t>
            </a:r>
            <a:r>
              <a:rPr lang="en-US" b="1" dirty="0">
                <a:solidFill>
                  <a:srgbClr val="002060"/>
                </a:solidFill>
              </a:rPr>
              <a:t>while </a:t>
            </a:r>
            <a:r>
              <a:rPr lang="en-US" dirty="0">
                <a:solidFill>
                  <a:srgbClr val="002060"/>
                </a:solidFill>
              </a:rPr>
              <a:t>there is an unscheduled task </a:t>
            </a:r>
            <a:r>
              <a:rPr lang="en-US" b="1" dirty="0">
                <a:solidFill>
                  <a:srgbClr val="002060"/>
                </a:solidFill>
              </a:rPr>
              <a:t>do</a:t>
            </a:r>
            <a:endParaRPr lang="en-US" dirty="0">
              <a:solidFill>
                <a:srgbClr val="002060"/>
              </a:solidFill>
            </a:endParaRPr>
          </a:p>
          <a:p>
            <a:r>
              <a:rPr lang="en-US" dirty="0">
                <a:solidFill>
                  <a:srgbClr val="002060"/>
                </a:solidFill>
              </a:rPr>
              <a:t>8: 	</a:t>
            </a:r>
            <a:r>
              <a:rPr lang="en-US" i="1" dirty="0" err="1">
                <a:solidFill>
                  <a:srgbClr val="002060"/>
                </a:solidFill>
              </a:rPr>
              <a:t>ni</a:t>
            </a:r>
            <a:r>
              <a:rPr lang="en-US" i="1" dirty="0">
                <a:solidFill>
                  <a:srgbClr val="002060"/>
                </a:solidFill>
              </a:rPr>
              <a:t> </a:t>
            </a:r>
            <a:r>
              <a:rPr lang="en-US" dirty="0">
                <a:solidFill>
                  <a:srgbClr val="002060"/>
                </a:solidFill>
              </a:rPr>
              <a:t>= the next ready task with highest </a:t>
            </a:r>
            <a:r>
              <a:rPr lang="en-US" i="1" dirty="0" err="1" smtClean="0">
                <a:solidFill>
                  <a:srgbClr val="002060"/>
                </a:solidFill>
              </a:rPr>
              <a:t>ranku</a:t>
            </a:r>
            <a:r>
              <a:rPr lang="en-US" i="1" dirty="0" smtClean="0">
                <a:solidFill>
                  <a:srgbClr val="002060"/>
                </a:solidFill>
              </a:rPr>
              <a:t> </a:t>
            </a:r>
            <a:r>
              <a:rPr lang="en-US" dirty="0">
                <a:solidFill>
                  <a:srgbClr val="002060"/>
                </a:solidFill>
              </a:rPr>
              <a:t>value</a:t>
            </a:r>
          </a:p>
          <a:p>
            <a:r>
              <a:rPr lang="en-US" dirty="0">
                <a:solidFill>
                  <a:srgbClr val="002060"/>
                </a:solidFill>
              </a:rPr>
              <a:t>9: 	Update the Remaining Cheapest Budget (</a:t>
            </a:r>
            <a:r>
              <a:rPr lang="en-US" i="1" dirty="0">
                <a:solidFill>
                  <a:srgbClr val="002060"/>
                </a:solidFill>
              </a:rPr>
              <a:t>RCB</a:t>
            </a:r>
            <a:r>
              <a:rPr lang="en-US" dirty="0">
                <a:solidFill>
                  <a:srgbClr val="002060"/>
                </a:solidFill>
              </a:rPr>
              <a:t>)</a:t>
            </a:r>
          </a:p>
          <a:p>
            <a:r>
              <a:rPr lang="en-US" dirty="0">
                <a:solidFill>
                  <a:srgbClr val="002060"/>
                </a:solidFill>
              </a:rPr>
              <a:t>10: 	</a:t>
            </a:r>
            <a:r>
              <a:rPr lang="en-US" b="1" dirty="0">
                <a:solidFill>
                  <a:srgbClr val="002060"/>
                </a:solidFill>
              </a:rPr>
              <a:t>for all </a:t>
            </a:r>
            <a:r>
              <a:rPr lang="en-US" dirty="0">
                <a:solidFill>
                  <a:srgbClr val="002060"/>
                </a:solidFill>
              </a:rPr>
              <a:t>Processor </a:t>
            </a:r>
            <a:r>
              <a:rPr lang="en-US" i="1" dirty="0">
                <a:solidFill>
                  <a:srgbClr val="002060"/>
                </a:solidFill>
              </a:rPr>
              <a:t>pi </a:t>
            </a:r>
            <a:r>
              <a:rPr lang="en-US" dirty="0">
                <a:solidFill>
                  <a:srgbClr val="002060"/>
                </a:solidFill>
              </a:rPr>
              <a:t>∈ </a:t>
            </a:r>
            <a:r>
              <a:rPr lang="en-US" i="1" dirty="0">
                <a:solidFill>
                  <a:srgbClr val="002060"/>
                </a:solidFill>
              </a:rPr>
              <a:t>P </a:t>
            </a:r>
            <a:r>
              <a:rPr lang="en-US" b="1" dirty="0">
                <a:solidFill>
                  <a:srgbClr val="002060"/>
                </a:solidFill>
              </a:rPr>
              <a:t>do</a:t>
            </a:r>
            <a:endParaRPr lang="en-US" dirty="0">
              <a:solidFill>
                <a:srgbClr val="002060"/>
              </a:solidFill>
            </a:endParaRPr>
          </a:p>
          <a:p>
            <a:r>
              <a:rPr lang="en-US" dirty="0">
                <a:solidFill>
                  <a:srgbClr val="002060"/>
                </a:solidFill>
              </a:rPr>
              <a:t>11: 		calculate </a:t>
            </a:r>
            <a:r>
              <a:rPr lang="en-US" i="1" dirty="0">
                <a:solidFill>
                  <a:srgbClr val="002060"/>
                </a:solidFill>
              </a:rPr>
              <a:t>FT(</a:t>
            </a:r>
            <a:r>
              <a:rPr lang="en-US" i="1" dirty="0" err="1">
                <a:solidFill>
                  <a:srgbClr val="002060"/>
                </a:solidFill>
              </a:rPr>
              <a:t>ni</a:t>
            </a:r>
            <a:r>
              <a:rPr lang="en-US" i="1" dirty="0">
                <a:solidFill>
                  <a:srgbClr val="002060"/>
                </a:solidFill>
              </a:rPr>
              <a:t>, </a:t>
            </a:r>
            <a:r>
              <a:rPr lang="en-US" i="1" dirty="0" err="1">
                <a:solidFill>
                  <a:srgbClr val="002060"/>
                </a:solidFill>
              </a:rPr>
              <a:t>pj</a:t>
            </a:r>
            <a:r>
              <a:rPr lang="en-US" i="1" dirty="0">
                <a:solidFill>
                  <a:srgbClr val="002060"/>
                </a:solidFill>
              </a:rPr>
              <a:t> ) </a:t>
            </a:r>
            <a:r>
              <a:rPr lang="en-US" dirty="0">
                <a:solidFill>
                  <a:srgbClr val="002060"/>
                </a:solidFill>
              </a:rPr>
              <a:t>and </a:t>
            </a:r>
            <a:r>
              <a:rPr lang="en-US" i="1" dirty="0">
                <a:solidFill>
                  <a:srgbClr val="002060"/>
                </a:solidFill>
              </a:rPr>
              <a:t>Cost (</a:t>
            </a:r>
            <a:r>
              <a:rPr lang="en-US" i="1" dirty="0" err="1">
                <a:solidFill>
                  <a:srgbClr val="002060"/>
                </a:solidFill>
              </a:rPr>
              <a:t>ni</a:t>
            </a:r>
            <a:r>
              <a:rPr lang="en-US" i="1" dirty="0">
                <a:solidFill>
                  <a:srgbClr val="002060"/>
                </a:solidFill>
              </a:rPr>
              <a:t>, </a:t>
            </a:r>
            <a:r>
              <a:rPr lang="en-US" i="1" dirty="0" err="1">
                <a:solidFill>
                  <a:srgbClr val="002060"/>
                </a:solidFill>
              </a:rPr>
              <a:t>pj</a:t>
            </a:r>
            <a:r>
              <a:rPr lang="en-US" i="1" dirty="0">
                <a:solidFill>
                  <a:srgbClr val="002060"/>
                </a:solidFill>
              </a:rPr>
              <a:t> )</a:t>
            </a:r>
            <a:endParaRPr lang="en-US" dirty="0">
              <a:solidFill>
                <a:srgbClr val="002060"/>
              </a:solidFill>
            </a:endParaRPr>
          </a:p>
          <a:p>
            <a:r>
              <a:rPr lang="en-US" dirty="0">
                <a:solidFill>
                  <a:srgbClr val="002060"/>
                </a:solidFill>
              </a:rPr>
              <a:t>12: 	</a:t>
            </a:r>
            <a:r>
              <a:rPr lang="en-US" b="1" dirty="0">
                <a:solidFill>
                  <a:srgbClr val="002060"/>
                </a:solidFill>
              </a:rPr>
              <a:t>end for</a:t>
            </a:r>
            <a:endParaRPr lang="en-US" dirty="0">
              <a:solidFill>
                <a:srgbClr val="002060"/>
              </a:solidFill>
            </a:endParaRPr>
          </a:p>
          <a:p>
            <a:r>
              <a:rPr lang="en-US" dirty="0">
                <a:solidFill>
                  <a:srgbClr val="002060"/>
                </a:solidFill>
              </a:rPr>
              <a:t>13: 	Compute </a:t>
            </a:r>
            <a:r>
              <a:rPr lang="en-US" i="1" dirty="0" err="1">
                <a:solidFill>
                  <a:srgbClr val="002060"/>
                </a:solidFill>
              </a:rPr>
              <a:t>CostCoeff</a:t>
            </a:r>
            <a:r>
              <a:rPr lang="en-US" i="1" dirty="0">
                <a:solidFill>
                  <a:srgbClr val="002060"/>
                </a:solidFill>
              </a:rPr>
              <a:t> </a:t>
            </a:r>
            <a:endParaRPr lang="en-US" dirty="0">
              <a:solidFill>
                <a:srgbClr val="002060"/>
              </a:solidFill>
            </a:endParaRPr>
          </a:p>
          <a:p>
            <a:r>
              <a:rPr lang="en-US" dirty="0">
                <a:solidFill>
                  <a:srgbClr val="002060"/>
                </a:solidFill>
              </a:rPr>
              <a:t>14:	 </a:t>
            </a:r>
            <a:r>
              <a:rPr lang="en-US" b="1" dirty="0">
                <a:solidFill>
                  <a:srgbClr val="002060"/>
                </a:solidFill>
              </a:rPr>
              <a:t>for all </a:t>
            </a:r>
            <a:r>
              <a:rPr lang="en-US" dirty="0">
                <a:solidFill>
                  <a:srgbClr val="002060"/>
                </a:solidFill>
              </a:rPr>
              <a:t>Processor </a:t>
            </a:r>
            <a:r>
              <a:rPr lang="en-US" i="1" dirty="0">
                <a:solidFill>
                  <a:srgbClr val="002060"/>
                </a:solidFill>
              </a:rPr>
              <a:t>pi </a:t>
            </a:r>
            <a:r>
              <a:rPr lang="en-US" dirty="0">
                <a:solidFill>
                  <a:srgbClr val="002060"/>
                </a:solidFill>
              </a:rPr>
              <a:t>∈ </a:t>
            </a:r>
            <a:r>
              <a:rPr lang="en-US" i="1" dirty="0">
                <a:solidFill>
                  <a:srgbClr val="002060"/>
                </a:solidFill>
              </a:rPr>
              <a:t>P </a:t>
            </a:r>
            <a:r>
              <a:rPr lang="en-US" b="1" dirty="0">
                <a:solidFill>
                  <a:srgbClr val="002060"/>
                </a:solidFill>
              </a:rPr>
              <a:t>do</a:t>
            </a:r>
            <a:endParaRPr lang="en-US" dirty="0">
              <a:solidFill>
                <a:srgbClr val="002060"/>
              </a:solidFill>
            </a:endParaRPr>
          </a:p>
          <a:p>
            <a:r>
              <a:rPr lang="en-US" dirty="0">
                <a:solidFill>
                  <a:srgbClr val="002060"/>
                </a:solidFill>
              </a:rPr>
              <a:t>15: 		calculate </a:t>
            </a:r>
            <a:r>
              <a:rPr lang="en-US" i="1" dirty="0">
                <a:solidFill>
                  <a:srgbClr val="002060"/>
                </a:solidFill>
              </a:rPr>
              <a:t>worthiness(</a:t>
            </a:r>
            <a:r>
              <a:rPr lang="en-US" i="1" dirty="0" err="1">
                <a:solidFill>
                  <a:srgbClr val="002060"/>
                </a:solidFill>
              </a:rPr>
              <a:t>ni</a:t>
            </a:r>
            <a:r>
              <a:rPr lang="en-US" i="1" dirty="0">
                <a:solidFill>
                  <a:srgbClr val="002060"/>
                </a:solidFill>
              </a:rPr>
              <a:t>, pi) </a:t>
            </a:r>
            <a:endParaRPr lang="en-US" dirty="0">
              <a:solidFill>
                <a:srgbClr val="002060"/>
              </a:solidFill>
            </a:endParaRPr>
          </a:p>
          <a:p>
            <a:r>
              <a:rPr lang="en-US" dirty="0">
                <a:solidFill>
                  <a:srgbClr val="002060"/>
                </a:solidFill>
              </a:rPr>
              <a:t>16: 	</a:t>
            </a:r>
            <a:r>
              <a:rPr lang="en-US" b="1" dirty="0">
                <a:solidFill>
                  <a:srgbClr val="002060"/>
                </a:solidFill>
              </a:rPr>
              <a:t>end for</a:t>
            </a:r>
            <a:endParaRPr lang="en-US" dirty="0">
              <a:solidFill>
                <a:srgbClr val="002060"/>
              </a:solidFill>
            </a:endParaRPr>
          </a:p>
          <a:p>
            <a:r>
              <a:rPr lang="en-US" dirty="0">
                <a:solidFill>
                  <a:srgbClr val="002060"/>
                </a:solidFill>
              </a:rPr>
              <a:t>17:	 </a:t>
            </a:r>
            <a:r>
              <a:rPr lang="en-US" i="1" dirty="0" err="1">
                <a:solidFill>
                  <a:srgbClr val="002060"/>
                </a:solidFill>
              </a:rPr>
              <a:t>Psel</a:t>
            </a:r>
            <a:r>
              <a:rPr lang="en-US" i="1" dirty="0">
                <a:solidFill>
                  <a:srgbClr val="002060"/>
                </a:solidFill>
              </a:rPr>
              <a:t> </a:t>
            </a:r>
            <a:r>
              <a:rPr lang="en-US" dirty="0">
                <a:solidFill>
                  <a:srgbClr val="002060"/>
                </a:solidFill>
              </a:rPr>
              <a:t>= Processor </a:t>
            </a:r>
            <a:r>
              <a:rPr lang="en-US" i="1" dirty="0">
                <a:solidFill>
                  <a:srgbClr val="002060"/>
                </a:solidFill>
              </a:rPr>
              <a:t>pi </a:t>
            </a:r>
            <a:r>
              <a:rPr lang="en-US" dirty="0">
                <a:solidFill>
                  <a:srgbClr val="002060"/>
                </a:solidFill>
              </a:rPr>
              <a:t>with highest </a:t>
            </a:r>
            <a:r>
              <a:rPr lang="en-US" i="1" dirty="0">
                <a:solidFill>
                  <a:srgbClr val="002060"/>
                </a:solidFill>
              </a:rPr>
              <a:t>worthiness </a:t>
            </a:r>
            <a:r>
              <a:rPr lang="en-US" dirty="0">
                <a:solidFill>
                  <a:srgbClr val="002060"/>
                </a:solidFill>
              </a:rPr>
              <a:t>value</a:t>
            </a:r>
          </a:p>
          <a:p>
            <a:r>
              <a:rPr lang="en-US" dirty="0">
                <a:solidFill>
                  <a:srgbClr val="002060"/>
                </a:solidFill>
              </a:rPr>
              <a:t>18:	 Assign Task </a:t>
            </a:r>
            <a:r>
              <a:rPr lang="en-US" i="1" dirty="0" err="1">
                <a:solidFill>
                  <a:srgbClr val="002060"/>
                </a:solidFill>
              </a:rPr>
              <a:t>ni</a:t>
            </a:r>
            <a:r>
              <a:rPr lang="en-US" i="1" dirty="0">
                <a:solidFill>
                  <a:srgbClr val="002060"/>
                </a:solidFill>
              </a:rPr>
              <a:t> </a:t>
            </a:r>
            <a:r>
              <a:rPr lang="en-US" dirty="0">
                <a:solidFill>
                  <a:srgbClr val="002060"/>
                </a:solidFill>
              </a:rPr>
              <a:t>to Processor </a:t>
            </a:r>
            <a:r>
              <a:rPr lang="en-US" i="1" dirty="0" err="1">
                <a:solidFill>
                  <a:srgbClr val="002060"/>
                </a:solidFill>
              </a:rPr>
              <a:t>Psel</a:t>
            </a:r>
            <a:endParaRPr lang="en-US" dirty="0">
              <a:solidFill>
                <a:srgbClr val="002060"/>
              </a:solidFill>
            </a:endParaRPr>
          </a:p>
          <a:p>
            <a:r>
              <a:rPr lang="en-US" dirty="0">
                <a:solidFill>
                  <a:srgbClr val="002060"/>
                </a:solidFill>
              </a:rPr>
              <a:t>19: 	Update the Remaining Budget (</a:t>
            </a:r>
            <a:r>
              <a:rPr lang="en-US" i="1" dirty="0">
                <a:solidFill>
                  <a:srgbClr val="002060"/>
                </a:solidFill>
              </a:rPr>
              <a:t>RB</a:t>
            </a:r>
            <a:r>
              <a:rPr lang="en-US" dirty="0">
                <a:solidFill>
                  <a:srgbClr val="002060"/>
                </a:solidFill>
              </a:rPr>
              <a:t>)</a:t>
            </a:r>
          </a:p>
          <a:p>
            <a:r>
              <a:rPr lang="en-US" dirty="0">
                <a:solidFill>
                  <a:srgbClr val="002060"/>
                </a:solidFill>
              </a:rPr>
              <a:t>20: </a:t>
            </a:r>
            <a:r>
              <a:rPr lang="en-US" b="1" dirty="0">
                <a:solidFill>
                  <a:srgbClr val="002060"/>
                </a:solidFill>
              </a:rPr>
              <a:t>end </a:t>
            </a:r>
            <a:r>
              <a:rPr lang="en-US" b="1" dirty="0" smtClean="0">
                <a:solidFill>
                  <a:srgbClr val="002060"/>
                </a:solidFill>
              </a:rPr>
              <a:t>while</a:t>
            </a:r>
            <a:endParaRPr lang="en-US" dirty="0">
              <a:solidFill>
                <a:srgbClr val="002060"/>
              </a:solidFill>
            </a:endParaRPr>
          </a:p>
        </p:txBody>
      </p:sp>
    </p:spTree>
    <p:extLst>
      <p:ext uri="{BB962C8B-B14F-4D97-AF65-F5344CB8AC3E}">
        <p14:creationId xmlns:p14="http://schemas.microsoft.com/office/powerpoint/2010/main" val="1457350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8224" y="466344"/>
            <a:ext cx="5221224" cy="584775"/>
          </a:xfrm>
          <a:prstGeom prst="rect">
            <a:avLst/>
          </a:prstGeom>
          <a:noFill/>
        </p:spPr>
        <p:txBody>
          <a:bodyPr wrap="square" rtlCol="0">
            <a:spAutoFit/>
          </a:bodyPr>
          <a:lstStyle/>
          <a:p>
            <a:r>
              <a:rPr lang="en-US" sz="3200" b="1" u="sng" dirty="0">
                <a:solidFill>
                  <a:srgbClr val="002060"/>
                </a:solidFill>
              </a:rPr>
              <a:t>2</a:t>
            </a:r>
            <a:r>
              <a:rPr lang="en-US" sz="3200" b="1" u="sng" dirty="0" smtClean="0">
                <a:solidFill>
                  <a:srgbClr val="002060"/>
                </a:solidFill>
              </a:rPr>
              <a:t>. </a:t>
            </a:r>
            <a:r>
              <a:rPr lang="en-US" sz="3200" b="1" u="sng" dirty="0" smtClean="0">
                <a:solidFill>
                  <a:srgbClr val="002060"/>
                </a:solidFill>
              </a:rPr>
              <a:t>ScaleStar Algorithm</a:t>
            </a:r>
            <a:endParaRPr lang="en-US" sz="3200" b="1" u="sng" dirty="0">
              <a:solidFill>
                <a:srgbClr val="002060"/>
              </a:solidFill>
            </a:endParaRPr>
          </a:p>
        </p:txBody>
      </p:sp>
      <p:sp>
        <p:nvSpPr>
          <p:cNvPr id="7" name="TextBox 6"/>
          <p:cNvSpPr txBox="1"/>
          <p:nvPr/>
        </p:nvSpPr>
        <p:spPr>
          <a:xfrm>
            <a:off x="1874520" y="1380744"/>
            <a:ext cx="9729216" cy="3416320"/>
          </a:xfrm>
          <a:prstGeom prst="rect">
            <a:avLst/>
          </a:prstGeom>
          <a:noFill/>
        </p:spPr>
        <p:txBody>
          <a:bodyPr wrap="square" rtlCol="0">
            <a:spAutoFit/>
          </a:bodyPr>
          <a:lstStyle/>
          <a:p>
            <a:pPr marL="457200" indent="-457200">
              <a:buFont typeface="+mj-lt"/>
              <a:buAutoNum type="arabicPeriod"/>
            </a:pPr>
            <a:r>
              <a:rPr lang="en-IN" sz="2400" dirty="0">
                <a:solidFill>
                  <a:srgbClr val="002060"/>
                </a:solidFill>
              </a:rPr>
              <a:t>ScaleStar assigns the selected task to a virtual machine </a:t>
            </a:r>
            <a:r>
              <a:rPr lang="en-IN" sz="2400" dirty="0" smtClean="0">
                <a:solidFill>
                  <a:srgbClr val="002060"/>
                </a:solidFill>
              </a:rPr>
              <a:t>with higher </a:t>
            </a:r>
            <a:r>
              <a:rPr lang="en-IN" sz="2400" b="1" i="1" dirty="0" smtClean="0">
                <a:solidFill>
                  <a:srgbClr val="002060"/>
                </a:solidFill>
              </a:rPr>
              <a:t>comparative </a:t>
            </a:r>
            <a:r>
              <a:rPr lang="en-IN" sz="2400" b="1" i="1" dirty="0">
                <a:solidFill>
                  <a:srgbClr val="002060"/>
                </a:solidFill>
              </a:rPr>
              <a:t>advantage </a:t>
            </a:r>
            <a:r>
              <a:rPr lang="en-IN" sz="2400" dirty="0">
                <a:solidFill>
                  <a:srgbClr val="002060"/>
                </a:solidFill>
              </a:rPr>
              <a:t>which effectively balances </a:t>
            </a:r>
            <a:r>
              <a:rPr lang="en-IN" sz="2400" dirty="0" smtClean="0">
                <a:solidFill>
                  <a:srgbClr val="002060"/>
                </a:solidFill>
              </a:rPr>
              <a:t>the</a:t>
            </a:r>
            <a:r>
              <a:rPr lang="en-US" sz="2400" dirty="0">
                <a:solidFill>
                  <a:srgbClr val="002060"/>
                </a:solidFill>
              </a:rPr>
              <a:t> </a:t>
            </a:r>
            <a:r>
              <a:rPr lang="en-IN" sz="2400" dirty="0" smtClean="0">
                <a:solidFill>
                  <a:srgbClr val="002060"/>
                </a:solidFill>
              </a:rPr>
              <a:t>execution </a:t>
            </a:r>
            <a:r>
              <a:rPr lang="en-IN" sz="2400" dirty="0">
                <a:solidFill>
                  <a:srgbClr val="002060"/>
                </a:solidFill>
              </a:rPr>
              <a:t>time-and-monetary cost </a:t>
            </a:r>
            <a:r>
              <a:rPr lang="en-IN" sz="2400" dirty="0" smtClean="0">
                <a:solidFill>
                  <a:srgbClr val="002060"/>
                </a:solidFill>
              </a:rPr>
              <a:t>goals.</a:t>
            </a:r>
          </a:p>
          <a:p>
            <a:pPr marL="457200" indent="-457200">
              <a:buFont typeface="+mj-lt"/>
              <a:buAutoNum type="arabicPeriod"/>
            </a:pPr>
            <a:r>
              <a:rPr lang="en-IN" sz="2400" dirty="0">
                <a:solidFill>
                  <a:srgbClr val="002060"/>
                </a:solidFill>
              </a:rPr>
              <a:t>In addition, according to the actual charging model, an adjustment policy, refer to as </a:t>
            </a:r>
            <a:r>
              <a:rPr lang="en-IN" sz="2400" b="1" i="1" dirty="0">
                <a:solidFill>
                  <a:srgbClr val="002060"/>
                </a:solidFill>
              </a:rPr>
              <a:t>DeSlack</a:t>
            </a:r>
            <a:r>
              <a:rPr lang="en-IN" sz="2400" dirty="0">
                <a:solidFill>
                  <a:srgbClr val="002060"/>
                </a:solidFill>
              </a:rPr>
              <a:t>, is proposed to remove part of slack without adversely affecting the overall makespan and the total monetary cost</a:t>
            </a:r>
            <a:r>
              <a:rPr lang="en-IN" sz="2400" dirty="0" smtClean="0">
                <a:solidFill>
                  <a:srgbClr val="002060"/>
                </a:solidFill>
              </a:rPr>
              <a:t>.</a:t>
            </a:r>
          </a:p>
          <a:p>
            <a:pPr marL="457200" indent="-457200">
              <a:buFont typeface="+mj-lt"/>
              <a:buAutoNum type="arabicPeriod"/>
            </a:pPr>
            <a:r>
              <a:rPr lang="en-US" sz="2400" dirty="0" smtClean="0">
                <a:solidFill>
                  <a:srgbClr val="002060"/>
                </a:solidFill>
              </a:rPr>
              <a:t>Three phases of algorithm:</a:t>
            </a:r>
            <a:endParaRPr lang="en-US" sz="2400" dirty="0">
              <a:solidFill>
                <a:srgbClr val="002060"/>
              </a:solidFill>
            </a:endParaRPr>
          </a:p>
          <a:p>
            <a:pPr marL="914400" lvl="1" indent="-457200">
              <a:buFont typeface="Wingdings" panose="05000000000000000000" pitchFamily="2" charset="2"/>
              <a:buChar char="Ø"/>
            </a:pPr>
            <a:r>
              <a:rPr lang="en-US" sz="2400" dirty="0" smtClean="0">
                <a:solidFill>
                  <a:srgbClr val="002060"/>
                </a:solidFill>
              </a:rPr>
              <a:t>Task Priorities &amp; Initial Assignment phase –</a:t>
            </a:r>
          </a:p>
          <a:p>
            <a:pPr marL="914400" lvl="1" indent="-457200">
              <a:buFont typeface="+mj-lt"/>
              <a:buAutoNum type="alphaLcPeriod"/>
            </a:pPr>
            <a:endParaRPr lang="en-US" sz="2400" dirty="0" smtClean="0">
              <a:solidFill>
                <a:srgbClr val="002060"/>
              </a:solidFill>
            </a:endParaRPr>
          </a:p>
        </p:txBody>
      </p:sp>
      <p:pic>
        <p:nvPicPr>
          <p:cNvPr id="3" name="Picture 2"/>
          <p:cNvPicPr>
            <a:picLocks noChangeAspect="1"/>
          </p:cNvPicPr>
          <p:nvPr/>
        </p:nvPicPr>
        <p:blipFill>
          <a:blip r:embed="rId3"/>
          <a:stretch>
            <a:fillRect/>
          </a:stretch>
        </p:blipFill>
        <p:spPr>
          <a:xfrm>
            <a:off x="4078224" y="4511709"/>
            <a:ext cx="4749552" cy="1229959"/>
          </a:xfrm>
          <a:prstGeom prst="rect">
            <a:avLst/>
          </a:prstGeom>
        </p:spPr>
      </p:pic>
    </p:spTree>
    <p:extLst>
      <p:ext uri="{BB962C8B-B14F-4D97-AF65-F5344CB8AC3E}">
        <p14:creationId xmlns:p14="http://schemas.microsoft.com/office/powerpoint/2010/main" val="1351983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894</TotalTime>
  <Words>1660</Words>
  <Application>Microsoft Office PowerPoint</Application>
  <PresentationFormat>Custom</PresentationFormat>
  <Paragraphs>166</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Parallax</vt:lpstr>
      <vt:lpstr>Comparative Analysis of Workflow Scheduling Algorithms in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Verma</dc:creator>
  <cp:lastModifiedBy>Rahul Kumar</cp:lastModifiedBy>
  <cp:revision>44</cp:revision>
  <dcterms:created xsi:type="dcterms:W3CDTF">2016-12-05T18:44:02Z</dcterms:created>
  <dcterms:modified xsi:type="dcterms:W3CDTF">2017-05-24T20:49:48Z</dcterms:modified>
</cp:coreProperties>
</file>