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873B5-0A23-4B7F-AD20-589AF1D0E1D0}"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55DD5B98-CF2E-4100-880E-6123CAFA8220}">
      <dgm:prSet phldrT="[Text]"/>
      <dgm:spPr/>
      <dgm:t>
        <a:bodyPr/>
        <a:lstStyle/>
        <a:p>
          <a:r>
            <a:rPr lang="en-US"/>
            <a:t>Scrape PitchF/X to database</a:t>
          </a:r>
        </a:p>
      </dgm:t>
    </dgm:pt>
    <dgm:pt modelId="{86EF77BC-6B24-488F-9415-D6CBFCF29BE9}" type="parTrans" cxnId="{0E1A332F-81A8-4D00-8B8F-91905892C302}">
      <dgm:prSet/>
      <dgm:spPr/>
      <dgm:t>
        <a:bodyPr/>
        <a:lstStyle/>
        <a:p>
          <a:endParaRPr lang="en-US"/>
        </a:p>
      </dgm:t>
    </dgm:pt>
    <dgm:pt modelId="{F86432C1-550A-4D90-AB1E-48F467DF4FC2}" type="sibTrans" cxnId="{0E1A332F-81A8-4D00-8B8F-91905892C302}">
      <dgm:prSet/>
      <dgm:spPr/>
      <dgm:t>
        <a:bodyPr/>
        <a:lstStyle/>
        <a:p>
          <a:endParaRPr lang="en-US"/>
        </a:p>
      </dgm:t>
    </dgm:pt>
    <dgm:pt modelId="{4EDA34DD-40CE-41A7-8A69-089979812144}">
      <dgm:prSet phldrT="[Text]"/>
      <dgm:spPr/>
      <dgm:t>
        <a:bodyPr/>
        <a:lstStyle/>
        <a:p>
          <a:r>
            <a:rPr lang="en-US"/>
            <a:t>Exploratory Analysis and Outlier Detection</a:t>
          </a:r>
        </a:p>
      </dgm:t>
    </dgm:pt>
    <dgm:pt modelId="{BF982600-8B87-4263-826C-A02982760B2F}" type="parTrans" cxnId="{95767962-90E4-4C5F-A9D9-A99CD0CEA54B}">
      <dgm:prSet/>
      <dgm:spPr/>
      <dgm:t>
        <a:bodyPr/>
        <a:lstStyle/>
        <a:p>
          <a:endParaRPr lang="en-US"/>
        </a:p>
      </dgm:t>
    </dgm:pt>
    <dgm:pt modelId="{85A2FC1F-563A-40CE-9809-92B6DB4C8878}" type="sibTrans" cxnId="{95767962-90E4-4C5F-A9D9-A99CD0CEA54B}">
      <dgm:prSet/>
      <dgm:spPr/>
      <dgm:t>
        <a:bodyPr/>
        <a:lstStyle/>
        <a:p>
          <a:endParaRPr lang="en-US"/>
        </a:p>
      </dgm:t>
    </dgm:pt>
    <dgm:pt modelId="{F611D67E-67D2-4702-A0CA-D2F40F5E2C21}">
      <dgm:prSet phldrT="[Text]"/>
      <dgm:spPr/>
      <dgm:t>
        <a:bodyPr/>
        <a:lstStyle/>
        <a:p>
          <a:r>
            <a:rPr lang="en-US"/>
            <a:t>Multivariate Logistic Regression and Evaluation</a:t>
          </a:r>
        </a:p>
      </dgm:t>
    </dgm:pt>
    <dgm:pt modelId="{C3A8F387-7A5A-46E8-9522-6EA6F786CB06}" type="parTrans" cxnId="{6F2F46DE-0C22-4A0D-8324-8137D224CED4}">
      <dgm:prSet/>
      <dgm:spPr/>
      <dgm:t>
        <a:bodyPr/>
        <a:lstStyle/>
        <a:p>
          <a:endParaRPr lang="en-US"/>
        </a:p>
      </dgm:t>
    </dgm:pt>
    <dgm:pt modelId="{C25F35A7-B438-4AB0-A85E-F24E61C619EE}" type="sibTrans" cxnId="{6F2F46DE-0C22-4A0D-8324-8137D224CED4}">
      <dgm:prSet/>
      <dgm:spPr/>
      <dgm:t>
        <a:bodyPr/>
        <a:lstStyle/>
        <a:p>
          <a:endParaRPr lang="en-US"/>
        </a:p>
      </dgm:t>
    </dgm:pt>
    <dgm:pt modelId="{94F99100-BA4C-41D7-9C5E-C202CB6DECDF}">
      <dgm:prSet phldrT="[Text]"/>
      <dgm:spPr/>
      <dgm:t>
        <a:bodyPr/>
        <a:lstStyle/>
        <a:p>
          <a:r>
            <a:rPr lang="en-US"/>
            <a:t>Load data from database to R and Impute</a:t>
          </a:r>
        </a:p>
      </dgm:t>
    </dgm:pt>
    <dgm:pt modelId="{5FA3AFC6-058D-458A-B72E-39E87ACFC1B3}" type="parTrans" cxnId="{2341F2D7-9C45-436B-9762-815891877C83}">
      <dgm:prSet/>
      <dgm:spPr/>
      <dgm:t>
        <a:bodyPr/>
        <a:lstStyle/>
        <a:p>
          <a:endParaRPr lang="en-US"/>
        </a:p>
      </dgm:t>
    </dgm:pt>
    <dgm:pt modelId="{8D9F8102-5061-45D4-AB5B-9A6D2589B2A5}" type="sibTrans" cxnId="{2341F2D7-9C45-436B-9762-815891877C83}">
      <dgm:prSet/>
      <dgm:spPr/>
      <dgm:t>
        <a:bodyPr/>
        <a:lstStyle/>
        <a:p>
          <a:endParaRPr lang="en-US"/>
        </a:p>
      </dgm:t>
    </dgm:pt>
    <dgm:pt modelId="{B580E0E4-8985-4B44-B7C3-466C036E9E50}">
      <dgm:prSet phldrT="[Text]"/>
      <dgm:spPr/>
      <dgm:t>
        <a:bodyPr/>
        <a:lstStyle/>
        <a:p>
          <a:r>
            <a:rPr lang="en-US"/>
            <a:t>Predictions for 2017</a:t>
          </a:r>
        </a:p>
      </dgm:t>
    </dgm:pt>
    <dgm:pt modelId="{7E08CD4B-DBC1-4B7A-BFE1-B7FDEDB47B52}" type="parTrans" cxnId="{60A0B6AC-2CD3-454E-A83E-A75606A48B66}">
      <dgm:prSet/>
      <dgm:spPr/>
      <dgm:t>
        <a:bodyPr/>
        <a:lstStyle/>
        <a:p>
          <a:endParaRPr lang="en-US"/>
        </a:p>
      </dgm:t>
    </dgm:pt>
    <dgm:pt modelId="{487A42E2-7C3B-462D-A9D7-344D5FF27F52}" type="sibTrans" cxnId="{60A0B6AC-2CD3-454E-A83E-A75606A48B66}">
      <dgm:prSet/>
      <dgm:spPr/>
      <dgm:t>
        <a:bodyPr/>
        <a:lstStyle/>
        <a:p>
          <a:endParaRPr lang="en-US"/>
        </a:p>
      </dgm:t>
    </dgm:pt>
    <dgm:pt modelId="{11C688A7-C6BA-4087-A8E1-53FEB873C24D}">
      <dgm:prSet phldrT="[Text]"/>
      <dgm:spPr/>
      <dgm:t>
        <a:bodyPr/>
        <a:lstStyle/>
        <a:p>
          <a:r>
            <a:rPr lang="en-US"/>
            <a:t>Label the data</a:t>
          </a:r>
        </a:p>
      </dgm:t>
    </dgm:pt>
    <dgm:pt modelId="{689BE004-1F23-430C-8EF5-D3A878C9A511}" type="parTrans" cxnId="{768220B1-A578-448C-B852-8F6550A84BEE}">
      <dgm:prSet/>
      <dgm:spPr/>
      <dgm:t>
        <a:bodyPr/>
        <a:lstStyle/>
        <a:p>
          <a:endParaRPr lang="en-US"/>
        </a:p>
      </dgm:t>
    </dgm:pt>
    <dgm:pt modelId="{5A7E2082-8224-4AC2-A1C9-EFC6AAAD3BFD}" type="sibTrans" cxnId="{768220B1-A578-448C-B852-8F6550A84BEE}">
      <dgm:prSet/>
      <dgm:spPr/>
      <dgm:t>
        <a:bodyPr/>
        <a:lstStyle/>
        <a:p>
          <a:endParaRPr lang="en-US"/>
        </a:p>
      </dgm:t>
    </dgm:pt>
    <dgm:pt modelId="{69C34CAA-8F34-4D9C-A1DA-125B2E97771E}">
      <dgm:prSet phldrT="[Text]"/>
      <dgm:spPr/>
      <dgm:t>
        <a:bodyPr/>
        <a:lstStyle/>
        <a:p>
          <a:r>
            <a:rPr lang="en-US" dirty="0" smtClean="0"/>
            <a:t>Transform</a:t>
          </a:r>
          <a:endParaRPr lang="en-US" dirty="0"/>
        </a:p>
      </dgm:t>
    </dgm:pt>
    <dgm:pt modelId="{3B287004-D2C0-4079-95D1-9009BB5F21C1}" type="parTrans" cxnId="{53B9F33E-1F89-4C92-896C-1B96C30E3F74}">
      <dgm:prSet/>
      <dgm:spPr/>
      <dgm:t>
        <a:bodyPr/>
        <a:lstStyle/>
        <a:p>
          <a:endParaRPr lang="en-US"/>
        </a:p>
      </dgm:t>
    </dgm:pt>
    <dgm:pt modelId="{E2E2DCD7-9564-4D23-9DAA-A56BE30882F2}" type="sibTrans" cxnId="{53B9F33E-1F89-4C92-896C-1B96C30E3F74}">
      <dgm:prSet/>
      <dgm:spPr/>
      <dgm:t>
        <a:bodyPr/>
        <a:lstStyle/>
        <a:p>
          <a:endParaRPr lang="en-US"/>
        </a:p>
      </dgm:t>
    </dgm:pt>
    <dgm:pt modelId="{A62D2895-8C45-4CBD-9B2C-86A597CD4FE2}" type="pres">
      <dgm:prSet presAssocID="{9F8873B5-0A23-4B7F-AD20-589AF1D0E1D0}" presName="CompostProcess" presStyleCnt="0">
        <dgm:presLayoutVars>
          <dgm:dir/>
          <dgm:resizeHandles val="exact"/>
        </dgm:presLayoutVars>
      </dgm:prSet>
      <dgm:spPr/>
      <dgm:t>
        <a:bodyPr/>
        <a:lstStyle/>
        <a:p>
          <a:endParaRPr lang="en-US"/>
        </a:p>
      </dgm:t>
    </dgm:pt>
    <dgm:pt modelId="{7EAFF8A5-F222-420D-B5FE-3DDBD8F8C7BE}" type="pres">
      <dgm:prSet presAssocID="{9F8873B5-0A23-4B7F-AD20-589AF1D0E1D0}" presName="arrow" presStyleLbl="bgShp" presStyleIdx="0" presStyleCnt="1"/>
      <dgm:spPr/>
    </dgm:pt>
    <dgm:pt modelId="{1F3771C7-6987-4E32-9960-EEB9570B6A5C}" type="pres">
      <dgm:prSet presAssocID="{9F8873B5-0A23-4B7F-AD20-589AF1D0E1D0}" presName="linearProcess" presStyleCnt="0"/>
      <dgm:spPr/>
    </dgm:pt>
    <dgm:pt modelId="{1F63B1C0-C738-4E39-B59E-FBA6711CCDB6}" type="pres">
      <dgm:prSet presAssocID="{55DD5B98-CF2E-4100-880E-6123CAFA8220}" presName="textNode" presStyleLbl="node1" presStyleIdx="0" presStyleCnt="7">
        <dgm:presLayoutVars>
          <dgm:bulletEnabled val="1"/>
        </dgm:presLayoutVars>
      </dgm:prSet>
      <dgm:spPr/>
      <dgm:t>
        <a:bodyPr/>
        <a:lstStyle/>
        <a:p>
          <a:endParaRPr lang="en-US"/>
        </a:p>
      </dgm:t>
    </dgm:pt>
    <dgm:pt modelId="{AA8BAEF7-1049-41B8-BA4A-A0124E43B9D6}" type="pres">
      <dgm:prSet presAssocID="{F86432C1-550A-4D90-AB1E-48F467DF4FC2}" presName="sibTrans" presStyleCnt="0"/>
      <dgm:spPr/>
    </dgm:pt>
    <dgm:pt modelId="{4C96844A-C50C-4C88-B0BC-8618308D922E}" type="pres">
      <dgm:prSet presAssocID="{94F99100-BA4C-41D7-9C5E-C202CB6DECDF}" presName="textNode" presStyleLbl="node1" presStyleIdx="1" presStyleCnt="7">
        <dgm:presLayoutVars>
          <dgm:bulletEnabled val="1"/>
        </dgm:presLayoutVars>
      </dgm:prSet>
      <dgm:spPr/>
      <dgm:t>
        <a:bodyPr/>
        <a:lstStyle/>
        <a:p>
          <a:endParaRPr lang="en-US"/>
        </a:p>
      </dgm:t>
    </dgm:pt>
    <dgm:pt modelId="{4C4C43F6-1DF3-40B8-AF49-FB062FD2661C}" type="pres">
      <dgm:prSet presAssocID="{8D9F8102-5061-45D4-AB5B-9A6D2589B2A5}" presName="sibTrans" presStyleCnt="0"/>
      <dgm:spPr/>
    </dgm:pt>
    <dgm:pt modelId="{C0237B7E-7FAB-4CDE-A5D1-3FD26F16F581}" type="pres">
      <dgm:prSet presAssocID="{11C688A7-C6BA-4087-A8E1-53FEB873C24D}" presName="textNode" presStyleLbl="node1" presStyleIdx="2" presStyleCnt="7">
        <dgm:presLayoutVars>
          <dgm:bulletEnabled val="1"/>
        </dgm:presLayoutVars>
      </dgm:prSet>
      <dgm:spPr/>
      <dgm:t>
        <a:bodyPr/>
        <a:lstStyle/>
        <a:p>
          <a:endParaRPr lang="en-US"/>
        </a:p>
      </dgm:t>
    </dgm:pt>
    <dgm:pt modelId="{9EBFFFE1-6F85-4C0F-9F04-34D2F2284BE0}" type="pres">
      <dgm:prSet presAssocID="{5A7E2082-8224-4AC2-A1C9-EFC6AAAD3BFD}" presName="sibTrans" presStyleCnt="0"/>
      <dgm:spPr/>
    </dgm:pt>
    <dgm:pt modelId="{C0EF53BA-EF81-4BCD-9BA9-2B8F8B9C0A0B}" type="pres">
      <dgm:prSet presAssocID="{69C34CAA-8F34-4D9C-A1DA-125B2E97771E}" presName="textNode" presStyleLbl="node1" presStyleIdx="3" presStyleCnt="7">
        <dgm:presLayoutVars>
          <dgm:bulletEnabled val="1"/>
        </dgm:presLayoutVars>
      </dgm:prSet>
      <dgm:spPr/>
      <dgm:t>
        <a:bodyPr/>
        <a:lstStyle/>
        <a:p>
          <a:endParaRPr lang="en-US"/>
        </a:p>
      </dgm:t>
    </dgm:pt>
    <dgm:pt modelId="{E38F8EC0-75BC-4CBA-A66B-C2AA81956D00}" type="pres">
      <dgm:prSet presAssocID="{E2E2DCD7-9564-4D23-9DAA-A56BE30882F2}" presName="sibTrans" presStyleCnt="0"/>
      <dgm:spPr/>
    </dgm:pt>
    <dgm:pt modelId="{8A56632D-EEF3-4515-87C3-89EEEFD6F873}" type="pres">
      <dgm:prSet presAssocID="{4EDA34DD-40CE-41A7-8A69-089979812144}" presName="textNode" presStyleLbl="node1" presStyleIdx="4" presStyleCnt="7">
        <dgm:presLayoutVars>
          <dgm:bulletEnabled val="1"/>
        </dgm:presLayoutVars>
      </dgm:prSet>
      <dgm:spPr/>
      <dgm:t>
        <a:bodyPr/>
        <a:lstStyle/>
        <a:p>
          <a:endParaRPr lang="en-US"/>
        </a:p>
      </dgm:t>
    </dgm:pt>
    <dgm:pt modelId="{70B4B604-91EC-441A-8758-36C82436B724}" type="pres">
      <dgm:prSet presAssocID="{85A2FC1F-563A-40CE-9809-92B6DB4C8878}" presName="sibTrans" presStyleCnt="0"/>
      <dgm:spPr/>
    </dgm:pt>
    <dgm:pt modelId="{E771E091-B98D-4879-9D48-8B679FDE7CAE}" type="pres">
      <dgm:prSet presAssocID="{F611D67E-67D2-4702-A0CA-D2F40F5E2C21}" presName="textNode" presStyleLbl="node1" presStyleIdx="5" presStyleCnt="7">
        <dgm:presLayoutVars>
          <dgm:bulletEnabled val="1"/>
        </dgm:presLayoutVars>
      </dgm:prSet>
      <dgm:spPr/>
      <dgm:t>
        <a:bodyPr/>
        <a:lstStyle/>
        <a:p>
          <a:endParaRPr lang="en-US"/>
        </a:p>
      </dgm:t>
    </dgm:pt>
    <dgm:pt modelId="{82FFFF59-3ADA-4B02-B764-3B33F1AC75CC}" type="pres">
      <dgm:prSet presAssocID="{C25F35A7-B438-4AB0-A85E-F24E61C619EE}" presName="sibTrans" presStyleCnt="0"/>
      <dgm:spPr/>
    </dgm:pt>
    <dgm:pt modelId="{2352D202-2565-44EC-8D94-E0EB762D536F}" type="pres">
      <dgm:prSet presAssocID="{B580E0E4-8985-4B44-B7C3-466C036E9E50}" presName="textNode" presStyleLbl="node1" presStyleIdx="6" presStyleCnt="7">
        <dgm:presLayoutVars>
          <dgm:bulletEnabled val="1"/>
        </dgm:presLayoutVars>
      </dgm:prSet>
      <dgm:spPr/>
      <dgm:t>
        <a:bodyPr/>
        <a:lstStyle/>
        <a:p>
          <a:endParaRPr lang="en-US"/>
        </a:p>
      </dgm:t>
    </dgm:pt>
  </dgm:ptLst>
  <dgm:cxnLst>
    <dgm:cxn modelId="{881E31CF-DAEF-4FCF-BD40-D8D838E6844E}" type="presOf" srcId="{55DD5B98-CF2E-4100-880E-6123CAFA8220}" destId="{1F63B1C0-C738-4E39-B59E-FBA6711CCDB6}" srcOrd="0" destOrd="0" presId="urn:microsoft.com/office/officeart/2005/8/layout/hProcess9"/>
    <dgm:cxn modelId="{113DE25E-C809-4FDA-A86D-5B4A230C413A}" type="presOf" srcId="{4EDA34DD-40CE-41A7-8A69-089979812144}" destId="{8A56632D-EEF3-4515-87C3-89EEEFD6F873}" srcOrd="0" destOrd="0" presId="urn:microsoft.com/office/officeart/2005/8/layout/hProcess9"/>
    <dgm:cxn modelId="{2341F2D7-9C45-436B-9762-815891877C83}" srcId="{9F8873B5-0A23-4B7F-AD20-589AF1D0E1D0}" destId="{94F99100-BA4C-41D7-9C5E-C202CB6DECDF}" srcOrd="1" destOrd="0" parTransId="{5FA3AFC6-058D-458A-B72E-39E87ACFC1B3}" sibTransId="{8D9F8102-5061-45D4-AB5B-9A6D2589B2A5}"/>
    <dgm:cxn modelId="{9FEC3C20-1D03-4596-958F-C46FF371D7F7}" type="presOf" srcId="{94F99100-BA4C-41D7-9C5E-C202CB6DECDF}" destId="{4C96844A-C50C-4C88-B0BC-8618308D922E}" srcOrd="0" destOrd="0" presId="urn:microsoft.com/office/officeart/2005/8/layout/hProcess9"/>
    <dgm:cxn modelId="{8BA30B99-5701-4A92-8E8B-959DEB916251}" type="presOf" srcId="{9F8873B5-0A23-4B7F-AD20-589AF1D0E1D0}" destId="{A62D2895-8C45-4CBD-9B2C-86A597CD4FE2}" srcOrd="0" destOrd="0" presId="urn:microsoft.com/office/officeart/2005/8/layout/hProcess9"/>
    <dgm:cxn modelId="{94C51F01-BB31-44FC-81A1-ACDDA44E964A}" type="presOf" srcId="{11C688A7-C6BA-4087-A8E1-53FEB873C24D}" destId="{C0237B7E-7FAB-4CDE-A5D1-3FD26F16F581}" srcOrd="0" destOrd="0" presId="urn:microsoft.com/office/officeart/2005/8/layout/hProcess9"/>
    <dgm:cxn modelId="{45D8165D-16D0-4D8F-B0D2-8A8F6D60BB0D}" type="presOf" srcId="{69C34CAA-8F34-4D9C-A1DA-125B2E97771E}" destId="{C0EF53BA-EF81-4BCD-9BA9-2B8F8B9C0A0B}" srcOrd="0" destOrd="0" presId="urn:microsoft.com/office/officeart/2005/8/layout/hProcess9"/>
    <dgm:cxn modelId="{7D37EBC2-5028-43C8-A5D5-2C6809227728}" type="presOf" srcId="{B580E0E4-8985-4B44-B7C3-466C036E9E50}" destId="{2352D202-2565-44EC-8D94-E0EB762D536F}" srcOrd="0" destOrd="0" presId="urn:microsoft.com/office/officeart/2005/8/layout/hProcess9"/>
    <dgm:cxn modelId="{0E1A332F-81A8-4D00-8B8F-91905892C302}" srcId="{9F8873B5-0A23-4B7F-AD20-589AF1D0E1D0}" destId="{55DD5B98-CF2E-4100-880E-6123CAFA8220}" srcOrd="0" destOrd="0" parTransId="{86EF77BC-6B24-488F-9415-D6CBFCF29BE9}" sibTransId="{F86432C1-550A-4D90-AB1E-48F467DF4FC2}"/>
    <dgm:cxn modelId="{60A0B6AC-2CD3-454E-A83E-A75606A48B66}" srcId="{9F8873B5-0A23-4B7F-AD20-589AF1D0E1D0}" destId="{B580E0E4-8985-4B44-B7C3-466C036E9E50}" srcOrd="6" destOrd="0" parTransId="{7E08CD4B-DBC1-4B7A-BFE1-B7FDEDB47B52}" sibTransId="{487A42E2-7C3B-462D-A9D7-344D5FF27F52}"/>
    <dgm:cxn modelId="{DA07683B-F4AB-4BF0-A9EC-C32A0331B7C9}" type="presOf" srcId="{F611D67E-67D2-4702-A0CA-D2F40F5E2C21}" destId="{E771E091-B98D-4879-9D48-8B679FDE7CAE}" srcOrd="0" destOrd="0" presId="urn:microsoft.com/office/officeart/2005/8/layout/hProcess9"/>
    <dgm:cxn modelId="{6F2F46DE-0C22-4A0D-8324-8137D224CED4}" srcId="{9F8873B5-0A23-4B7F-AD20-589AF1D0E1D0}" destId="{F611D67E-67D2-4702-A0CA-D2F40F5E2C21}" srcOrd="5" destOrd="0" parTransId="{C3A8F387-7A5A-46E8-9522-6EA6F786CB06}" sibTransId="{C25F35A7-B438-4AB0-A85E-F24E61C619EE}"/>
    <dgm:cxn modelId="{768220B1-A578-448C-B852-8F6550A84BEE}" srcId="{9F8873B5-0A23-4B7F-AD20-589AF1D0E1D0}" destId="{11C688A7-C6BA-4087-A8E1-53FEB873C24D}" srcOrd="2" destOrd="0" parTransId="{689BE004-1F23-430C-8EF5-D3A878C9A511}" sibTransId="{5A7E2082-8224-4AC2-A1C9-EFC6AAAD3BFD}"/>
    <dgm:cxn modelId="{95767962-90E4-4C5F-A9D9-A99CD0CEA54B}" srcId="{9F8873B5-0A23-4B7F-AD20-589AF1D0E1D0}" destId="{4EDA34DD-40CE-41A7-8A69-089979812144}" srcOrd="4" destOrd="0" parTransId="{BF982600-8B87-4263-826C-A02982760B2F}" sibTransId="{85A2FC1F-563A-40CE-9809-92B6DB4C8878}"/>
    <dgm:cxn modelId="{53B9F33E-1F89-4C92-896C-1B96C30E3F74}" srcId="{9F8873B5-0A23-4B7F-AD20-589AF1D0E1D0}" destId="{69C34CAA-8F34-4D9C-A1DA-125B2E97771E}" srcOrd="3" destOrd="0" parTransId="{3B287004-D2C0-4079-95D1-9009BB5F21C1}" sibTransId="{E2E2DCD7-9564-4D23-9DAA-A56BE30882F2}"/>
    <dgm:cxn modelId="{1B7E8234-5884-460F-B049-06BCB70055C8}" type="presParOf" srcId="{A62D2895-8C45-4CBD-9B2C-86A597CD4FE2}" destId="{7EAFF8A5-F222-420D-B5FE-3DDBD8F8C7BE}" srcOrd="0" destOrd="0" presId="urn:microsoft.com/office/officeart/2005/8/layout/hProcess9"/>
    <dgm:cxn modelId="{D592FAA4-CEDE-4664-9F42-CEA6B109DC83}" type="presParOf" srcId="{A62D2895-8C45-4CBD-9B2C-86A597CD4FE2}" destId="{1F3771C7-6987-4E32-9960-EEB9570B6A5C}" srcOrd="1" destOrd="0" presId="urn:microsoft.com/office/officeart/2005/8/layout/hProcess9"/>
    <dgm:cxn modelId="{39B295DA-2F17-4486-9DA6-EE7044F1DB4F}" type="presParOf" srcId="{1F3771C7-6987-4E32-9960-EEB9570B6A5C}" destId="{1F63B1C0-C738-4E39-B59E-FBA6711CCDB6}" srcOrd="0" destOrd="0" presId="urn:microsoft.com/office/officeart/2005/8/layout/hProcess9"/>
    <dgm:cxn modelId="{498E73EB-1E98-4D74-B968-A96E43B75865}" type="presParOf" srcId="{1F3771C7-6987-4E32-9960-EEB9570B6A5C}" destId="{AA8BAEF7-1049-41B8-BA4A-A0124E43B9D6}" srcOrd="1" destOrd="0" presId="urn:microsoft.com/office/officeart/2005/8/layout/hProcess9"/>
    <dgm:cxn modelId="{8C9BD25C-008A-4130-BBF6-2C611F1A4654}" type="presParOf" srcId="{1F3771C7-6987-4E32-9960-EEB9570B6A5C}" destId="{4C96844A-C50C-4C88-B0BC-8618308D922E}" srcOrd="2" destOrd="0" presId="urn:microsoft.com/office/officeart/2005/8/layout/hProcess9"/>
    <dgm:cxn modelId="{D698EC72-2B79-4FC2-AD9A-D18DCFF3348F}" type="presParOf" srcId="{1F3771C7-6987-4E32-9960-EEB9570B6A5C}" destId="{4C4C43F6-1DF3-40B8-AF49-FB062FD2661C}" srcOrd="3" destOrd="0" presId="urn:microsoft.com/office/officeart/2005/8/layout/hProcess9"/>
    <dgm:cxn modelId="{0620E229-8482-4F3B-BD8E-E5563A6BCF0E}" type="presParOf" srcId="{1F3771C7-6987-4E32-9960-EEB9570B6A5C}" destId="{C0237B7E-7FAB-4CDE-A5D1-3FD26F16F581}" srcOrd="4" destOrd="0" presId="urn:microsoft.com/office/officeart/2005/8/layout/hProcess9"/>
    <dgm:cxn modelId="{56A957A3-A601-454A-A5D7-1CD88D202FA9}" type="presParOf" srcId="{1F3771C7-6987-4E32-9960-EEB9570B6A5C}" destId="{9EBFFFE1-6F85-4C0F-9F04-34D2F2284BE0}" srcOrd="5" destOrd="0" presId="urn:microsoft.com/office/officeart/2005/8/layout/hProcess9"/>
    <dgm:cxn modelId="{7E920F9D-6615-455C-B285-BC70C6A498A4}" type="presParOf" srcId="{1F3771C7-6987-4E32-9960-EEB9570B6A5C}" destId="{C0EF53BA-EF81-4BCD-9BA9-2B8F8B9C0A0B}" srcOrd="6" destOrd="0" presId="urn:microsoft.com/office/officeart/2005/8/layout/hProcess9"/>
    <dgm:cxn modelId="{E27DAEEA-3CE9-4521-AB57-22601F88BDC4}" type="presParOf" srcId="{1F3771C7-6987-4E32-9960-EEB9570B6A5C}" destId="{E38F8EC0-75BC-4CBA-A66B-C2AA81956D00}" srcOrd="7" destOrd="0" presId="urn:microsoft.com/office/officeart/2005/8/layout/hProcess9"/>
    <dgm:cxn modelId="{BC3F34E2-2328-4CE6-9F6C-4114A5625510}" type="presParOf" srcId="{1F3771C7-6987-4E32-9960-EEB9570B6A5C}" destId="{8A56632D-EEF3-4515-87C3-89EEEFD6F873}" srcOrd="8" destOrd="0" presId="urn:microsoft.com/office/officeart/2005/8/layout/hProcess9"/>
    <dgm:cxn modelId="{D5133E61-0E3A-4E6F-8702-3D016AADE303}" type="presParOf" srcId="{1F3771C7-6987-4E32-9960-EEB9570B6A5C}" destId="{70B4B604-91EC-441A-8758-36C82436B724}" srcOrd="9" destOrd="0" presId="urn:microsoft.com/office/officeart/2005/8/layout/hProcess9"/>
    <dgm:cxn modelId="{C845549D-870B-4FAA-9C30-830A6893CB1F}" type="presParOf" srcId="{1F3771C7-6987-4E32-9960-EEB9570B6A5C}" destId="{E771E091-B98D-4879-9D48-8B679FDE7CAE}" srcOrd="10" destOrd="0" presId="urn:microsoft.com/office/officeart/2005/8/layout/hProcess9"/>
    <dgm:cxn modelId="{4C65097C-CC47-423A-84F9-420133DAEFDA}" type="presParOf" srcId="{1F3771C7-6987-4E32-9960-EEB9570B6A5C}" destId="{82FFFF59-3ADA-4B02-B764-3B33F1AC75CC}" srcOrd="11" destOrd="0" presId="urn:microsoft.com/office/officeart/2005/8/layout/hProcess9"/>
    <dgm:cxn modelId="{7D8DD830-DA18-42F8-A1C0-AE345FFC9712}" type="presParOf" srcId="{1F3771C7-6987-4E32-9960-EEB9570B6A5C}" destId="{2352D202-2565-44EC-8D94-E0EB762D536F}"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FF8A5-F222-420D-B5FE-3DDBD8F8C7BE}">
      <dsp:nvSpPr>
        <dsp:cNvPr id="0" name=""/>
        <dsp:cNvSpPr/>
      </dsp:nvSpPr>
      <dsp:spPr>
        <a:xfrm>
          <a:off x="617219" y="0"/>
          <a:ext cx="6995160" cy="45259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3B1C0-C738-4E39-B59E-FBA6711CCDB6}">
      <dsp:nvSpPr>
        <dsp:cNvPr id="0" name=""/>
        <dsp:cNvSpPr/>
      </dsp:nvSpPr>
      <dsp:spPr>
        <a:xfrm>
          <a:off x="703" y="1357788"/>
          <a:ext cx="1127149"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Scrape PitchF/X to database</a:t>
          </a:r>
        </a:p>
      </dsp:txBody>
      <dsp:txXfrm>
        <a:off x="55726" y="1412811"/>
        <a:ext cx="1017103" cy="1700338"/>
      </dsp:txXfrm>
    </dsp:sp>
    <dsp:sp modelId="{4C96844A-C50C-4C88-B0BC-8618308D922E}">
      <dsp:nvSpPr>
        <dsp:cNvPr id="0" name=""/>
        <dsp:cNvSpPr/>
      </dsp:nvSpPr>
      <dsp:spPr>
        <a:xfrm>
          <a:off x="1184210" y="1357788"/>
          <a:ext cx="1127149"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Load data from database to R and Impute</a:t>
          </a:r>
        </a:p>
      </dsp:txBody>
      <dsp:txXfrm>
        <a:off x="1239233" y="1412811"/>
        <a:ext cx="1017103" cy="1700338"/>
      </dsp:txXfrm>
    </dsp:sp>
    <dsp:sp modelId="{C0237B7E-7FAB-4CDE-A5D1-3FD26F16F581}">
      <dsp:nvSpPr>
        <dsp:cNvPr id="0" name=""/>
        <dsp:cNvSpPr/>
      </dsp:nvSpPr>
      <dsp:spPr>
        <a:xfrm>
          <a:off x="2367717" y="1357788"/>
          <a:ext cx="1127149"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Label the data</a:t>
          </a:r>
        </a:p>
      </dsp:txBody>
      <dsp:txXfrm>
        <a:off x="2422740" y="1412811"/>
        <a:ext cx="1017103" cy="1700338"/>
      </dsp:txXfrm>
    </dsp:sp>
    <dsp:sp modelId="{C0EF53BA-EF81-4BCD-9BA9-2B8F8B9C0A0B}">
      <dsp:nvSpPr>
        <dsp:cNvPr id="0" name=""/>
        <dsp:cNvSpPr/>
      </dsp:nvSpPr>
      <dsp:spPr>
        <a:xfrm>
          <a:off x="3551225" y="1357788"/>
          <a:ext cx="1127149"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Transform</a:t>
          </a:r>
          <a:endParaRPr lang="en-US" sz="1200" kern="1200" dirty="0"/>
        </a:p>
      </dsp:txBody>
      <dsp:txXfrm>
        <a:off x="3606248" y="1412811"/>
        <a:ext cx="1017103" cy="1700338"/>
      </dsp:txXfrm>
    </dsp:sp>
    <dsp:sp modelId="{8A56632D-EEF3-4515-87C3-89EEEFD6F873}">
      <dsp:nvSpPr>
        <dsp:cNvPr id="0" name=""/>
        <dsp:cNvSpPr/>
      </dsp:nvSpPr>
      <dsp:spPr>
        <a:xfrm>
          <a:off x="4734732" y="1357788"/>
          <a:ext cx="1127149"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Exploratory Analysis and Outlier Detection</a:t>
          </a:r>
        </a:p>
      </dsp:txBody>
      <dsp:txXfrm>
        <a:off x="4789755" y="1412811"/>
        <a:ext cx="1017103" cy="1700338"/>
      </dsp:txXfrm>
    </dsp:sp>
    <dsp:sp modelId="{E771E091-B98D-4879-9D48-8B679FDE7CAE}">
      <dsp:nvSpPr>
        <dsp:cNvPr id="0" name=""/>
        <dsp:cNvSpPr/>
      </dsp:nvSpPr>
      <dsp:spPr>
        <a:xfrm>
          <a:off x="5918239" y="1357788"/>
          <a:ext cx="1127149"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Multivariate Logistic Regression and Evaluation</a:t>
          </a:r>
        </a:p>
      </dsp:txBody>
      <dsp:txXfrm>
        <a:off x="5973262" y="1412811"/>
        <a:ext cx="1017103" cy="1700338"/>
      </dsp:txXfrm>
    </dsp:sp>
    <dsp:sp modelId="{2352D202-2565-44EC-8D94-E0EB762D536F}">
      <dsp:nvSpPr>
        <dsp:cNvPr id="0" name=""/>
        <dsp:cNvSpPr/>
      </dsp:nvSpPr>
      <dsp:spPr>
        <a:xfrm>
          <a:off x="7101746" y="1357788"/>
          <a:ext cx="1127149"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Predictions for 2017</a:t>
          </a:r>
        </a:p>
      </dsp:txBody>
      <dsp:txXfrm>
        <a:off x="7156769" y="1412811"/>
        <a:ext cx="1017103" cy="170033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B6627-CE71-4A12-A233-54AC421D132E}" type="datetimeFigureOut">
              <a:rPr lang="en-US" smtClean="0"/>
              <a:t>4/16/2017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A9BBF7-415D-4CD5-A949-4949C80704B8}" type="slidenum">
              <a:rPr lang="en-US" smtClean="0"/>
              <a:t>‹#›</a:t>
            </a:fld>
            <a:endParaRPr lang="en-US"/>
          </a:p>
        </p:txBody>
      </p:sp>
    </p:spTree>
    <p:extLst>
      <p:ext uri="{BB962C8B-B14F-4D97-AF65-F5344CB8AC3E}">
        <p14:creationId xmlns:p14="http://schemas.microsoft.com/office/powerpoint/2010/main" val="236098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A9BBF7-415D-4CD5-A949-4949C80704B8}" type="slidenum">
              <a:rPr lang="en-US" smtClean="0"/>
              <a:t>3</a:t>
            </a:fld>
            <a:endParaRPr lang="en-US"/>
          </a:p>
        </p:txBody>
      </p:sp>
    </p:spTree>
    <p:extLst>
      <p:ext uri="{BB962C8B-B14F-4D97-AF65-F5344CB8AC3E}">
        <p14:creationId xmlns:p14="http://schemas.microsoft.com/office/powerpoint/2010/main" val="324985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A9BBF7-415D-4CD5-A949-4949C80704B8}" type="slidenum">
              <a:rPr lang="en-US" smtClean="0"/>
              <a:t>9</a:t>
            </a:fld>
            <a:endParaRPr lang="en-US"/>
          </a:p>
        </p:txBody>
      </p:sp>
    </p:spTree>
    <p:extLst>
      <p:ext uri="{BB962C8B-B14F-4D97-AF65-F5344CB8AC3E}">
        <p14:creationId xmlns:p14="http://schemas.microsoft.com/office/powerpoint/2010/main" val="164555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A9BBF7-415D-4CD5-A949-4949C80704B8}" type="slidenum">
              <a:rPr lang="en-US" smtClean="0"/>
              <a:t>10</a:t>
            </a:fld>
            <a:endParaRPr lang="en-US"/>
          </a:p>
        </p:txBody>
      </p:sp>
    </p:spTree>
    <p:extLst>
      <p:ext uri="{BB962C8B-B14F-4D97-AF65-F5344CB8AC3E}">
        <p14:creationId xmlns:p14="http://schemas.microsoft.com/office/powerpoint/2010/main" val="164555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A9BBF7-415D-4CD5-A949-4949C80704B8}" type="slidenum">
              <a:rPr lang="en-US" smtClean="0"/>
              <a:t>11</a:t>
            </a:fld>
            <a:endParaRPr lang="en-US"/>
          </a:p>
        </p:txBody>
      </p:sp>
    </p:spTree>
    <p:extLst>
      <p:ext uri="{BB962C8B-B14F-4D97-AF65-F5344CB8AC3E}">
        <p14:creationId xmlns:p14="http://schemas.microsoft.com/office/powerpoint/2010/main" val="1645557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69DC54D-62B5-4904-A817-12BFFE1DC2E7}" type="datetimeFigureOut">
              <a:rPr lang="en-US" smtClean="0"/>
              <a:t>4/16/2017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490D6BB-01E5-440B-A5D8-517D142669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9DC54D-62B5-4904-A817-12BFFE1DC2E7}" type="datetimeFigureOut">
              <a:rPr lang="en-US" smtClean="0"/>
              <a:t>4/16/2017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90D6BB-01E5-440B-A5D8-517D142669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9DC54D-62B5-4904-A817-12BFFE1DC2E7}" type="datetimeFigureOut">
              <a:rPr lang="en-US" smtClean="0"/>
              <a:t>4/16/2017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90D6BB-01E5-440B-A5D8-517D142669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9DC54D-62B5-4904-A817-12BFFE1DC2E7}" type="datetimeFigureOut">
              <a:rPr lang="en-US" smtClean="0"/>
              <a:t>4/16/2017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90D6BB-01E5-440B-A5D8-517D1426695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9DC54D-62B5-4904-A817-12BFFE1DC2E7}" type="datetimeFigureOut">
              <a:rPr lang="en-US" smtClean="0"/>
              <a:t>4/16/2017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90D6BB-01E5-440B-A5D8-517D1426695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9DC54D-62B5-4904-A817-12BFFE1DC2E7}" type="datetimeFigureOut">
              <a:rPr lang="en-US" smtClean="0"/>
              <a:t>4/16/2017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90D6BB-01E5-440B-A5D8-517D1426695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9DC54D-62B5-4904-A817-12BFFE1DC2E7}" type="datetimeFigureOut">
              <a:rPr lang="en-US" smtClean="0"/>
              <a:t>4/16/2017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490D6BB-01E5-440B-A5D8-517D1426695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9DC54D-62B5-4904-A817-12BFFE1DC2E7}" type="datetimeFigureOut">
              <a:rPr lang="en-US" smtClean="0"/>
              <a:t>4/16/2017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490D6BB-01E5-440B-A5D8-517D1426695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69DC54D-62B5-4904-A817-12BFFE1DC2E7}" type="datetimeFigureOut">
              <a:rPr lang="en-US" smtClean="0"/>
              <a:t>4/16/2017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490D6BB-01E5-440B-A5D8-517D142669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69DC54D-62B5-4904-A817-12BFFE1DC2E7}" type="datetimeFigureOut">
              <a:rPr lang="en-US" smtClean="0"/>
              <a:t>4/16/2017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90D6BB-01E5-440B-A5D8-517D1426695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9DC54D-62B5-4904-A817-12BFFE1DC2E7}" type="datetimeFigureOut">
              <a:rPr lang="en-US" smtClean="0"/>
              <a:t>4/16/2017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490D6BB-01E5-440B-A5D8-517D1426695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69DC54D-62B5-4904-A817-12BFFE1DC2E7}" type="datetimeFigureOut">
              <a:rPr lang="en-US" smtClean="0"/>
              <a:t>4/16/2017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490D6BB-01E5-440B-A5D8-517D142669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lb.mlb.com/mlb/fantasy/injur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d2.mlb.com/components/game/ml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baseballheatmaps.com/disabled-list-data/"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Pitcher Injury</a:t>
            </a:r>
            <a:endParaRPr lang="en-US" dirty="0"/>
          </a:p>
        </p:txBody>
      </p:sp>
      <p:sp>
        <p:nvSpPr>
          <p:cNvPr id="3" name="Subtitle 2"/>
          <p:cNvSpPr>
            <a:spLocks noGrp="1"/>
          </p:cNvSpPr>
          <p:nvPr>
            <p:ph type="subTitle" idx="1"/>
          </p:nvPr>
        </p:nvSpPr>
        <p:spPr/>
        <p:txBody>
          <a:bodyPr/>
          <a:lstStyle/>
          <a:p>
            <a:r>
              <a:rPr lang="en-US" dirty="0" smtClean="0"/>
              <a:t>Roger Chow (r6chow)</a:t>
            </a:r>
            <a:endParaRPr lang="en-US" dirty="0"/>
          </a:p>
        </p:txBody>
      </p:sp>
    </p:spTree>
    <p:extLst>
      <p:ext uri="{BB962C8B-B14F-4D97-AF65-F5344CB8AC3E}">
        <p14:creationId xmlns:p14="http://schemas.microsoft.com/office/powerpoint/2010/main" val="401029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727984561"/>
              </p:ext>
            </p:extLst>
          </p:nvPr>
        </p:nvGraphicFramePr>
        <p:xfrm>
          <a:off x="533400" y="1447800"/>
          <a:ext cx="7987715" cy="4238626"/>
        </p:xfrm>
        <a:graphic>
          <a:graphicData uri="http://schemas.openxmlformats.org/drawingml/2006/table">
            <a:tbl>
              <a:tblPr firstRow="1" firstCol="1" bandRow="1">
                <a:tableStyleId>{5C22544A-7EE6-4342-B048-85BDC9FD1C3A}</a:tableStyleId>
              </a:tblPr>
              <a:tblGrid>
                <a:gridCol w="915884"/>
                <a:gridCol w="975943"/>
                <a:gridCol w="825797"/>
                <a:gridCol w="2102030"/>
                <a:gridCol w="3168061"/>
              </a:tblGrid>
              <a:tr h="496805">
                <a:tc>
                  <a:txBody>
                    <a:bodyPr/>
                    <a:lstStyle/>
                    <a:p>
                      <a:pPr marL="0" marR="0">
                        <a:lnSpc>
                          <a:spcPct val="115000"/>
                        </a:lnSpc>
                        <a:spcBef>
                          <a:spcPts val="0"/>
                        </a:spcBef>
                        <a:spcAft>
                          <a:spcPts val="0"/>
                        </a:spcAft>
                      </a:pPr>
                      <a:r>
                        <a:rPr lang="en-US" sz="1100" dirty="0">
                          <a:effectLst/>
                        </a:rPr>
                        <a:t>Model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Description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variables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Confusion Matrix and accuracy</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ROC</a:t>
                      </a:r>
                      <a:endParaRPr lang="en-US" sz="1100">
                        <a:effectLst/>
                        <a:latin typeface="Calibri"/>
                        <a:ea typeface="Calibri"/>
                        <a:cs typeface="Times New Roman"/>
                      </a:endParaRPr>
                    </a:p>
                  </a:txBody>
                  <a:tcPr marL="68580" marR="68580" marT="0" marB="0"/>
                </a:tc>
              </a:tr>
              <a:tr h="1981388">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All data with outliers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39</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Reference</a:t>
                      </a:r>
                    </a:p>
                    <a:p>
                      <a:pPr marL="0" marR="0">
                        <a:lnSpc>
                          <a:spcPct val="115000"/>
                        </a:lnSpc>
                        <a:spcBef>
                          <a:spcPts val="0"/>
                        </a:spcBef>
                        <a:spcAft>
                          <a:spcPts val="0"/>
                        </a:spcAft>
                      </a:pPr>
                      <a:r>
                        <a:rPr lang="en-US" sz="1100" dirty="0">
                          <a:effectLst/>
                        </a:rPr>
                        <a:t>## Prediction   0   1</a:t>
                      </a:r>
                    </a:p>
                    <a:p>
                      <a:pPr marL="0" marR="0">
                        <a:lnSpc>
                          <a:spcPct val="115000"/>
                        </a:lnSpc>
                        <a:spcBef>
                          <a:spcPts val="0"/>
                        </a:spcBef>
                        <a:spcAft>
                          <a:spcPts val="0"/>
                        </a:spcAft>
                      </a:pPr>
                      <a:r>
                        <a:rPr lang="en-US" sz="1100" dirty="0">
                          <a:effectLst/>
                        </a:rPr>
                        <a:t>##          0 673 244</a:t>
                      </a:r>
                    </a:p>
                    <a:p>
                      <a:pPr marL="0" marR="0">
                        <a:lnSpc>
                          <a:spcPct val="115000"/>
                        </a:lnSpc>
                        <a:spcBef>
                          <a:spcPts val="0"/>
                        </a:spcBef>
                        <a:spcAft>
                          <a:spcPts val="0"/>
                        </a:spcAft>
                      </a:pPr>
                      <a:r>
                        <a:rPr lang="en-US" sz="1100" dirty="0">
                          <a:effectLst/>
                        </a:rPr>
                        <a:t>##          1  85  79</a:t>
                      </a:r>
                    </a:p>
                    <a:p>
                      <a:pPr marL="0" marR="0">
                        <a:lnSpc>
                          <a:spcPct val="115000"/>
                        </a:lnSpc>
                        <a:spcBef>
                          <a:spcPts val="0"/>
                        </a:spcBef>
                        <a:spcAft>
                          <a:spcPts val="0"/>
                        </a:spcAft>
                      </a:pPr>
                      <a:r>
                        <a:rPr lang="en-US" sz="1100" dirty="0">
                          <a:effectLst/>
                        </a:rPr>
                        <a:t>##                                           </a:t>
                      </a:r>
                    </a:p>
                    <a:p>
                      <a:pPr marL="0" marR="0">
                        <a:lnSpc>
                          <a:spcPct val="115000"/>
                        </a:lnSpc>
                        <a:spcBef>
                          <a:spcPts val="0"/>
                        </a:spcBef>
                        <a:spcAft>
                          <a:spcPts val="0"/>
                        </a:spcAft>
                      </a:pPr>
                      <a:r>
                        <a:rPr lang="en-US" sz="1100" dirty="0">
                          <a:effectLst/>
                        </a:rPr>
                        <a:t>## Accuracy : 0.6957          </a:t>
                      </a:r>
                      <a:endParaRPr lang="en-US" sz="1100" dirty="0" smtClean="0">
                        <a:effectLst/>
                      </a:endParaRPr>
                    </a:p>
                    <a:p>
                      <a:pPr marL="0" marR="0">
                        <a:lnSpc>
                          <a:spcPct val="115000"/>
                        </a:lnSpc>
                        <a:spcBef>
                          <a:spcPts val="0"/>
                        </a:spcBef>
                        <a:spcAft>
                          <a:spcPts val="0"/>
                        </a:spcAft>
                      </a:pPr>
                      <a:r>
                        <a:rPr lang="en-US" sz="1100" dirty="0" smtClean="0">
                          <a:effectLst/>
                        </a:rPr>
                        <a:t>## </a:t>
                      </a:r>
                      <a:r>
                        <a:rPr lang="en-US" sz="1100" dirty="0">
                          <a:effectLst/>
                        </a:rPr>
                        <a:t>Sensitivity : 0.24458        </a:t>
                      </a:r>
                    </a:p>
                    <a:p>
                      <a:pPr marL="0" marR="0">
                        <a:lnSpc>
                          <a:spcPct val="115000"/>
                        </a:lnSpc>
                        <a:spcBef>
                          <a:spcPts val="0"/>
                        </a:spcBef>
                        <a:spcAft>
                          <a:spcPts val="0"/>
                        </a:spcAft>
                      </a:pPr>
                      <a:r>
                        <a:rPr lang="en-US" sz="1100" dirty="0">
                          <a:effectLst/>
                        </a:rPr>
                        <a:t>## Specificity : 0.88786</a:t>
                      </a:r>
                    </a:p>
                    <a:p>
                      <a:pPr marL="0" marR="0">
                        <a:lnSpc>
                          <a:spcPct val="115000"/>
                        </a:lnSpc>
                        <a:spcBef>
                          <a:spcPts val="0"/>
                        </a:spcBef>
                        <a:spcAft>
                          <a:spcPts val="0"/>
                        </a:spcAft>
                      </a:pPr>
                      <a:r>
                        <a:rPr lang="en-US" sz="1100" dirty="0">
                          <a:effectLst/>
                        </a:rPr>
                        <a:t>## AUC : 0.690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a:effectLst/>
                      </a:endParaRPr>
                    </a:p>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1760433">
                <a:tc>
                  <a:txBody>
                    <a:bodyPr/>
                    <a:lstStyle/>
                    <a:p>
                      <a:pPr marL="0" marR="0">
                        <a:lnSpc>
                          <a:spcPct val="115000"/>
                        </a:lnSpc>
                        <a:spcBef>
                          <a:spcPts val="0"/>
                        </a:spcBef>
                        <a:spcAft>
                          <a:spcPts val="0"/>
                        </a:spcAft>
                      </a:pPr>
                      <a:r>
                        <a:rPr lang="en-US" sz="1100">
                          <a:effectLst/>
                        </a:rPr>
                        <a:t>1b</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All data without outliers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39</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Prediction   0   1</a:t>
                      </a:r>
                    </a:p>
                    <a:p>
                      <a:pPr marL="0" marR="0">
                        <a:lnSpc>
                          <a:spcPct val="115000"/>
                        </a:lnSpc>
                        <a:spcBef>
                          <a:spcPts val="0"/>
                        </a:spcBef>
                        <a:spcAft>
                          <a:spcPts val="0"/>
                        </a:spcAft>
                      </a:pPr>
                      <a:r>
                        <a:rPr lang="en-US" sz="1100" dirty="0">
                          <a:effectLst/>
                        </a:rPr>
                        <a:t>##          0 678 174</a:t>
                      </a:r>
                    </a:p>
                    <a:p>
                      <a:pPr marL="0" marR="0">
                        <a:lnSpc>
                          <a:spcPct val="115000"/>
                        </a:lnSpc>
                        <a:spcBef>
                          <a:spcPts val="0"/>
                        </a:spcBef>
                        <a:spcAft>
                          <a:spcPts val="0"/>
                        </a:spcAft>
                      </a:pPr>
                      <a:r>
                        <a:rPr lang="en-US" sz="1100" dirty="0">
                          <a:effectLst/>
                        </a:rPr>
                        <a:t>##          1  97  87</a:t>
                      </a:r>
                    </a:p>
                    <a:p>
                      <a:pPr marL="0" marR="0">
                        <a:lnSpc>
                          <a:spcPct val="115000"/>
                        </a:lnSpc>
                        <a:spcBef>
                          <a:spcPts val="0"/>
                        </a:spcBef>
                        <a:spcAft>
                          <a:spcPts val="0"/>
                        </a:spcAft>
                      </a:pPr>
                      <a:r>
                        <a:rPr lang="en-US" sz="1100" dirty="0">
                          <a:effectLst/>
                        </a:rPr>
                        <a:t>##                                                                                    </a:t>
                      </a:r>
                      <a:br>
                        <a:rPr lang="en-US" sz="1100" dirty="0">
                          <a:effectLst/>
                        </a:rPr>
                      </a:br>
                      <a:r>
                        <a:rPr lang="en-US" sz="1100" dirty="0">
                          <a:effectLst/>
                        </a:rPr>
                        <a:t>## Accuracy : 0.7427          ## Sensitivity : 0.33333         </a:t>
                      </a:r>
                    </a:p>
                    <a:p>
                      <a:pPr marL="0" marR="0">
                        <a:lnSpc>
                          <a:spcPct val="115000"/>
                        </a:lnSpc>
                        <a:spcBef>
                          <a:spcPts val="0"/>
                        </a:spcBef>
                        <a:spcAft>
                          <a:spcPts val="0"/>
                        </a:spcAft>
                      </a:pPr>
                      <a:r>
                        <a:rPr lang="en-US" sz="1100" dirty="0">
                          <a:effectLst/>
                        </a:rPr>
                        <a:t>## Specificity : 0.88166</a:t>
                      </a:r>
                    </a:p>
                    <a:p>
                      <a:pPr marL="0" marR="0">
                        <a:lnSpc>
                          <a:spcPct val="115000"/>
                        </a:lnSpc>
                        <a:spcBef>
                          <a:spcPts val="0"/>
                        </a:spcBef>
                        <a:spcAft>
                          <a:spcPts val="0"/>
                        </a:spcAft>
                      </a:pPr>
                      <a:r>
                        <a:rPr lang="en-US" sz="1100" dirty="0">
                          <a:effectLst/>
                        </a:rPr>
                        <a:t>## AUC : 0.738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endParaRPr>
                    </a:p>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normAutofit/>
          </a:bodyPr>
          <a:lstStyle/>
          <a:p>
            <a:r>
              <a:rPr lang="en-US" dirty="0" smtClean="0"/>
              <a:t>Logistic Regression</a:t>
            </a:r>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981200"/>
            <a:ext cx="1981200" cy="184813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962400"/>
            <a:ext cx="1981200" cy="184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91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Logistic Regression (cont.)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099437"/>
              </p:ext>
            </p:extLst>
          </p:nvPr>
        </p:nvGraphicFramePr>
        <p:xfrm>
          <a:off x="533400" y="1206319"/>
          <a:ext cx="8001000" cy="4737281"/>
        </p:xfrm>
        <a:graphic>
          <a:graphicData uri="http://schemas.openxmlformats.org/drawingml/2006/table">
            <a:tbl>
              <a:tblPr firstRow="1" firstCol="1" bandRow="1">
                <a:tableStyleId>{5C22544A-7EE6-4342-B048-85BDC9FD1C3A}</a:tableStyleId>
              </a:tblPr>
              <a:tblGrid>
                <a:gridCol w="917409"/>
                <a:gridCol w="977565"/>
                <a:gridCol w="827170"/>
                <a:gridCol w="2105526"/>
                <a:gridCol w="3173330"/>
              </a:tblGrid>
              <a:tr h="76199">
                <a:tc>
                  <a:txBody>
                    <a:bodyPr/>
                    <a:lstStyle/>
                    <a:p>
                      <a:pPr marL="0" marR="0">
                        <a:lnSpc>
                          <a:spcPct val="115000"/>
                        </a:lnSpc>
                        <a:spcBef>
                          <a:spcPts val="0"/>
                        </a:spcBef>
                        <a:spcAft>
                          <a:spcPts val="0"/>
                        </a:spcAft>
                      </a:pPr>
                      <a:r>
                        <a:rPr lang="en-US" sz="900" dirty="0">
                          <a:effectLst/>
                        </a:rPr>
                        <a:t>Model  #</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Description</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 variables</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Confusion Matrix and accuracy</a:t>
                      </a:r>
                      <a:endParaRPr lang="en-US" sz="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ROC</a:t>
                      </a:r>
                      <a:endParaRPr lang="en-US" sz="900">
                        <a:effectLst/>
                        <a:latin typeface="Calibri"/>
                        <a:ea typeface="Calibri"/>
                        <a:cs typeface="Times New Roman"/>
                      </a:endParaRPr>
                    </a:p>
                  </a:txBody>
                  <a:tcPr marL="68580" marR="68580" marT="0" marB="0"/>
                </a:tc>
              </a:tr>
              <a:tr h="1528230">
                <a:tc>
                  <a:txBody>
                    <a:bodyPr/>
                    <a:lstStyle/>
                    <a:p>
                      <a:pPr marL="0" marR="0">
                        <a:lnSpc>
                          <a:spcPct val="115000"/>
                        </a:lnSpc>
                        <a:spcBef>
                          <a:spcPts val="0"/>
                        </a:spcBef>
                        <a:spcAft>
                          <a:spcPts val="0"/>
                        </a:spcAft>
                      </a:pPr>
                      <a:r>
                        <a:rPr lang="en-US" sz="900" dirty="0">
                          <a:effectLst/>
                        </a:rPr>
                        <a:t>2</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Correlations cutoff = 0.25</a:t>
                      </a:r>
                      <a:endParaRPr lang="en-US" sz="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17</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           Reference</a:t>
                      </a:r>
                    </a:p>
                    <a:p>
                      <a:pPr marL="0" marR="0">
                        <a:lnSpc>
                          <a:spcPct val="115000"/>
                        </a:lnSpc>
                        <a:spcBef>
                          <a:spcPts val="0"/>
                        </a:spcBef>
                        <a:spcAft>
                          <a:spcPts val="0"/>
                        </a:spcAft>
                      </a:pPr>
                      <a:r>
                        <a:rPr lang="en-US" sz="900" dirty="0">
                          <a:effectLst/>
                        </a:rPr>
                        <a:t>## Prediction   0   1</a:t>
                      </a:r>
                    </a:p>
                    <a:p>
                      <a:pPr marL="0" marR="0">
                        <a:lnSpc>
                          <a:spcPct val="115000"/>
                        </a:lnSpc>
                        <a:spcBef>
                          <a:spcPts val="0"/>
                        </a:spcBef>
                        <a:spcAft>
                          <a:spcPts val="0"/>
                        </a:spcAft>
                      </a:pPr>
                      <a:r>
                        <a:rPr lang="en-US" sz="900" dirty="0">
                          <a:effectLst/>
                        </a:rPr>
                        <a:t>##          0 688 196</a:t>
                      </a:r>
                    </a:p>
                    <a:p>
                      <a:pPr marL="0" marR="0">
                        <a:lnSpc>
                          <a:spcPct val="115000"/>
                        </a:lnSpc>
                        <a:spcBef>
                          <a:spcPts val="0"/>
                        </a:spcBef>
                        <a:spcAft>
                          <a:spcPts val="0"/>
                        </a:spcAft>
                      </a:pPr>
                      <a:r>
                        <a:rPr lang="en-US" sz="900" dirty="0">
                          <a:effectLst/>
                        </a:rPr>
                        <a:t>##          1  81  65</a:t>
                      </a:r>
                      <a:br>
                        <a:rPr lang="en-US" sz="900" dirty="0">
                          <a:effectLst/>
                        </a:rPr>
                      </a:br>
                      <a:r>
                        <a:rPr lang="en-US" sz="900" dirty="0">
                          <a:effectLst/>
                        </a:rPr>
                        <a:t>##                                           </a:t>
                      </a:r>
                      <a:br>
                        <a:rPr lang="en-US" sz="900" dirty="0">
                          <a:effectLst/>
                        </a:rPr>
                      </a:br>
                      <a:r>
                        <a:rPr lang="en-US" sz="900" dirty="0">
                          <a:effectLst/>
                        </a:rPr>
                        <a:t>## Accuracy : 0.7311          </a:t>
                      </a:r>
                    </a:p>
                    <a:p>
                      <a:pPr marL="0" marR="0">
                        <a:lnSpc>
                          <a:spcPct val="115000"/>
                        </a:lnSpc>
                        <a:spcBef>
                          <a:spcPts val="0"/>
                        </a:spcBef>
                        <a:spcAft>
                          <a:spcPts val="0"/>
                        </a:spcAft>
                      </a:pPr>
                      <a:r>
                        <a:rPr lang="en-US" sz="900" dirty="0">
                          <a:effectLst/>
                        </a:rPr>
                        <a:t>## Sensitivity : 0.24904          </a:t>
                      </a:r>
                    </a:p>
                    <a:p>
                      <a:pPr marL="0" marR="0">
                        <a:lnSpc>
                          <a:spcPct val="115000"/>
                        </a:lnSpc>
                        <a:spcBef>
                          <a:spcPts val="0"/>
                        </a:spcBef>
                        <a:spcAft>
                          <a:spcPts val="0"/>
                        </a:spcAft>
                      </a:pPr>
                      <a:r>
                        <a:rPr lang="en-US" sz="900" dirty="0">
                          <a:effectLst/>
                        </a:rPr>
                        <a:t>## Specificity : 0.89467</a:t>
                      </a:r>
                    </a:p>
                    <a:p>
                      <a:pPr marL="0" marR="0">
                        <a:lnSpc>
                          <a:spcPct val="115000"/>
                        </a:lnSpc>
                        <a:spcBef>
                          <a:spcPts val="0"/>
                        </a:spcBef>
                        <a:spcAft>
                          <a:spcPts val="0"/>
                        </a:spcAft>
                      </a:pPr>
                      <a:r>
                        <a:rPr lang="en-US" sz="900" dirty="0">
                          <a:effectLst/>
                        </a:rPr>
                        <a:t>## AUC : 0.734       </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900" dirty="0">
                        <a:effectLst/>
                      </a:endParaRPr>
                    </a:p>
                    <a:p>
                      <a:pPr marL="0" marR="0">
                        <a:lnSpc>
                          <a:spcPct val="115000"/>
                        </a:lnSpc>
                        <a:spcBef>
                          <a:spcPts val="0"/>
                        </a:spcBef>
                        <a:spcAft>
                          <a:spcPts val="0"/>
                        </a:spcAft>
                      </a:pPr>
                      <a:r>
                        <a:rPr lang="en-US" sz="900" dirty="0">
                          <a:effectLst/>
                        </a:rPr>
                        <a:t> </a:t>
                      </a:r>
                      <a:endParaRPr lang="en-US" sz="900" dirty="0">
                        <a:effectLst/>
                        <a:latin typeface="Calibri"/>
                        <a:ea typeface="Calibri"/>
                        <a:cs typeface="Times New Roman"/>
                      </a:endParaRPr>
                    </a:p>
                  </a:txBody>
                  <a:tcPr marL="68580" marR="68580" marT="0" marB="0"/>
                </a:tc>
              </a:tr>
              <a:tr h="1528230">
                <a:tc>
                  <a:txBody>
                    <a:bodyPr/>
                    <a:lstStyle/>
                    <a:p>
                      <a:pPr marL="0" marR="0">
                        <a:lnSpc>
                          <a:spcPct val="115000"/>
                        </a:lnSpc>
                        <a:spcBef>
                          <a:spcPts val="0"/>
                        </a:spcBef>
                        <a:spcAft>
                          <a:spcPts val="0"/>
                        </a:spcAft>
                      </a:pPr>
                      <a:r>
                        <a:rPr lang="en-US" sz="900">
                          <a:effectLst/>
                        </a:rPr>
                        <a:t>2b</a:t>
                      </a:r>
                      <a:endParaRPr lang="en-US" sz="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Correlations cutoff = 0.50</a:t>
                      </a:r>
                      <a:endParaRPr lang="en-US" sz="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24</a:t>
                      </a:r>
                      <a:endParaRPr lang="en-US" sz="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           Reference</a:t>
                      </a:r>
                    </a:p>
                    <a:p>
                      <a:pPr marL="0" marR="0">
                        <a:lnSpc>
                          <a:spcPct val="115000"/>
                        </a:lnSpc>
                        <a:spcBef>
                          <a:spcPts val="0"/>
                        </a:spcBef>
                        <a:spcAft>
                          <a:spcPts val="0"/>
                        </a:spcAft>
                      </a:pPr>
                      <a:r>
                        <a:rPr lang="en-US" sz="900" dirty="0">
                          <a:effectLst/>
                        </a:rPr>
                        <a:t>## Prediction   0   1</a:t>
                      </a:r>
                    </a:p>
                    <a:p>
                      <a:pPr marL="0" marR="0">
                        <a:lnSpc>
                          <a:spcPct val="115000"/>
                        </a:lnSpc>
                        <a:spcBef>
                          <a:spcPts val="0"/>
                        </a:spcBef>
                        <a:spcAft>
                          <a:spcPts val="0"/>
                        </a:spcAft>
                      </a:pPr>
                      <a:r>
                        <a:rPr lang="en-US" sz="900" dirty="0">
                          <a:effectLst/>
                        </a:rPr>
                        <a:t>##          0 688 184</a:t>
                      </a:r>
                    </a:p>
                    <a:p>
                      <a:pPr marL="0" marR="0">
                        <a:lnSpc>
                          <a:spcPct val="115000"/>
                        </a:lnSpc>
                        <a:spcBef>
                          <a:spcPts val="0"/>
                        </a:spcBef>
                        <a:spcAft>
                          <a:spcPts val="0"/>
                        </a:spcAft>
                      </a:pPr>
                      <a:r>
                        <a:rPr lang="en-US" sz="900" dirty="0">
                          <a:effectLst/>
                        </a:rPr>
                        <a:t>##          1  81  77</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Accuracy : 0.7427          ## Sensitivity : 0.29502         </a:t>
                      </a:r>
                    </a:p>
                    <a:p>
                      <a:pPr marL="0" marR="0">
                        <a:lnSpc>
                          <a:spcPct val="115000"/>
                        </a:lnSpc>
                        <a:spcBef>
                          <a:spcPts val="0"/>
                        </a:spcBef>
                        <a:spcAft>
                          <a:spcPts val="0"/>
                        </a:spcAft>
                      </a:pPr>
                      <a:r>
                        <a:rPr lang="en-US" sz="900" dirty="0">
                          <a:effectLst/>
                        </a:rPr>
                        <a:t>## Specificity : 0.89467</a:t>
                      </a:r>
                    </a:p>
                    <a:p>
                      <a:pPr marL="0" marR="0">
                        <a:lnSpc>
                          <a:spcPct val="115000"/>
                        </a:lnSpc>
                        <a:spcBef>
                          <a:spcPts val="0"/>
                        </a:spcBef>
                        <a:spcAft>
                          <a:spcPts val="0"/>
                        </a:spcAft>
                      </a:pPr>
                      <a:r>
                        <a:rPr lang="en-US" sz="900" dirty="0">
                          <a:effectLst/>
                        </a:rPr>
                        <a:t>## AUC : 0.735         </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900">
                        <a:effectLst/>
                      </a:endParaRPr>
                    </a:p>
                    <a:p>
                      <a:pPr marL="0" marR="0">
                        <a:lnSpc>
                          <a:spcPct val="115000"/>
                        </a:lnSpc>
                        <a:spcBef>
                          <a:spcPts val="0"/>
                        </a:spcBef>
                        <a:spcAft>
                          <a:spcPts val="0"/>
                        </a:spcAft>
                      </a:pPr>
                      <a:r>
                        <a:rPr lang="en-US" sz="900">
                          <a:effectLst/>
                        </a:rPr>
                        <a:t> </a:t>
                      </a:r>
                      <a:endParaRPr lang="en-US" sz="900">
                        <a:effectLst/>
                        <a:latin typeface="Calibri"/>
                        <a:ea typeface="Calibri"/>
                        <a:cs typeface="Times New Roman"/>
                      </a:endParaRPr>
                    </a:p>
                  </a:txBody>
                  <a:tcPr marL="68580" marR="68580" marT="0" marB="0"/>
                </a:tc>
              </a:tr>
              <a:tr h="1528230">
                <a:tc>
                  <a:txBody>
                    <a:bodyPr/>
                    <a:lstStyle/>
                    <a:p>
                      <a:pPr marL="0" marR="0">
                        <a:lnSpc>
                          <a:spcPct val="115000"/>
                        </a:lnSpc>
                        <a:spcBef>
                          <a:spcPts val="0"/>
                        </a:spcBef>
                        <a:spcAft>
                          <a:spcPts val="0"/>
                        </a:spcAft>
                      </a:pPr>
                      <a:r>
                        <a:rPr lang="en-US" sz="900">
                          <a:effectLst/>
                        </a:rPr>
                        <a:t>2c</a:t>
                      </a:r>
                      <a:endParaRPr lang="en-US" sz="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Correlations cutoff = 0.75</a:t>
                      </a:r>
                      <a:endParaRPr lang="en-US" sz="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29</a:t>
                      </a:r>
                      <a:endParaRPr lang="en-US" sz="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           Reference</a:t>
                      </a:r>
                    </a:p>
                    <a:p>
                      <a:pPr marL="0" marR="0">
                        <a:lnSpc>
                          <a:spcPct val="115000"/>
                        </a:lnSpc>
                        <a:spcBef>
                          <a:spcPts val="0"/>
                        </a:spcBef>
                        <a:spcAft>
                          <a:spcPts val="0"/>
                        </a:spcAft>
                      </a:pPr>
                      <a:r>
                        <a:rPr lang="en-US" sz="900" dirty="0">
                          <a:effectLst/>
                        </a:rPr>
                        <a:t>## Prediction   0   1</a:t>
                      </a:r>
                    </a:p>
                    <a:p>
                      <a:pPr marL="0" marR="0">
                        <a:lnSpc>
                          <a:spcPct val="115000"/>
                        </a:lnSpc>
                        <a:spcBef>
                          <a:spcPts val="0"/>
                        </a:spcBef>
                        <a:spcAft>
                          <a:spcPts val="0"/>
                        </a:spcAft>
                      </a:pPr>
                      <a:r>
                        <a:rPr lang="en-US" sz="900" dirty="0">
                          <a:effectLst/>
                        </a:rPr>
                        <a:t>##          0 680 189</a:t>
                      </a:r>
                    </a:p>
                    <a:p>
                      <a:pPr marL="0" marR="0">
                        <a:lnSpc>
                          <a:spcPct val="115000"/>
                        </a:lnSpc>
                        <a:spcBef>
                          <a:spcPts val="0"/>
                        </a:spcBef>
                        <a:spcAft>
                          <a:spcPts val="0"/>
                        </a:spcAft>
                      </a:pPr>
                      <a:r>
                        <a:rPr lang="en-US" sz="900" dirty="0">
                          <a:effectLst/>
                        </a:rPr>
                        <a:t>##          1  89  72</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Accuracy : 0.7301          </a:t>
                      </a:r>
                    </a:p>
                    <a:p>
                      <a:pPr marL="0" marR="0">
                        <a:lnSpc>
                          <a:spcPct val="115000"/>
                        </a:lnSpc>
                        <a:spcBef>
                          <a:spcPts val="0"/>
                        </a:spcBef>
                        <a:spcAft>
                          <a:spcPts val="0"/>
                        </a:spcAft>
                      </a:pPr>
                      <a:r>
                        <a:rPr lang="en-US" sz="900" dirty="0">
                          <a:effectLst/>
                        </a:rPr>
                        <a:t>## Sensitivity : 0.2759        </a:t>
                      </a:r>
                    </a:p>
                    <a:p>
                      <a:pPr marL="0" marR="0">
                        <a:lnSpc>
                          <a:spcPct val="115000"/>
                        </a:lnSpc>
                        <a:spcBef>
                          <a:spcPts val="0"/>
                        </a:spcBef>
                        <a:spcAft>
                          <a:spcPts val="0"/>
                        </a:spcAft>
                      </a:pPr>
                      <a:r>
                        <a:rPr lang="en-US" sz="900" dirty="0">
                          <a:effectLst/>
                        </a:rPr>
                        <a:t>## Specificity : 0.8843</a:t>
                      </a:r>
                    </a:p>
                    <a:p>
                      <a:pPr marL="0" marR="0">
                        <a:lnSpc>
                          <a:spcPct val="115000"/>
                        </a:lnSpc>
                        <a:spcBef>
                          <a:spcPts val="0"/>
                        </a:spcBef>
                        <a:spcAft>
                          <a:spcPts val="0"/>
                        </a:spcAft>
                      </a:pPr>
                      <a:r>
                        <a:rPr lang="en-US" sz="900" dirty="0">
                          <a:effectLst/>
                        </a:rPr>
                        <a:t>## AUC : 0.736                </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900" dirty="0">
                        <a:effectLst/>
                      </a:endParaRPr>
                    </a:p>
                    <a:p>
                      <a:pPr marL="0" marR="0">
                        <a:lnSpc>
                          <a:spcPct val="115000"/>
                        </a:lnSpc>
                        <a:spcBef>
                          <a:spcPts val="0"/>
                        </a:spcBef>
                        <a:spcAft>
                          <a:spcPts val="0"/>
                        </a:spcAft>
                      </a:pPr>
                      <a:r>
                        <a:rPr lang="en-US" sz="900" dirty="0">
                          <a:effectLst/>
                        </a:rPr>
                        <a:t> </a:t>
                      </a:r>
                      <a:endParaRPr lang="en-US" sz="900" dirty="0">
                        <a:effectLst/>
                        <a:latin typeface="Calibri"/>
                        <a:ea typeface="Calibri"/>
                        <a:cs typeface="Times New Roman"/>
                      </a:endParaRPr>
                    </a:p>
                  </a:txBody>
                  <a:tcPr marL="68580" marR="68580" marT="0" marB="0"/>
                </a:tc>
              </a:tr>
            </a:tbl>
          </a:graphicData>
        </a:graphic>
      </p:graphicFrame>
      <p:pic>
        <p:nvPicPr>
          <p:cNvPr id="4110"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49" y="1400175"/>
            <a:ext cx="1521409" cy="1419225"/>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0674" y="2924175"/>
            <a:ext cx="1521409" cy="14192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0674" y="4448175"/>
            <a:ext cx="1521409"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2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smtClean="0"/>
              <a:t>Significant Variables</a:t>
            </a:r>
          </a:p>
          <a:p>
            <a:pPr marL="109728" indent="0">
              <a:buNone/>
            </a:pPr>
            <a:endParaRPr lang="en-US" sz="1800" dirty="0" smtClean="0"/>
          </a:p>
          <a:p>
            <a:pPr marL="109728" indent="0">
              <a:buNone/>
            </a:pPr>
            <a:r>
              <a:rPr lang="en-US" sz="1800" dirty="0" err="1" smtClean="0"/>
              <a:t>px</a:t>
            </a:r>
            <a:r>
              <a:rPr lang="en-US" sz="1800" dirty="0" smtClean="0"/>
              <a:t> </a:t>
            </a:r>
            <a:r>
              <a:rPr lang="en-US" sz="1800" dirty="0"/>
              <a:t>– left/right distance from the middle plate as it crosses home plate          </a:t>
            </a:r>
          </a:p>
          <a:p>
            <a:pPr marL="109728" indent="0">
              <a:buNone/>
            </a:pPr>
            <a:r>
              <a:rPr lang="en-US" sz="1800" dirty="0" err="1" smtClean="0"/>
              <a:t>pz</a:t>
            </a:r>
            <a:r>
              <a:rPr lang="en-US" sz="1800" dirty="0" smtClean="0"/>
              <a:t> </a:t>
            </a:r>
            <a:r>
              <a:rPr lang="en-US" sz="1800" dirty="0"/>
              <a:t>– height of the pitch as it crosses home plate        </a:t>
            </a:r>
          </a:p>
          <a:p>
            <a:pPr marL="109728" indent="0">
              <a:buNone/>
            </a:pPr>
            <a:r>
              <a:rPr lang="en-US" sz="1800" dirty="0" smtClean="0"/>
              <a:t>z0 </a:t>
            </a:r>
            <a:r>
              <a:rPr lang="en-US" sz="1800" dirty="0"/>
              <a:t>– height of the pitch at the initial point          </a:t>
            </a:r>
          </a:p>
          <a:p>
            <a:pPr marL="109728" indent="0">
              <a:buNone/>
            </a:pPr>
            <a:r>
              <a:rPr lang="en-US" sz="1800" dirty="0" smtClean="0"/>
              <a:t>ay </a:t>
            </a:r>
            <a:r>
              <a:rPr lang="en-US" sz="1800" dirty="0"/>
              <a:t>– acceleration in the y axis           </a:t>
            </a:r>
          </a:p>
          <a:p>
            <a:pPr marL="109728" indent="0">
              <a:buNone/>
            </a:pPr>
            <a:r>
              <a:rPr lang="en-US" sz="1800" dirty="0" err="1" smtClean="0"/>
              <a:t>num_FA</a:t>
            </a:r>
            <a:r>
              <a:rPr lang="en-US" sz="1800" dirty="0" smtClean="0"/>
              <a:t> </a:t>
            </a:r>
            <a:r>
              <a:rPr lang="en-US" sz="1800" dirty="0"/>
              <a:t>- number of fastball</a:t>
            </a:r>
          </a:p>
          <a:p>
            <a:pPr marL="109728" indent="0">
              <a:buNone/>
            </a:pPr>
            <a:r>
              <a:rPr lang="en-US" sz="1800" dirty="0" err="1" smtClean="0"/>
              <a:t>num_FF</a:t>
            </a:r>
            <a:r>
              <a:rPr lang="en-US" sz="1800" dirty="0" smtClean="0"/>
              <a:t> </a:t>
            </a:r>
            <a:r>
              <a:rPr lang="en-US" sz="1800" dirty="0"/>
              <a:t>– number of four seam fastball  </a:t>
            </a:r>
          </a:p>
          <a:p>
            <a:pPr marL="109728" indent="0">
              <a:buNone/>
            </a:pPr>
            <a:r>
              <a:rPr lang="en-US" sz="1800" dirty="0" err="1" smtClean="0"/>
              <a:t>num_FT</a:t>
            </a:r>
            <a:r>
              <a:rPr lang="en-US" sz="1800" dirty="0" smtClean="0"/>
              <a:t> </a:t>
            </a:r>
            <a:r>
              <a:rPr lang="en-US" sz="1800" dirty="0"/>
              <a:t>– number of two seam fastball</a:t>
            </a:r>
          </a:p>
          <a:p>
            <a:pPr marL="109728" indent="0">
              <a:buNone/>
            </a:pPr>
            <a:r>
              <a:rPr lang="en-US" sz="1800" dirty="0" err="1" smtClean="0"/>
              <a:t>num_IN</a:t>
            </a:r>
            <a:r>
              <a:rPr lang="en-US" sz="1800" dirty="0" smtClean="0"/>
              <a:t> </a:t>
            </a:r>
            <a:r>
              <a:rPr lang="en-US" sz="1800" dirty="0"/>
              <a:t>– number of intentional ball  </a:t>
            </a:r>
          </a:p>
          <a:p>
            <a:pPr marL="109728" indent="0">
              <a:buNone/>
            </a:pPr>
            <a:r>
              <a:rPr lang="en-US" sz="1800" dirty="0" err="1" smtClean="0"/>
              <a:t>num_SI</a:t>
            </a:r>
            <a:r>
              <a:rPr lang="en-US" sz="1800" dirty="0" smtClean="0"/>
              <a:t> </a:t>
            </a:r>
            <a:r>
              <a:rPr lang="en-US" sz="1800" dirty="0"/>
              <a:t>– number of sinker </a:t>
            </a:r>
          </a:p>
        </p:txBody>
      </p:sp>
      <p:sp>
        <p:nvSpPr>
          <p:cNvPr id="3" name="Title 2"/>
          <p:cNvSpPr>
            <a:spLocks noGrp="1"/>
          </p:cNvSpPr>
          <p:nvPr>
            <p:ph type="title"/>
          </p:nvPr>
        </p:nvSpPr>
        <p:spPr/>
        <p:txBody>
          <a:bodyPr/>
          <a:lstStyle/>
          <a:p>
            <a:r>
              <a:rPr lang="en-US" dirty="0" smtClean="0"/>
              <a:t>Predictions for 2017</a:t>
            </a:r>
            <a:endParaRPr lang="en-US" dirty="0"/>
          </a:p>
        </p:txBody>
      </p:sp>
    </p:spTree>
    <p:extLst>
      <p:ext uri="{BB962C8B-B14F-4D97-AF65-F5344CB8AC3E}">
        <p14:creationId xmlns:p14="http://schemas.microsoft.com/office/powerpoint/2010/main" val="65055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800" b="1" dirty="0" smtClean="0"/>
              <a:t>Top 10 pitchers with highest probability of injury</a:t>
            </a:r>
          </a:p>
          <a:p>
            <a:pPr marL="109728" indent="0">
              <a:buNone/>
            </a:pPr>
            <a:endParaRPr lang="en-US" sz="1800" dirty="0" smtClean="0"/>
          </a:p>
          <a:p>
            <a:pPr marL="109728" indent="0">
              <a:buNone/>
            </a:pPr>
            <a:r>
              <a:rPr lang="en-US" sz="1800" dirty="0" smtClean="0"/>
              <a:t>J</a:t>
            </a:r>
            <a:r>
              <a:rPr lang="en-US" sz="1800" dirty="0"/>
              <a:t>. A. </a:t>
            </a:r>
            <a:r>
              <a:rPr lang="en-US" sz="1800" dirty="0" err="1" smtClean="0"/>
              <a:t>Happ</a:t>
            </a:r>
            <a:endParaRPr lang="en-US" sz="1800" dirty="0"/>
          </a:p>
          <a:p>
            <a:pPr marL="109728" indent="0">
              <a:buNone/>
            </a:pPr>
            <a:r>
              <a:rPr lang="en-US" sz="1800" dirty="0"/>
              <a:t>Kevin </a:t>
            </a:r>
            <a:r>
              <a:rPr lang="en-US" sz="1800" dirty="0" err="1" smtClean="0"/>
              <a:t>Gausman</a:t>
            </a:r>
            <a:endParaRPr lang="en-US" sz="1800" dirty="0"/>
          </a:p>
          <a:p>
            <a:pPr marL="109728" indent="0">
              <a:buNone/>
            </a:pPr>
            <a:r>
              <a:rPr lang="en-US" sz="1800" dirty="0" smtClean="0"/>
              <a:t>Aaron Sanchez</a:t>
            </a:r>
            <a:endParaRPr lang="en-US" sz="1800" dirty="0"/>
          </a:p>
          <a:p>
            <a:pPr marL="109728" indent="0">
              <a:buNone/>
            </a:pPr>
            <a:r>
              <a:rPr lang="en-US" sz="1800" dirty="0">
                <a:solidFill>
                  <a:srgbClr val="FF0000"/>
                </a:solidFill>
              </a:rPr>
              <a:t>Jake </a:t>
            </a:r>
            <a:r>
              <a:rPr lang="en-US" sz="1800" dirty="0" err="1" smtClean="0">
                <a:solidFill>
                  <a:srgbClr val="FF0000"/>
                </a:solidFill>
              </a:rPr>
              <a:t>Odorizzi</a:t>
            </a:r>
            <a:r>
              <a:rPr lang="en-US" sz="1800" dirty="0" smtClean="0">
                <a:solidFill>
                  <a:srgbClr val="FF0000"/>
                </a:solidFill>
              </a:rPr>
              <a:t>    (On DL as of April 15, 2017)</a:t>
            </a:r>
            <a:r>
              <a:rPr lang="en-US" sz="1800" baseline="30000" dirty="0">
                <a:solidFill>
                  <a:srgbClr val="FF0000"/>
                </a:solidFill>
              </a:rPr>
              <a:t> 1</a:t>
            </a:r>
            <a:endParaRPr lang="en-US" sz="1800" dirty="0">
              <a:solidFill>
                <a:srgbClr val="FF0000"/>
              </a:solidFill>
            </a:endParaRPr>
          </a:p>
          <a:p>
            <a:pPr marL="109728" indent="0">
              <a:buNone/>
            </a:pPr>
            <a:r>
              <a:rPr lang="en-US" sz="1800" dirty="0"/>
              <a:t>Ricky </a:t>
            </a:r>
            <a:r>
              <a:rPr lang="en-US" sz="1800" dirty="0" err="1" smtClean="0"/>
              <a:t>Nolasco</a:t>
            </a:r>
            <a:endParaRPr lang="en-US" sz="1800" dirty="0"/>
          </a:p>
          <a:p>
            <a:pPr marL="109728" indent="0">
              <a:buNone/>
            </a:pPr>
            <a:r>
              <a:rPr lang="en-US" sz="1800" dirty="0"/>
              <a:t>Robbie </a:t>
            </a:r>
            <a:r>
              <a:rPr lang="en-US" sz="1800" dirty="0" smtClean="0"/>
              <a:t>Ray</a:t>
            </a:r>
            <a:endParaRPr lang="en-US" sz="1800" dirty="0"/>
          </a:p>
          <a:p>
            <a:pPr marL="109728" indent="0">
              <a:buNone/>
            </a:pPr>
            <a:r>
              <a:rPr lang="en-US" sz="1800" dirty="0"/>
              <a:t>Jose Quintana</a:t>
            </a:r>
          </a:p>
          <a:p>
            <a:pPr marL="109728" indent="0">
              <a:buNone/>
            </a:pPr>
            <a:r>
              <a:rPr lang="en-US" sz="1800" dirty="0" err="1"/>
              <a:t>Ubaldo</a:t>
            </a:r>
            <a:r>
              <a:rPr lang="en-US" sz="1800" dirty="0"/>
              <a:t> </a:t>
            </a:r>
            <a:r>
              <a:rPr lang="en-US" sz="1800" dirty="0" smtClean="0"/>
              <a:t>Jimenez</a:t>
            </a:r>
            <a:endParaRPr lang="en-US" sz="1800" dirty="0"/>
          </a:p>
          <a:p>
            <a:pPr marL="109728" indent="0">
              <a:buNone/>
            </a:pPr>
            <a:r>
              <a:rPr lang="en-US" sz="1800" dirty="0"/>
              <a:t>Jon </a:t>
            </a:r>
            <a:r>
              <a:rPr lang="en-US" sz="1800" dirty="0" smtClean="0"/>
              <a:t>Lester</a:t>
            </a:r>
            <a:endParaRPr lang="en-US" sz="1800" dirty="0"/>
          </a:p>
          <a:p>
            <a:pPr marL="109728" indent="0">
              <a:buNone/>
            </a:pPr>
            <a:r>
              <a:rPr lang="en-US" sz="1800" dirty="0"/>
              <a:t>Martin </a:t>
            </a:r>
            <a:r>
              <a:rPr lang="en-US" sz="1800" dirty="0" smtClean="0"/>
              <a:t>Perez</a:t>
            </a:r>
          </a:p>
          <a:p>
            <a:pPr marL="109728" indent="0">
              <a:buNone/>
            </a:pPr>
            <a:endParaRPr lang="en-US" sz="1800" dirty="0"/>
          </a:p>
          <a:p>
            <a:pPr marL="109728" indent="0" algn="r">
              <a:buNone/>
            </a:pPr>
            <a:endParaRPr lang="en-US" sz="1800" u="sng" dirty="0" smtClean="0">
              <a:solidFill>
                <a:srgbClr val="FF0000"/>
              </a:solidFill>
              <a:hlinkClick r:id="rId2"/>
            </a:endParaRPr>
          </a:p>
          <a:p>
            <a:pPr marL="109728" indent="0" algn="r">
              <a:buNone/>
            </a:pPr>
            <a:r>
              <a:rPr lang="en-US" sz="1800" u="sng" dirty="0" smtClean="0">
                <a:solidFill>
                  <a:srgbClr val="FF0000"/>
                </a:solidFill>
                <a:hlinkClick r:id="rId2"/>
              </a:rPr>
              <a:t>http</a:t>
            </a:r>
            <a:r>
              <a:rPr lang="en-US" sz="1800" u="sng" dirty="0">
                <a:solidFill>
                  <a:srgbClr val="FF0000"/>
                </a:solidFill>
                <a:hlinkClick r:id="rId2"/>
              </a:rPr>
              <a:t>://mlb.mlb.com/mlb/fantasy/injuries/</a:t>
            </a:r>
            <a:endParaRPr lang="en-US" sz="1800" dirty="0">
              <a:solidFill>
                <a:srgbClr val="FF0000"/>
              </a:solidFill>
            </a:endParaRPr>
          </a:p>
        </p:txBody>
      </p:sp>
      <p:sp>
        <p:nvSpPr>
          <p:cNvPr id="3" name="Title 2"/>
          <p:cNvSpPr>
            <a:spLocks noGrp="1"/>
          </p:cNvSpPr>
          <p:nvPr>
            <p:ph type="title"/>
          </p:nvPr>
        </p:nvSpPr>
        <p:spPr/>
        <p:txBody>
          <a:bodyPr/>
          <a:lstStyle/>
          <a:p>
            <a:r>
              <a:rPr lang="en-US" dirty="0" smtClean="0"/>
              <a:t>Predictions for 2017</a:t>
            </a:r>
            <a:endParaRPr lang="en-US" dirty="0"/>
          </a:p>
        </p:txBody>
      </p:sp>
    </p:spTree>
    <p:extLst>
      <p:ext uri="{BB962C8B-B14F-4D97-AF65-F5344CB8AC3E}">
        <p14:creationId xmlns:p14="http://schemas.microsoft.com/office/powerpoint/2010/main" val="340959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sz="2600" dirty="0"/>
              <a:t>Injuries in Major League Baseball are costly and on the rise, particularly injuries among pitchers</a:t>
            </a:r>
            <a:r>
              <a:rPr lang="en-US" sz="2600" dirty="0" smtClean="0"/>
              <a:t>.</a:t>
            </a:r>
          </a:p>
          <a:p>
            <a:pPr marL="109728" indent="0">
              <a:buNone/>
            </a:pPr>
            <a:r>
              <a:rPr lang="en-US" sz="2600" dirty="0" smtClean="0"/>
              <a:t>  </a:t>
            </a:r>
          </a:p>
          <a:p>
            <a:r>
              <a:rPr lang="en-US" sz="2600" dirty="0" smtClean="0"/>
              <a:t>In </a:t>
            </a:r>
            <a:r>
              <a:rPr lang="en-US" sz="2600" dirty="0"/>
              <a:t>2015, injured players placed on the disabled list cost </a:t>
            </a:r>
            <a:r>
              <a:rPr lang="en-US" sz="2600" b="1" dirty="0">
                <a:solidFill>
                  <a:srgbClr val="FF0000"/>
                </a:solidFill>
              </a:rPr>
              <a:t>$700 million </a:t>
            </a:r>
            <a:r>
              <a:rPr lang="en-US" sz="2600" dirty="0"/>
              <a:t>in player salaries.  Pitchers accounted for more than </a:t>
            </a:r>
            <a:r>
              <a:rPr lang="en-US" sz="2600" b="1" dirty="0">
                <a:solidFill>
                  <a:srgbClr val="FF0000"/>
                </a:solidFill>
              </a:rPr>
              <a:t>50% </a:t>
            </a:r>
            <a:r>
              <a:rPr lang="en-US" sz="2600" dirty="0"/>
              <a:t>of the disabled </a:t>
            </a:r>
            <a:r>
              <a:rPr lang="en-US" sz="2600" dirty="0" smtClean="0"/>
              <a:t>list.</a:t>
            </a:r>
            <a:r>
              <a:rPr lang="en-US" sz="2600" baseline="30000" dirty="0" smtClean="0"/>
              <a:t>1</a:t>
            </a:r>
          </a:p>
          <a:p>
            <a:endParaRPr lang="en-US" sz="2600" dirty="0" smtClean="0"/>
          </a:p>
          <a:p>
            <a:r>
              <a:rPr lang="en-US" sz="2600" dirty="0" smtClean="0"/>
              <a:t>A </a:t>
            </a:r>
            <a:r>
              <a:rPr lang="en-US" sz="2600" dirty="0"/>
              <a:t>pitcher on the disabled list may cut a team’s odds of winning the season.  Cleveland Indians was first place going into 2016 postseason but having two starting pitchers on the disabled list may have cost them the World Series championship.  </a:t>
            </a:r>
          </a:p>
          <a:p>
            <a:endParaRPr lang="en-US" sz="2600" dirty="0" smtClean="0"/>
          </a:p>
          <a:p>
            <a:r>
              <a:rPr lang="en-US" sz="2600" b="1" dirty="0" smtClean="0"/>
              <a:t>OBJECTIVE</a:t>
            </a:r>
            <a:r>
              <a:rPr lang="en-US" sz="2600" dirty="0" smtClean="0"/>
              <a:t>: Develop a regression </a:t>
            </a:r>
            <a:r>
              <a:rPr lang="en-US" sz="2600" dirty="0"/>
              <a:t>model to predict pitcher injury for the next baseball </a:t>
            </a:r>
            <a:r>
              <a:rPr lang="en-US" sz="2600" dirty="0" smtClean="0"/>
              <a:t>season using pitching movement stats.   </a:t>
            </a:r>
            <a:endParaRPr lang="en-US" sz="2600" dirty="0"/>
          </a:p>
          <a:p>
            <a:endParaRPr lang="en-US" dirty="0" smtClean="0"/>
          </a:p>
          <a:p>
            <a:pPr marL="886968" lvl="3" indent="0" algn="r">
              <a:buNone/>
            </a:pPr>
            <a:endParaRPr lang="en-US" dirty="0" smtClean="0"/>
          </a:p>
          <a:p>
            <a:pPr marL="886968" lvl="3" indent="0" algn="r">
              <a:buNone/>
            </a:pPr>
            <a:endParaRPr lang="en-US" dirty="0"/>
          </a:p>
          <a:p>
            <a:pPr marL="886968" lvl="3" indent="0" algn="r">
              <a:buNone/>
            </a:pPr>
            <a:r>
              <a:rPr lang="en-US" dirty="0" smtClean="0"/>
              <a:t>https</a:t>
            </a:r>
            <a:r>
              <a:rPr lang="en-US" dirty="0"/>
              <a:t>://www.forbes.com/sites/maurybrown/2015/10/16/infographic-breaks-down-where-700-million-in-baseball-injuries-are-at/#6a7fafd211ce</a:t>
            </a:r>
          </a:p>
        </p:txBody>
      </p:sp>
      <p:sp>
        <p:nvSpPr>
          <p:cNvPr id="2" name="Title 1"/>
          <p:cNvSpPr>
            <a:spLocks noGrp="1"/>
          </p:cNvSpPr>
          <p:nvPr>
            <p:ph type="title"/>
          </p:nvPr>
        </p:nvSpPr>
        <p:spPr/>
        <p:txBody>
          <a:bodyPr/>
          <a:lstStyle/>
          <a:p>
            <a:r>
              <a:rPr lang="en-US" dirty="0" smtClean="0"/>
              <a:t>Problem</a:t>
            </a:r>
            <a:endParaRPr lang="en-US" dirty="0"/>
          </a:p>
        </p:txBody>
      </p:sp>
    </p:spTree>
    <p:extLst>
      <p:ext uri="{BB962C8B-B14F-4D97-AF65-F5344CB8AC3E}">
        <p14:creationId xmlns:p14="http://schemas.microsoft.com/office/powerpoint/2010/main" val="239933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109728" indent="0">
              <a:buNone/>
            </a:pPr>
            <a:r>
              <a:rPr lang="en-US" sz="3300" b="1" dirty="0" err="1" smtClean="0"/>
              <a:t>PitchFX</a:t>
            </a:r>
            <a:endParaRPr lang="en-US" sz="3300" b="1" dirty="0"/>
          </a:p>
          <a:p>
            <a:r>
              <a:rPr lang="en-US" dirty="0"/>
              <a:t>The </a:t>
            </a:r>
            <a:r>
              <a:rPr lang="en-US" dirty="0" err="1"/>
              <a:t>PitchFX</a:t>
            </a:r>
            <a:r>
              <a:rPr lang="en-US" dirty="0"/>
              <a:t> is a system tracks pitch-by-pitch detail of every pitch thrown in every game </a:t>
            </a:r>
            <a:r>
              <a:rPr lang="en-US" dirty="0" smtClean="0"/>
              <a:t>placed for 2010 to 2016.  </a:t>
            </a:r>
            <a:r>
              <a:rPr lang="en-US" dirty="0"/>
              <a:t>The </a:t>
            </a:r>
            <a:r>
              <a:rPr lang="en-US" dirty="0" smtClean="0"/>
              <a:t>high level attributes include:</a:t>
            </a:r>
            <a:endParaRPr lang="en-US" dirty="0"/>
          </a:p>
          <a:p>
            <a:pPr lvl="1"/>
            <a:r>
              <a:rPr lang="en-US" dirty="0" smtClean="0"/>
              <a:t>Acceleration</a:t>
            </a:r>
          </a:p>
          <a:p>
            <a:pPr lvl="1"/>
            <a:r>
              <a:rPr lang="en-US" dirty="0" smtClean="0"/>
              <a:t>Velocity</a:t>
            </a:r>
          </a:p>
          <a:p>
            <a:pPr lvl="1"/>
            <a:r>
              <a:rPr lang="en-US" dirty="0" smtClean="0"/>
              <a:t>Movement</a:t>
            </a:r>
          </a:p>
          <a:p>
            <a:pPr lvl="1"/>
            <a:r>
              <a:rPr lang="en-US" dirty="0" smtClean="0"/>
              <a:t>Release </a:t>
            </a:r>
            <a:r>
              <a:rPr lang="en-US" dirty="0"/>
              <a:t>point </a:t>
            </a:r>
            <a:endParaRPr lang="en-US" dirty="0" smtClean="0"/>
          </a:p>
          <a:p>
            <a:pPr lvl="1"/>
            <a:r>
              <a:rPr lang="en-US" dirty="0" smtClean="0"/>
              <a:t>Spin</a:t>
            </a:r>
          </a:p>
          <a:p>
            <a:pPr lvl="1"/>
            <a:r>
              <a:rPr lang="en-US" dirty="0" smtClean="0"/>
              <a:t>Pitch Type</a:t>
            </a:r>
          </a:p>
          <a:p>
            <a:pPr lvl="1"/>
            <a:endParaRPr lang="en-US" dirty="0" smtClean="0"/>
          </a:p>
          <a:p>
            <a:r>
              <a:rPr lang="en-US" dirty="0" smtClean="0"/>
              <a:t>The </a:t>
            </a:r>
            <a:r>
              <a:rPr lang="en-US" dirty="0"/>
              <a:t>data is provided in multiple XML format broken down by year, month, day, game and inning (</a:t>
            </a:r>
            <a:r>
              <a:rPr lang="en-US" u="sng" dirty="0">
                <a:hlinkClick r:id="rId3"/>
              </a:rPr>
              <a:t>http://gd2.mlb.com/components/game/mlb/</a:t>
            </a:r>
            <a:r>
              <a:rPr lang="en-US" dirty="0"/>
              <a:t>).  </a:t>
            </a:r>
          </a:p>
          <a:p>
            <a:pPr marL="109728" indent="0">
              <a:buNone/>
            </a:pPr>
            <a:endParaRPr lang="en-US" b="1" dirty="0" smtClean="0"/>
          </a:p>
          <a:p>
            <a:pPr marL="109728" indent="0">
              <a:buNone/>
            </a:pPr>
            <a:r>
              <a:rPr lang="en-US" sz="3300" b="1" dirty="0" smtClean="0"/>
              <a:t>Disabled </a:t>
            </a:r>
            <a:r>
              <a:rPr lang="en-US" sz="3300" b="1" dirty="0"/>
              <a:t>List</a:t>
            </a:r>
          </a:p>
          <a:p>
            <a:r>
              <a:rPr lang="en-US" dirty="0"/>
              <a:t>The Disabled List (</a:t>
            </a:r>
            <a:r>
              <a:rPr lang="en-US" u="sng" dirty="0">
                <a:hlinkClick r:id="rId4"/>
              </a:rPr>
              <a:t>http://www.baseballheatmaps.com/disabled-list-data/</a:t>
            </a:r>
            <a:r>
              <a:rPr lang="en-US" dirty="0"/>
              <a:t>) dataset in separate CSV files for individual years spanning 2010 to 2016.  Each file provides the following information</a:t>
            </a:r>
            <a:r>
              <a:rPr lang="en-US" dirty="0" smtClean="0"/>
              <a:t>:</a:t>
            </a:r>
          </a:p>
          <a:p>
            <a:pPr lvl="1"/>
            <a:r>
              <a:rPr lang="en-US" dirty="0" smtClean="0"/>
              <a:t>Player</a:t>
            </a:r>
          </a:p>
          <a:p>
            <a:pPr lvl="1"/>
            <a:r>
              <a:rPr lang="en-US" dirty="0" smtClean="0"/>
              <a:t>DL Date</a:t>
            </a:r>
          </a:p>
          <a:p>
            <a:pPr lvl="1"/>
            <a:r>
              <a:rPr lang="en-US" dirty="0" smtClean="0"/>
              <a:t>Days on DL</a:t>
            </a:r>
          </a:p>
          <a:p>
            <a:pPr lvl="1"/>
            <a:endParaRPr lang="en-US" dirty="0"/>
          </a:p>
          <a:p>
            <a:pPr marL="109728" indent="0">
              <a:buNone/>
            </a:pPr>
            <a:endParaRPr lang="en-US" dirty="0"/>
          </a:p>
          <a:p>
            <a:endParaRPr lang="en-US" dirty="0"/>
          </a:p>
        </p:txBody>
      </p:sp>
      <p:sp>
        <p:nvSpPr>
          <p:cNvPr id="2" name="Title 1"/>
          <p:cNvSpPr>
            <a:spLocks noGrp="1"/>
          </p:cNvSpPr>
          <p:nvPr>
            <p:ph type="title"/>
          </p:nvPr>
        </p:nvSpPr>
        <p:spPr/>
        <p:txBody>
          <a:bodyPr/>
          <a:lstStyle/>
          <a:p>
            <a:r>
              <a:rPr lang="en-US" dirty="0" smtClean="0"/>
              <a:t>Dataset</a:t>
            </a:r>
            <a:endParaRPr lang="en-US" dirty="0"/>
          </a:p>
        </p:txBody>
      </p:sp>
    </p:spTree>
    <p:extLst>
      <p:ext uri="{BB962C8B-B14F-4D97-AF65-F5344CB8AC3E}">
        <p14:creationId xmlns:p14="http://schemas.microsoft.com/office/powerpoint/2010/main" val="273854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2164131"/>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3159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Scrape data to database</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9236"/>
          <a:stretch/>
        </p:blipFill>
        <p:spPr bwMode="auto">
          <a:xfrm>
            <a:off x="339306" y="1828800"/>
            <a:ext cx="8458200" cy="180435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572000"/>
            <a:ext cx="351472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lowchart: Predefined Process 10"/>
          <p:cNvSpPr/>
          <p:nvPr/>
        </p:nvSpPr>
        <p:spPr>
          <a:xfrm>
            <a:off x="1429265" y="4419600"/>
            <a:ext cx="2152135" cy="914400"/>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.NET Application</a:t>
            </a:r>
            <a:endParaRPr lang="en-US" dirty="0"/>
          </a:p>
        </p:txBody>
      </p:sp>
      <p:sp>
        <p:nvSpPr>
          <p:cNvPr id="13" name="TextBox 12"/>
          <p:cNvSpPr txBox="1"/>
          <p:nvPr/>
        </p:nvSpPr>
        <p:spPr>
          <a:xfrm>
            <a:off x="304800" y="1438873"/>
            <a:ext cx="6477000" cy="369332"/>
          </a:xfrm>
          <a:prstGeom prst="rect">
            <a:avLst/>
          </a:prstGeom>
          <a:noFill/>
        </p:spPr>
        <p:txBody>
          <a:bodyPr wrap="square" rtlCol="0">
            <a:spAutoFit/>
          </a:bodyPr>
          <a:lstStyle/>
          <a:p>
            <a:r>
              <a:rPr lang="en-US" dirty="0" err="1" smtClean="0"/>
              <a:t>PitchFX</a:t>
            </a:r>
            <a:r>
              <a:rPr lang="en-US" dirty="0" smtClean="0"/>
              <a:t> XML (sample of one pitch in one game)</a:t>
            </a:r>
            <a:endParaRPr lang="en-US" dirty="0"/>
          </a:p>
        </p:txBody>
      </p:sp>
      <p:sp>
        <p:nvSpPr>
          <p:cNvPr id="21" name="TextBox 20"/>
          <p:cNvSpPr txBox="1"/>
          <p:nvPr/>
        </p:nvSpPr>
        <p:spPr>
          <a:xfrm>
            <a:off x="4800600" y="4202668"/>
            <a:ext cx="2362200" cy="369332"/>
          </a:xfrm>
          <a:prstGeom prst="rect">
            <a:avLst/>
          </a:prstGeom>
          <a:noFill/>
        </p:spPr>
        <p:txBody>
          <a:bodyPr wrap="square" rtlCol="0">
            <a:spAutoFit/>
          </a:bodyPr>
          <a:lstStyle/>
          <a:p>
            <a:r>
              <a:rPr lang="en-US" dirty="0" err="1" smtClean="0"/>
              <a:t>PitchFX</a:t>
            </a:r>
            <a:r>
              <a:rPr lang="en-US" dirty="0" smtClean="0"/>
              <a:t> Database</a:t>
            </a:r>
            <a:endParaRPr lang="en-US" dirty="0"/>
          </a:p>
        </p:txBody>
      </p:sp>
      <p:sp>
        <p:nvSpPr>
          <p:cNvPr id="16" name="Down Arrow 15"/>
          <p:cNvSpPr/>
          <p:nvPr/>
        </p:nvSpPr>
        <p:spPr>
          <a:xfrm>
            <a:off x="2057400" y="3733800"/>
            <a:ext cx="914400" cy="523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16200000">
            <a:off x="3808203" y="4649997"/>
            <a:ext cx="914400" cy="606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56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data to R</a:t>
            </a:r>
            <a:endParaRPr lang="en-US" dirty="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351472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Down Arrow 9"/>
          <p:cNvSpPr/>
          <p:nvPr/>
        </p:nvSpPr>
        <p:spPr>
          <a:xfrm rot="16200000">
            <a:off x="3810000" y="2971800"/>
            <a:ext cx="914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04800" y="1438873"/>
            <a:ext cx="2133600" cy="369332"/>
          </a:xfrm>
          <a:prstGeom prst="rect">
            <a:avLst/>
          </a:prstGeom>
          <a:noFill/>
        </p:spPr>
        <p:txBody>
          <a:bodyPr wrap="square" rtlCol="0">
            <a:spAutoFit/>
          </a:bodyPr>
          <a:lstStyle/>
          <a:p>
            <a:r>
              <a:rPr lang="en-US" dirty="0" err="1" smtClean="0"/>
              <a:t>PitchFX</a:t>
            </a:r>
            <a:r>
              <a:rPr lang="en-US" dirty="0" smtClean="0"/>
              <a:t> Database</a:t>
            </a:r>
            <a:endParaRPr lang="en-US" dirty="0"/>
          </a:p>
        </p:txBody>
      </p:sp>
      <p:sp>
        <p:nvSpPr>
          <p:cNvPr id="14" name="TextBox 13"/>
          <p:cNvSpPr txBox="1"/>
          <p:nvPr/>
        </p:nvSpPr>
        <p:spPr>
          <a:xfrm>
            <a:off x="4648200" y="1434754"/>
            <a:ext cx="2133600" cy="369332"/>
          </a:xfrm>
          <a:prstGeom prst="rect">
            <a:avLst/>
          </a:prstGeom>
          <a:noFill/>
        </p:spPr>
        <p:txBody>
          <a:bodyPr wrap="square" rtlCol="0">
            <a:spAutoFit/>
          </a:bodyPr>
          <a:lstStyle/>
          <a:p>
            <a:r>
              <a:rPr lang="en-US" dirty="0" smtClean="0"/>
              <a:t>R</a:t>
            </a:r>
            <a:endParaRPr lang="en-US" dirty="0"/>
          </a:p>
        </p:txBody>
      </p:sp>
      <p:sp>
        <p:nvSpPr>
          <p:cNvPr id="3" name="Rectangle 2"/>
          <p:cNvSpPr/>
          <p:nvPr/>
        </p:nvSpPr>
        <p:spPr>
          <a:xfrm>
            <a:off x="4572000" y="1793789"/>
            <a:ext cx="4495800" cy="4524315"/>
          </a:xfrm>
          <a:prstGeom prst="rect">
            <a:avLst/>
          </a:prstGeom>
          <a:ln w="3175">
            <a:solidFill>
              <a:schemeClr val="tx1"/>
            </a:solidFill>
          </a:ln>
        </p:spPr>
        <p:txBody>
          <a:bodyPr wrap="square">
            <a:spAutoFit/>
          </a:bodyPr>
          <a:lstStyle/>
          <a:p>
            <a:r>
              <a:rPr lang="en-US" sz="900" dirty="0" smtClean="0"/>
              <a:t> query &lt;-</a:t>
            </a:r>
          </a:p>
          <a:p>
            <a:r>
              <a:rPr lang="en-US" sz="900" dirty="0" smtClean="0"/>
              <a:t> paste("SELECT", </a:t>
            </a:r>
            <a:r>
              <a:rPr lang="en-US" sz="900" dirty="0" err="1" smtClean="0"/>
              <a:t>i</a:t>
            </a:r>
            <a:r>
              <a:rPr lang="en-US" sz="900" dirty="0" smtClean="0"/>
              <a:t>, " as season, </a:t>
            </a:r>
            <a:r>
              <a:rPr lang="en-US" sz="900" dirty="0" err="1" smtClean="0"/>
              <a:t>m.rsID</a:t>
            </a:r>
            <a:r>
              <a:rPr lang="en-US" sz="900" dirty="0" smtClean="0"/>
              <a:t>, p.id, </a:t>
            </a:r>
            <a:r>
              <a:rPr lang="en-US" sz="900" dirty="0" err="1" smtClean="0"/>
              <a:t>p.atbatid</a:t>
            </a:r>
            <a:r>
              <a:rPr lang="en-US" sz="900" dirty="0" smtClean="0"/>
              <a:t>, </a:t>
            </a:r>
            <a:r>
              <a:rPr lang="en-US" sz="900" dirty="0" err="1" smtClean="0"/>
              <a:t>a.pitcher</a:t>
            </a:r>
            <a:r>
              <a:rPr lang="en-US" sz="900" dirty="0" smtClean="0"/>
              <a:t>, </a:t>
            </a:r>
          </a:p>
          <a:p>
            <a:r>
              <a:rPr lang="en-US" sz="900" dirty="0" err="1" smtClean="0"/>
              <a:t>p.x</a:t>
            </a:r>
            <a:r>
              <a:rPr lang="en-US" sz="900" dirty="0" smtClean="0"/>
              <a:t>, </a:t>
            </a:r>
            <a:r>
              <a:rPr lang="en-US" sz="900" dirty="0" err="1" smtClean="0"/>
              <a:t>p.y</a:t>
            </a:r>
            <a:r>
              <a:rPr lang="en-US" sz="900" dirty="0" smtClean="0"/>
              <a:t>, </a:t>
            </a:r>
            <a:r>
              <a:rPr lang="en-US" sz="900" dirty="0" err="1" smtClean="0"/>
              <a:t>p.start_speed</a:t>
            </a:r>
            <a:r>
              <a:rPr lang="en-US" sz="900" dirty="0" smtClean="0"/>
              <a:t>, </a:t>
            </a:r>
            <a:r>
              <a:rPr lang="en-US" sz="900" dirty="0" err="1" smtClean="0"/>
              <a:t>p.end_speed</a:t>
            </a:r>
            <a:r>
              <a:rPr lang="en-US" sz="900" dirty="0" smtClean="0"/>
              <a:t>, </a:t>
            </a:r>
            <a:r>
              <a:rPr lang="en-US" sz="900" dirty="0" err="1" smtClean="0"/>
              <a:t>p.sz_top</a:t>
            </a:r>
            <a:r>
              <a:rPr lang="en-US" sz="900" dirty="0" smtClean="0"/>
              <a:t>, </a:t>
            </a:r>
            <a:r>
              <a:rPr lang="en-US" sz="900" dirty="0" err="1" smtClean="0"/>
              <a:t>p.sz_bot</a:t>
            </a:r>
            <a:r>
              <a:rPr lang="en-US" sz="900" dirty="0" smtClean="0"/>
              <a:t>,</a:t>
            </a:r>
          </a:p>
          <a:p>
            <a:r>
              <a:rPr lang="en-US" sz="900" dirty="0" err="1" smtClean="0"/>
              <a:t>p.px</a:t>
            </a:r>
            <a:r>
              <a:rPr lang="en-US" sz="900" dirty="0" smtClean="0"/>
              <a:t>, </a:t>
            </a:r>
            <a:r>
              <a:rPr lang="en-US" sz="900" dirty="0" err="1" smtClean="0"/>
              <a:t>p.pz</a:t>
            </a:r>
            <a:r>
              <a:rPr lang="en-US" sz="900" dirty="0" smtClean="0"/>
              <a:t>, p.x0, p.y0, p.z0, p.vx0, p.vy0, p.vz0, p.ax, </a:t>
            </a:r>
            <a:r>
              <a:rPr lang="en-US" sz="900" dirty="0" err="1" smtClean="0"/>
              <a:t>p.ay</a:t>
            </a:r>
            <a:r>
              <a:rPr lang="en-US" sz="900" dirty="0" smtClean="0"/>
              <a:t>, p.az,</a:t>
            </a:r>
          </a:p>
          <a:p>
            <a:r>
              <a:rPr lang="en-US" sz="900" dirty="0" err="1" smtClean="0"/>
              <a:t>p.break_y</a:t>
            </a:r>
            <a:r>
              <a:rPr lang="en-US" sz="900" dirty="0" smtClean="0"/>
              <a:t>, </a:t>
            </a:r>
            <a:r>
              <a:rPr lang="en-US" sz="900" dirty="0" err="1" smtClean="0"/>
              <a:t>p.break_length</a:t>
            </a:r>
            <a:r>
              <a:rPr lang="en-US" sz="900" dirty="0" smtClean="0"/>
              <a:t>, </a:t>
            </a:r>
            <a:r>
              <a:rPr lang="en-US" sz="900" dirty="0" err="1" smtClean="0"/>
              <a:t>p.spin_dir</a:t>
            </a:r>
            <a:r>
              <a:rPr lang="en-US" sz="900" dirty="0" smtClean="0"/>
              <a:t>, </a:t>
            </a:r>
            <a:r>
              <a:rPr lang="en-US" sz="900" dirty="0" err="1" smtClean="0"/>
              <a:t>p.spin_rate</a:t>
            </a:r>
            <a:r>
              <a:rPr lang="en-US" sz="900" dirty="0" smtClean="0"/>
              <a:t>, </a:t>
            </a:r>
          </a:p>
          <a:p>
            <a:r>
              <a:rPr lang="en-US" sz="900" dirty="0" smtClean="0"/>
              <a:t>1 as </a:t>
            </a:r>
            <a:r>
              <a:rPr lang="en-US" sz="900" dirty="0" err="1" smtClean="0"/>
              <a:t>type_ALL</a:t>
            </a:r>
            <a:r>
              <a:rPr lang="en-US" sz="900" dirty="0" smtClean="0"/>
              <a:t>,</a:t>
            </a:r>
          </a:p>
          <a:p>
            <a:r>
              <a:rPr lang="en-US" sz="900" dirty="0" smtClean="0"/>
              <a:t>…</a:t>
            </a:r>
          </a:p>
          <a:p>
            <a:r>
              <a:rPr lang="en-US" sz="900" dirty="0" smtClean="0"/>
              <a:t>CASE WHEN ISNULL(</a:t>
            </a:r>
            <a:r>
              <a:rPr lang="en-US" sz="900" dirty="0" err="1" smtClean="0"/>
              <a:t>p.pitch_type,'UN</a:t>
            </a:r>
            <a:r>
              <a:rPr lang="en-US" sz="900" dirty="0" smtClean="0"/>
              <a:t>') = 'SI' THEN 1 ELSE 0 END AS </a:t>
            </a:r>
            <a:r>
              <a:rPr lang="en-US" sz="900" dirty="0" err="1" smtClean="0"/>
              <a:t>type_SI</a:t>
            </a:r>
            <a:r>
              <a:rPr lang="en-US" sz="900" dirty="0" smtClean="0"/>
              <a:t>,</a:t>
            </a:r>
          </a:p>
          <a:p>
            <a:r>
              <a:rPr lang="en-US" sz="900" dirty="0" smtClean="0"/>
              <a:t>CASE WHEN ISNULL(</a:t>
            </a:r>
            <a:r>
              <a:rPr lang="en-US" sz="900" dirty="0" err="1" smtClean="0"/>
              <a:t>p.pitch_type,'UN</a:t>
            </a:r>
            <a:r>
              <a:rPr lang="en-US" sz="900" dirty="0" smtClean="0"/>
              <a:t>') = 'SL' THEN 1 ELSE 0 END AS </a:t>
            </a:r>
            <a:r>
              <a:rPr lang="en-US" sz="900" dirty="0" err="1" smtClean="0"/>
              <a:t>type_SL</a:t>
            </a:r>
            <a:r>
              <a:rPr lang="en-US" sz="900" dirty="0" smtClean="0"/>
              <a:t>,</a:t>
            </a:r>
          </a:p>
          <a:p>
            <a:r>
              <a:rPr lang="en-US" sz="900" dirty="0" smtClean="0"/>
              <a:t>CASE WHEN ISNULL(</a:t>
            </a:r>
            <a:r>
              <a:rPr lang="en-US" sz="900" dirty="0" err="1" smtClean="0"/>
              <a:t>p.pitch_type,'UN</a:t>
            </a:r>
            <a:r>
              <a:rPr lang="en-US" sz="900" dirty="0" smtClean="0"/>
              <a:t>') not in ('AS', 'CH', 'CU', 'EP', 'FA', 'FC', 'FF', 'FO', 'FS', 'FT', 'IN', 'KC', 'KN', 'PO', 'SC', 'SI') THEN 1 ELSE 0 END as </a:t>
            </a:r>
            <a:r>
              <a:rPr lang="en-US" sz="900" dirty="0" err="1" smtClean="0"/>
              <a:t>type_UN</a:t>
            </a:r>
            <a:endParaRPr lang="en-US" sz="900" dirty="0" smtClean="0"/>
          </a:p>
          <a:p>
            <a:r>
              <a:rPr lang="en-US" sz="900" dirty="0" smtClean="0"/>
              <a:t>FROM [</a:t>
            </a:r>
            <a:r>
              <a:rPr lang="en-US" sz="900" dirty="0" err="1" smtClean="0"/>
              <a:t>PitchFx</a:t>
            </a:r>
            <a:r>
              <a:rPr lang="en-US" sz="900" dirty="0" smtClean="0"/>
              <a:t>",</a:t>
            </a:r>
            <a:r>
              <a:rPr lang="en-US" sz="900" dirty="0" err="1" smtClean="0"/>
              <a:t>i</a:t>
            </a:r>
            <a:r>
              <a:rPr lang="en-US" sz="900" dirty="0" smtClean="0"/>
              <a:t>,"].[</a:t>
            </a:r>
            <a:r>
              <a:rPr lang="en-US" sz="900" dirty="0" err="1" smtClean="0"/>
              <a:t>dbo</a:t>
            </a:r>
            <a:r>
              <a:rPr lang="en-US" sz="900" dirty="0" smtClean="0"/>
              <a:t>].[Pitches] p</a:t>
            </a:r>
          </a:p>
          <a:p>
            <a:r>
              <a:rPr lang="en-US" sz="900" dirty="0" smtClean="0"/>
              <a:t>INNER JOIN [</a:t>
            </a:r>
            <a:r>
              <a:rPr lang="en-US" sz="900" dirty="0" err="1" smtClean="0"/>
              <a:t>PitchFx</a:t>
            </a:r>
            <a:r>
              <a:rPr lang="en-US" sz="900" dirty="0" smtClean="0"/>
              <a:t>",</a:t>
            </a:r>
            <a:r>
              <a:rPr lang="en-US" sz="900" dirty="0" err="1" smtClean="0"/>
              <a:t>i</a:t>
            </a:r>
            <a:r>
              <a:rPr lang="en-US" sz="900" dirty="0" smtClean="0"/>
              <a:t>,"].[</a:t>
            </a:r>
            <a:r>
              <a:rPr lang="en-US" sz="900" dirty="0" err="1" smtClean="0"/>
              <a:t>dbo</a:t>
            </a:r>
            <a:r>
              <a:rPr lang="en-US" sz="900" dirty="0" smtClean="0"/>
              <a:t>].[</a:t>
            </a:r>
            <a:r>
              <a:rPr lang="en-US" sz="900" dirty="0" err="1" smtClean="0"/>
              <a:t>AtBats</a:t>
            </a:r>
            <a:r>
              <a:rPr lang="en-US" sz="900" dirty="0" smtClean="0"/>
              <a:t>] a on a.ID = </a:t>
            </a:r>
            <a:r>
              <a:rPr lang="en-US" sz="900" dirty="0" err="1" smtClean="0"/>
              <a:t>p.AtBatID</a:t>
            </a:r>
            <a:endParaRPr lang="en-US" sz="900" dirty="0" smtClean="0"/>
          </a:p>
          <a:p>
            <a:r>
              <a:rPr lang="en-US" sz="900" dirty="0" smtClean="0"/>
              <a:t>INNER JOIN [Mapping].[</a:t>
            </a:r>
            <a:r>
              <a:rPr lang="en-US" sz="900" dirty="0" err="1" smtClean="0"/>
              <a:t>dbo</a:t>
            </a:r>
            <a:r>
              <a:rPr lang="en-US" sz="900" dirty="0" smtClean="0"/>
              <a:t>].[RSID_MLBID_MAP] m on </a:t>
            </a:r>
            <a:r>
              <a:rPr lang="en-US" sz="900" dirty="0" err="1" smtClean="0"/>
              <a:t>a.pitcher</a:t>
            </a:r>
            <a:r>
              <a:rPr lang="en-US" sz="900" dirty="0" smtClean="0"/>
              <a:t> = </a:t>
            </a:r>
            <a:r>
              <a:rPr lang="en-US" sz="900" dirty="0" err="1" smtClean="0"/>
              <a:t>m.mlbid</a:t>
            </a:r>
            <a:endParaRPr lang="en-US" sz="900" dirty="0"/>
          </a:p>
          <a:p>
            <a:r>
              <a:rPr lang="en-US" sz="900" dirty="0" smtClean="0"/>
              <a:t>INNER JOIN [</a:t>
            </a:r>
            <a:r>
              <a:rPr lang="en-US" sz="900" dirty="0" err="1" smtClean="0"/>
              <a:t>Lahman</a:t>
            </a:r>
            <a:r>
              <a:rPr lang="en-US" sz="900" dirty="0" smtClean="0"/>
              <a:t>].[</a:t>
            </a:r>
            <a:r>
              <a:rPr lang="en-US" sz="900" dirty="0" err="1" smtClean="0"/>
              <a:t>dbo</a:t>
            </a:r>
            <a:r>
              <a:rPr lang="en-US" sz="900" dirty="0" smtClean="0"/>
              <a:t>].[Master] </a:t>
            </a:r>
            <a:r>
              <a:rPr lang="en-US" sz="900" dirty="0" err="1" smtClean="0"/>
              <a:t>ms</a:t>
            </a:r>
            <a:r>
              <a:rPr lang="en-US" sz="900" dirty="0" smtClean="0"/>
              <a:t> on </a:t>
            </a:r>
            <a:r>
              <a:rPr lang="en-US" sz="900" dirty="0" err="1" smtClean="0"/>
              <a:t>ms.retroID</a:t>
            </a:r>
            <a:r>
              <a:rPr lang="en-US" sz="900" dirty="0" smtClean="0"/>
              <a:t> = </a:t>
            </a:r>
            <a:r>
              <a:rPr lang="en-US" sz="900" dirty="0" err="1" smtClean="0"/>
              <a:t>m.rsID</a:t>
            </a:r>
            <a:r>
              <a:rPr lang="en-US" sz="900" dirty="0" smtClean="0"/>
              <a:t>", </a:t>
            </a:r>
            <a:r>
              <a:rPr lang="en-US" sz="900" dirty="0" err="1" smtClean="0"/>
              <a:t>sep</a:t>
            </a:r>
            <a:r>
              <a:rPr lang="en-US" sz="900" dirty="0" smtClean="0"/>
              <a:t>="");</a:t>
            </a:r>
          </a:p>
          <a:p>
            <a:endParaRPr lang="en-US" sz="900" dirty="0"/>
          </a:p>
          <a:p>
            <a:r>
              <a:rPr lang="en-US" sz="900" dirty="0" err="1" smtClean="0"/>
              <a:t>pitches_raw</a:t>
            </a:r>
            <a:r>
              <a:rPr lang="en-US" sz="900" dirty="0" smtClean="0"/>
              <a:t> &lt;-</a:t>
            </a:r>
            <a:r>
              <a:rPr lang="en-US" sz="900" dirty="0" err="1" smtClean="0"/>
              <a:t>sqlQuery</a:t>
            </a:r>
            <a:r>
              <a:rPr lang="en-US" sz="900" dirty="0" smtClean="0"/>
              <a:t>(</a:t>
            </a:r>
            <a:r>
              <a:rPr lang="en-US" sz="900" dirty="0" err="1" smtClean="0"/>
              <a:t>dbhandle</a:t>
            </a:r>
            <a:r>
              <a:rPr lang="en-US" sz="900" dirty="0" smtClean="0"/>
              <a:t>, query);</a:t>
            </a:r>
          </a:p>
          <a:p>
            <a:endParaRPr lang="en-US" sz="900" dirty="0"/>
          </a:p>
          <a:p>
            <a:r>
              <a:rPr lang="en-US" sz="900" dirty="0" err="1" smtClean="0"/>
              <a:t>pitches_impute_centroid</a:t>
            </a:r>
            <a:r>
              <a:rPr lang="en-US" sz="900" dirty="0" smtClean="0"/>
              <a:t> &lt;- </a:t>
            </a:r>
            <a:r>
              <a:rPr lang="en-US" sz="900" dirty="0" err="1" smtClean="0"/>
              <a:t>ddply</a:t>
            </a:r>
            <a:r>
              <a:rPr lang="en-US" sz="900" dirty="0" smtClean="0"/>
              <a:t>(</a:t>
            </a:r>
            <a:r>
              <a:rPr lang="en-US" sz="900" dirty="0" err="1" smtClean="0"/>
              <a:t>pitches_raw</a:t>
            </a:r>
            <a:r>
              <a:rPr lang="en-US" sz="900" dirty="0" smtClean="0"/>
              <a:t>, ~</a:t>
            </a:r>
            <a:r>
              <a:rPr lang="en-US" sz="900" dirty="0" err="1" smtClean="0"/>
              <a:t>rsID</a:t>
            </a:r>
            <a:r>
              <a:rPr lang="en-US" sz="900" dirty="0" smtClean="0"/>
              <a:t>, transform,</a:t>
            </a:r>
          </a:p>
          <a:p>
            <a:r>
              <a:rPr lang="en-US" sz="900" dirty="0" smtClean="0"/>
              <a:t>                    x = impute(x, </a:t>
            </a:r>
            <a:r>
              <a:rPr lang="en-US" sz="900" dirty="0" err="1" smtClean="0"/>
              <a:t>impute_fun</a:t>
            </a:r>
            <a:r>
              <a:rPr lang="en-US" sz="900" dirty="0" smtClean="0"/>
              <a:t>),</a:t>
            </a:r>
          </a:p>
          <a:p>
            <a:r>
              <a:rPr lang="en-US" sz="900" dirty="0" smtClean="0"/>
              <a:t>                    y = impute(y, </a:t>
            </a:r>
            <a:r>
              <a:rPr lang="en-US" sz="900" dirty="0" err="1" smtClean="0"/>
              <a:t>impute_fun</a:t>
            </a:r>
            <a:r>
              <a:rPr lang="en-US" sz="900" dirty="0" smtClean="0"/>
              <a:t>),</a:t>
            </a:r>
          </a:p>
          <a:p>
            <a:r>
              <a:rPr lang="en-US" sz="900" dirty="0" smtClean="0"/>
              <a:t>                    </a:t>
            </a:r>
            <a:r>
              <a:rPr lang="en-US" sz="900" dirty="0" err="1" smtClean="0"/>
              <a:t>start_speed</a:t>
            </a:r>
            <a:r>
              <a:rPr lang="en-US" sz="900" dirty="0" smtClean="0"/>
              <a:t> = impute(</a:t>
            </a:r>
            <a:r>
              <a:rPr lang="en-US" sz="900" dirty="0" err="1" smtClean="0"/>
              <a:t>start_speed</a:t>
            </a:r>
            <a:r>
              <a:rPr lang="en-US" sz="900" dirty="0" smtClean="0"/>
              <a:t>, </a:t>
            </a:r>
            <a:r>
              <a:rPr lang="en-US" sz="900" dirty="0" err="1" smtClean="0"/>
              <a:t>impute_fun</a:t>
            </a:r>
            <a:r>
              <a:rPr lang="en-US" sz="900" dirty="0" smtClean="0"/>
              <a:t>),</a:t>
            </a:r>
          </a:p>
          <a:p>
            <a:r>
              <a:rPr lang="en-US" sz="900" dirty="0"/>
              <a:t> </a:t>
            </a:r>
            <a:r>
              <a:rPr lang="en-US" sz="900" dirty="0" smtClean="0"/>
              <a:t>                   …</a:t>
            </a:r>
          </a:p>
          <a:p>
            <a:r>
              <a:rPr lang="en-US" sz="900" dirty="0" smtClean="0"/>
              <a:t>                    </a:t>
            </a:r>
            <a:r>
              <a:rPr lang="en-US" sz="900" dirty="0" err="1" smtClean="0"/>
              <a:t>break_y</a:t>
            </a:r>
            <a:r>
              <a:rPr lang="en-US" sz="900" dirty="0" smtClean="0"/>
              <a:t> = impute(</a:t>
            </a:r>
            <a:r>
              <a:rPr lang="en-US" sz="900" dirty="0" err="1" smtClean="0"/>
              <a:t>break_y</a:t>
            </a:r>
            <a:r>
              <a:rPr lang="en-US" sz="900" dirty="0" smtClean="0"/>
              <a:t>, </a:t>
            </a:r>
            <a:r>
              <a:rPr lang="en-US" sz="900" dirty="0" err="1" smtClean="0"/>
              <a:t>impute_fun</a:t>
            </a:r>
            <a:r>
              <a:rPr lang="en-US" sz="900" dirty="0" smtClean="0"/>
              <a:t>),</a:t>
            </a:r>
          </a:p>
          <a:p>
            <a:r>
              <a:rPr lang="en-US" sz="900" dirty="0" smtClean="0"/>
              <a:t>                    </a:t>
            </a:r>
            <a:r>
              <a:rPr lang="en-US" sz="900" dirty="0" err="1" smtClean="0"/>
              <a:t>break_length</a:t>
            </a:r>
            <a:r>
              <a:rPr lang="en-US" sz="900" dirty="0" smtClean="0"/>
              <a:t> = impute(</a:t>
            </a:r>
            <a:r>
              <a:rPr lang="en-US" sz="900" dirty="0" err="1" smtClean="0"/>
              <a:t>break_length</a:t>
            </a:r>
            <a:r>
              <a:rPr lang="en-US" sz="900" dirty="0" smtClean="0"/>
              <a:t>, </a:t>
            </a:r>
            <a:r>
              <a:rPr lang="en-US" sz="900" dirty="0" err="1" smtClean="0"/>
              <a:t>impute_fun</a:t>
            </a:r>
            <a:r>
              <a:rPr lang="en-US" sz="900" dirty="0" smtClean="0"/>
              <a:t>),</a:t>
            </a:r>
          </a:p>
          <a:p>
            <a:r>
              <a:rPr lang="en-US" sz="900" dirty="0" smtClean="0"/>
              <a:t>                    </a:t>
            </a:r>
            <a:r>
              <a:rPr lang="en-US" sz="900" dirty="0" err="1" smtClean="0"/>
              <a:t>spin_dir</a:t>
            </a:r>
            <a:r>
              <a:rPr lang="en-US" sz="900" dirty="0" smtClean="0"/>
              <a:t> = impute(</a:t>
            </a:r>
            <a:r>
              <a:rPr lang="en-US" sz="900" dirty="0" err="1" smtClean="0"/>
              <a:t>spin_dir</a:t>
            </a:r>
            <a:r>
              <a:rPr lang="en-US" sz="900" dirty="0" smtClean="0"/>
              <a:t>, </a:t>
            </a:r>
            <a:r>
              <a:rPr lang="en-US" sz="900" dirty="0" err="1" smtClean="0"/>
              <a:t>impute_fun</a:t>
            </a:r>
            <a:r>
              <a:rPr lang="en-US" sz="900" dirty="0" smtClean="0"/>
              <a:t>),</a:t>
            </a:r>
          </a:p>
          <a:p>
            <a:r>
              <a:rPr lang="en-US" sz="900" dirty="0" smtClean="0"/>
              <a:t>                    </a:t>
            </a:r>
            <a:r>
              <a:rPr lang="en-US" sz="900" dirty="0" err="1" smtClean="0"/>
              <a:t>spin_rate</a:t>
            </a:r>
            <a:r>
              <a:rPr lang="en-US" sz="900" dirty="0" smtClean="0"/>
              <a:t> =  impute(</a:t>
            </a:r>
            <a:r>
              <a:rPr lang="en-US" sz="900" dirty="0" err="1" smtClean="0"/>
              <a:t>spin_rate</a:t>
            </a:r>
            <a:r>
              <a:rPr lang="en-US" sz="900" dirty="0" smtClean="0"/>
              <a:t>, </a:t>
            </a:r>
            <a:r>
              <a:rPr lang="en-US" sz="900" dirty="0" err="1" smtClean="0"/>
              <a:t>impute_fun</a:t>
            </a:r>
            <a:r>
              <a:rPr lang="en-US" sz="900" dirty="0" smtClean="0"/>
              <a:t>)</a:t>
            </a:r>
          </a:p>
          <a:p>
            <a:r>
              <a:rPr lang="en-US" sz="900" dirty="0" smtClean="0"/>
              <a:t>                    );</a:t>
            </a:r>
          </a:p>
          <a:p>
            <a:endParaRPr lang="en-US" sz="900" dirty="0"/>
          </a:p>
          <a:p>
            <a:endParaRPr lang="en-US" sz="900" dirty="0" smtClean="0"/>
          </a:p>
          <a:p>
            <a:endParaRPr lang="en-US" sz="900" dirty="0"/>
          </a:p>
        </p:txBody>
      </p:sp>
      <p:sp>
        <p:nvSpPr>
          <p:cNvPr id="4" name="TextBox 3"/>
          <p:cNvSpPr txBox="1"/>
          <p:nvPr/>
        </p:nvSpPr>
        <p:spPr>
          <a:xfrm>
            <a:off x="2438400" y="4957465"/>
            <a:ext cx="1981200" cy="923330"/>
          </a:xfrm>
          <a:prstGeom prst="rect">
            <a:avLst/>
          </a:prstGeom>
          <a:noFill/>
        </p:spPr>
        <p:txBody>
          <a:bodyPr wrap="square" rtlCol="0">
            <a:spAutoFit/>
          </a:bodyPr>
          <a:lstStyle/>
          <a:p>
            <a:r>
              <a:rPr lang="en-US" dirty="0" smtClean="0"/>
              <a:t>Impute missing values with median</a:t>
            </a:r>
            <a:endParaRPr lang="en-US" dirty="0"/>
          </a:p>
        </p:txBody>
      </p:sp>
    </p:spTree>
    <p:extLst>
      <p:ext uri="{BB962C8B-B14F-4D97-AF65-F5344CB8AC3E}">
        <p14:creationId xmlns:p14="http://schemas.microsoft.com/office/powerpoint/2010/main" val="305051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A response variable </a:t>
            </a:r>
            <a:r>
              <a:rPr lang="en-US" sz="2000" dirty="0" err="1"/>
              <a:t>OnDL</a:t>
            </a:r>
            <a:r>
              <a:rPr lang="en-US" sz="2000" dirty="0"/>
              <a:t> is added and defined to be 1 if the pitcher is was on the disabled list or 0 otherwise.</a:t>
            </a:r>
          </a:p>
          <a:p>
            <a:endParaRPr lang="en-US" dirty="0" smtClean="0"/>
          </a:p>
          <a:p>
            <a:pPr marL="365760" lvl="1" indent="0">
              <a:buNone/>
            </a:pPr>
            <a:r>
              <a:rPr lang="en-US" sz="1400" dirty="0" smtClean="0"/>
              <a:t>#</a:t>
            </a:r>
            <a:r>
              <a:rPr lang="en-US" sz="1400" dirty="0"/>
              <a:t>use previous season to predict DL in current season</a:t>
            </a:r>
            <a:br>
              <a:rPr lang="en-US" sz="1400" dirty="0"/>
            </a:br>
            <a:r>
              <a:rPr lang="en-US" sz="1400" dirty="0" err="1" smtClean="0"/>
              <a:t>pitches_dl</a:t>
            </a:r>
            <a:r>
              <a:rPr lang="en-US" sz="1400" dirty="0" smtClean="0"/>
              <a:t> </a:t>
            </a:r>
            <a:r>
              <a:rPr lang="en-US" sz="1400" dirty="0"/>
              <a:t>&lt;- merge(x=pitches, y=dl, </a:t>
            </a:r>
            <a:r>
              <a:rPr lang="en-US" sz="1400" dirty="0" err="1"/>
              <a:t>by.x</a:t>
            </a:r>
            <a:r>
              <a:rPr lang="en-US" sz="1400" dirty="0"/>
              <a:t>=c("</a:t>
            </a:r>
            <a:r>
              <a:rPr lang="en-US" sz="1400" dirty="0" err="1"/>
              <a:t>rsID</a:t>
            </a:r>
            <a:r>
              <a:rPr lang="en-US" sz="1400" dirty="0"/>
              <a:t>", "season</a:t>
            </a:r>
            <a:r>
              <a:rPr lang="en-US" sz="1400" dirty="0" smtClean="0"/>
              <a:t>"), </a:t>
            </a:r>
          </a:p>
          <a:p>
            <a:pPr marL="365760" lvl="1" indent="0">
              <a:buNone/>
            </a:pPr>
            <a:r>
              <a:rPr lang="en-US" sz="1400" dirty="0"/>
              <a:t> </a:t>
            </a:r>
            <a:r>
              <a:rPr lang="en-US" sz="1400" dirty="0" smtClean="0"/>
              <a:t>                                </a:t>
            </a:r>
            <a:r>
              <a:rPr lang="en-US" sz="1400" dirty="0" err="1" smtClean="0"/>
              <a:t>by.y</a:t>
            </a:r>
            <a:r>
              <a:rPr lang="en-US" sz="1400" dirty="0" smtClean="0"/>
              <a:t>=c</a:t>
            </a:r>
            <a:r>
              <a:rPr lang="en-US" sz="1400" dirty="0"/>
              <a:t>("</a:t>
            </a:r>
            <a:r>
              <a:rPr lang="en-US" sz="1400" dirty="0" err="1"/>
              <a:t>rsid</a:t>
            </a:r>
            <a:r>
              <a:rPr lang="en-US" sz="1400" dirty="0"/>
              <a:t>", "season_1"), </a:t>
            </a:r>
            <a:r>
              <a:rPr lang="en-US" sz="1400" dirty="0" err="1"/>
              <a:t>all.x</a:t>
            </a:r>
            <a:r>
              <a:rPr lang="en-US" sz="1400" dirty="0"/>
              <a:t> = TRUE, </a:t>
            </a:r>
            <a:r>
              <a:rPr lang="en-US" sz="1400" dirty="0" err="1"/>
              <a:t>all.y</a:t>
            </a:r>
            <a:r>
              <a:rPr lang="en-US" sz="1400" dirty="0"/>
              <a:t>=FALSE)</a:t>
            </a:r>
            <a:br>
              <a:rPr lang="en-US" sz="1400" dirty="0"/>
            </a:br>
            <a:r>
              <a:rPr lang="en-US" sz="1400" dirty="0"/>
              <a:t>  </a:t>
            </a:r>
            <a:br>
              <a:rPr lang="en-US" sz="1400" dirty="0"/>
            </a:br>
            <a:r>
              <a:rPr lang="en-US" sz="1400" dirty="0" err="1" smtClean="0"/>
              <a:t>pitches_dl</a:t>
            </a:r>
            <a:r>
              <a:rPr lang="en-US" sz="1400" dirty="0" smtClean="0"/>
              <a:t>[</a:t>
            </a:r>
            <a:r>
              <a:rPr lang="en-US" sz="1400" dirty="0" err="1" smtClean="0"/>
              <a:t>pitches_dl</a:t>
            </a:r>
            <a:r>
              <a:rPr lang="en-US" sz="1400" dirty="0"/>
              <a:t>==""] &lt;- NA; #replace blanks with NA</a:t>
            </a:r>
            <a:br>
              <a:rPr lang="en-US" sz="1400" dirty="0"/>
            </a:br>
            <a:r>
              <a:rPr lang="en-US" sz="1400" dirty="0" err="1" smtClean="0"/>
              <a:t>pitches_dl$DLDays</a:t>
            </a:r>
            <a:r>
              <a:rPr lang="en-US" sz="1400" dirty="0" smtClean="0"/>
              <a:t>[is.na(</a:t>
            </a:r>
            <a:r>
              <a:rPr lang="en-US" sz="1400" dirty="0" err="1" smtClean="0"/>
              <a:t>pitches_dl$DLDays</a:t>
            </a:r>
            <a:r>
              <a:rPr lang="en-US" sz="1400" dirty="0"/>
              <a:t>)] &lt;- 0; </a:t>
            </a:r>
            <a:br>
              <a:rPr lang="en-US" sz="1400" dirty="0"/>
            </a:br>
            <a:r>
              <a:rPr lang="en-US" sz="1400" dirty="0" err="1" smtClean="0"/>
              <a:t>pitches_dl$OnDL</a:t>
            </a:r>
            <a:r>
              <a:rPr lang="en-US" sz="1400" dirty="0" smtClean="0"/>
              <a:t> </a:t>
            </a:r>
            <a:r>
              <a:rPr lang="en-US" sz="1400" dirty="0"/>
              <a:t>&lt;- (</a:t>
            </a:r>
            <a:r>
              <a:rPr lang="en-US" sz="1400" dirty="0" err="1"/>
              <a:t>ifelse</a:t>
            </a:r>
            <a:r>
              <a:rPr lang="en-US" sz="1400" dirty="0"/>
              <a:t>(</a:t>
            </a:r>
            <a:r>
              <a:rPr lang="en-US" sz="1400" dirty="0" err="1"/>
              <a:t>pitches_dl$DLDays</a:t>
            </a:r>
            <a:r>
              <a:rPr lang="en-US" sz="1400" dirty="0"/>
              <a:t>&gt;0, 1, 0));</a:t>
            </a:r>
            <a:r>
              <a:rPr lang="en-US" sz="1200" dirty="0"/>
              <a:t/>
            </a:r>
            <a:br>
              <a:rPr lang="en-US" sz="1200" dirty="0"/>
            </a:br>
            <a:r>
              <a:rPr lang="en-US" sz="1200" dirty="0"/>
              <a:t>  </a:t>
            </a:r>
            <a:r>
              <a:rPr lang="en-US" sz="1200" dirty="0" smtClean="0"/>
              <a:t>  </a:t>
            </a:r>
            <a:r>
              <a:rPr lang="en-US" sz="1200" dirty="0"/>
              <a:t/>
            </a:r>
            <a:br>
              <a:rPr lang="en-US" sz="1200" dirty="0"/>
            </a:br>
            <a:endParaRPr lang="en-US" dirty="0"/>
          </a:p>
          <a:p>
            <a:endParaRPr lang="en-US" i="1" dirty="0"/>
          </a:p>
        </p:txBody>
      </p:sp>
      <p:sp>
        <p:nvSpPr>
          <p:cNvPr id="3" name="Title 2"/>
          <p:cNvSpPr>
            <a:spLocks noGrp="1"/>
          </p:cNvSpPr>
          <p:nvPr>
            <p:ph type="title"/>
          </p:nvPr>
        </p:nvSpPr>
        <p:spPr/>
        <p:txBody>
          <a:bodyPr/>
          <a:lstStyle/>
          <a:p>
            <a:r>
              <a:rPr lang="en-US" dirty="0" smtClean="0"/>
              <a:t>Label Data</a:t>
            </a:r>
            <a:endParaRPr lang="en-US" dirty="0"/>
          </a:p>
        </p:txBody>
      </p:sp>
      <p:sp>
        <p:nvSpPr>
          <p:cNvPr id="4" name="TextBox 3"/>
          <p:cNvSpPr txBox="1"/>
          <p:nvPr/>
        </p:nvSpPr>
        <p:spPr>
          <a:xfrm>
            <a:off x="3733800" y="5211117"/>
            <a:ext cx="4724400" cy="646331"/>
          </a:xfrm>
          <a:prstGeom prst="rect">
            <a:avLst/>
          </a:prstGeom>
          <a:noFill/>
        </p:spPr>
        <p:txBody>
          <a:bodyPr wrap="square" rtlCol="0">
            <a:spAutoFit/>
          </a:bodyPr>
          <a:lstStyle/>
          <a:p>
            <a:r>
              <a:rPr lang="en-US" dirty="0" smtClean="0"/>
              <a:t>There are 10 pitchers on disabled list who are not recorded on </a:t>
            </a:r>
            <a:r>
              <a:rPr lang="en-US" dirty="0" err="1" smtClean="0"/>
              <a:t>PitchFX</a:t>
            </a:r>
            <a:endParaRPr lang="en-US" dirty="0"/>
          </a:p>
        </p:txBody>
      </p:sp>
    </p:spTree>
    <p:extLst>
      <p:ext uri="{BB962C8B-B14F-4D97-AF65-F5344CB8AC3E}">
        <p14:creationId xmlns:p14="http://schemas.microsoft.com/office/powerpoint/2010/main" val="412232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lnSpcReduction="10000"/>
              </a:bodyPr>
              <a:lstStyle/>
              <a:p>
                <a:r>
                  <a:rPr lang="en-US" sz="1700" dirty="0"/>
                  <a:t>The </a:t>
                </a:r>
                <a:r>
                  <a:rPr lang="en-US" sz="1700" dirty="0" err="1"/>
                  <a:t>Anscome</a:t>
                </a:r>
                <a:r>
                  <a:rPr lang="en-US" sz="1700" dirty="0"/>
                  <a:t> Transformation (2</a:t>
                </a:r>
                <a14:m>
                  <m:oMath xmlns:m="http://schemas.openxmlformats.org/officeDocument/2006/math">
                    <m:rad>
                      <m:radPr>
                        <m:degHide m:val="on"/>
                        <m:ctrlPr>
                          <a:rPr lang="en-US" sz="1700" i="1"/>
                        </m:ctrlPr>
                      </m:radPr>
                      <m:deg/>
                      <m:e>
                        <m:r>
                          <a:rPr lang="en-US" sz="1700" i="1"/>
                          <m:t>𝑥</m:t>
                        </m:r>
                        <m:r>
                          <a:rPr lang="en-US" sz="1700" i="1"/>
                          <m:t>+3/8</m:t>
                        </m:r>
                      </m:e>
                    </m:rad>
                  </m:oMath>
                </a14:m>
                <a:r>
                  <a:rPr lang="en-US" sz="1700" dirty="0"/>
                  <a:t>) was applied to the count variables, as suggested by </a:t>
                </a:r>
                <a:r>
                  <a:rPr lang="en-US" sz="1700" dirty="0" err="1"/>
                  <a:t>Kotze</a:t>
                </a:r>
                <a:r>
                  <a:rPr lang="en-US" sz="1700" dirty="0"/>
                  <a:t> </a:t>
                </a:r>
                <a:r>
                  <a:rPr lang="en-US" sz="1700" dirty="0" smtClean="0"/>
                  <a:t>2010</a:t>
                </a:r>
                <a:endParaRPr lang="en-US" sz="1700" dirty="0"/>
              </a:p>
              <a:p>
                <a:pPr marL="109728" indent="0">
                  <a:buNone/>
                </a:pPr>
                <a:endParaRPr lang="en-US" i="1" dirty="0" smtClean="0"/>
              </a:p>
              <a:p>
                <a:pPr marL="365760" lvl="1" indent="0">
                  <a:buNone/>
                </a:pPr>
                <a:r>
                  <a:rPr lang="en-US" sz="1500" dirty="0" err="1"/>
                  <a:t>trf_func</a:t>
                </a:r>
                <a:r>
                  <a:rPr lang="en-US" sz="1500" dirty="0"/>
                  <a:t> &lt;- function(x) </a:t>
                </a:r>
                <a:r>
                  <a:rPr lang="en-US" sz="1500" dirty="0" smtClean="0"/>
                  <a:t>{</a:t>
                </a:r>
              </a:p>
              <a:p>
                <a:pPr marL="365760" lvl="1" indent="0">
                  <a:buNone/>
                </a:pPr>
                <a:r>
                  <a:rPr lang="en-US" sz="1500" dirty="0" smtClean="0"/>
                  <a:t>  return </a:t>
                </a:r>
                <a:r>
                  <a:rPr lang="en-US" sz="1500" dirty="0"/>
                  <a:t>( 2*</a:t>
                </a:r>
                <a:r>
                  <a:rPr lang="en-US" sz="1500" dirty="0" err="1"/>
                  <a:t>sqrt</a:t>
                </a:r>
                <a:r>
                  <a:rPr lang="en-US" sz="1500" dirty="0"/>
                  <a:t>(x+3/8));</a:t>
                </a:r>
              </a:p>
              <a:p>
                <a:pPr marL="365760" lvl="1" indent="0">
                  <a:buNone/>
                </a:pPr>
                <a:r>
                  <a:rPr lang="en-US" sz="1500" dirty="0"/>
                  <a:t>}</a:t>
                </a:r>
              </a:p>
              <a:p>
                <a:pPr marL="365760" lvl="1" indent="0">
                  <a:buNone/>
                </a:pPr>
                <a:endParaRPr lang="en-US" sz="1500" dirty="0"/>
              </a:p>
              <a:p>
                <a:pPr marL="365760" lvl="1" indent="0">
                  <a:buNone/>
                </a:pPr>
                <a:r>
                  <a:rPr lang="en-US" sz="1500" dirty="0" err="1"/>
                  <a:t>pitches_dl_dataset$trf_num_pitches</a:t>
                </a:r>
                <a:r>
                  <a:rPr lang="en-US" sz="1500" dirty="0"/>
                  <a:t> &lt;- </a:t>
                </a:r>
                <a:r>
                  <a:rPr lang="en-US" sz="1500" dirty="0" err="1"/>
                  <a:t>trf_func</a:t>
                </a:r>
                <a:r>
                  <a:rPr lang="en-US" sz="1500" dirty="0"/>
                  <a:t>(</a:t>
                </a:r>
                <a:r>
                  <a:rPr lang="en-US" sz="1500" dirty="0" err="1"/>
                  <a:t>pitches_dl_dataset$num_pitches</a:t>
                </a:r>
                <a:r>
                  <a:rPr lang="en-US" sz="1500" dirty="0"/>
                  <a:t>);</a:t>
                </a:r>
              </a:p>
              <a:p>
                <a:pPr marL="365760" lvl="1" indent="0">
                  <a:buNone/>
                </a:pPr>
                <a:r>
                  <a:rPr lang="en-US" sz="1500" dirty="0" err="1"/>
                  <a:t>pitches_dl_dataset$trf_num_AB</a:t>
                </a:r>
                <a:r>
                  <a:rPr lang="en-US" sz="1500" dirty="0"/>
                  <a:t> &lt;- </a:t>
                </a:r>
                <a:r>
                  <a:rPr lang="en-US" sz="1500" dirty="0" err="1"/>
                  <a:t>trf_func</a:t>
                </a:r>
                <a:r>
                  <a:rPr lang="en-US" sz="1500" dirty="0"/>
                  <a:t>(</a:t>
                </a:r>
                <a:r>
                  <a:rPr lang="en-US" sz="1500" dirty="0" err="1"/>
                  <a:t>pitches_dl_dataset$num_AB</a:t>
                </a:r>
                <a:r>
                  <a:rPr lang="en-US" sz="1500" dirty="0"/>
                  <a:t>);</a:t>
                </a:r>
              </a:p>
              <a:p>
                <a:pPr marL="365760" lvl="1" indent="0">
                  <a:buNone/>
                </a:pPr>
                <a:r>
                  <a:rPr lang="en-US" sz="1500" dirty="0" err="1"/>
                  <a:t>pitches_dl_dataset$trf_num_AS</a:t>
                </a:r>
                <a:r>
                  <a:rPr lang="en-US" sz="1500" dirty="0"/>
                  <a:t> &lt;- </a:t>
                </a:r>
                <a:r>
                  <a:rPr lang="en-US" sz="1500" dirty="0" err="1"/>
                  <a:t>trf_func</a:t>
                </a:r>
                <a:r>
                  <a:rPr lang="en-US" sz="1500" dirty="0"/>
                  <a:t>(</a:t>
                </a:r>
                <a:r>
                  <a:rPr lang="en-US" sz="1500" dirty="0" err="1"/>
                  <a:t>pitches_dl_dataset$num_AS</a:t>
                </a:r>
                <a:r>
                  <a:rPr lang="en-US" sz="1500" dirty="0"/>
                  <a:t>);</a:t>
                </a:r>
              </a:p>
              <a:p>
                <a:pPr marL="365760" lvl="1" indent="0">
                  <a:buNone/>
                </a:pPr>
                <a:r>
                  <a:rPr lang="en-US" sz="1500" dirty="0"/>
                  <a:t>...</a:t>
                </a:r>
              </a:p>
              <a:p>
                <a:pPr marL="365760" lvl="1" indent="0">
                  <a:buNone/>
                </a:pPr>
                <a:endParaRPr lang="en-US" sz="1500" dirty="0"/>
              </a:p>
              <a:p>
                <a:pPr marL="365760" lvl="1" indent="0">
                  <a:buNone/>
                </a:pPr>
                <a:r>
                  <a:rPr lang="en-US" sz="1500" dirty="0" err="1"/>
                  <a:t>pitches_dl_predict$trf_num_pitches</a:t>
                </a:r>
                <a:r>
                  <a:rPr lang="en-US" sz="1500" dirty="0"/>
                  <a:t> &lt;- </a:t>
                </a:r>
                <a:r>
                  <a:rPr lang="en-US" sz="1500" dirty="0" err="1"/>
                  <a:t>trf_func</a:t>
                </a:r>
                <a:r>
                  <a:rPr lang="en-US" sz="1500" dirty="0"/>
                  <a:t>(</a:t>
                </a:r>
                <a:r>
                  <a:rPr lang="en-US" sz="1500" dirty="0" err="1"/>
                  <a:t>pitches_dl_predict$num_pitches</a:t>
                </a:r>
                <a:r>
                  <a:rPr lang="en-US" sz="1500" dirty="0"/>
                  <a:t>);</a:t>
                </a:r>
              </a:p>
              <a:p>
                <a:pPr marL="365760" lvl="1" indent="0">
                  <a:buNone/>
                </a:pPr>
                <a:r>
                  <a:rPr lang="en-US" sz="1500" dirty="0" err="1"/>
                  <a:t>pitches_dl_predict$trf_num_AB</a:t>
                </a:r>
                <a:r>
                  <a:rPr lang="en-US" sz="1500" dirty="0"/>
                  <a:t> &lt;- </a:t>
                </a:r>
                <a:r>
                  <a:rPr lang="en-US" sz="1500" dirty="0" err="1"/>
                  <a:t>trf_func</a:t>
                </a:r>
                <a:r>
                  <a:rPr lang="en-US" sz="1500" dirty="0"/>
                  <a:t>(</a:t>
                </a:r>
                <a:r>
                  <a:rPr lang="en-US" sz="1500" dirty="0" err="1"/>
                  <a:t>pitches_dl_predict$num_AB</a:t>
                </a:r>
                <a:r>
                  <a:rPr lang="en-US" sz="1500" dirty="0"/>
                  <a:t>);</a:t>
                </a:r>
              </a:p>
              <a:p>
                <a:pPr marL="365760" lvl="1" indent="0">
                  <a:buNone/>
                </a:pPr>
                <a:r>
                  <a:rPr lang="en-US" sz="1500" dirty="0" err="1"/>
                  <a:t>pitches_dl_predict$trf_num_AS</a:t>
                </a:r>
                <a:r>
                  <a:rPr lang="en-US" sz="1500" dirty="0"/>
                  <a:t> &lt;- </a:t>
                </a:r>
                <a:r>
                  <a:rPr lang="en-US" sz="1500" dirty="0" err="1"/>
                  <a:t>trf_func</a:t>
                </a:r>
                <a:r>
                  <a:rPr lang="en-US" sz="1500" dirty="0"/>
                  <a:t>(</a:t>
                </a:r>
                <a:r>
                  <a:rPr lang="en-US" sz="1500" dirty="0" err="1"/>
                  <a:t>pitches_dl_predict$num_AS</a:t>
                </a:r>
                <a:r>
                  <a:rPr lang="en-US" sz="1500" dirty="0"/>
                  <a:t>);</a:t>
                </a:r>
              </a:p>
              <a:p>
                <a:pPr marL="365760" lvl="1" indent="0">
                  <a:buNone/>
                </a:pPr>
                <a:r>
                  <a:rPr lang="en-US" sz="1500" dirty="0"/>
                  <a:t>...</a:t>
                </a:r>
              </a:p>
              <a:p>
                <a:endParaRPr lang="en-US" i="1"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Transform Count Data</a:t>
            </a:r>
            <a:endParaRPr lang="en-US" dirty="0"/>
          </a:p>
        </p:txBody>
      </p:sp>
    </p:spTree>
    <p:extLst>
      <p:ext uri="{BB962C8B-B14F-4D97-AF65-F5344CB8AC3E}">
        <p14:creationId xmlns:p14="http://schemas.microsoft.com/office/powerpoint/2010/main" val="272515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700" dirty="0"/>
              <a:t>The data set used for modeling consisted of 4,327 observations after aggregating the 5,467,439 pitching events downloaded from the MLB website for the years 2010 to 2016 with 40 </a:t>
            </a:r>
            <a:r>
              <a:rPr lang="en-US" sz="1700" dirty="0" smtClean="0"/>
              <a:t>variables (including counts of pitch types)</a:t>
            </a:r>
          </a:p>
          <a:p>
            <a:endParaRPr lang="en-US" sz="1700" dirty="0"/>
          </a:p>
          <a:p>
            <a:r>
              <a:rPr lang="en-US" sz="1700" dirty="0" smtClean="0"/>
              <a:t>Use Cook’s Distance to identify potential outliers.  (236 outliers) </a:t>
            </a:r>
            <a:endParaRPr lang="en-US" sz="1700" dirty="0"/>
          </a:p>
          <a:p>
            <a:endParaRPr lang="en-US" i="1" dirty="0"/>
          </a:p>
        </p:txBody>
      </p:sp>
      <p:sp>
        <p:nvSpPr>
          <p:cNvPr id="3" name="Title 2"/>
          <p:cNvSpPr>
            <a:spLocks noGrp="1"/>
          </p:cNvSpPr>
          <p:nvPr>
            <p:ph type="title"/>
          </p:nvPr>
        </p:nvSpPr>
        <p:spPr/>
        <p:txBody>
          <a:bodyPr>
            <a:normAutofit fontScale="90000"/>
          </a:bodyPr>
          <a:lstStyle/>
          <a:p>
            <a:r>
              <a:rPr lang="en-US" dirty="0" smtClean="0"/>
              <a:t>Exploratory Analysis and Outlier Detection</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581400" y="3352800"/>
            <a:ext cx="5029200" cy="2751827"/>
          </a:xfrm>
          <a:prstGeom prst="rect">
            <a:avLst/>
          </a:prstGeom>
        </p:spPr>
      </p:pic>
    </p:spTree>
    <p:extLst>
      <p:ext uri="{BB962C8B-B14F-4D97-AF65-F5344CB8AC3E}">
        <p14:creationId xmlns:p14="http://schemas.microsoft.com/office/powerpoint/2010/main" val="3772741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188</TotalTime>
  <Words>1032</Words>
  <Application>Microsoft Office PowerPoint</Application>
  <PresentationFormat>On-screen Show (4:3)</PresentationFormat>
  <Paragraphs>210</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Predicting Pitcher Injury</vt:lpstr>
      <vt:lpstr>Problem</vt:lpstr>
      <vt:lpstr>Dataset</vt:lpstr>
      <vt:lpstr>Approach</vt:lpstr>
      <vt:lpstr>Scrape data to database</vt:lpstr>
      <vt:lpstr>Load data to R</vt:lpstr>
      <vt:lpstr>Label Data</vt:lpstr>
      <vt:lpstr>Transform Count Data</vt:lpstr>
      <vt:lpstr>Exploratory Analysis and Outlier Detection</vt:lpstr>
      <vt:lpstr>Logistic Regression</vt:lpstr>
      <vt:lpstr>Logistic Regression (cont.)</vt:lpstr>
      <vt:lpstr>Predictions for 2017</vt:lpstr>
      <vt:lpstr>Predictions for 2017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Pitcher Injury</dc:title>
  <dc:creator>Roger Chow</dc:creator>
  <cp:lastModifiedBy>Roger Chow</cp:lastModifiedBy>
  <cp:revision>12</cp:revision>
  <dcterms:created xsi:type="dcterms:W3CDTF">2017-04-16T22:33:56Z</dcterms:created>
  <dcterms:modified xsi:type="dcterms:W3CDTF">2017-04-17T01:42:39Z</dcterms:modified>
</cp:coreProperties>
</file>