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E9CD-F5F4-4691-A1E5-C6B63B65C9F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51E-4376-48F0-950C-6AB9062F07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75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E9CD-F5F4-4691-A1E5-C6B63B65C9F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51E-4376-48F0-950C-6AB9062F07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53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E9CD-F5F4-4691-A1E5-C6B63B65C9F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51E-4376-48F0-950C-6AB9062F07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5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E9CD-F5F4-4691-A1E5-C6B63B65C9F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51E-4376-48F0-950C-6AB9062F07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95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E9CD-F5F4-4691-A1E5-C6B63B65C9F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51E-4376-48F0-950C-6AB9062F07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08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E9CD-F5F4-4691-A1E5-C6B63B65C9F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51E-4376-48F0-950C-6AB9062F07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14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E9CD-F5F4-4691-A1E5-C6B63B65C9F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51E-4376-48F0-950C-6AB9062F07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E9CD-F5F4-4691-A1E5-C6B63B65C9F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51E-4376-48F0-950C-6AB9062F07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8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E9CD-F5F4-4691-A1E5-C6B63B65C9F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51E-4376-48F0-950C-6AB9062F07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18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8CE9CD-F5F4-4691-A1E5-C6B63B65C9F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84B51E-4376-48F0-950C-6AB9062F07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52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E9CD-F5F4-4691-A1E5-C6B63B65C9F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51E-4376-48F0-950C-6AB9062F07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09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8CE9CD-F5F4-4691-A1E5-C6B63B65C9FB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84B51E-4376-48F0-950C-6AB9062F07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66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D25D7-CCAC-419F-B434-B7EA1CBE4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參數組猜測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DA4AC5-C4E7-4E24-9A28-7B23A378E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2021/05/14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2571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8BEB5-6C25-4F6F-8575-9456DD1B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目標函數梯度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90B5B25-97B0-49F1-9B08-B37CD1B2E0EA}"/>
                  </a:ext>
                </a:extLst>
              </p:cNvPr>
              <p:cNvSpPr txBox="1"/>
              <p:nvPr/>
            </p:nvSpPr>
            <p:spPr>
              <a:xfrm>
                <a:off x="203200" y="1971736"/>
                <a:ext cx="12192000" cy="1844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(−4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f>
                            <m:f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zh-TW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𝒄𝒐𝒓𝒓𝒆𝒄𝒕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</m:d>
                          <m:r>
                            <a:rPr lang="en-US" altLang="zh-TW" sz="18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zh-TW" altLang="zh-TW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zh-TW" sz="1800" b="1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b="1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altLang="zh-TW" sz="1800" b="1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18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zh-TW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TW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en-US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  <m:sSub>
                                <m:sSub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18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(−4</m:t>
                    </m:r>
                    <m:sSup>
                      <m:sSupPr>
                        <m:ctrlPr>
                          <a:rPr lang="zh-TW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zh-TW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f>
                          <m:fPr>
                            <m:ctrlPr>
                              <a:rPr lang="zh-TW" altLang="zh-TW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zh-TW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TW" altLang="zh-TW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zh-TW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zh-TW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TW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zh-TW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zh-TW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zh-TW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zh-TW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en-US" altLang="zh-TW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90B5B25-97B0-49F1-9B08-B37CD1B2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1971736"/>
                <a:ext cx="12192000" cy="18447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7B70321-115B-4CB4-860A-36A0B33984A1}"/>
                  </a:ext>
                </a:extLst>
              </p:cNvPr>
              <p:cNvSpPr txBox="1"/>
              <p:nvPr/>
            </p:nvSpPr>
            <p:spPr>
              <a:xfrm>
                <a:off x="469900" y="4361934"/>
                <a:ext cx="61976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zh-TW" altLang="zh-TW" sz="1800" dirty="0">
                    <a:effectLst/>
                    <a:latin typeface="+mj-ea"/>
                    <a:ea typeface="+mj-ea"/>
                    <a:cs typeface="Times New Roman" panose="02020603050405020304" pitchFamily="18" charset="0"/>
                  </a:rPr>
                  <a:t>先隨便找一個點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TW" sz="1800" b="0" i="1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800" b="0" i="1" smtClean="0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800" b="0" i="1" smtClean="0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TW" sz="1800" b="0" i="1" smtClean="0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800" i="1" smtClean="0"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1800" b="0" i="1" smtClean="0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800" b="0" i="1" smtClean="0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altLang="zh-TW" sz="1800" dirty="0">
                  <a:effectLst/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zh-TW" altLang="en-US" dirty="0">
                    <a:latin typeface="+mj-ea"/>
                    <a:ea typeface="+mj-ea"/>
                  </a:rPr>
                  <a:t>走一個最大減少量的方向</a:t>
                </a:r>
                <a:r>
                  <a:rPr lang="en-US" altLang="zh-TW" dirty="0">
                    <a:latin typeface="+mj-ea"/>
                    <a:ea typeface="+mj-ea"/>
                  </a:rPr>
                  <a:t>(</a:t>
                </a:r>
                <a:r>
                  <a:rPr lang="zh-TW" altLang="en-US" dirty="0">
                    <a:latin typeface="+mj-ea"/>
                    <a:ea typeface="+mj-ea"/>
                  </a:rPr>
                  <a:t>梯度</a:t>
                </a:r>
                <a:r>
                  <a:rPr lang="en-US" altLang="zh-TW" dirty="0">
                    <a:latin typeface="+mj-ea"/>
                    <a:ea typeface="+mj-ea"/>
                  </a:rPr>
                  <a:t>)</a:t>
                </a:r>
              </a:p>
              <a:p>
                <a:pPr marL="342900" indent="-342900">
                  <a:buAutoNum type="arabicPeriod"/>
                </a:pPr>
                <a:r>
                  <a:rPr lang="zh-TW" altLang="en-US" sz="1800" dirty="0">
                    <a:effectLst/>
                    <a:latin typeface="+mj-ea"/>
                    <a:ea typeface="+mj-ea"/>
                    <a:cs typeface="Times New Roman" panose="02020603050405020304" pitchFamily="18" charset="0"/>
                  </a:rPr>
                  <a:t>下一個位置</a:t>
                </a:r>
                <a14:m>
                  <m:oMath xmlns:m="http://schemas.openxmlformats.org/officeDocument/2006/math">
                    <m:r>
                      <a:rPr lang="en-US" altLang="zh-TW" b="0" i="1" dirty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: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1800" b="0" i="1" smtClean="0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d>
                    <m:r>
                      <a:rPr lang="en-US" altLang="zh-TW" sz="1800" b="0" i="1">
                        <a:effectLst/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− </m:t>
                    </m:r>
                    <m:r>
                      <a:rPr lang="en-US" altLang="zh-TW" sz="1800" b="0" i="1">
                        <a:effectLst/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TW" sz="1800" b="0" i="1">
                        <a:effectLst/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1800" b="0">
                        <a:effectLst/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TW" sz="1800" b="0" i="1">
                        <a:effectLst/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ctrlPr>
                          <a:rPr lang="en-US" altLang="zh-TW" sz="1800" b="0" i="1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altLang="zh-TW" sz="1800" b="0" dirty="0">
                  <a:effectLst/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zh-TW" altLang="en-US" dirty="0">
                    <a:latin typeface="+mj-ea"/>
                    <a:ea typeface="+mj-ea"/>
                  </a:rPr>
                  <a:t>算出新的目標函數</a:t>
                </a:r>
                <a:endParaRPr lang="en-US" altLang="zh-TW" dirty="0">
                  <a:latin typeface="+mj-ea"/>
                  <a:ea typeface="+mj-ea"/>
                </a:endParaRPr>
              </a:p>
              <a:p>
                <a:pPr marL="342900" indent="-342900">
                  <a:buAutoNum type="arabicPeriod"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7B70321-115B-4CB4-860A-36A0B339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361934"/>
                <a:ext cx="6197600" cy="1477328"/>
              </a:xfrm>
              <a:prstGeom prst="rect">
                <a:avLst/>
              </a:prstGeom>
              <a:blipFill>
                <a:blip r:embed="rId3"/>
                <a:stretch>
                  <a:fillRect l="-393" t="-20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87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D25D7-CCAC-419F-B434-B7EA1CBE4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26B3551B-2797-4DBE-8DCC-C274A46FC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67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1E074-F7B5-46D1-9B03-61857870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自製一組數據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48187B-6A10-4C68-A63E-01B5CA96F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起始</a:t>
            </a:r>
            <a:r>
              <a:rPr lang="en-US" altLang="zh-TW" dirty="0"/>
              <a:t>:</a:t>
            </a:r>
            <a:r>
              <a:rPr lang="zh-TW" altLang="en-US" dirty="0"/>
              <a:t> 儀器原始</a:t>
            </a:r>
            <a:r>
              <a:rPr lang="en-US" altLang="zh-TW" dirty="0"/>
              <a:t>(</a:t>
            </a:r>
            <a:r>
              <a:rPr lang="zh-TW" altLang="en-US" dirty="0"/>
              <a:t>正確</a:t>
            </a:r>
            <a:r>
              <a:rPr lang="en-US" altLang="zh-TW" dirty="0"/>
              <a:t>)</a:t>
            </a:r>
            <a:r>
              <a:rPr lang="zh-TW" altLang="en-US" dirty="0"/>
              <a:t>數據</a:t>
            </a:r>
            <a:endParaRPr lang="en-US" altLang="zh-TW" dirty="0"/>
          </a:p>
          <a:p>
            <a:r>
              <a:rPr lang="en-US" altLang="zh-TW" dirty="0"/>
              <a:t>Learning rate:</a:t>
            </a:r>
            <a:r>
              <a:rPr lang="zh-TW" altLang="en-US" dirty="0"/>
              <a:t> </a:t>
            </a:r>
            <a:r>
              <a:rPr lang="en-US" altLang="zh-TW" dirty="0"/>
              <a:t>100000</a:t>
            </a:r>
          </a:p>
          <a:p>
            <a:r>
              <a:rPr lang="zh-TW" altLang="en-US" dirty="0"/>
              <a:t>走的次數</a:t>
            </a:r>
            <a:r>
              <a:rPr lang="en-US" altLang="zh-TW"/>
              <a:t>: 100</a:t>
            </a:r>
            <a:r>
              <a:rPr lang="zh-TW" altLang="en-US" dirty="0"/>
              <a:t>次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895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429DC-312D-4256-99D6-CA60B99D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最陡下降法</a:t>
            </a:r>
            <a:r>
              <a:rPr lang="en-US" altLang="zh-TW" dirty="0"/>
              <a:t>(SDM)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1A4725-5BB7-47D2-8453-EC63550294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8448" y="3157870"/>
            <a:ext cx="3004333" cy="2477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7F4D2C3-1754-483C-B8C8-15A8A4676CE4}"/>
                  </a:ext>
                </a:extLst>
              </p:cNvPr>
              <p:cNvSpPr txBox="1"/>
              <p:nvPr/>
            </p:nvSpPr>
            <p:spPr>
              <a:xfrm>
                <a:off x="1097280" y="2712706"/>
                <a:ext cx="60977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7F4D2C3-1754-483C-B8C8-15A8A4676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712706"/>
                <a:ext cx="6097772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78D7211-DBD5-490E-82A5-93AF47D51454}"/>
                  </a:ext>
                </a:extLst>
              </p:cNvPr>
              <p:cNvSpPr txBox="1"/>
              <p:nvPr/>
            </p:nvSpPr>
            <p:spPr>
              <a:xfrm>
                <a:off x="1044117" y="1990543"/>
                <a:ext cx="609777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要找的是目標函數</a:t>
                </a:r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zh-TW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的最小值，但地聲儀參數有</a:t>
                </a:r>
                <a:r>
                  <a:rPr lang="en-US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5</a:t>
                </a:r>
                <a:r>
                  <a:rPr lang="zh-TW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個有點難想，先用兩個參數的例子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78D7211-DBD5-490E-82A5-93AF47D51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17" y="1990543"/>
                <a:ext cx="6097772" cy="646331"/>
              </a:xfrm>
              <a:prstGeom prst="rect">
                <a:avLst/>
              </a:prstGeom>
              <a:blipFill>
                <a:blip r:embed="rId4"/>
                <a:stretch>
                  <a:fillRect l="-799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7F0493A-F369-4D07-A4B0-B822C6015CDE}"/>
                  </a:ext>
                </a:extLst>
              </p:cNvPr>
              <p:cNvSpPr txBox="1"/>
              <p:nvPr/>
            </p:nvSpPr>
            <p:spPr>
              <a:xfrm>
                <a:off x="5357925" y="2826846"/>
                <a:ext cx="6097772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梯度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的方向為爬山最快方向</a:t>
                </a:r>
                <a:r>
                  <a:rPr lang="en-US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(Z</a:t>
                </a:r>
                <a:r>
                  <a:rPr lang="zh-TW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值增加最快的方向</a:t>
                </a:r>
                <a:r>
                  <a:rPr lang="en-US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，反之</a:t>
                </a:r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sz="1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zh-TW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的方向為</a:t>
                </a:r>
                <a:r>
                  <a:rPr lang="en-US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Z</a:t>
                </a:r>
                <a:r>
                  <a:rPr lang="zh-TW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值減少最快的方向</a:t>
                </a:r>
                <a:endParaRPr lang="en-US" altLang="zh-TW" sz="1800" dirty="0">
                  <a:effectLst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b="1" dirty="0"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sz="1800" b="1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先隨便找一個點</a:t>
                </a:r>
                <a14:m>
                  <m:oMath xmlns:m="http://schemas.openxmlformats.org/officeDocument/2006/math">
                    <m:r>
                      <a:rPr lang="en-US" altLang="zh-TW" sz="1800" b="1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18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TW" sz="1800" b="1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sz="18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TW" sz="1800" b="1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，得到那點</a:t>
                </a:r>
                <a:r>
                  <a:rPr lang="en-US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Z</a:t>
                </a:r>
                <a:r>
                  <a:rPr lang="zh-TW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值減少最快的方向</a:t>
                </a:r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sz="1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，於是就開始走</a:t>
                </a:r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 − </m:t>
                    </m:r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1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、其中這個</a:t>
                </a:r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稱作</a:t>
                </a:r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𝑙𝑒𝑎𝑟𝑛𝑖𝑛𝑔</m:t>
                    </m:r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𝑟𝑎𝑡𝑒</m:t>
                    </m:r>
                  </m:oMath>
                </a14:m>
                <a:r>
                  <a:rPr lang="zh-TW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，會影響你一次走的長度。</a:t>
                </a:r>
                <a:endParaRPr lang="en-US" altLang="zh-TW" sz="1800" dirty="0">
                  <a:effectLst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然後要知道下山最快的方向會一直變來變去，所以來到新的位置</a:t>
                </a:r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，要再重新找一次最快下山方向；就這樣不斷重覆</a:t>
                </a:r>
                <a:r>
                  <a:rPr lang="en-US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n</a:t>
                </a:r>
                <a:r>
                  <a:rPr lang="zh-TW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次，直到</a:t>
                </a:r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1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)≈0</m:t>
                    </m:r>
                  </m:oMath>
                </a14:m>
                <a:r>
                  <a:rPr lang="zh-TW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，表示一直往下走到了一個平平的位置</a:t>
                </a:r>
                <a:r>
                  <a:rPr lang="en-US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局部最小值</a:t>
                </a:r>
                <a:r>
                  <a:rPr lang="en-US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sz="1800" dirty="0">
                    <a:effectLst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就是一組解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7F0493A-F369-4D07-A4B0-B822C6015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925" y="2826846"/>
                <a:ext cx="6097772" cy="3139321"/>
              </a:xfrm>
              <a:prstGeom prst="rect">
                <a:avLst/>
              </a:prstGeom>
              <a:blipFill>
                <a:blip r:embed="rId5"/>
                <a:stretch>
                  <a:fillRect l="-900" t="-1165" r="-300" b="-2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09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40D09-1BD7-4CC8-B7ED-B42DB897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參數組猜測概念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430824-90E5-41D4-8D9A-34358853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847" y="1966758"/>
            <a:ext cx="3944678" cy="315388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C977A83-5567-40A4-906F-084492B3C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937"/>
          <a:stretch/>
        </p:blipFill>
        <p:spPr>
          <a:xfrm>
            <a:off x="8110578" y="2059280"/>
            <a:ext cx="2819691" cy="16589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458EA34-93CE-4F43-98A5-6106D7415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205" y="2117418"/>
            <a:ext cx="2853941" cy="15427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16B63EA-8037-411C-8FF3-488DD9D5BAEB}"/>
              </a:ext>
            </a:extLst>
          </p:cNvPr>
          <p:cNvSpPr/>
          <p:nvPr/>
        </p:nvSpPr>
        <p:spPr>
          <a:xfrm>
            <a:off x="9267789" y="3807307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924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EF1D4-F78A-4B19-9B3D-0F31F7DE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數學化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49BCC0C-085B-433D-B833-E6ED1FFF4D41}"/>
                  </a:ext>
                </a:extLst>
              </p:cNvPr>
              <p:cNvSpPr txBox="1"/>
              <p:nvPr/>
            </p:nvSpPr>
            <p:spPr>
              <a:xfrm>
                <a:off x="943638" y="2051418"/>
                <a:ext cx="6350295" cy="1962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zh-TW" sz="20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響應函數各角頻率對應的振幅</a:t>
                </a:r>
                <a:r>
                  <a:rPr lang="en-US" altLang="zh-TW" sz="20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:</a:t>
                </a:r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TW" altLang="zh-TW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zh-TW" sz="20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TW" altLang="zh-TW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20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  <a:cs typeface="Times New Roman" panose="020206030504050203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  <a:cs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TW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20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TW" altLang="zh-TW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altLang="zh-TW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TW" altLang="zh-TW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zh-TW" sz="20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0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zh-TW" altLang="zh-TW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TW" sz="20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TW" sz="20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0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zh-TW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TW" altLang="zh-TW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sz="20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20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zh-TW" altLang="zh-TW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sz="20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20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TW" altLang="zh-TW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TW" altLang="zh-TW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zh-TW" sz="20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+4</m:t>
                            </m:r>
                            <m:sSup>
                              <m:sSupPr>
                                <m:ctrlPr>
                                  <a:rPr lang="zh-TW" altLang="zh-TW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TW" altLang="zh-TW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sz="20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20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TW" altLang="zh-TW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TW" sz="20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4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4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1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TW" altLang="zh-TW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TW" altLang="zh-TW" sz="1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TW" sz="14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den>
                        </m:f>
                      </m:e>
                    </m:rad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TW" altLang="zh-TW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TW" sz="1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4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1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4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1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sz="1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𝑅𝑀</m:t>
                        </m:r>
                        <m:sSub>
                          <m:sSubPr>
                            <m:ctrlPr>
                              <a:rPr lang="zh-TW" altLang="zh-TW" sz="1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14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1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4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1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sz="1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𝑅</m:t>
                        </m:r>
                        <m:rad>
                          <m:radPr>
                            <m:degHide m:val="on"/>
                            <m:ctrlPr>
                              <a:rPr lang="zh-TW" altLang="zh-TW" sz="1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14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𝑀𝑘</m:t>
                            </m:r>
                          </m:e>
                        </m:rad>
                      </m:den>
                    </m:f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1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TW" sz="1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alt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49BCC0C-085B-433D-B833-E6ED1FFF4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38" y="2051418"/>
                <a:ext cx="6350295" cy="1962460"/>
              </a:xfrm>
              <a:prstGeom prst="rect">
                <a:avLst/>
              </a:prstGeom>
              <a:blipFill>
                <a:blip r:embed="rId2"/>
                <a:stretch>
                  <a:fillRect l="-1056" t="-21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7EE9210-BF5A-495B-BD02-C564B58E01FD}"/>
                  </a:ext>
                </a:extLst>
              </p:cNvPr>
              <p:cNvSpPr txBox="1"/>
              <p:nvPr/>
            </p:nvSpPr>
            <p:spPr>
              <a:xfrm>
                <a:off x="810849" y="4105318"/>
                <a:ext cx="8668193" cy="1247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振幅響應函數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zh-TW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p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zh-TW" altLang="en-US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𝑀𝑘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7EE9210-BF5A-495B-BD02-C564B58E0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49" y="4105318"/>
                <a:ext cx="8668193" cy="12473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5F2ABE3-4CC1-470E-8449-90434699D290}"/>
                  </a:ext>
                </a:extLst>
              </p:cNvPr>
              <p:cNvSpPr txBox="1"/>
              <p:nvPr/>
            </p:nvSpPr>
            <p:spPr>
              <a:xfrm flipH="1">
                <a:off x="197732" y="6381836"/>
                <a:ext cx="9569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電壓敏感係數、</a:t>
                </a:r>
                <a:r>
                  <a:rPr lang="en-US" altLang="zh-TW" dirty="0"/>
                  <a:t>M:</a:t>
                </a:r>
                <a:r>
                  <a:rPr lang="zh-TW" altLang="en-US" dirty="0"/>
                  <a:t>質量、</a:t>
                </a:r>
                <a:r>
                  <a:rPr lang="en-US" altLang="zh-TW" dirty="0"/>
                  <a:t>k:</a:t>
                </a:r>
                <a:r>
                  <a:rPr lang="zh-TW" altLang="en-US" dirty="0"/>
                  <a:t>彈性係數、</a:t>
                </a:r>
                <a:r>
                  <a:rPr lang="en-US" altLang="zh-TW" dirty="0"/>
                  <a:t>R:</a:t>
                </a:r>
                <a:r>
                  <a:rPr lang="zh-TW" altLang="en-US" dirty="0"/>
                  <a:t>電線電阻、</a:t>
                </a:r>
                <a:r>
                  <a:rPr lang="zh-TW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開路阻尼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跟空氣阻力有關</a:t>
                </a:r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5F2ABE3-4CC1-470E-8449-90434699D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7732" y="6381836"/>
                <a:ext cx="9569305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39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88350-849A-40AB-AEAE-CE81CC64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數學化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8381105-C277-460A-9F0B-7B3D32A68EB2}"/>
                  </a:ext>
                </a:extLst>
              </p:cNvPr>
              <p:cNvSpPr txBox="1"/>
              <p:nvPr/>
            </p:nvSpPr>
            <p:spPr>
              <a:xfrm>
                <a:off x="79329" y="1737360"/>
                <a:ext cx="8668193" cy="1247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振幅響應函數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zh-TW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p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zh-TW" altLang="en-US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𝑀𝑘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8381105-C277-460A-9F0B-7B3D32A68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9" y="1737360"/>
                <a:ext cx="8668193" cy="12473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E2ADDC3-DE8D-4EF5-AA0B-29F23AAA22B0}"/>
                  </a:ext>
                </a:extLst>
              </p:cNvPr>
              <p:cNvSpPr txBox="1"/>
              <p:nvPr/>
            </p:nvSpPr>
            <p:spPr>
              <a:xfrm>
                <a:off x="0" y="3119932"/>
                <a:ext cx="12588240" cy="1506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zh-TW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p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zh-TW" altLang="en-US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TW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TW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TW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den>
                                              </m:f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TW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zh-TW" altLang="en-US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zh-TW" altLang="en-US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zh-TW" altLang="en-US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zh-TW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p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TW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E2ADDC3-DE8D-4EF5-AA0B-29F23AAA2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19932"/>
                <a:ext cx="12588240" cy="15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8D2BBEA-B87E-48BE-910A-19BF950CF6A5}"/>
                  </a:ext>
                </a:extLst>
              </p:cNvPr>
              <p:cNvSpPr txBox="1"/>
              <p:nvPr/>
            </p:nvSpPr>
            <p:spPr>
              <a:xfrm>
                <a:off x="1290320" y="5278120"/>
                <a:ext cx="1814343" cy="397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𝑅𝑀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dirty="0"/>
                  <a:t>、</a:t>
                </a:r>
                <a:r>
                  <a:rPr lang="zh-TW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dirty="0"/>
                  <a:t>、</a:t>
                </a:r>
                <a:r>
                  <a:rPr lang="zh-TW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8D2BBEA-B87E-48BE-910A-19BF950CF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320" y="5278120"/>
                <a:ext cx="1814343" cy="397481"/>
              </a:xfrm>
              <a:prstGeom prst="rect">
                <a:avLst/>
              </a:prstGeom>
              <a:blipFill>
                <a:blip r:embed="rId4"/>
                <a:stretch>
                  <a:fillRect l="-4714" t="-3077" r="-2357" b="-2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67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48C57-198B-4154-9804-ADE845F6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數學化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05500E0-44B8-4504-A734-80193294BCAB}"/>
                  </a:ext>
                </a:extLst>
              </p:cNvPr>
              <p:cNvSpPr txBox="1"/>
              <p:nvPr/>
            </p:nvSpPr>
            <p:spPr>
              <a:xfrm>
                <a:off x="869212" y="1957794"/>
                <a:ext cx="60977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測量到的電壓時域轉成頻域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振幅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已知的值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05500E0-44B8-4504-A734-80193294B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12" y="1957794"/>
                <a:ext cx="6097772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EB35E04-F9E2-4495-A939-9DC3EACF0AC7}"/>
                  </a:ext>
                </a:extLst>
              </p:cNvPr>
              <p:cNvSpPr txBox="1"/>
              <p:nvPr/>
            </p:nvSpPr>
            <p:spPr>
              <a:xfrm>
                <a:off x="1094752" y="2449790"/>
                <a:ext cx="10656105" cy="3464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𝑡𝑒𝑠𝑡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𝑡𝑒𝑠𝑡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TW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zh-TW" altLang="zh-TW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TW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新細明體" panose="02020500000000000000" pitchFamily="18" charset="-12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TW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新細明體" panose="02020500000000000000" pitchFamily="18" charset="-120"/>
                                                  <a:cs typeface="Times New Roman" panose="02020603050405020304" pitchFamily="18" charset="0"/>
                                                </a:rPr>
                                                <m:t>𝑀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TW" altLang="zh-TW" sz="18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TW" sz="18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TW" altLang="zh-TW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zh-TW" altLang="zh-TW" sz="18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18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新細明體" panose="02020500000000000000" pitchFamily="18" charset="-120"/>
                                                  <a:cs typeface="Times New Roman" panose="020206030504050203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18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新細明體" panose="02020500000000000000" pitchFamily="18" charset="-12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zh-TW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zh-TW" altLang="zh-TW" sz="18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TW" sz="18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新細明體" panose="02020500000000000000" pitchFamily="18" charset="-120"/>
                                                  <a:cs typeface="Times New Roman" panose="02020603050405020304" pitchFamily="18" charset="0"/>
                                                </a:rPr>
                                                <m:t>𝑀𝑘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𝑡𝑒𝑠𝑡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zh-TW" altLang="zh-TW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TW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新細明體" panose="02020500000000000000" pitchFamily="18" charset="-12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TW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新細明體" panose="02020500000000000000" pitchFamily="18" charset="-120"/>
                                                  <a:cs typeface="Times New Roman" panose="02020603050405020304" pitchFamily="18" charset="0"/>
                                                </a:rPr>
                                                <m:t>𝑀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d>
                                    <m:d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TW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+4</m:t>
                                  </m:r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zh-TW" altLang="zh-TW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TW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新細明體" panose="02020500000000000000" pitchFamily="18" charset="-12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TW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新細明體" panose="02020500000000000000" pitchFamily="18" charset="-120"/>
                                                  <a:cs typeface="Times New Roman" panose="02020603050405020304" pitchFamily="18" charset="0"/>
                                                </a:rPr>
                                                <m:t>𝑀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zh-TW" altLang="zh-TW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TW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新細明體" panose="02020500000000000000" pitchFamily="18" charset="-12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TW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新細明體" panose="02020500000000000000" pitchFamily="18" charset="-120"/>
                                                  <a:cs typeface="Times New Roman" panose="02020603050405020304" pitchFamily="18" charset="0"/>
                                                </a:rPr>
                                                <m:t>𝑀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TW" altLang="zh-TW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zh-TW" altLang="zh-TW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zh-TW" altLang="zh-TW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𝑀𝑘</m:t>
                                          </m:r>
                                        </m:e>
                                      </m:rad>
                                    </m:den>
                                  </m:f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+4</m:t>
                                  </m:r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zh-TW" altLang="zh-TW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TW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新細明體" panose="02020500000000000000" pitchFamily="18" charset="-12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TW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新細明體" panose="02020500000000000000" pitchFamily="18" charset="-120"/>
                                                  <a:cs typeface="Times New Roman" panose="02020603050405020304" pitchFamily="18" charset="0"/>
                                                </a:rPr>
                                                <m:t>𝑀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TW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  <m:sSup>
                                        <m:sSupPr>
                                          <m:ctrlPr>
                                            <a:rPr lang="zh-TW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𝑀𝑘</m:t>
                                      </m:r>
                                    </m:den>
                                  </m:f>
                                </m:num>
                                <m:den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𝑡𝑒𝑠𝑡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zh-TW" sz="18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TW" sz="18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−3/2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EB35E04-F9E2-4495-A939-9DC3EACF0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52" y="2449790"/>
                <a:ext cx="10656105" cy="3464731"/>
              </a:xfrm>
              <a:prstGeom prst="rect">
                <a:avLst/>
              </a:prstGeom>
              <a:blipFill>
                <a:blip r:embed="rId3"/>
                <a:stretch>
                  <a:fillRect r="-45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49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D486A-D04E-4395-B95F-9E1AB2B1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數學化</a:t>
            </a:r>
            <a:r>
              <a:rPr lang="en-US" altLang="zh-TW" dirty="0"/>
              <a:t>(</a:t>
            </a:r>
            <a:r>
              <a:rPr lang="zh-TW" altLang="en-US" dirty="0"/>
              <a:t>目標函數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7AB06CA-CE0C-4F1A-A706-0B97A081FAEE}"/>
                  </a:ext>
                </a:extLst>
              </p:cNvPr>
              <p:cNvSpPr txBox="1"/>
              <p:nvPr/>
            </p:nvSpPr>
            <p:spPr>
              <a:xfrm>
                <a:off x="294640" y="2109987"/>
                <a:ext cx="8848947" cy="856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各種頻率總和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𝑐𝑜𝑟𝑟𝑒𝑐𝑡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𝑐𝑜𝑟𝑟𝑒𝑐𝑡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𝑐𝑜𝑟𝑟𝑒𝑐𝑡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nary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7AB06CA-CE0C-4F1A-A706-0B97A081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2109987"/>
                <a:ext cx="8848947" cy="8562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C014067-0D0D-4023-917B-0AB6BD9D59A6}"/>
                  </a:ext>
                </a:extLst>
              </p:cNvPr>
              <p:cNvSpPr txBox="1"/>
              <p:nvPr/>
            </p:nvSpPr>
            <p:spPr>
              <a:xfrm>
                <a:off x="-99900" y="3338874"/>
                <a:ext cx="15146860" cy="1901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4800" indent="3048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𝑐𝑜𝑟𝑟𝑒𝑐𝑡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𝑐𝑜𝑟𝑟𝑒𝑐𝑡</m:t>
                                  </m:r>
                                </m:sub>
                              </m:s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+4</m:t>
                                  </m:r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1/2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−3/2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nary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−3/2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04800" indent="304800"/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04800" indent="3048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C014067-0D0D-4023-917B-0AB6BD9D5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900" y="3338874"/>
                <a:ext cx="15146860" cy="1901161"/>
              </a:xfrm>
              <a:prstGeom prst="rect">
                <a:avLst/>
              </a:prstGeom>
              <a:blipFill>
                <a:blip r:embed="rId3"/>
                <a:stretch>
                  <a:fillRect b="-16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63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6C3C2-17A2-4C6E-A390-DA941427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目標函數梯度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669299A-6BF8-402B-847C-0C3BF4C7D222}"/>
                  </a:ext>
                </a:extLst>
              </p:cNvPr>
              <p:cNvSpPr txBox="1"/>
              <p:nvPr/>
            </p:nvSpPr>
            <p:spPr>
              <a:xfrm>
                <a:off x="124460" y="1949854"/>
                <a:ext cx="14671040" cy="4253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zh-TW" sz="1800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TW" sz="1800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zh-TW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𝒄𝒐𝒓𝒓𝒆𝒄𝒕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</m:d>
                          <m:r>
                            <a:rPr lang="en-US" altLang="zh-TW" sz="18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zh-TW" altLang="zh-TW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18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18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18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𝒌</m:t>
                          </m:r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TW" sz="18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18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18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18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𝒌</m:t>
                          </m:r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b="1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TW" sz="18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b="1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1800" b="1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18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sSub>
                            <m:sSub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TW" sz="18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18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18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−8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 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(2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+4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+2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zh-TW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𝒄𝒐𝒓𝒓𝒆𝒄𝒕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</m:d>
                          <m:r>
                            <a:rPr lang="en-US" altLang="zh-TW" sz="18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zh-TW" altLang="zh-TW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zh-TW" sz="1800" b="1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b="1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altLang="zh-TW" sz="1800" b="1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18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zh-TW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TW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en-US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  <m:sSub>
                                <m:sSub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18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914400" indent="304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(2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+4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+2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 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669299A-6BF8-402B-847C-0C3BF4C7D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60" y="1949854"/>
                <a:ext cx="14671040" cy="4253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12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8BEB5-6C25-4F6F-8575-9456DD1B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目標函數梯度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279599A-8904-4F25-A065-3EC617663085}"/>
                  </a:ext>
                </a:extLst>
              </p:cNvPr>
              <p:cNvSpPr txBox="1"/>
              <p:nvPr/>
            </p:nvSpPr>
            <p:spPr>
              <a:xfrm>
                <a:off x="139700" y="1876128"/>
                <a:ext cx="12395200" cy="1871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(−2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+2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r>
                        <m:rPr>
                          <m:lit/>
                        </m:rP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4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−6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f>
                            <m:f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zh-TW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𝒄𝒐𝒓𝒓𝒆𝒄𝒕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</m:d>
                          <m:r>
                            <a:rPr lang="en-US" altLang="zh-TW" sz="18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zh-TW" altLang="zh-TW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zh-TW" sz="1800" b="1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b="1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altLang="zh-TW" sz="1800" b="1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18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zh-TW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TW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en-US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  <m:sSub>
                                <m:sSub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18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914400" indent="3048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(−2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+2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r>
                        <m:rPr>
                          <m:lit/>
                        </m:rP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4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−6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f>
                            <m:f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279599A-8904-4F25-A065-3EC617663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" y="1876128"/>
                <a:ext cx="12395200" cy="18714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8E4D3E-E6F6-4CF4-A9D8-D43EAA41B241}"/>
                  </a:ext>
                </a:extLst>
              </p:cNvPr>
              <p:cNvSpPr txBox="1"/>
              <p:nvPr/>
            </p:nvSpPr>
            <p:spPr>
              <a:xfrm>
                <a:off x="139700" y="4215609"/>
                <a:ext cx="12236450" cy="1753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(8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+4</m:t>
                      </m:r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1/2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−3/2</m:t>
                          </m:r>
                        </m:sup>
                      </m:sSup>
                      <m:sSup>
                        <m:sSupPr>
                          <m:ctrlPr>
                            <a:rPr lang="zh-TW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zh-TW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𝒄𝒐𝒓𝒓𝒆𝒄𝒕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</m:d>
                          <m:r>
                            <a:rPr lang="en-US" altLang="zh-TW" sz="18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zh-TW" altLang="zh-TW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zh-TW" sz="1800" b="1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b="1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altLang="zh-TW" sz="1800" b="1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18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zh-TW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TW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en-US" altLang="zh-TW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  <m:sSub>
                                <m:sSub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18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zh-TW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TW" sz="18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(8</m:t>
                    </m:r>
                    <m:sSup>
                      <m:sSupPr>
                        <m:ctrlPr>
                          <a:rPr lang="zh-TW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zh-TW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TW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𝑘</m:t>
                    </m:r>
                    <m:sSup>
                      <m:sSupPr>
                        <m:ctrlPr>
                          <a:rPr lang="zh-TW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zh-TW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zh-TW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zh-TW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1/2</m:t>
                        </m:r>
                      </m:sup>
                    </m:sSup>
                    <m:sSup>
                      <m:sSupPr>
                        <m:ctrlPr>
                          <a:rPr lang="zh-TW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−3/2</m:t>
                        </m:r>
                      </m:sup>
                    </m:sSup>
                    <m:sSup>
                      <m:sSupPr>
                        <m:ctrlPr>
                          <a:rPr lang="zh-TW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8E4D3E-E6F6-4CF4-A9D8-D43EAA41B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" y="4215609"/>
                <a:ext cx="12236450" cy="1753365"/>
              </a:xfrm>
              <a:prstGeom prst="rect">
                <a:avLst/>
              </a:prstGeom>
              <a:blipFill>
                <a:blip r:embed="rId3"/>
                <a:stretch>
                  <a:fillRect b="-2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21870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689</Words>
  <Application>Microsoft Office PowerPoint</Application>
  <PresentationFormat>寬螢幕</PresentationFormat>
  <Paragraphs>64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Calibri</vt:lpstr>
      <vt:lpstr>Calibri Light</vt:lpstr>
      <vt:lpstr>Cambria Math</vt:lpstr>
      <vt:lpstr>回顧</vt:lpstr>
      <vt:lpstr>參數組猜測</vt:lpstr>
      <vt:lpstr>最陡下降法(SDM)</vt:lpstr>
      <vt:lpstr>參數組猜測概念</vt:lpstr>
      <vt:lpstr>數學化</vt:lpstr>
      <vt:lpstr>數學化</vt:lpstr>
      <vt:lpstr>數學化</vt:lpstr>
      <vt:lpstr>數學化(目標函數)</vt:lpstr>
      <vt:lpstr>目標函數梯度</vt:lpstr>
      <vt:lpstr>目標函數梯度</vt:lpstr>
      <vt:lpstr>目標函數梯度</vt:lpstr>
      <vt:lpstr>結果</vt:lpstr>
      <vt:lpstr>自製一組數據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參數組猜測</dc:title>
  <dc:creator>ShihLin Chen</dc:creator>
  <cp:lastModifiedBy>ShihLin Chen</cp:lastModifiedBy>
  <cp:revision>10</cp:revision>
  <dcterms:created xsi:type="dcterms:W3CDTF">2021-05-14T02:23:31Z</dcterms:created>
  <dcterms:modified xsi:type="dcterms:W3CDTF">2021-05-14T06:13:50Z</dcterms:modified>
</cp:coreProperties>
</file>