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295" r:id="rId7"/>
    <p:sldId id="297" r:id="rId8"/>
    <p:sldId id="298" r:id="rId9"/>
    <p:sldId id="286" r:id="rId10"/>
    <p:sldId id="258" r:id="rId11"/>
    <p:sldId id="287" r:id="rId12"/>
    <p:sldId id="288" r:id="rId13"/>
    <p:sldId id="281" r:id="rId14"/>
    <p:sldId id="289" r:id="rId15"/>
    <p:sldId id="290" r:id="rId16"/>
    <p:sldId id="291" r:id="rId17"/>
    <p:sldId id="310" r:id="rId18"/>
    <p:sldId id="292" r:id="rId19"/>
    <p:sldId id="305" r:id="rId20"/>
    <p:sldId id="299" r:id="rId21"/>
    <p:sldId id="300" r:id="rId22"/>
    <p:sldId id="285" r:id="rId23"/>
    <p:sldId id="294" r:id="rId24"/>
    <p:sldId id="302" r:id="rId25"/>
    <p:sldId id="315" r:id="rId26"/>
    <p:sldId id="303" r:id="rId27"/>
    <p:sldId id="304" r:id="rId28"/>
    <p:sldId id="306" r:id="rId29"/>
    <p:sldId id="307" r:id="rId30"/>
    <p:sldId id="308" r:id="rId31"/>
    <p:sldId id="309" r:id="rId32"/>
    <p:sldId id="311" r:id="rId33"/>
    <p:sldId id="312" r:id="rId34"/>
    <p:sldId id="313" r:id="rId35"/>
    <p:sldId id="314" r:id="rId36"/>
    <p:sldId id="301"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4E6354-23B5-45EF-A50C-42381FE1EEB3}">
          <p14:sldIdLst>
            <p14:sldId id="256"/>
            <p14:sldId id="257"/>
            <p14:sldId id="295"/>
            <p14:sldId id="297"/>
            <p14:sldId id="298"/>
            <p14:sldId id="286"/>
            <p14:sldId id="258"/>
            <p14:sldId id="287"/>
            <p14:sldId id="288"/>
            <p14:sldId id="281"/>
          </p14:sldIdLst>
        </p14:section>
        <p14:section name="Untitled Section" id="{9C02BF77-8ADE-4512-9906-7FA2712C1C6F}">
          <p14:sldIdLst>
            <p14:sldId id="289"/>
          </p14:sldIdLst>
        </p14:section>
        <p14:section name="Untitled Section" id="{730404EE-B32D-4BEC-9FEA-AA67CBCBA8B3}">
          <p14:sldIdLst>
            <p14:sldId id="290"/>
            <p14:sldId id="291"/>
            <p14:sldId id="310"/>
            <p14:sldId id="292"/>
            <p14:sldId id="305"/>
            <p14:sldId id="299"/>
            <p14:sldId id="300"/>
            <p14:sldId id="285"/>
            <p14:sldId id="294"/>
            <p14:sldId id="302"/>
            <p14:sldId id="315"/>
            <p14:sldId id="303"/>
            <p14:sldId id="304"/>
            <p14:sldId id="306"/>
            <p14:sldId id="307"/>
            <p14:sldId id="308"/>
            <p14:sldId id="309"/>
            <p14:sldId id="311"/>
            <p14:sldId id="312"/>
            <p14:sldId id="313"/>
            <p14:sldId id="314"/>
            <p14:sldId id="30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237931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a360.co/3WXQ4cY" TargetMode="External"/><Relationship Id="rId2" Type="http://schemas.openxmlformats.org/officeDocument/2006/relationships/hyperlink" Target="https://drive.google.com/drive/folders/12x1aUslR-4TITJ-8wbWcSDlw2TCF2kGu" TargetMode="Externa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0" y="3980030"/>
            <a:ext cx="4941771" cy="3200400"/>
          </a:xfrm>
        </p:spPr>
        <p:txBody>
          <a:bodyPr anchor="ctr"/>
          <a:lstStyle/>
          <a:p>
            <a:r>
              <a:rPr lang="en-US" sz="1800" b="1" dirty="0"/>
              <a:t>By:</a:t>
            </a:r>
            <a:br>
              <a:rPr lang="en-US" sz="1800" b="1" dirty="0"/>
            </a:br>
            <a:r>
              <a:rPr lang="en-US" sz="1800" dirty="0"/>
              <a:t>Marwan Abdelhamid:2206174</a:t>
            </a:r>
            <a:br>
              <a:rPr lang="en-US" sz="1800" dirty="0"/>
            </a:br>
            <a:r>
              <a:rPr lang="en-US" sz="1800" dirty="0"/>
              <a:t>aly waleed:22010443</a:t>
            </a:r>
            <a:br>
              <a:rPr lang="en-US" sz="1800" dirty="0"/>
            </a:br>
            <a:r>
              <a:rPr lang="en-US" sz="1800" dirty="0"/>
              <a:t>Mohamed nader:22011951</a:t>
            </a:r>
            <a:br>
              <a:rPr lang="en-US" sz="1800" dirty="0"/>
            </a:br>
            <a:r>
              <a:rPr lang="en-US" sz="1800" dirty="0"/>
              <a:t>peter hany:2306135</a:t>
            </a:r>
            <a:br>
              <a:rPr lang="en-US" sz="1800" dirty="0"/>
            </a:br>
            <a:r>
              <a:rPr lang="en-US" sz="1800" dirty="0" err="1"/>
              <a:t>ahmed</a:t>
            </a:r>
            <a:r>
              <a:rPr lang="en-US" sz="1800" dirty="0"/>
              <a:t> hamed:22011938</a:t>
            </a:r>
            <a:br>
              <a:rPr lang="en-US" sz="1800" dirty="0"/>
            </a:br>
            <a:r>
              <a:rPr lang="en-US" sz="1800" dirty="0" err="1"/>
              <a:t>philopater</a:t>
            </a:r>
            <a:r>
              <a:rPr lang="en-US" sz="1800" dirty="0"/>
              <a:t> awad:2206202</a:t>
            </a:r>
            <a:br>
              <a:rPr lang="en-US" sz="1800" dirty="0"/>
            </a:br>
            <a:r>
              <a:rPr lang="en-US" sz="1800" dirty="0"/>
              <a:t>Mahmoud Muhammed:2206213</a:t>
            </a:r>
          </a:p>
        </p:txBody>
      </p:sp>
      <p:sp>
        <p:nvSpPr>
          <p:cNvPr id="3" name="TextBox 2">
            <a:extLst>
              <a:ext uri="{FF2B5EF4-FFF2-40B4-BE49-F238E27FC236}">
                <a16:creationId xmlns:a16="http://schemas.microsoft.com/office/drawing/2014/main" id="{D05C78CC-C518-8637-4FD7-84F27CB0CD29}"/>
              </a:ext>
            </a:extLst>
          </p:cNvPr>
          <p:cNvSpPr txBox="1"/>
          <p:nvPr/>
        </p:nvSpPr>
        <p:spPr>
          <a:xfrm>
            <a:off x="8128000" y="1016000"/>
            <a:ext cx="3886200" cy="1077218"/>
          </a:xfrm>
          <a:prstGeom prst="rect">
            <a:avLst/>
          </a:prstGeom>
          <a:noFill/>
        </p:spPr>
        <p:txBody>
          <a:bodyPr wrap="square" rtlCol="0">
            <a:spAutoFit/>
          </a:bodyPr>
          <a:lstStyle/>
          <a:p>
            <a:r>
              <a:rPr lang="en-US" sz="3200" b="1" dirty="0"/>
              <a:t>SMART GARAGE </a:t>
            </a:r>
          </a:p>
          <a:p>
            <a:r>
              <a:rPr lang="en-US" sz="3200" b="1" dirty="0"/>
              <a:t> &amp; CAR PROJECT</a:t>
            </a:r>
            <a:endParaRPr lang="en-AE" sz="3200" b="1"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2676127" y="564452"/>
            <a:ext cx="7486444" cy="906644"/>
          </a:xfrm>
        </p:spPr>
        <p:txBody>
          <a:bodyPr>
            <a:normAutofit/>
          </a:bodyPr>
          <a:lstStyle/>
          <a:p>
            <a:r>
              <a:rPr lang="en-US" sz="2400" dirty="0"/>
              <a:t>2.LCD: </a:t>
            </a:r>
            <a:r>
              <a:rPr lang="en-US" b="0" dirty="0"/>
              <a:t>Installed inside the garage to display if any sensor is down or disabled.</a:t>
            </a:r>
          </a:p>
          <a:p>
            <a:endParaRPr lang="en-US" b="0" dirty="0"/>
          </a:p>
          <a:p>
            <a:endParaRPr lang="en-US" b="0" dirty="0"/>
          </a:p>
          <a:p>
            <a:endParaRPr lang="en-US" b="0" dirty="0"/>
          </a:p>
          <a:p>
            <a:endParaRPr lang="en-US" b="0" dirty="0"/>
          </a:p>
          <a:p>
            <a:endParaRPr lang="en-US" b="0" dirty="0"/>
          </a:p>
          <a:p>
            <a:endParaRPr lang="en-US" sz="24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15" name="TextBox 14">
            <a:extLst>
              <a:ext uri="{FF2B5EF4-FFF2-40B4-BE49-F238E27FC236}">
                <a16:creationId xmlns:a16="http://schemas.microsoft.com/office/drawing/2014/main" id="{4B944641-1C38-6B12-FAF4-4B8FF161E62E}"/>
              </a:ext>
            </a:extLst>
          </p:cNvPr>
          <p:cNvSpPr txBox="1"/>
          <p:nvPr/>
        </p:nvSpPr>
        <p:spPr>
          <a:xfrm>
            <a:off x="2676127" y="1430144"/>
            <a:ext cx="7243376" cy="800219"/>
          </a:xfrm>
          <a:prstGeom prst="rect">
            <a:avLst/>
          </a:prstGeom>
          <a:noFill/>
        </p:spPr>
        <p:txBody>
          <a:bodyPr wrap="square" rtlCol="0">
            <a:spAutoFit/>
          </a:bodyPr>
          <a:lstStyle/>
          <a:p>
            <a:r>
              <a:rPr lang="en-US" sz="2400" b="1" dirty="0"/>
              <a:t>3.GC522</a:t>
            </a:r>
            <a:r>
              <a:rPr lang="en-US" sz="2800" b="1" dirty="0"/>
              <a:t>: </a:t>
            </a:r>
            <a:r>
              <a:rPr lang="en-US" dirty="0"/>
              <a:t>Installed a GC522 that allows the user to enter the garage after swiping the right card on the pad.</a:t>
            </a:r>
            <a:endParaRPr lang="en-AE" sz="2400" b="1" dirty="0"/>
          </a:p>
        </p:txBody>
      </p:sp>
      <p:sp>
        <p:nvSpPr>
          <p:cNvPr id="17" name="TextBox 16">
            <a:extLst>
              <a:ext uri="{FF2B5EF4-FFF2-40B4-BE49-F238E27FC236}">
                <a16:creationId xmlns:a16="http://schemas.microsoft.com/office/drawing/2014/main" id="{F928CB8C-B507-BE68-2A70-F443EE792D5C}"/>
              </a:ext>
            </a:extLst>
          </p:cNvPr>
          <p:cNvSpPr txBox="1"/>
          <p:nvPr/>
        </p:nvSpPr>
        <p:spPr>
          <a:xfrm>
            <a:off x="2676126" y="2413337"/>
            <a:ext cx="7243376" cy="1015663"/>
          </a:xfrm>
          <a:prstGeom prst="rect">
            <a:avLst/>
          </a:prstGeom>
          <a:noFill/>
        </p:spPr>
        <p:txBody>
          <a:bodyPr wrap="square" rtlCol="0">
            <a:spAutoFit/>
          </a:bodyPr>
          <a:lstStyle/>
          <a:p>
            <a:r>
              <a:rPr lang="en-US" sz="2400" b="1" dirty="0"/>
              <a:t>4.Pushbutton:  </a:t>
            </a:r>
            <a:r>
              <a:rPr lang="en-US" dirty="0"/>
              <a:t>2 buttons Installed inside the garage one for the garage door and one for the parking shader, when you press once on each it either opens or closes the responding action.</a:t>
            </a:r>
            <a:endParaRPr lang="en-AE" sz="2400" b="1" dirty="0"/>
          </a:p>
        </p:txBody>
      </p:sp>
      <p:sp>
        <p:nvSpPr>
          <p:cNvPr id="23" name="TextBox 22">
            <a:extLst>
              <a:ext uri="{FF2B5EF4-FFF2-40B4-BE49-F238E27FC236}">
                <a16:creationId xmlns:a16="http://schemas.microsoft.com/office/drawing/2014/main" id="{CCF3AC6C-053F-11B8-84D7-B49BD11EB6A6}"/>
              </a:ext>
            </a:extLst>
          </p:cNvPr>
          <p:cNvSpPr txBox="1"/>
          <p:nvPr/>
        </p:nvSpPr>
        <p:spPr>
          <a:xfrm>
            <a:off x="2614395" y="3611974"/>
            <a:ext cx="7243375" cy="3724096"/>
          </a:xfrm>
          <a:prstGeom prst="rect">
            <a:avLst/>
          </a:prstGeom>
          <a:noFill/>
        </p:spPr>
        <p:txBody>
          <a:bodyPr wrap="square" rtlCol="0">
            <a:spAutoFit/>
          </a:bodyPr>
          <a:lstStyle/>
          <a:p>
            <a:r>
              <a:rPr lang="en-US" sz="2400" b="1" dirty="0"/>
              <a:t>5.motors:</a:t>
            </a:r>
          </a:p>
          <a:p>
            <a:r>
              <a:rPr lang="en-US" sz="2000" b="1" dirty="0"/>
              <a:t>1)Servo motor:</a:t>
            </a:r>
            <a:r>
              <a:rPr lang="en-US" dirty="0"/>
              <a:t> We use them for opening/closing the garage door or shader.</a:t>
            </a:r>
          </a:p>
          <a:p>
            <a:r>
              <a:rPr lang="en-US" sz="2000" b="1" dirty="0"/>
              <a:t>2</a:t>
            </a:r>
            <a:r>
              <a:rPr lang="en-US" sz="2000" dirty="0"/>
              <a:t>)</a:t>
            </a:r>
            <a:r>
              <a:rPr lang="en-US" sz="2000" b="1" dirty="0"/>
              <a:t>DC motor: </a:t>
            </a:r>
            <a:r>
              <a:rPr lang="en-US" dirty="0"/>
              <a:t> It’s the motor that is used for the car to power the wheels.</a:t>
            </a:r>
          </a:p>
          <a:p>
            <a:r>
              <a:rPr lang="en-US" sz="2000" b="1" dirty="0"/>
              <a:t>3)L298N </a:t>
            </a:r>
            <a:r>
              <a:rPr lang="en-US" sz="2000" b="1" dirty="0" err="1"/>
              <a:t>motordriver</a:t>
            </a:r>
            <a:r>
              <a:rPr lang="en-US" sz="2000" b="1" dirty="0"/>
              <a:t>: </a:t>
            </a:r>
            <a:r>
              <a:rPr lang="en-US" dirty="0"/>
              <a:t>works as a transformer to allow the dc motor to work. The ESP only outputs a certain value of volt which could be less than what the Dc motor needs to power the wheels so the l298n driver takes less voltage from the ESP and outputs more towards the DC motor</a:t>
            </a:r>
            <a:endParaRPr lang="en-US" sz="2400" b="1" dirty="0"/>
          </a:p>
          <a:p>
            <a:endParaRPr lang="en-US" sz="2000" b="1" dirty="0"/>
          </a:p>
          <a:p>
            <a:endParaRPr lang="en-AE" sz="2400" b="1"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8823C-E8D9-8423-7161-657958AFBF80}"/>
              </a:ext>
            </a:extLst>
          </p:cNvPr>
          <p:cNvSpPr txBox="1"/>
          <p:nvPr/>
        </p:nvSpPr>
        <p:spPr>
          <a:xfrm>
            <a:off x="7020044" y="304477"/>
            <a:ext cx="4872943" cy="2431435"/>
          </a:xfrm>
          <a:prstGeom prst="rect">
            <a:avLst/>
          </a:prstGeom>
          <a:noFill/>
        </p:spPr>
        <p:txBody>
          <a:bodyPr wrap="square" rtlCol="0">
            <a:spAutoFit/>
          </a:bodyPr>
          <a:lstStyle/>
          <a:p>
            <a:r>
              <a:rPr lang="en-US" sz="3200" b="1" dirty="0"/>
              <a:t>6.Speaker</a:t>
            </a:r>
            <a:r>
              <a:rPr lang="en-US" sz="3200" dirty="0"/>
              <a:t>:  </a:t>
            </a:r>
            <a:r>
              <a:rPr lang="en-US" sz="2400" dirty="0"/>
              <a:t>Installed with the GC522 and when the owner inputs swipes the card to enter their home the speaker works which convert electrical signals into acoustic waves which acts as a message</a:t>
            </a:r>
            <a:endParaRPr lang="en-AE" sz="2400" dirty="0"/>
          </a:p>
        </p:txBody>
      </p:sp>
      <p:sp>
        <p:nvSpPr>
          <p:cNvPr id="4" name="TextBox 3">
            <a:extLst>
              <a:ext uri="{FF2B5EF4-FFF2-40B4-BE49-F238E27FC236}">
                <a16:creationId xmlns:a16="http://schemas.microsoft.com/office/drawing/2014/main" id="{CCDFB011-DC50-2204-4301-22296DB1C6C4}"/>
              </a:ext>
            </a:extLst>
          </p:cNvPr>
          <p:cNvSpPr txBox="1"/>
          <p:nvPr/>
        </p:nvSpPr>
        <p:spPr>
          <a:xfrm>
            <a:off x="7020044" y="2665124"/>
            <a:ext cx="4791919" cy="1323439"/>
          </a:xfrm>
          <a:prstGeom prst="rect">
            <a:avLst/>
          </a:prstGeom>
          <a:noFill/>
        </p:spPr>
        <p:txBody>
          <a:bodyPr wrap="square" rtlCol="0">
            <a:spAutoFit/>
          </a:bodyPr>
          <a:lstStyle/>
          <a:p>
            <a:r>
              <a:rPr lang="en-US" sz="3200" b="1" dirty="0"/>
              <a:t>7.Switch: </a:t>
            </a:r>
            <a:r>
              <a:rPr lang="en-US" sz="2400" dirty="0"/>
              <a:t>used to switch on/off the whole project, and we installed one on the car.</a:t>
            </a:r>
            <a:endParaRPr lang="en-AE" sz="3200" b="1" dirty="0"/>
          </a:p>
        </p:txBody>
      </p:sp>
      <p:sp>
        <p:nvSpPr>
          <p:cNvPr id="7" name="TextBox 6">
            <a:extLst>
              <a:ext uri="{FF2B5EF4-FFF2-40B4-BE49-F238E27FC236}">
                <a16:creationId xmlns:a16="http://schemas.microsoft.com/office/drawing/2014/main" id="{A0C8C589-4F58-ADD4-DF83-3CE7A0DA9E3A}"/>
              </a:ext>
            </a:extLst>
          </p:cNvPr>
          <p:cNvSpPr txBox="1"/>
          <p:nvPr/>
        </p:nvSpPr>
        <p:spPr>
          <a:xfrm>
            <a:off x="7020043" y="4176270"/>
            <a:ext cx="4872943" cy="2062103"/>
          </a:xfrm>
          <a:prstGeom prst="rect">
            <a:avLst/>
          </a:prstGeom>
          <a:noFill/>
        </p:spPr>
        <p:txBody>
          <a:bodyPr wrap="square">
            <a:spAutoFit/>
          </a:bodyPr>
          <a:lstStyle/>
          <a:p>
            <a:r>
              <a:rPr lang="en-US" sz="2400" b="1" dirty="0"/>
              <a:t>8.Batteries:</a:t>
            </a:r>
          </a:p>
          <a:p>
            <a:r>
              <a:rPr lang="en-US" sz="2400" b="1" dirty="0"/>
              <a:t> </a:t>
            </a:r>
            <a:r>
              <a:rPr lang="en-US" b="1" dirty="0"/>
              <a:t>(1.5v): </a:t>
            </a:r>
            <a:r>
              <a:rPr lang="en-US" sz="2000" dirty="0"/>
              <a:t>4 batteries powering the </a:t>
            </a:r>
            <a:r>
              <a:rPr lang="en-US" sz="2000" dirty="0" err="1"/>
              <a:t>esp</a:t>
            </a:r>
            <a:r>
              <a:rPr lang="en-US" sz="2000" dirty="0"/>
              <a:t> on the car which lights the </a:t>
            </a:r>
            <a:r>
              <a:rPr lang="en-US" sz="2000" dirty="0" err="1"/>
              <a:t>leds</a:t>
            </a:r>
            <a:r>
              <a:rPr lang="en-US" sz="2000" dirty="0"/>
              <a:t> on the car and the buzzer.</a:t>
            </a:r>
          </a:p>
          <a:p>
            <a:r>
              <a:rPr lang="en-US" b="1" dirty="0"/>
              <a:t> (3.7v): </a:t>
            </a:r>
            <a:r>
              <a:rPr lang="en-US" sz="2000" dirty="0"/>
              <a:t>2 batteries that power L298N motor driver that powers the wheels.</a:t>
            </a:r>
            <a:endParaRPr lang="en-AE" b="1" dirty="0"/>
          </a:p>
        </p:txBody>
      </p:sp>
    </p:spTree>
    <p:extLst>
      <p:ext uri="{BB962C8B-B14F-4D97-AF65-F5344CB8AC3E}">
        <p14:creationId xmlns:p14="http://schemas.microsoft.com/office/powerpoint/2010/main" val="333792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3505-E5F2-DE00-62CE-652FE3B0E46D}"/>
              </a:ext>
            </a:extLst>
          </p:cNvPr>
          <p:cNvSpPr>
            <a:spLocks noGrp="1"/>
          </p:cNvSpPr>
          <p:nvPr>
            <p:ph type="ctrTitle"/>
          </p:nvPr>
        </p:nvSpPr>
        <p:spPr>
          <a:xfrm>
            <a:off x="3820160" y="897397"/>
            <a:ext cx="4179570" cy="641111"/>
          </a:xfrm>
        </p:spPr>
        <p:txBody>
          <a:bodyPr/>
          <a:lstStyle/>
          <a:p>
            <a:r>
              <a:rPr lang="en-US" b="1" dirty="0"/>
              <a:t>3.Frameworks:</a:t>
            </a:r>
            <a:endParaRPr lang="en-AE" b="1" dirty="0"/>
          </a:p>
        </p:txBody>
      </p:sp>
      <p:sp>
        <p:nvSpPr>
          <p:cNvPr id="3" name="Subtitle 2">
            <a:extLst>
              <a:ext uri="{FF2B5EF4-FFF2-40B4-BE49-F238E27FC236}">
                <a16:creationId xmlns:a16="http://schemas.microsoft.com/office/drawing/2014/main" id="{7453F76C-DDE9-9B74-617F-DFCD3BE65B56}"/>
              </a:ext>
            </a:extLst>
          </p:cNvPr>
          <p:cNvSpPr>
            <a:spLocks noGrp="1"/>
          </p:cNvSpPr>
          <p:nvPr>
            <p:ph type="subTitle" idx="1"/>
          </p:nvPr>
        </p:nvSpPr>
        <p:spPr>
          <a:xfrm>
            <a:off x="3820160" y="2577703"/>
            <a:ext cx="7183120" cy="2850181"/>
          </a:xfrm>
        </p:spPr>
        <p:txBody>
          <a:bodyPr>
            <a:normAutofit lnSpcReduction="10000"/>
          </a:bodyPr>
          <a:lstStyle/>
          <a:p>
            <a:r>
              <a:rPr lang="en-US" sz="2800" b="1" dirty="0"/>
              <a:t>Flutter</a:t>
            </a:r>
            <a:r>
              <a:rPr lang="en-US" sz="2600" b="1" dirty="0"/>
              <a:t>:</a:t>
            </a:r>
            <a:r>
              <a:rPr lang="en-US" sz="1900" dirty="0"/>
              <a:t> We used flutter to create our web site and application to control the sensors and devices that were used. We used flutter because of its </a:t>
            </a:r>
            <a:r>
              <a:rPr lang="en-US" sz="1900" dirty="0" err="1"/>
              <a:t>crossplatform</a:t>
            </a:r>
            <a:r>
              <a:rPr lang="en-US" sz="1900" dirty="0"/>
              <a:t> development that allowed to us run the single code on multiple platforms. We installed APK code on the web to open flutter mobile application which runs on IOS.</a:t>
            </a:r>
            <a:endParaRPr lang="en-AE" sz="2800" dirty="0"/>
          </a:p>
        </p:txBody>
      </p:sp>
      <p:sp>
        <p:nvSpPr>
          <p:cNvPr id="4" name="Slide Number Placeholder 3">
            <a:extLst>
              <a:ext uri="{FF2B5EF4-FFF2-40B4-BE49-F238E27FC236}">
                <a16:creationId xmlns:a16="http://schemas.microsoft.com/office/drawing/2014/main" id="{ACBDBAF2-3FCF-1EE0-A1FF-410EA1A1AE60}"/>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80016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9AC2-7559-9135-040E-225266CE84FB}"/>
              </a:ext>
            </a:extLst>
          </p:cNvPr>
          <p:cNvSpPr>
            <a:spLocks noGrp="1"/>
          </p:cNvSpPr>
          <p:nvPr>
            <p:ph type="ctrTitle"/>
          </p:nvPr>
        </p:nvSpPr>
        <p:spPr>
          <a:xfrm>
            <a:off x="4267200" y="472988"/>
            <a:ext cx="5953760" cy="488711"/>
          </a:xfrm>
        </p:spPr>
        <p:txBody>
          <a:bodyPr/>
          <a:lstStyle/>
          <a:p>
            <a:r>
              <a:rPr lang="en-US" b="1" dirty="0"/>
              <a:t>4.platforms</a:t>
            </a:r>
            <a:endParaRPr lang="en-AE" b="1" dirty="0"/>
          </a:p>
        </p:txBody>
      </p:sp>
      <p:sp>
        <p:nvSpPr>
          <p:cNvPr id="3" name="Subtitle 2">
            <a:extLst>
              <a:ext uri="{FF2B5EF4-FFF2-40B4-BE49-F238E27FC236}">
                <a16:creationId xmlns:a16="http://schemas.microsoft.com/office/drawing/2014/main" id="{9B7F1193-6D90-7644-00B3-0052DC33DD9C}"/>
              </a:ext>
            </a:extLst>
          </p:cNvPr>
          <p:cNvSpPr>
            <a:spLocks noGrp="1"/>
          </p:cNvSpPr>
          <p:nvPr>
            <p:ph type="subTitle" idx="1"/>
          </p:nvPr>
        </p:nvSpPr>
        <p:spPr>
          <a:xfrm>
            <a:off x="4267200" y="1402487"/>
            <a:ext cx="6471920" cy="1623211"/>
          </a:xfrm>
        </p:spPr>
        <p:txBody>
          <a:bodyPr>
            <a:normAutofit fontScale="85000" lnSpcReduction="10000"/>
          </a:bodyPr>
          <a:lstStyle/>
          <a:p>
            <a:r>
              <a:rPr lang="en-US" sz="2400" b="1" dirty="0" err="1"/>
              <a:t>Wokwi</a:t>
            </a:r>
            <a:r>
              <a:rPr lang="en-US" sz="2400" b="1" dirty="0"/>
              <a:t>:</a:t>
            </a:r>
            <a:r>
              <a:rPr lang="en-US" sz="2000" dirty="0"/>
              <a:t> </a:t>
            </a:r>
            <a:r>
              <a:rPr lang="en-US" sz="2000" dirty="0" err="1"/>
              <a:t>Wokwi</a:t>
            </a:r>
            <a:r>
              <a:rPr lang="en-US" sz="2000" dirty="0"/>
              <a:t> is a web-based tool or platform that simulates electronic sensors and projects. We used it to simulate or the sensors and motors working together in a small schema showing how they would work in a simulation.</a:t>
            </a:r>
            <a:endParaRPr lang="en-AE" sz="2400" b="1" dirty="0"/>
          </a:p>
        </p:txBody>
      </p:sp>
      <p:sp>
        <p:nvSpPr>
          <p:cNvPr id="4" name="Slide Number Placeholder 3">
            <a:extLst>
              <a:ext uri="{FF2B5EF4-FFF2-40B4-BE49-F238E27FC236}">
                <a16:creationId xmlns:a16="http://schemas.microsoft.com/office/drawing/2014/main" id="{F481C82F-F83C-8C33-8CE6-7E6F0AEDF8B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6" name="TextBox 5">
            <a:extLst>
              <a:ext uri="{FF2B5EF4-FFF2-40B4-BE49-F238E27FC236}">
                <a16:creationId xmlns:a16="http://schemas.microsoft.com/office/drawing/2014/main" id="{001AB7B7-EC39-2C3B-1BCA-A25A1683D9CB}"/>
              </a:ext>
            </a:extLst>
          </p:cNvPr>
          <p:cNvSpPr txBox="1"/>
          <p:nvPr/>
        </p:nvSpPr>
        <p:spPr>
          <a:xfrm>
            <a:off x="4267200" y="3429000"/>
            <a:ext cx="6471920" cy="2062103"/>
          </a:xfrm>
          <a:prstGeom prst="rect">
            <a:avLst/>
          </a:prstGeom>
          <a:noFill/>
        </p:spPr>
        <p:txBody>
          <a:bodyPr wrap="square">
            <a:spAutoFit/>
          </a:bodyPr>
          <a:lstStyle/>
          <a:p>
            <a:r>
              <a:rPr lang="en-US" sz="2000" b="1" dirty="0">
                <a:solidFill>
                  <a:schemeClr val="bg1"/>
                </a:solidFill>
              </a:rPr>
              <a:t>Hive-MQ: </a:t>
            </a:r>
            <a:r>
              <a:rPr lang="en-US" dirty="0">
                <a:solidFill>
                  <a:schemeClr val="bg1"/>
                </a:solidFill>
              </a:rPr>
              <a:t>Hive-</a:t>
            </a:r>
            <a:r>
              <a:rPr lang="en-US" dirty="0" err="1">
                <a:solidFill>
                  <a:schemeClr val="bg1"/>
                </a:solidFill>
              </a:rPr>
              <a:t>mq</a:t>
            </a:r>
            <a:r>
              <a:rPr lang="en-US" dirty="0">
                <a:solidFill>
                  <a:schemeClr val="bg1"/>
                </a:solidFill>
              </a:rPr>
              <a:t> is an MQTT broker which acts as a server between clients that receives messages and distributes them to the directed client. It ensures reliability even for large scale </a:t>
            </a:r>
            <a:r>
              <a:rPr lang="en-US" dirty="0" err="1">
                <a:solidFill>
                  <a:schemeClr val="bg1"/>
                </a:solidFill>
              </a:rPr>
              <a:t>iot</a:t>
            </a:r>
            <a:r>
              <a:rPr lang="en-US" dirty="0">
                <a:solidFill>
                  <a:schemeClr val="bg1"/>
                </a:solidFill>
              </a:rPr>
              <a:t> projects. It’s responsible for publishing/subscribing messages which is This is important for IoT applications where data integrity is needed. We used it for the flutter which we already subscribed and published with the same esp.</a:t>
            </a:r>
            <a:endParaRPr lang="en-AE" sz="2000" b="1" dirty="0">
              <a:solidFill>
                <a:schemeClr val="bg1"/>
              </a:solidFill>
            </a:endParaRPr>
          </a:p>
        </p:txBody>
      </p:sp>
    </p:spTree>
    <p:extLst>
      <p:ext uri="{BB962C8B-B14F-4D97-AF65-F5344CB8AC3E}">
        <p14:creationId xmlns:p14="http://schemas.microsoft.com/office/powerpoint/2010/main" val="307533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795A-3BB2-576B-BD3D-3B964B85E4F7}"/>
              </a:ext>
            </a:extLst>
          </p:cNvPr>
          <p:cNvSpPr>
            <a:spLocks noGrp="1"/>
          </p:cNvSpPr>
          <p:nvPr>
            <p:ph type="title"/>
          </p:nvPr>
        </p:nvSpPr>
        <p:spPr>
          <a:xfrm>
            <a:off x="3616960" y="492280"/>
            <a:ext cx="5093286" cy="988674"/>
          </a:xfrm>
        </p:spPr>
        <p:txBody>
          <a:bodyPr>
            <a:normAutofit/>
          </a:bodyPr>
          <a:lstStyle/>
          <a:p>
            <a:r>
              <a:rPr lang="en-US" sz="3600" b="1" dirty="0"/>
              <a:t>Hive-</a:t>
            </a:r>
            <a:r>
              <a:rPr lang="en-US" sz="3600" b="1" dirty="0" err="1"/>
              <a:t>mq</a:t>
            </a:r>
            <a:r>
              <a:rPr lang="en-US" sz="3600" b="1" dirty="0"/>
              <a:t> readings</a:t>
            </a:r>
          </a:p>
        </p:txBody>
      </p:sp>
      <p:pic>
        <p:nvPicPr>
          <p:cNvPr id="9" name="Content Placeholder 8" descr="A screenshot of a computer&#10;&#10;Description automatically generated">
            <a:extLst>
              <a:ext uri="{FF2B5EF4-FFF2-40B4-BE49-F238E27FC236}">
                <a16:creationId xmlns:a16="http://schemas.microsoft.com/office/drawing/2014/main" id="{3B545049-49A4-B92B-6998-B5267A4F0D10}"/>
              </a:ext>
            </a:extLst>
          </p:cNvPr>
          <p:cNvPicPr>
            <a:picLocks noGrp="1" noChangeAspect="1"/>
          </p:cNvPicPr>
          <p:nvPr>
            <p:ph sz="half" idx="15"/>
          </p:nvPr>
        </p:nvPicPr>
        <p:blipFill>
          <a:blip r:embed="rId2"/>
          <a:stretch>
            <a:fillRect/>
          </a:stretch>
        </p:blipFill>
        <p:spPr>
          <a:xfrm>
            <a:off x="0" y="1719446"/>
            <a:ext cx="5275385" cy="4188985"/>
          </a:xfrm>
        </p:spPr>
      </p:pic>
      <p:pic>
        <p:nvPicPr>
          <p:cNvPr id="11" name="Content Placeholder 10" descr="A screenshot of a computer&#10;&#10;Description automatically generated">
            <a:extLst>
              <a:ext uri="{FF2B5EF4-FFF2-40B4-BE49-F238E27FC236}">
                <a16:creationId xmlns:a16="http://schemas.microsoft.com/office/drawing/2014/main" id="{F40C8B45-1767-AB54-4F69-5DEBDB22747C}"/>
              </a:ext>
            </a:extLst>
          </p:cNvPr>
          <p:cNvPicPr>
            <a:picLocks noGrp="1" noChangeAspect="1"/>
          </p:cNvPicPr>
          <p:nvPr>
            <p:ph sz="half" idx="14"/>
          </p:nvPr>
        </p:nvPicPr>
        <p:blipFill>
          <a:blip r:embed="rId3"/>
          <a:stretch>
            <a:fillRect/>
          </a:stretch>
        </p:blipFill>
        <p:spPr>
          <a:xfrm>
            <a:off x="5650523" y="1719447"/>
            <a:ext cx="6119446" cy="4188984"/>
          </a:xfrm>
        </p:spPr>
      </p:pic>
      <p:sp>
        <p:nvSpPr>
          <p:cNvPr id="7" name="Slide Number Placeholder 6">
            <a:extLst>
              <a:ext uri="{FF2B5EF4-FFF2-40B4-BE49-F238E27FC236}">
                <a16:creationId xmlns:a16="http://schemas.microsoft.com/office/drawing/2014/main" id="{8C416A4A-F62C-9B6A-1F9A-989751A60113}"/>
              </a:ext>
            </a:extLst>
          </p:cNvPr>
          <p:cNvSpPr>
            <a:spLocks noGrp="1"/>
          </p:cNvSpPr>
          <p:nvPr>
            <p:ph type="sldNum" sz="quarter" idx="13"/>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61692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ECC50D-95D0-0D8C-4343-93AB844AD179}"/>
              </a:ext>
            </a:extLst>
          </p:cNvPr>
          <p:cNvSpPr txBox="1"/>
          <p:nvPr/>
        </p:nvSpPr>
        <p:spPr>
          <a:xfrm>
            <a:off x="6096000" y="6052247"/>
            <a:ext cx="5733772" cy="448990"/>
          </a:xfrm>
          <a:prstGeom prst="rect">
            <a:avLst/>
          </a:prstGeom>
        </p:spPr>
        <p:txBody>
          <a:bodyPr vert="horz" lIns="91440" tIns="45720" rIns="91440" bIns="45720" rtlCol="0" anchor="ctr">
            <a:normAutofit/>
          </a:bodyPr>
          <a:lstStyle/>
          <a:p>
            <a:pPr>
              <a:lnSpc>
                <a:spcPct val="90000"/>
              </a:lnSpc>
              <a:spcBef>
                <a:spcPts val="1000"/>
              </a:spcBef>
            </a:pPr>
            <a:r>
              <a:rPr lang="en-US" sz="1500" b="1" kern="1200" spc="50" baseline="0" dirty="0"/>
              <a:t>We also used IOS for flutter and used esp 32 for our hardware.</a:t>
            </a:r>
          </a:p>
        </p:txBody>
      </p:sp>
      <p:pic>
        <p:nvPicPr>
          <p:cNvPr id="5" name="Picture 4" descr="A screenshot of a computer&#10;&#10;Description automatically generated">
            <a:extLst>
              <a:ext uri="{FF2B5EF4-FFF2-40B4-BE49-F238E27FC236}">
                <a16:creationId xmlns:a16="http://schemas.microsoft.com/office/drawing/2014/main" id="{01A0A0A4-147B-910A-EC9E-87B7A9506934}"/>
              </a:ext>
            </a:extLst>
          </p:cNvPr>
          <p:cNvPicPr>
            <a:picLocks noChangeAspect="1"/>
          </p:cNvPicPr>
          <p:nvPr/>
        </p:nvPicPr>
        <p:blipFill>
          <a:blip r:embed="rId2"/>
          <a:stretch>
            <a:fillRect/>
          </a:stretch>
        </p:blipFill>
        <p:spPr>
          <a:xfrm>
            <a:off x="289559" y="1535323"/>
            <a:ext cx="6162041" cy="4591157"/>
          </a:xfrm>
          <a:prstGeom prst="rect">
            <a:avLst/>
          </a:prstGeom>
          <a:noFill/>
        </p:spPr>
      </p:pic>
      <p:sp>
        <p:nvSpPr>
          <p:cNvPr id="3" name="Subtitle 2">
            <a:extLst>
              <a:ext uri="{FF2B5EF4-FFF2-40B4-BE49-F238E27FC236}">
                <a16:creationId xmlns:a16="http://schemas.microsoft.com/office/drawing/2014/main" id="{9FE6D64E-E426-BB77-7F5A-7D3F855B6D39}"/>
              </a:ext>
            </a:extLst>
          </p:cNvPr>
          <p:cNvSpPr>
            <a:spLocks noGrp="1"/>
          </p:cNvSpPr>
          <p:nvPr>
            <p:ph sz="half" idx="14"/>
          </p:nvPr>
        </p:nvSpPr>
        <p:spPr>
          <a:xfrm>
            <a:off x="7088366" y="2205695"/>
            <a:ext cx="4104640" cy="4071047"/>
          </a:xfrm>
        </p:spPr>
        <p:txBody>
          <a:bodyPr>
            <a:normAutofit fontScale="92500" lnSpcReduction="10000"/>
          </a:bodyPr>
          <a:lstStyle/>
          <a:p>
            <a:pPr>
              <a:lnSpc>
                <a:spcPct val="90000"/>
              </a:lnSpc>
            </a:pPr>
            <a:r>
              <a:rPr lang="en-US" b="1" dirty="0"/>
              <a:t>Firebase:</a:t>
            </a:r>
            <a:r>
              <a:rPr lang="en-US" dirty="0"/>
              <a:t> Firebase Realtime Database is a NoSQL cloud database that allows you to store and sync data between your users. Which is useful for apps with real time updates. We use </a:t>
            </a:r>
            <a:r>
              <a:rPr lang="en-US" b="1" dirty="0" err="1"/>
              <a:t>Firestore</a:t>
            </a:r>
            <a:r>
              <a:rPr lang="en-US" dirty="0"/>
              <a:t> which is a feature within Firebase which is a cloud database which is more scalable than real time databases that helps us store user details.</a:t>
            </a:r>
          </a:p>
          <a:p>
            <a:pPr>
              <a:lnSpc>
                <a:spcPct val="90000"/>
              </a:lnSpc>
            </a:pPr>
            <a:r>
              <a:rPr lang="en-US" dirty="0"/>
              <a:t>We also use Fire base authentication which provide various easy to use authentication services like email/password, phone authentication, and federated identity providers which are big sites that need to keep their user data hidden.</a:t>
            </a:r>
            <a:endParaRPr lang="en-AE" dirty="0"/>
          </a:p>
        </p:txBody>
      </p:sp>
      <p:sp>
        <p:nvSpPr>
          <p:cNvPr id="4" name="Slide Number Placeholder 3">
            <a:extLst>
              <a:ext uri="{FF2B5EF4-FFF2-40B4-BE49-F238E27FC236}">
                <a16:creationId xmlns:a16="http://schemas.microsoft.com/office/drawing/2014/main" id="{20A9DC51-83A4-1086-FC5C-5F741EEB3F1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
        <p:nvSpPr>
          <p:cNvPr id="6" name="TextBox 5">
            <a:extLst>
              <a:ext uri="{FF2B5EF4-FFF2-40B4-BE49-F238E27FC236}">
                <a16:creationId xmlns:a16="http://schemas.microsoft.com/office/drawing/2014/main" id="{C1D3A5AD-7C16-E9FF-FDAD-EF102C1B24D2}"/>
              </a:ext>
            </a:extLst>
          </p:cNvPr>
          <p:cNvSpPr txBox="1"/>
          <p:nvPr/>
        </p:nvSpPr>
        <p:spPr>
          <a:xfrm>
            <a:off x="772160" y="538480"/>
            <a:ext cx="4754880" cy="707886"/>
          </a:xfrm>
          <a:prstGeom prst="rect">
            <a:avLst/>
          </a:prstGeom>
          <a:noFill/>
        </p:spPr>
        <p:txBody>
          <a:bodyPr wrap="square" rtlCol="0">
            <a:spAutoFit/>
          </a:bodyPr>
          <a:lstStyle/>
          <a:p>
            <a:r>
              <a:rPr lang="en-US" sz="2000" b="1" dirty="0"/>
              <a:t>User login and authentication via web or mobile application.</a:t>
            </a:r>
          </a:p>
        </p:txBody>
      </p:sp>
    </p:spTree>
    <p:extLst>
      <p:ext uri="{BB962C8B-B14F-4D97-AF65-F5344CB8AC3E}">
        <p14:creationId xmlns:p14="http://schemas.microsoft.com/office/powerpoint/2010/main" val="125204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0500-4571-10F2-46F3-3FBCD552C990}"/>
              </a:ext>
            </a:extLst>
          </p:cNvPr>
          <p:cNvSpPr>
            <a:spLocks noGrp="1"/>
          </p:cNvSpPr>
          <p:nvPr>
            <p:ph type="title"/>
          </p:nvPr>
        </p:nvSpPr>
        <p:spPr>
          <a:xfrm>
            <a:off x="732693" y="136526"/>
            <a:ext cx="10515600" cy="891809"/>
          </a:xfrm>
        </p:spPr>
        <p:txBody>
          <a:bodyPr/>
          <a:lstStyle/>
          <a:p>
            <a:r>
              <a:rPr lang="en-US" dirty="0"/>
              <a:t>Fire base profile settings</a:t>
            </a:r>
          </a:p>
        </p:txBody>
      </p:sp>
      <p:sp>
        <p:nvSpPr>
          <p:cNvPr id="4" name="Slide Number Placeholder 3">
            <a:extLst>
              <a:ext uri="{FF2B5EF4-FFF2-40B4-BE49-F238E27FC236}">
                <a16:creationId xmlns:a16="http://schemas.microsoft.com/office/drawing/2014/main" id="{96010DAF-5E14-FDA3-D93C-995F6CF0EF95}"/>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6" name="Picture 5" descr="A screenshot of a computer&#10;&#10;Description automatically generated">
            <a:extLst>
              <a:ext uri="{FF2B5EF4-FFF2-40B4-BE49-F238E27FC236}">
                <a16:creationId xmlns:a16="http://schemas.microsoft.com/office/drawing/2014/main" id="{0F81252B-119A-401B-6E56-E5DB81F263A9}"/>
              </a:ext>
            </a:extLst>
          </p:cNvPr>
          <p:cNvPicPr>
            <a:picLocks noChangeAspect="1"/>
          </p:cNvPicPr>
          <p:nvPr/>
        </p:nvPicPr>
        <p:blipFill>
          <a:blip r:embed="rId2"/>
          <a:stretch>
            <a:fillRect/>
          </a:stretch>
        </p:blipFill>
        <p:spPr>
          <a:xfrm>
            <a:off x="0" y="1066800"/>
            <a:ext cx="12192000" cy="5791200"/>
          </a:xfrm>
          <a:prstGeom prst="rect">
            <a:avLst/>
          </a:prstGeom>
        </p:spPr>
      </p:pic>
    </p:spTree>
    <p:extLst>
      <p:ext uri="{BB962C8B-B14F-4D97-AF65-F5344CB8AC3E}">
        <p14:creationId xmlns:p14="http://schemas.microsoft.com/office/powerpoint/2010/main" val="328540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4B41-F82C-E539-0331-2264ADD4A51E}"/>
              </a:ext>
            </a:extLst>
          </p:cNvPr>
          <p:cNvSpPr>
            <a:spLocks noGrp="1"/>
          </p:cNvSpPr>
          <p:nvPr>
            <p:ph type="title"/>
          </p:nvPr>
        </p:nvSpPr>
        <p:spPr>
          <a:xfrm>
            <a:off x="4472169" y="269154"/>
            <a:ext cx="3247662" cy="958850"/>
          </a:xfrm>
        </p:spPr>
        <p:txBody>
          <a:bodyPr>
            <a:normAutofit/>
          </a:bodyPr>
          <a:lstStyle/>
          <a:p>
            <a:r>
              <a:rPr lang="en-US" sz="3600" b="1" dirty="0"/>
              <a:t>5.Circuits:</a:t>
            </a:r>
          </a:p>
        </p:txBody>
      </p:sp>
      <p:sp>
        <p:nvSpPr>
          <p:cNvPr id="5" name="Slide Number Placeholder 4">
            <a:extLst>
              <a:ext uri="{FF2B5EF4-FFF2-40B4-BE49-F238E27FC236}">
                <a16:creationId xmlns:a16="http://schemas.microsoft.com/office/drawing/2014/main" id="{90DBB67B-9635-6B71-460E-8E2DF668A8A7}"/>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9" name="Picture 8">
            <a:extLst>
              <a:ext uri="{FF2B5EF4-FFF2-40B4-BE49-F238E27FC236}">
                <a16:creationId xmlns:a16="http://schemas.microsoft.com/office/drawing/2014/main" id="{900D35B7-271E-D7D4-7B0A-AB435208A557}"/>
              </a:ext>
            </a:extLst>
          </p:cNvPr>
          <p:cNvPicPr>
            <a:picLocks noChangeAspect="1"/>
          </p:cNvPicPr>
          <p:nvPr/>
        </p:nvPicPr>
        <p:blipFill>
          <a:blip r:embed="rId2"/>
          <a:stretch>
            <a:fillRect/>
          </a:stretch>
        </p:blipFill>
        <p:spPr>
          <a:xfrm>
            <a:off x="635000" y="1523935"/>
            <a:ext cx="11287760" cy="5014976"/>
          </a:xfrm>
          <a:prstGeom prst="rect">
            <a:avLst/>
          </a:prstGeom>
        </p:spPr>
      </p:pic>
      <p:sp>
        <p:nvSpPr>
          <p:cNvPr id="10" name="TextBox 9">
            <a:extLst>
              <a:ext uri="{FF2B5EF4-FFF2-40B4-BE49-F238E27FC236}">
                <a16:creationId xmlns:a16="http://schemas.microsoft.com/office/drawing/2014/main" id="{17DCC86C-4865-2294-9EFA-0AB27B1BD5F1}"/>
              </a:ext>
            </a:extLst>
          </p:cNvPr>
          <p:cNvSpPr txBox="1"/>
          <p:nvPr/>
        </p:nvSpPr>
        <p:spPr>
          <a:xfrm>
            <a:off x="635000" y="1191304"/>
            <a:ext cx="3464560" cy="369332"/>
          </a:xfrm>
          <a:prstGeom prst="rect">
            <a:avLst/>
          </a:prstGeom>
          <a:noFill/>
        </p:spPr>
        <p:txBody>
          <a:bodyPr wrap="square" rtlCol="0">
            <a:spAutoFit/>
          </a:bodyPr>
          <a:lstStyle/>
          <a:p>
            <a:r>
              <a:rPr lang="en-US" dirty="0"/>
              <a:t>1.Entering the garage</a:t>
            </a:r>
          </a:p>
        </p:txBody>
      </p:sp>
    </p:spTree>
    <p:extLst>
      <p:ext uri="{BB962C8B-B14F-4D97-AF65-F5344CB8AC3E}">
        <p14:creationId xmlns:p14="http://schemas.microsoft.com/office/powerpoint/2010/main" val="1496929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ADA6B8-A6D1-1DF6-FEC4-9FB9BA410BAF}"/>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5" name="TextBox 4">
            <a:extLst>
              <a:ext uri="{FF2B5EF4-FFF2-40B4-BE49-F238E27FC236}">
                <a16:creationId xmlns:a16="http://schemas.microsoft.com/office/drawing/2014/main" id="{18132CB2-703B-44FA-53D4-D18872E545CD}"/>
              </a:ext>
            </a:extLst>
          </p:cNvPr>
          <p:cNvSpPr txBox="1"/>
          <p:nvPr/>
        </p:nvSpPr>
        <p:spPr>
          <a:xfrm>
            <a:off x="558800" y="985520"/>
            <a:ext cx="4348480" cy="369332"/>
          </a:xfrm>
          <a:prstGeom prst="rect">
            <a:avLst/>
          </a:prstGeom>
          <a:noFill/>
        </p:spPr>
        <p:txBody>
          <a:bodyPr wrap="square" rtlCol="0">
            <a:spAutoFit/>
          </a:bodyPr>
          <a:lstStyle/>
          <a:p>
            <a:r>
              <a:rPr lang="en-US" dirty="0"/>
              <a:t>2.Inside the garage</a:t>
            </a:r>
          </a:p>
        </p:txBody>
      </p:sp>
      <p:pic>
        <p:nvPicPr>
          <p:cNvPr id="7" name="Picture 6">
            <a:extLst>
              <a:ext uri="{FF2B5EF4-FFF2-40B4-BE49-F238E27FC236}">
                <a16:creationId xmlns:a16="http://schemas.microsoft.com/office/drawing/2014/main" id="{4B996E6E-6868-3585-71DD-A53C4869D03A}"/>
              </a:ext>
            </a:extLst>
          </p:cNvPr>
          <p:cNvPicPr>
            <a:picLocks noChangeAspect="1"/>
          </p:cNvPicPr>
          <p:nvPr/>
        </p:nvPicPr>
        <p:blipFill>
          <a:blip r:embed="rId2"/>
          <a:stretch>
            <a:fillRect/>
          </a:stretch>
        </p:blipFill>
        <p:spPr>
          <a:xfrm>
            <a:off x="4012136" y="109074"/>
            <a:ext cx="7621064" cy="6639852"/>
          </a:xfrm>
          <a:prstGeom prst="rect">
            <a:avLst/>
          </a:prstGeom>
        </p:spPr>
      </p:pic>
    </p:spTree>
    <p:extLst>
      <p:ext uri="{BB962C8B-B14F-4D97-AF65-F5344CB8AC3E}">
        <p14:creationId xmlns:p14="http://schemas.microsoft.com/office/powerpoint/2010/main" val="362310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965522" y="254642"/>
            <a:ext cx="3201365" cy="556369"/>
          </a:xfrm>
        </p:spPr>
        <p:txBody>
          <a:bodyPr anchor="b"/>
          <a:lstStyle/>
          <a:p>
            <a:r>
              <a:rPr lang="en-US" b="1" dirty="0"/>
              <a:t>7.simulation</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pic>
        <p:nvPicPr>
          <p:cNvPr id="6" name="Picture 5">
            <a:extLst>
              <a:ext uri="{FF2B5EF4-FFF2-40B4-BE49-F238E27FC236}">
                <a16:creationId xmlns:a16="http://schemas.microsoft.com/office/drawing/2014/main" id="{A8A330DB-BCDC-69C9-A097-C9912142F78B}"/>
              </a:ext>
            </a:extLst>
          </p:cNvPr>
          <p:cNvPicPr>
            <a:picLocks noChangeAspect="1"/>
          </p:cNvPicPr>
          <p:nvPr/>
        </p:nvPicPr>
        <p:blipFill>
          <a:blip r:embed="rId3"/>
          <a:stretch>
            <a:fillRect/>
          </a:stretch>
        </p:blipFill>
        <p:spPr>
          <a:xfrm>
            <a:off x="4166887" y="973297"/>
            <a:ext cx="7563906" cy="5630061"/>
          </a:xfrm>
          <a:prstGeom prst="rect">
            <a:avLst/>
          </a:prstGeom>
        </p:spPr>
      </p:pic>
      <p:cxnSp>
        <p:nvCxnSpPr>
          <p:cNvPr id="9" name="Straight Arrow Connector 8">
            <a:extLst>
              <a:ext uri="{FF2B5EF4-FFF2-40B4-BE49-F238E27FC236}">
                <a16:creationId xmlns:a16="http://schemas.microsoft.com/office/drawing/2014/main" id="{69F88B7E-A691-5B9A-AFF0-7955101EDC8B}"/>
              </a:ext>
            </a:extLst>
          </p:cNvPr>
          <p:cNvCxnSpPr/>
          <p:nvPr/>
        </p:nvCxnSpPr>
        <p:spPr>
          <a:xfrm>
            <a:off x="2772137" y="2384385"/>
            <a:ext cx="2118167" cy="1157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94317EC5-EA87-4020-726E-B4E79676A0FD}"/>
              </a:ext>
            </a:extLst>
          </p:cNvPr>
          <p:cNvSpPr txBox="1"/>
          <p:nvPr/>
        </p:nvSpPr>
        <p:spPr>
          <a:xfrm>
            <a:off x="1409218" y="2130800"/>
            <a:ext cx="1331089" cy="369332"/>
          </a:xfrm>
          <a:prstGeom prst="rect">
            <a:avLst/>
          </a:prstGeom>
          <a:noFill/>
        </p:spPr>
        <p:txBody>
          <a:bodyPr wrap="square" rtlCol="0">
            <a:spAutoFit/>
          </a:bodyPr>
          <a:lstStyle/>
          <a:p>
            <a:r>
              <a:rPr lang="en-US" dirty="0"/>
              <a:t>GAS Sensor</a:t>
            </a:r>
          </a:p>
        </p:txBody>
      </p:sp>
      <p:cxnSp>
        <p:nvCxnSpPr>
          <p:cNvPr id="12" name="Straight Arrow Connector 11">
            <a:extLst>
              <a:ext uri="{FF2B5EF4-FFF2-40B4-BE49-F238E27FC236}">
                <a16:creationId xmlns:a16="http://schemas.microsoft.com/office/drawing/2014/main" id="{ABAA5DC7-D58B-8791-EE95-21F74CECCCE8}"/>
              </a:ext>
            </a:extLst>
          </p:cNvPr>
          <p:cNvCxnSpPr/>
          <p:nvPr/>
        </p:nvCxnSpPr>
        <p:spPr>
          <a:xfrm>
            <a:off x="5197033" y="682906"/>
            <a:ext cx="787078" cy="7407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182E025-86E1-41D3-B06D-1B85ED0F4761}"/>
              </a:ext>
            </a:extLst>
          </p:cNvPr>
          <p:cNvSpPr txBox="1"/>
          <p:nvPr/>
        </p:nvSpPr>
        <p:spPr>
          <a:xfrm>
            <a:off x="4409954" y="254642"/>
            <a:ext cx="1273216" cy="646331"/>
          </a:xfrm>
          <a:prstGeom prst="rect">
            <a:avLst/>
          </a:prstGeom>
          <a:noFill/>
        </p:spPr>
        <p:txBody>
          <a:bodyPr wrap="square" rtlCol="0">
            <a:spAutoFit/>
          </a:bodyPr>
          <a:lstStyle/>
          <a:p>
            <a:r>
              <a:rPr lang="en-US" dirty="0"/>
              <a:t>RAINDROP Sensor</a:t>
            </a:r>
          </a:p>
        </p:txBody>
      </p:sp>
      <p:cxnSp>
        <p:nvCxnSpPr>
          <p:cNvPr id="16" name="Straight Arrow Connector 15">
            <a:extLst>
              <a:ext uri="{FF2B5EF4-FFF2-40B4-BE49-F238E27FC236}">
                <a16:creationId xmlns:a16="http://schemas.microsoft.com/office/drawing/2014/main" id="{D1ECCE61-5DF5-735F-6AB1-B7F8990EB6BC}"/>
              </a:ext>
            </a:extLst>
          </p:cNvPr>
          <p:cNvCxnSpPr/>
          <p:nvPr/>
        </p:nvCxnSpPr>
        <p:spPr>
          <a:xfrm flipH="1">
            <a:off x="8183301" y="973297"/>
            <a:ext cx="729205" cy="8786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F2B8A272-94D8-BD01-DF6A-61C12C7C5EC1}"/>
              </a:ext>
            </a:extLst>
          </p:cNvPr>
          <p:cNvSpPr txBox="1"/>
          <p:nvPr/>
        </p:nvSpPr>
        <p:spPr>
          <a:xfrm>
            <a:off x="8322197" y="358815"/>
            <a:ext cx="1643606" cy="369332"/>
          </a:xfrm>
          <a:prstGeom prst="rect">
            <a:avLst/>
          </a:prstGeom>
          <a:noFill/>
        </p:spPr>
        <p:txBody>
          <a:bodyPr wrap="square" rtlCol="0">
            <a:spAutoFit/>
          </a:bodyPr>
          <a:lstStyle/>
          <a:p>
            <a:r>
              <a:rPr lang="en-US" dirty="0"/>
              <a:t>PIR Sensor</a:t>
            </a:r>
          </a:p>
        </p:txBody>
      </p:sp>
      <p:sp>
        <p:nvSpPr>
          <p:cNvPr id="21" name="TextBox 20">
            <a:extLst>
              <a:ext uri="{FF2B5EF4-FFF2-40B4-BE49-F238E27FC236}">
                <a16:creationId xmlns:a16="http://schemas.microsoft.com/office/drawing/2014/main" id="{A3FC97E0-D0C2-1135-BA84-60FB1CD985A4}"/>
              </a:ext>
            </a:extLst>
          </p:cNvPr>
          <p:cNvSpPr txBox="1"/>
          <p:nvPr/>
        </p:nvSpPr>
        <p:spPr>
          <a:xfrm>
            <a:off x="96584" y="1078676"/>
            <a:ext cx="2625267" cy="954107"/>
          </a:xfrm>
          <a:prstGeom prst="rect">
            <a:avLst/>
          </a:prstGeom>
          <a:noFill/>
        </p:spPr>
        <p:txBody>
          <a:bodyPr wrap="square" rtlCol="0">
            <a:spAutoFit/>
          </a:bodyPr>
          <a:lstStyle/>
          <a:p>
            <a:r>
              <a:rPr lang="en-US" sz="2800" b="1" dirty="0"/>
              <a:t>1.Sensors, motors</a:t>
            </a:r>
          </a:p>
        </p:txBody>
      </p:sp>
    </p:spTree>
    <p:extLst>
      <p:ext uri="{BB962C8B-B14F-4D97-AF65-F5344CB8AC3E}">
        <p14:creationId xmlns:p14="http://schemas.microsoft.com/office/powerpoint/2010/main" val="279182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69900" y="553085"/>
            <a:ext cx="2895600" cy="1325563"/>
          </a:xfrm>
        </p:spPr>
        <p:txBody>
          <a:bodyPr>
            <a:normAutofit/>
          </a:bodyPr>
          <a:lstStyle/>
          <a:p>
            <a:r>
              <a:rPr lang="en-US" sz="3200" b="1" dirty="0"/>
              <a:t>Content</a:t>
            </a:r>
            <a:r>
              <a:rPr lang="en-US" sz="3200" dirty="0"/>
              <a:t>:</a:t>
            </a:r>
            <a:br>
              <a:rPr lang="en-US" sz="3200" dirty="0"/>
            </a:br>
            <a:endParaRPr lang="en-US" sz="32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469900" y="2420013"/>
            <a:ext cx="2895600" cy="4073384"/>
          </a:xfrm>
        </p:spPr>
        <p:txBody>
          <a:bodyPr>
            <a:normAutofit fontScale="32500" lnSpcReduction="20000"/>
          </a:bodyPr>
          <a:lstStyle/>
          <a:p>
            <a:r>
              <a:rPr lang="en-US" sz="4000" b="1" dirty="0"/>
              <a:t>1.Theoretical base</a:t>
            </a:r>
          </a:p>
          <a:p>
            <a:r>
              <a:rPr lang="en-US" sz="4000" b="1" dirty="0"/>
              <a:t>2.Components</a:t>
            </a:r>
          </a:p>
          <a:p>
            <a:r>
              <a:rPr lang="en-US" sz="4000" b="1" dirty="0"/>
              <a:t>3.Frameworks</a:t>
            </a:r>
          </a:p>
          <a:p>
            <a:r>
              <a:rPr lang="en-US" sz="4000" b="1" dirty="0"/>
              <a:t>4.Platforms</a:t>
            </a:r>
          </a:p>
          <a:p>
            <a:r>
              <a:rPr lang="en-US" sz="4000" b="1" dirty="0"/>
              <a:t>5.Circuits</a:t>
            </a:r>
          </a:p>
          <a:p>
            <a:r>
              <a:rPr lang="en-US" sz="4000" b="1" dirty="0"/>
              <a:t>6.Logic</a:t>
            </a:r>
          </a:p>
          <a:p>
            <a:r>
              <a:rPr lang="en-US" sz="4000" b="1" dirty="0"/>
              <a:t>7.Simulation</a:t>
            </a:r>
          </a:p>
          <a:p>
            <a:r>
              <a:rPr lang="en-US" sz="4000" b="1" dirty="0"/>
              <a:t>8.CAR</a:t>
            </a:r>
          </a:p>
          <a:p>
            <a:r>
              <a:rPr lang="en-US" sz="4000" b="1" dirty="0"/>
              <a:t>9.Flutter mobile/web application</a:t>
            </a:r>
          </a:p>
          <a:p>
            <a:r>
              <a:rPr lang="en-US" sz="4000" b="1" dirty="0"/>
              <a:t>10.Cyber security bonus</a:t>
            </a:r>
          </a:p>
          <a:p>
            <a:r>
              <a:rPr lang="en-US" sz="4300" dirty="0"/>
              <a:t>11.output</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1DADC0A7-A53E-14D5-419C-45723D1C7835}"/>
              </a:ext>
            </a:extLst>
          </p:cNvPr>
          <p:cNvSpPr>
            <a:spLocks noGrp="1"/>
          </p:cNvSpPr>
          <p:nvPr>
            <p:ph type="body" idx="1"/>
          </p:nvPr>
        </p:nvSpPr>
        <p:spPr>
          <a:xfrm>
            <a:off x="7069778" y="1325565"/>
            <a:ext cx="3701404" cy="701040"/>
          </a:xfrm>
        </p:spPr>
        <p:txBody>
          <a:bodyPr>
            <a:normAutofit fontScale="32500" lnSpcReduction="20000"/>
          </a:bodyPr>
          <a:lstStyle/>
          <a:p>
            <a:r>
              <a:rPr lang="en-US" sz="8600" dirty="0"/>
              <a:t>2.Garage 3D model By Fusion.</a:t>
            </a:r>
            <a:endParaRPr lang="en-US" sz="41400" dirty="0"/>
          </a:p>
          <a:p>
            <a:endParaRPr lang="en-US" sz="7100" dirty="0"/>
          </a:p>
          <a:p>
            <a:endParaRPr lang="en-US" sz="2400" dirty="0"/>
          </a:p>
        </p:txBody>
      </p:sp>
      <p:pic>
        <p:nvPicPr>
          <p:cNvPr id="11" name="Content Placeholder 10" descr="A green rectangular object with a blue square and a white square&#10;&#10;Description automatically generated">
            <a:extLst>
              <a:ext uri="{FF2B5EF4-FFF2-40B4-BE49-F238E27FC236}">
                <a16:creationId xmlns:a16="http://schemas.microsoft.com/office/drawing/2014/main" id="{9EE5276D-A467-30C1-1F3E-0D8A8942CA17}"/>
              </a:ext>
            </a:extLst>
          </p:cNvPr>
          <p:cNvPicPr>
            <a:picLocks noGrp="1" noChangeAspect="1"/>
          </p:cNvPicPr>
          <p:nvPr>
            <p:ph sz="half" idx="15"/>
          </p:nvPr>
        </p:nvPicPr>
        <p:blipFill>
          <a:blip r:embed="rId2"/>
          <a:srcRect r="3692" b="1"/>
          <a:stretch/>
        </p:blipFill>
        <p:spPr>
          <a:xfrm>
            <a:off x="3131302" y="3814310"/>
            <a:ext cx="2722880" cy="2907164"/>
          </a:xfrm>
          <a:noFill/>
        </p:spPr>
      </p:pic>
      <p:pic>
        <p:nvPicPr>
          <p:cNvPr id="9" name="Content Placeholder 8" descr="A green and yellow house with a solar panel&#10;&#10;Description automatically generated">
            <a:extLst>
              <a:ext uri="{FF2B5EF4-FFF2-40B4-BE49-F238E27FC236}">
                <a16:creationId xmlns:a16="http://schemas.microsoft.com/office/drawing/2014/main" id="{3FCC487D-4D5F-1031-E0F8-FBC65E3AA86D}"/>
              </a:ext>
            </a:extLst>
          </p:cNvPr>
          <p:cNvPicPr>
            <a:picLocks noGrp="1" noChangeAspect="1"/>
          </p:cNvPicPr>
          <p:nvPr>
            <p:ph sz="half" idx="14"/>
          </p:nvPr>
        </p:nvPicPr>
        <p:blipFill>
          <a:blip r:embed="rId3"/>
          <a:srcRect l="468" r="3710" b="-2"/>
          <a:stretch/>
        </p:blipFill>
        <p:spPr>
          <a:xfrm>
            <a:off x="397823" y="510860"/>
            <a:ext cx="5506720" cy="3031489"/>
          </a:xfrm>
          <a:noFill/>
        </p:spPr>
      </p:pic>
      <p:sp>
        <p:nvSpPr>
          <p:cNvPr id="7" name="Slide Number Placeholder 6">
            <a:extLst>
              <a:ext uri="{FF2B5EF4-FFF2-40B4-BE49-F238E27FC236}">
                <a16:creationId xmlns:a16="http://schemas.microsoft.com/office/drawing/2014/main" id="{88CBD728-E5D9-9173-A1E5-D291DBA3C8FE}"/>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20</a:t>
            </a:fld>
            <a:endParaRPr lang="en-US"/>
          </a:p>
        </p:txBody>
      </p:sp>
      <p:pic>
        <p:nvPicPr>
          <p:cNvPr id="13" name="Picture 12" descr="A green and yellow building with a solar panel&#10;&#10;Description automatically generated">
            <a:extLst>
              <a:ext uri="{FF2B5EF4-FFF2-40B4-BE49-F238E27FC236}">
                <a16:creationId xmlns:a16="http://schemas.microsoft.com/office/drawing/2014/main" id="{236B54C3-4FE6-97AA-5D10-3DC527FB95CE}"/>
              </a:ext>
            </a:extLst>
          </p:cNvPr>
          <p:cNvPicPr>
            <a:picLocks noChangeAspect="1"/>
          </p:cNvPicPr>
          <p:nvPr/>
        </p:nvPicPr>
        <p:blipFill>
          <a:blip r:embed="rId4"/>
          <a:stretch>
            <a:fillRect/>
          </a:stretch>
        </p:blipFill>
        <p:spPr>
          <a:xfrm>
            <a:off x="6337820" y="3468304"/>
            <a:ext cx="5506720" cy="3389696"/>
          </a:xfrm>
          <a:prstGeom prst="rect">
            <a:avLst/>
          </a:prstGeom>
        </p:spPr>
      </p:pic>
    </p:spTree>
    <p:extLst>
      <p:ext uri="{BB962C8B-B14F-4D97-AF65-F5344CB8AC3E}">
        <p14:creationId xmlns:p14="http://schemas.microsoft.com/office/powerpoint/2010/main" val="1744910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E174-2A38-E9BA-3084-FDD0505C26BF}"/>
              </a:ext>
            </a:extLst>
          </p:cNvPr>
          <p:cNvSpPr>
            <a:spLocks noGrp="1"/>
          </p:cNvSpPr>
          <p:nvPr>
            <p:ph type="title"/>
          </p:nvPr>
        </p:nvSpPr>
        <p:spPr>
          <a:xfrm>
            <a:off x="4768753" y="315239"/>
            <a:ext cx="1761001" cy="820615"/>
          </a:xfrm>
        </p:spPr>
        <p:txBody>
          <a:bodyPr anchor="b">
            <a:normAutofit/>
          </a:bodyPr>
          <a:lstStyle/>
          <a:p>
            <a:r>
              <a:rPr lang="en-US" sz="4000" b="1" dirty="0"/>
              <a:t>3.CAR</a:t>
            </a:r>
          </a:p>
        </p:txBody>
      </p:sp>
      <p:sp>
        <p:nvSpPr>
          <p:cNvPr id="11" name="Text Placeholder 2">
            <a:extLst>
              <a:ext uri="{FF2B5EF4-FFF2-40B4-BE49-F238E27FC236}">
                <a16:creationId xmlns:a16="http://schemas.microsoft.com/office/drawing/2014/main" id="{81149BBB-E779-DBAC-8419-90CC7E996ADF}"/>
              </a:ext>
            </a:extLst>
          </p:cNvPr>
          <p:cNvSpPr>
            <a:spLocks noGrp="1"/>
          </p:cNvSpPr>
          <p:nvPr>
            <p:ph type="body" idx="1"/>
          </p:nvPr>
        </p:nvSpPr>
        <p:spPr>
          <a:xfrm>
            <a:off x="3903786" y="1655655"/>
            <a:ext cx="4032827" cy="464499"/>
          </a:xfrm>
        </p:spPr>
        <p:txBody>
          <a:bodyPr>
            <a:normAutofit fontScale="92500" lnSpcReduction="20000"/>
          </a:bodyPr>
          <a:lstStyle/>
          <a:p>
            <a:r>
              <a:rPr lang="en-US" dirty="0"/>
              <a:t>With servo motors acting as a dc motor</a:t>
            </a:r>
          </a:p>
        </p:txBody>
      </p:sp>
      <p:pic>
        <p:nvPicPr>
          <p:cNvPr id="9" name="Picture 8">
            <a:extLst>
              <a:ext uri="{FF2B5EF4-FFF2-40B4-BE49-F238E27FC236}">
                <a16:creationId xmlns:a16="http://schemas.microsoft.com/office/drawing/2014/main" id="{784A86EF-51FA-1C0C-F8E6-FC86D4048151}"/>
              </a:ext>
            </a:extLst>
          </p:cNvPr>
          <p:cNvPicPr>
            <a:picLocks noChangeAspect="1"/>
          </p:cNvPicPr>
          <p:nvPr/>
        </p:nvPicPr>
        <p:blipFill>
          <a:blip r:embed="rId2"/>
          <a:srcRect t="3942" r="3" b="14594"/>
          <a:stretch/>
        </p:blipFill>
        <p:spPr>
          <a:xfrm>
            <a:off x="4021016" y="2107723"/>
            <a:ext cx="3188677" cy="4435038"/>
          </a:xfrm>
          <a:prstGeom prst="rect">
            <a:avLst/>
          </a:prstGeom>
          <a:noFill/>
        </p:spPr>
      </p:pic>
      <p:sp>
        <p:nvSpPr>
          <p:cNvPr id="12" name="Text Placeholder 4">
            <a:extLst>
              <a:ext uri="{FF2B5EF4-FFF2-40B4-BE49-F238E27FC236}">
                <a16:creationId xmlns:a16="http://schemas.microsoft.com/office/drawing/2014/main" id="{99A9D19D-0671-3651-31CF-BE7CF2D27894}"/>
              </a:ext>
            </a:extLst>
          </p:cNvPr>
          <p:cNvSpPr>
            <a:spLocks noGrp="1"/>
          </p:cNvSpPr>
          <p:nvPr>
            <p:ph type="body" sz="quarter" idx="3"/>
          </p:nvPr>
        </p:nvSpPr>
        <p:spPr>
          <a:xfrm>
            <a:off x="8500793" y="1643224"/>
            <a:ext cx="4511039" cy="464499"/>
          </a:xfrm>
        </p:spPr>
        <p:txBody>
          <a:bodyPr/>
          <a:lstStyle/>
          <a:p>
            <a:r>
              <a:rPr lang="en-US" dirty="0"/>
              <a:t>Simulation with motor drive</a:t>
            </a:r>
          </a:p>
        </p:txBody>
      </p:sp>
      <p:pic>
        <p:nvPicPr>
          <p:cNvPr id="7" name="Content Placeholder 6" descr="A circuit board with wires&#10;&#10;Description automatically generated">
            <a:extLst>
              <a:ext uri="{FF2B5EF4-FFF2-40B4-BE49-F238E27FC236}">
                <a16:creationId xmlns:a16="http://schemas.microsoft.com/office/drawing/2014/main" id="{55FC1859-B128-21D4-EC6A-882DC5F49B5D}"/>
              </a:ext>
            </a:extLst>
          </p:cNvPr>
          <p:cNvPicPr>
            <a:picLocks noGrp="1" noChangeAspect="1"/>
          </p:cNvPicPr>
          <p:nvPr>
            <p:ph sz="half" idx="14"/>
          </p:nvPr>
        </p:nvPicPr>
        <p:blipFill>
          <a:blip r:embed="rId3"/>
          <a:srcRect r="-1" b="590"/>
          <a:stretch/>
        </p:blipFill>
        <p:spPr>
          <a:xfrm>
            <a:off x="8288215" y="2107723"/>
            <a:ext cx="3375464" cy="4445477"/>
          </a:xfrm>
          <a:noFill/>
        </p:spPr>
      </p:pic>
      <p:sp>
        <p:nvSpPr>
          <p:cNvPr id="5" name="Slide Number Placeholder 4">
            <a:extLst>
              <a:ext uri="{FF2B5EF4-FFF2-40B4-BE49-F238E27FC236}">
                <a16:creationId xmlns:a16="http://schemas.microsoft.com/office/drawing/2014/main" id="{869F6EAA-BD59-B43A-C6E8-16942C326EC1}"/>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pic>
        <p:nvPicPr>
          <p:cNvPr id="4" name="Picture 3" descr="A video game controller with buttons&#10;&#10;Description automatically generated">
            <a:extLst>
              <a:ext uri="{FF2B5EF4-FFF2-40B4-BE49-F238E27FC236}">
                <a16:creationId xmlns:a16="http://schemas.microsoft.com/office/drawing/2014/main" id="{99383A00-EE05-7397-DA8D-B18C8ABC7947}"/>
              </a:ext>
            </a:extLst>
          </p:cNvPr>
          <p:cNvPicPr>
            <a:picLocks noChangeAspect="1"/>
          </p:cNvPicPr>
          <p:nvPr/>
        </p:nvPicPr>
        <p:blipFill>
          <a:blip r:embed="rId4"/>
          <a:stretch>
            <a:fillRect/>
          </a:stretch>
        </p:blipFill>
        <p:spPr>
          <a:xfrm>
            <a:off x="638831" y="2118161"/>
            <a:ext cx="2514422" cy="4435039"/>
          </a:xfrm>
          <a:prstGeom prst="rect">
            <a:avLst/>
          </a:prstGeom>
        </p:spPr>
      </p:pic>
      <p:sp>
        <p:nvSpPr>
          <p:cNvPr id="6" name="TextBox 5">
            <a:extLst>
              <a:ext uri="{FF2B5EF4-FFF2-40B4-BE49-F238E27FC236}">
                <a16:creationId xmlns:a16="http://schemas.microsoft.com/office/drawing/2014/main" id="{A7D6CC06-9BA2-83EA-214C-5788D3BCCD9B}"/>
              </a:ext>
            </a:extLst>
          </p:cNvPr>
          <p:cNvSpPr txBox="1"/>
          <p:nvPr/>
        </p:nvSpPr>
        <p:spPr>
          <a:xfrm>
            <a:off x="662444" y="1508992"/>
            <a:ext cx="2514422" cy="646331"/>
          </a:xfrm>
          <a:prstGeom prst="rect">
            <a:avLst/>
          </a:prstGeom>
          <a:noFill/>
        </p:spPr>
        <p:txBody>
          <a:bodyPr wrap="square" rtlCol="0">
            <a:spAutoFit/>
          </a:bodyPr>
          <a:lstStyle/>
          <a:p>
            <a:r>
              <a:rPr lang="en-US" dirty="0"/>
              <a:t>OBLAK: app that helps us control the car</a:t>
            </a:r>
          </a:p>
        </p:txBody>
      </p:sp>
    </p:spTree>
    <p:extLst>
      <p:ext uri="{BB962C8B-B14F-4D97-AF65-F5344CB8AC3E}">
        <p14:creationId xmlns:p14="http://schemas.microsoft.com/office/powerpoint/2010/main" val="217181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EB54-6CB7-873D-89F8-0EBF75E3669C}"/>
              </a:ext>
            </a:extLst>
          </p:cNvPr>
          <p:cNvSpPr>
            <a:spLocks noGrp="1"/>
          </p:cNvSpPr>
          <p:nvPr>
            <p:ph type="ctrTitle"/>
          </p:nvPr>
        </p:nvSpPr>
        <p:spPr>
          <a:xfrm>
            <a:off x="7056664" y="363894"/>
            <a:ext cx="4793213" cy="673302"/>
          </a:xfrm>
        </p:spPr>
        <p:txBody>
          <a:bodyPr/>
          <a:lstStyle/>
          <a:p>
            <a:r>
              <a:rPr lang="en-US" b="1" dirty="0"/>
              <a:t>8.Car theory</a:t>
            </a:r>
          </a:p>
        </p:txBody>
      </p:sp>
      <p:pic>
        <p:nvPicPr>
          <p:cNvPr id="6" name="Picture Placeholder 5">
            <a:extLst>
              <a:ext uri="{FF2B5EF4-FFF2-40B4-BE49-F238E27FC236}">
                <a16:creationId xmlns:a16="http://schemas.microsoft.com/office/drawing/2014/main" id="{3B545C88-03ED-ADF8-811E-B72F674253A2}"/>
              </a:ext>
            </a:extLst>
          </p:cNvPr>
          <p:cNvPicPr>
            <a:picLocks noGrp="1" noChangeAspect="1"/>
          </p:cNvPicPr>
          <p:nvPr>
            <p:ph type="pic" sz="quarter" idx="10"/>
          </p:nvPr>
        </p:nvPicPr>
        <p:blipFill>
          <a:blip r:embed="rId2"/>
          <a:srcRect l="21289" r="21289"/>
          <a:stretch>
            <a:fillRect/>
          </a:stretch>
        </p:blipFill>
        <p:spPr>
          <a:xfrm>
            <a:off x="1" y="0"/>
            <a:ext cx="6571430" cy="6867525"/>
          </a:xfrm>
        </p:spPr>
      </p:pic>
      <p:sp>
        <p:nvSpPr>
          <p:cNvPr id="4" name="TextBox 3">
            <a:extLst>
              <a:ext uri="{FF2B5EF4-FFF2-40B4-BE49-F238E27FC236}">
                <a16:creationId xmlns:a16="http://schemas.microsoft.com/office/drawing/2014/main" id="{D3E4C120-54F1-8E64-A4DF-26D728453DFF}"/>
              </a:ext>
            </a:extLst>
          </p:cNvPr>
          <p:cNvSpPr txBox="1"/>
          <p:nvPr/>
        </p:nvSpPr>
        <p:spPr>
          <a:xfrm>
            <a:off x="6755364" y="1037196"/>
            <a:ext cx="4898571" cy="5632311"/>
          </a:xfrm>
          <a:prstGeom prst="rect">
            <a:avLst/>
          </a:prstGeom>
          <a:noFill/>
        </p:spPr>
        <p:txBody>
          <a:bodyPr wrap="square" rtlCol="0">
            <a:spAutoFit/>
          </a:bodyPr>
          <a:lstStyle/>
          <a:p>
            <a:r>
              <a:rPr lang="en-US" dirty="0">
                <a:solidFill>
                  <a:schemeClr val="bg1"/>
                </a:solidFill>
              </a:rPr>
              <a:t>We also made a car that would simulate an actual car going inside the garage. We built the car using an ESP32,breadboard,dc motor,l298N motor.</a:t>
            </a:r>
          </a:p>
          <a:p>
            <a:endParaRPr lang="en-US" dirty="0">
              <a:solidFill>
                <a:schemeClr val="bg1"/>
              </a:solidFill>
            </a:endParaRPr>
          </a:p>
          <a:p>
            <a:r>
              <a:rPr lang="en-US" dirty="0">
                <a:solidFill>
                  <a:schemeClr val="bg1"/>
                </a:solidFill>
              </a:rPr>
              <a:t>The car is powered by 4 1.5v batteries that power the ESP that gives power to the </a:t>
            </a:r>
            <a:r>
              <a:rPr lang="en-US" dirty="0" err="1">
                <a:solidFill>
                  <a:schemeClr val="bg1"/>
                </a:solidFill>
              </a:rPr>
              <a:t>lEDS</a:t>
            </a:r>
            <a:r>
              <a:rPr lang="en-US" dirty="0">
                <a:solidFill>
                  <a:schemeClr val="bg1"/>
                </a:solidFill>
              </a:rPr>
              <a:t> placed </a:t>
            </a:r>
            <a:r>
              <a:rPr lang="en-US" dirty="0" err="1">
                <a:solidFill>
                  <a:schemeClr val="bg1"/>
                </a:solidFill>
              </a:rPr>
              <a:t>infront</a:t>
            </a:r>
            <a:r>
              <a:rPr lang="en-US" dirty="0">
                <a:solidFill>
                  <a:schemeClr val="bg1"/>
                </a:solidFill>
              </a:rPr>
              <a:t> of the car that act as lights</a:t>
            </a:r>
          </a:p>
          <a:p>
            <a:r>
              <a:rPr lang="en-US" dirty="0">
                <a:solidFill>
                  <a:schemeClr val="bg1"/>
                </a:solidFill>
              </a:rPr>
              <a:t>And buzzer which is connected to the ultrasonic sensor which acts as a distance sensor that helps you from hitting other objects.it detects if your getting too close to an object then sends signal to the buzzer to work to notify you of the danger. We also have a L298N motor that is powered by 2 3.7 volt batteries that give power to the DC motor to power the wheels to go in any direction. We also installed LEDS on the side of the car to act as car turning signals which are controlled by the OBLAK app to light when pressing left or right.</a:t>
            </a:r>
          </a:p>
        </p:txBody>
      </p:sp>
    </p:spTree>
    <p:extLst>
      <p:ext uri="{BB962C8B-B14F-4D97-AF65-F5344CB8AC3E}">
        <p14:creationId xmlns:p14="http://schemas.microsoft.com/office/powerpoint/2010/main" val="245372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018B-1046-7F78-27F6-2F4B258F6704}"/>
              </a:ext>
            </a:extLst>
          </p:cNvPr>
          <p:cNvSpPr>
            <a:spLocks noGrp="1"/>
          </p:cNvSpPr>
          <p:nvPr>
            <p:ph type="title"/>
          </p:nvPr>
        </p:nvSpPr>
        <p:spPr>
          <a:xfrm>
            <a:off x="2933700" y="372140"/>
            <a:ext cx="8420100" cy="541341"/>
          </a:xfrm>
        </p:spPr>
        <p:txBody>
          <a:bodyPr>
            <a:normAutofit/>
          </a:bodyPr>
          <a:lstStyle/>
          <a:p>
            <a:r>
              <a:rPr lang="en-US" b="1" dirty="0"/>
              <a:t>Flutter mobile application</a:t>
            </a:r>
          </a:p>
        </p:txBody>
      </p:sp>
      <p:sp>
        <p:nvSpPr>
          <p:cNvPr id="3" name="Text Placeholder 2">
            <a:extLst>
              <a:ext uri="{FF2B5EF4-FFF2-40B4-BE49-F238E27FC236}">
                <a16:creationId xmlns:a16="http://schemas.microsoft.com/office/drawing/2014/main" id="{32005F83-E239-1921-BF84-6DC26EDDBFDD}"/>
              </a:ext>
            </a:extLst>
          </p:cNvPr>
          <p:cNvSpPr>
            <a:spLocks noGrp="1"/>
          </p:cNvSpPr>
          <p:nvPr>
            <p:ph type="body" idx="1"/>
          </p:nvPr>
        </p:nvSpPr>
        <p:spPr>
          <a:xfrm>
            <a:off x="5500209" y="1221426"/>
            <a:ext cx="3924300" cy="464499"/>
          </a:xfrm>
        </p:spPr>
        <p:txBody>
          <a:bodyPr/>
          <a:lstStyle/>
          <a:p>
            <a:r>
              <a:rPr lang="en-US" dirty="0"/>
              <a:t>About us</a:t>
            </a:r>
          </a:p>
        </p:txBody>
      </p:sp>
      <p:pic>
        <p:nvPicPr>
          <p:cNvPr id="9" name="Content Placeholder 8" descr="A screenshot of a phone&#10;&#10;Description automatically generated">
            <a:extLst>
              <a:ext uri="{FF2B5EF4-FFF2-40B4-BE49-F238E27FC236}">
                <a16:creationId xmlns:a16="http://schemas.microsoft.com/office/drawing/2014/main" id="{5C2009E1-CC78-6DA8-A794-F5BFEDE94963}"/>
              </a:ext>
            </a:extLst>
          </p:cNvPr>
          <p:cNvPicPr>
            <a:picLocks noGrp="1" noChangeAspect="1"/>
          </p:cNvPicPr>
          <p:nvPr>
            <p:ph sz="half" idx="13"/>
          </p:nvPr>
        </p:nvPicPr>
        <p:blipFill>
          <a:blip r:embed="rId3"/>
          <a:stretch>
            <a:fillRect/>
          </a:stretch>
        </p:blipFill>
        <p:spPr>
          <a:xfrm>
            <a:off x="4965935" y="1685925"/>
            <a:ext cx="2402092" cy="3890889"/>
          </a:xfrm>
        </p:spPr>
      </p:pic>
      <p:sp>
        <p:nvSpPr>
          <p:cNvPr id="5" name="Text Placeholder 4">
            <a:extLst>
              <a:ext uri="{FF2B5EF4-FFF2-40B4-BE49-F238E27FC236}">
                <a16:creationId xmlns:a16="http://schemas.microsoft.com/office/drawing/2014/main" id="{5CB71D92-3094-61F4-7056-57D357D430EB}"/>
              </a:ext>
            </a:extLst>
          </p:cNvPr>
          <p:cNvSpPr>
            <a:spLocks noGrp="1"/>
          </p:cNvSpPr>
          <p:nvPr>
            <p:ph type="body" sz="quarter" idx="3"/>
          </p:nvPr>
        </p:nvSpPr>
        <p:spPr>
          <a:xfrm>
            <a:off x="8754432" y="1266120"/>
            <a:ext cx="1340152" cy="464499"/>
          </a:xfrm>
        </p:spPr>
        <p:txBody>
          <a:bodyPr>
            <a:normAutofit fontScale="92500"/>
          </a:bodyPr>
          <a:lstStyle/>
          <a:p>
            <a:r>
              <a:rPr lang="en-US" dirty="0"/>
              <a:t>Home page</a:t>
            </a:r>
          </a:p>
        </p:txBody>
      </p:sp>
      <p:pic>
        <p:nvPicPr>
          <p:cNvPr id="11" name="Content Placeholder 10" descr="A screenshot of a car in a garage&#10;&#10;Description automatically generated">
            <a:extLst>
              <a:ext uri="{FF2B5EF4-FFF2-40B4-BE49-F238E27FC236}">
                <a16:creationId xmlns:a16="http://schemas.microsoft.com/office/drawing/2014/main" id="{32AD39A3-17E1-26A4-B5B6-A253D66D48B5}"/>
              </a:ext>
            </a:extLst>
          </p:cNvPr>
          <p:cNvPicPr>
            <a:picLocks noGrp="1" noChangeAspect="1"/>
          </p:cNvPicPr>
          <p:nvPr>
            <p:ph sz="half" idx="14"/>
          </p:nvPr>
        </p:nvPicPr>
        <p:blipFill>
          <a:blip r:embed="rId4"/>
          <a:stretch>
            <a:fillRect/>
          </a:stretch>
        </p:blipFill>
        <p:spPr>
          <a:xfrm>
            <a:off x="8134970" y="1732205"/>
            <a:ext cx="2579077" cy="3844609"/>
          </a:xfrm>
        </p:spPr>
      </p:pic>
      <p:sp>
        <p:nvSpPr>
          <p:cNvPr id="7" name="Slide Number Placeholder 6">
            <a:extLst>
              <a:ext uri="{FF2B5EF4-FFF2-40B4-BE49-F238E27FC236}">
                <a16:creationId xmlns:a16="http://schemas.microsoft.com/office/drawing/2014/main" id="{1EDB2916-BD1D-40E0-151D-E300FA3E259C}"/>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15" name="Picture 14" descr="A black and white cover&#10;&#10;Description automatically generated">
            <a:extLst>
              <a:ext uri="{FF2B5EF4-FFF2-40B4-BE49-F238E27FC236}">
                <a16:creationId xmlns:a16="http://schemas.microsoft.com/office/drawing/2014/main" id="{44B6C9C8-4D9E-53F8-B39D-EC5DF1EBB666}"/>
              </a:ext>
            </a:extLst>
          </p:cNvPr>
          <p:cNvPicPr>
            <a:picLocks noChangeAspect="1"/>
          </p:cNvPicPr>
          <p:nvPr/>
        </p:nvPicPr>
        <p:blipFill>
          <a:blip r:embed="rId5"/>
          <a:stretch>
            <a:fillRect/>
          </a:stretch>
        </p:blipFill>
        <p:spPr>
          <a:xfrm>
            <a:off x="1353145" y="1730619"/>
            <a:ext cx="3161109" cy="3846195"/>
          </a:xfrm>
          <a:prstGeom prst="rect">
            <a:avLst/>
          </a:prstGeom>
        </p:spPr>
      </p:pic>
      <p:sp>
        <p:nvSpPr>
          <p:cNvPr id="16" name="TextBox 15">
            <a:extLst>
              <a:ext uri="{FF2B5EF4-FFF2-40B4-BE49-F238E27FC236}">
                <a16:creationId xmlns:a16="http://schemas.microsoft.com/office/drawing/2014/main" id="{AFC30370-2CA4-E980-64F9-8A0C68D66D33}"/>
              </a:ext>
            </a:extLst>
          </p:cNvPr>
          <p:cNvSpPr txBox="1"/>
          <p:nvPr/>
        </p:nvSpPr>
        <p:spPr>
          <a:xfrm>
            <a:off x="2337572" y="1281186"/>
            <a:ext cx="1936625" cy="369332"/>
          </a:xfrm>
          <a:prstGeom prst="rect">
            <a:avLst/>
          </a:prstGeom>
          <a:noFill/>
        </p:spPr>
        <p:txBody>
          <a:bodyPr wrap="square" rtlCol="0">
            <a:spAutoFit/>
          </a:bodyPr>
          <a:lstStyle/>
          <a:p>
            <a:r>
              <a:rPr lang="en-US" b="1" dirty="0"/>
              <a:t>profile</a:t>
            </a:r>
          </a:p>
        </p:txBody>
      </p:sp>
    </p:spTree>
    <p:extLst>
      <p:ext uri="{BB962C8B-B14F-4D97-AF65-F5344CB8AC3E}">
        <p14:creationId xmlns:p14="http://schemas.microsoft.com/office/powerpoint/2010/main" val="2141252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A4602B-8EC2-162C-70D0-96DD1DBFCA02}"/>
              </a:ext>
            </a:extLst>
          </p:cNvPr>
          <p:cNvSpPr>
            <a:spLocks noGrp="1"/>
          </p:cNvSpPr>
          <p:nvPr>
            <p:ph type="body" idx="1"/>
          </p:nvPr>
        </p:nvSpPr>
        <p:spPr>
          <a:xfrm>
            <a:off x="5480165" y="1093901"/>
            <a:ext cx="1960438" cy="464499"/>
          </a:xfrm>
        </p:spPr>
        <p:txBody>
          <a:bodyPr/>
          <a:lstStyle/>
          <a:p>
            <a:r>
              <a:rPr lang="en-US" dirty="0"/>
              <a:t>Sign up page</a:t>
            </a:r>
          </a:p>
        </p:txBody>
      </p:sp>
      <p:pic>
        <p:nvPicPr>
          <p:cNvPr id="9" name="Content Placeholder 8" descr="A screenshot of a login screen&#10;&#10;Description automatically generated">
            <a:extLst>
              <a:ext uri="{FF2B5EF4-FFF2-40B4-BE49-F238E27FC236}">
                <a16:creationId xmlns:a16="http://schemas.microsoft.com/office/drawing/2014/main" id="{1629D16E-5D9C-1C1B-9B49-C68499A12BC1}"/>
              </a:ext>
            </a:extLst>
          </p:cNvPr>
          <p:cNvPicPr>
            <a:picLocks noGrp="1" noChangeAspect="1"/>
          </p:cNvPicPr>
          <p:nvPr>
            <p:ph sz="half" idx="13"/>
          </p:nvPr>
        </p:nvPicPr>
        <p:blipFill>
          <a:blip r:embed="rId2"/>
          <a:stretch>
            <a:fillRect/>
          </a:stretch>
        </p:blipFill>
        <p:spPr>
          <a:xfrm>
            <a:off x="5179642" y="1558400"/>
            <a:ext cx="2370020" cy="4378569"/>
          </a:xfrm>
        </p:spPr>
      </p:pic>
      <p:sp>
        <p:nvSpPr>
          <p:cNvPr id="5" name="Text Placeholder 4">
            <a:extLst>
              <a:ext uri="{FF2B5EF4-FFF2-40B4-BE49-F238E27FC236}">
                <a16:creationId xmlns:a16="http://schemas.microsoft.com/office/drawing/2014/main" id="{730B0DE8-253F-DE25-B362-57F871FBA099}"/>
              </a:ext>
            </a:extLst>
          </p:cNvPr>
          <p:cNvSpPr>
            <a:spLocks noGrp="1"/>
          </p:cNvSpPr>
          <p:nvPr>
            <p:ph type="body" sz="quarter" idx="3"/>
          </p:nvPr>
        </p:nvSpPr>
        <p:spPr>
          <a:xfrm>
            <a:off x="9390306" y="1093901"/>
            <a:ext cx="1418969" cy="464499"/>
          </a:xfrm>
        </p:spPr>
        <p:txBody>
          <a:bodyPr/>
          <a:lstStyle/>
          <a:p>
            <a:r>
              <a:rPr lang="en-US" dirty="0"/>
              <a:t>Dashboard</a:t>
            </a:r>
          </a:p>
        </p:txBody>
      </p:sp>
      <p:pic>
        <p:nvPicPr>
          <p:cNvPr id="11" name="Content Placeholder 10" descr="A screenshot of a device&#10;&#10;Description automatically generated">
            <a:extLst>
              <a:ext uri="{FF2B5EF4-FFF2-40B4-BE49-F238E27FC236}">
                <a16:creationId xmlns:a16="http://schemas.microsoft.com/office/drawing/2014/main" id="{015FC3B5-D59F-683A-540A-6AD0DDD5619F}"/>
              </a:ext>
            </a:extLst>
          </p:cNvPr>
          <p:cNvPicPr>
            <a:picLocks noGrp="1" noChangeAspect="1"/>
          </p:cNvPicPr>
          <p:nvPr>
            <p:ph sz="half" idx="14"/>
          </p:nvPr>
        </p:nvPicPr>
        <p:blipFill>
          <a:blip r:embed="rId3"/>
          <a:stretch>
            <a:fillRect/>
          </a:stretch>
        </p:blipFill>
        <p:spPr>
          <a:xfrm>
            <a:off x="8616462" y="1558400"/>
            <a:ext cx="2744440" cy="4425846"/>
          </a:xfrm>
        </p:spPr>
      </p:pic>
      <p:sp>
        <p:nvSpPr>
          <p:cNvPr id="7" name="Slide Number Placeholder 6">
            <a:extLst>
              <a:ext uri="{FF2B5EF4-FFF2-40B4-BE49-F238E27FC236}">
                <a16:creationId xmlns:a16="http://schemas.microsoft.com/office/drawing/2014/main" id="{02B60C1B-4B93-F29C-59AE-708BC5F5DF4D}"/>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13" name="Picture 12" descr="A screenshot of a phone&#10;&#10;Description automatically generated">
            <a:extLst>
              <a:ext uri="{FF2B5EF4-FFF2-40B4-BE49-F238E27FC236}">
                <a16:creationId xmlns:a16="http://schemas.microsoft.com/office/drawing/2014/main" id="{10F9B4C7-C3D7-DAA6-C3F6-74329F021911}"/>
              </a:ext>
            </a:extLst>
          </p:cNvPr>
          <p:cNvPicPr>
            <a:picLocks noChangeAspect="1"/>
          </p:cNvPicPr>
          <p:nvPr/>
        </p:nvPicPr>
        <p:blipFill>
          <a:blip r:embed="rId4"/>
          <a:stretch>
            <a:fillRect/>
          </a:stretch>
        </p:blipFill>
        <p:spPr>
          <a:xfrm>
            <a:off x="1745974" y="1558400"/>
            <a:ext cx="2225465" cy="4425846"/>
          </a:xfrm>
          <a:prstGeom prst="rect">
            <a:avLst/>
          </a:prstGeom>
        </p:spPr>
      </p:pic>
      <p:sp>
        <p:nvSpPr>
          <p:cNvPr id="14" name="TextBox 13">
            <a:extLst>
              <a:ext uri="{FF2B5EF4-FFF2-40B4-BE49-F238E27FC236}">
                <a16:creationId xmlns:a16="http://schemas.microsoft.com/office/drawing/2014/main" id="{689263C8-4686-B1E3-A84C-4E4FF1141733}"/>
              </a:ext>
            </a:extLst>
          </p:cNvPr>
          <p:cNvSpPr txBox="1"/>
          <p:nvPr/>
        </p:nvSpPr>
        <p:spPr>
          <a:xfrm>
            <a:off x="2177809" y="1093901"/>
            <a:ext cx="1793630" cy="369332"/>
          </a:xfrm>
          <a:prstGeom prst="rect">
            <a:avLst/>
          </a:prstGeom>
          <a:noFill/>
        </p:spPr>
        <p:txBody>
          <a:bodyPr wrap="square" rtlCol="0">
            <a:spAutoFit/>
          </a:bodyPr>
          <a:lstStyle/>
          <a:p>
            <a:r>
              <a:rPr lang="en-US" b="1" dirty="0"/>
              <a:t>Control panel</a:t>
            </a:r>
          </a:p>
        </p:txBody>
      </p:sp>
    </p:spTree>
    <p:extLst>
      <p:ext uri="{BB962C8B-B14F-4D97-AF65-F5344CB8AC3E}">
        <p14:creationId xmlns:p14="http://schemas.microsoft.com/office/powerpoint/2010/main" val="3090064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90F7-5A7A-BEAE-1570-7A77220DF8B4}"/>
              </a:ext>
            </a:extLst>
          </p:cNvPr>
          <p:cNvSpPr>
            <a:spLocks noGrp="1"/>
          </p:cNvSpPr>
          <p:nvPr>
            <p:ph type="title"/>
          </p:nvPr>
        </p:nvSpPr>
        <p:spPr>
          <a:xfrm>
            <a:off x="2619900" y="501652"/>
            <a:ext cx="6453762" cy="636030"/>
          </a:xfrm>
        </p:spPr>
        <p:txBody>
          <a:bodyPr>
            <a:normAutofit/>
          </a:bodyPr>
          <a:lstStyle/>
          <a:p>
            <a:r>
              <a:rPr lang="en-US" sz="3600" b="1" dirty="0"/>
              <a:t>Flutter web application</a:t>
            </a:r>
          </a:p>
        </p:txBody>
      </p:sp>
      <p:sp>
        <p:nvSpPr>
          <p:cNvPr id="3" name="Text Placeholder 2">
            <a:extLst>
              <a:ext uri="{FF2B5EF4-FFF2-40B4-BE49-F238E27FC236}">
                <a16:creationId xmlns:a16="http://schemas.microsoft.com/office/drawing/2014/main" id="{8D56DE51-7ED6-A056-D40E-E8663A181179}"/>
              </a:ext>
            </a:extLst>
          </p:cNvPr>
          <p:cNvSpPr>
            <a:spLocks noGrp="1"/>
          </p:cNvSpPr>
          <p:nvPr>
            <p:ph type="body" idx="1"/>
          </p:nvPr>
        </p:nvSpPr>
        <p:spPr>
          <a:xfrm>
            <a:off x="1059374" y="1542060"/>
            <a:ext cx="2722880" cy="351284"/>
          </a:xfrm>
        </p:spPr>
        <p:txBody>
          <a:bodyPr/>
          <a:lstStyle/>
          <a:p>
            <a:r>
              <a:rPr lang="en-US" b="0" dirty="0"/>
              <a:t>Sign in page</a:t>
            </a:r>
          </a:p>
        </p:txBody>
      </p:sp>
      <p:pic>
        <p:nvPicPr>
          <p:cNvPr id="9" name="Content Placeholder 8">
            <a:extLst>
              <a:ext uri="{FF2B5EF4-FFF2-40B4-BE49-F238E27FC236}">
                <a16:creationId xmlns:a16="http://schemas.microsoft.com/office/drawing/2014/main" id="{15E90503-B955-9593-7C6B-39EDA9848580}"/>
              </a:ext>
            </a:extLst>
          </p:cNvPr>
          <p:cNvPicPr>
            <a:picLocks noGrp="1" noChangeAspect="1"/>
          </p:cNvPicPr>
          <p:nvPr>
            <p:ph sz="half" idx="15"/>
          </p:nvPr>
        </p:nvPicPr>
        <p:blipFill>
          <a:blip r:embed="rId2"/>
          <a:stretch>
            <a:fillRect/>
          </a:stretch>
        </p:blipFill>
        <p:spPr>
          <a:xfrm>
            <a:off x="128953" y="2297723"/>
            <a:ext cx="4325815" cy="3751384"/>
          </a:xfrm>
        </p:spPr>
      </p:pic>
      <p:sp>
        <p:nvSpPr>
          <p:cNvPr id="5" name="Text Placeholder 4">
            <a:extLst>
              <a:ext uri="{FF2B5EF4-FFF2-40B4-BE49-F238E27FC236}">
                <a16:creationId xmlns:a16="http://schemas.microsoft.com/office/drawing/2014/main" id="{C371EF5A-787E-D604-EA74-B7F135A8F947}"/>
              </a:ext>
            </a:extLst>
          </p:cNvPr>
          <p:cNvSpPr>
            <a:spLocks noGrp="1"/>
          </p:cNvSpPr>
          <p:nvPr>
            <p:ph type="body" idx="10"/>
          </p:nvPr>
        </p:nvSpPr>
        <p:spPr>
          <a:xfrm>
            <a:off x="7202659" y="1542060"/>
            <a:ext cx="5516880" cy="351284"/>
          </a:xfrm>
        </p:spPr>
        <p:txBody>
          <a:bodyPr/>
          <a:lstStyle/>
          <a:p>
            <a:r>
              <a:rPr lang="en-US" b="0" dirty="0"/>
              <a:t>Sign up page</a:t>
            </a:r>
          </a:p>
        </p:txBody>
      </p:sp>
      <p:pic>
        <p:nvPicPr>
          <p:cNvPr id="11" name="Content Placeholder 10">
            <a:extLst>
              <a:ext uri="{FF2B5EF4-FFF2-40B4-BE49-F238E27FC236}">
                <a16:creationId xmlns:a16="http://schemas.microsoft.com/office/drawing/2014/main" id="{6F6435E8-D64B-91B4-89A0-9A7185D202B8}"/>
              </a:ext>
            </a:extLst>
          </p:cNvPr>
          <p:cNvPicPr>
            <a:picLocks noGrp="1" noChangeAspect="1"/>
          </p:cNvPicPr>
          <p:nvPr>
            <p:ph sz="half" idx="14"/>
          </p:nvPr>
        </p:nvPicPr>
        <p:blipFill>
          <a:blip r:embed="rId3"/>
          <a:stretch>
            <a:fillRect/>
          </a:stretch>
        </p:blipFill>
        <p:spPr>
          <a:xfrm>
            <a:off x="5383842" y="2297723"/>
            <a:ext cx="5612238" cy="3751384"/>
          </a:xfrm>
        </p:spPr>
      </p:pic>
      <p:sp>
        <p:nvSpPr>
          <p:cNvPr id="7" name="Slide Number Placeholder 6">
            <a:extLst>
              <a:ext uri="{FF2B5EF4-FFF2-40B4-BE49-F238E27FC236}">
                <a16:creationId xmlns:a16="http://schemas.microsoft.com/office/drawing/2014/main" id="{20244C5E-E64D-C157-0B5A-9FE47B45E4CA}"/>
              </a:ext>
            </a:extLst>
          </p:cNvPr>
          <p:cNvSpPr>
            <a:spLocks noGrp="1"/>
          </p:cNvSpPr>
          <p:nvPr>
            <p:ph type="sldNum" sz="quarter" idx="13"/>
          </p:nvPr>
        </p:nvSpPr>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4001051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5C8182-7E03-ABCA-B193-DC6E4A2D3D68}"/>
              </a:ext>
            </a:extLst>
          </p:cNvPr>
          <p:cNvSpPr>
            <a:spLocks noGrp="1"/>
          </p:cNvSpPr>
          <p:nvPr>
            <p:ph type="body" idx="1"/>
          </p:nvPr>
        </p:nvSpPr>
        <p:spPr>
          <a:xfrm>
            <a:off x="4471181" y="827276"/>
            <a:ext cx="3090204" cy="720169"/>
          </a:xfrm>
        </p:spPr>
        <p:txBody>
          <a:bodyPr>
            <a:normAutofit/>
          </a:bodyPr>
          <a:lstStyle/>
          <a:p>
            <a:r>
              <a:rPr lang="en-US" sz="3200" b="0" dirty="0"/>
              <a:t>Dashboard</a:t>
            </a:r>
          </a:p>
        </p:txBody>
      </p:sp>
      <p:pic>
        <p:nvPicPr>
          <p:cNvPr id="9" name="Content Placeholder 8">
            <a:extLst>
              <a:ext uri="{FF2B5EF4-FFF2-40B4-BE49-F238E27FC236}">
                <a16:creationId xmlns:a16="http://schemas.microsoft.com/office/drawing/2014/main" id="{6BC4335C-8A5B-A161-57B5-83F2692AEED4}"/>
              </a:ext>
            </a:extLst>
          </p:cNvPr>
          <p:cNvPicPr>
            <a:picLocks noGrp="1" noChangeAspect="1"/>
          </p:cNvPicPr>
          <p:nvPr>
            <p:ph sz="half" idx="15"/>
          </p:nvPr>
        </p:nvPicPr>
        <p:blipFill>
          <a:blip r:embed="rId2"/>
          <a:stretch>
            <a:fillRect/>
          </a:stretch>
        </p:blipFill>
        <p:spPr>
          <a:xfrm>
            <a:off x="262914" y="2121876"/>
            <a:ext cx="5223486" cy="4021016"/>
          </a:xfrm>
        </p:spPr>
      </p:pic>
      <p:pic>
        <p:nvPicPr>
          <p:cNvPr id="11" name="Content Placeholder 10">
            <a:extLst>
              <a:ext uri="{FF2B5EF4-FFF2-40B4-BE49-F238E27FC236}">
                <a16:creationId xmlns:a16="http://schemas.microsoft.com/office/drawing/2014/main" id="{5F054F7C-CB8A-0FF0-AE84-60F13A5FC7C2}"/>
              </a:ext>
            </a:extLst>
          </p:cNvPr>
          <p:cNvPicPr>
            <a:picLocks noGrp="1" noChangeAspect="1"/>
          </p:cNvPicPr>
          <p:nvPr>
            <p:ph sz="half" idx="14"/>
          </p:nvPr>
        </p:nvPicPr>
        <p:blipFill>
          <a:blip r:embed="rId3"/>
          <a:stretch>
            <a:fillRect/>
          </a:stretch>
        </p:blipFill>
        <p:spPr>
          <a:xfrm>
            <a:off x="5720862" y="2121876"/>
            <a:ext cx="5882175" cy="4021016"/>
          </a:xfrm>
        </p:spPr>
      </p:pic>
      <p:sp>
        <p:nvSpPr>
          <p:cNvPr id="7" name="Slide Number Placeholder 6">
            <a:extLst>
              <a:ext uri="{FF2B5EF4-FFF2-40B4-BE49-F238E27FC236}">
                <a16:creationId xmlns:a16="http://schemas.microsoft.com/office/drawing/2014/main" id="{8F17337D-7D7D-BB6C-3DD0-351C9C90B233}"/>
              </a:ext>
            </a:extLst>
          </p:cNvPr>
          <p:cNvSpPr>
            <a:spLocks noGrp="1"/>
          </p:cNvSpPr>
          <p:nvPr>
            <p:ph type="sldNum" sz="quarter" idx="13"/>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98242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7DDAE3-3D46-CC54-432C-14A7F45ACA33}"/>
              </a:ext>
            </a:extLst>
          </p:cNvPr>
          <p:cNvSpPr>
            <a:spLocks noGrp="1"/>
          </p:cNvSpPr>
          <p:nvPr>
            <p:ph type="body" idx="1"/>
          </p:nvPr>
        </p:nvSpPr>
        <p:spPr>
          <a:xfrm>
            <a:off x="1856935" y="1554691"/>
            <a:ext cx="2722880" cy="351284"/>
          </a:xfrm>
        </p:spPr>
        <p:txBody>
          <a:bodyPr>
            <a:normAutofit fontScale="92500" lnSpcReduction="20000"/>
          </a:bodyPr>
          <a:lstStyle/>
          <a:p>
            <a:r>
              <a:rPr lang="en-US" sz="2400" b="0" dirty="0"/>
              <a:t>About us	</a:t>
            </a:r>
          </a:p>
        </p:txBody>
      </p:sp>
      <p:pic>
        <p:nvPicPr>
          <p:cNvPr id="9" name="Content Placeholder 8">
            <a:extLst>
              <a:ext uri="{FF2B5EF4-FFF2-40B4-BE49-F238E27FC236}">
                <a16:creationId xmlns:a16="http://schemas.microsoft.com/office/drawing/2014/main" id="{BBCF0F35-29DA-586E-FF5D-E24A597C1849}"/>
              </a:ext>
            </a:extLst>
          </p:cNvPr>
          <p:cNvPicPr>
            <a:picLocks noGrp="1" noChangeAspect="1"/>
          </p:cNvPicPr>
          <p:nvPr>
            <p:ph sz="half" idx="15"/>
          </p:nvPr>
        </p:nvPicPr>
        <p:blipFill>
          <a:blip r:embed="rId2"/>
          <a:stretch>
            <a:fillRect/>
          </a:stretch>
        </p:blipFill>
        <p:spPr>
          <a:xfrm>
            <a:off x="375137" y="2239108"/>
            <a:ext cx="4583723" cy="4243754"/>
          </a:xfrm>
        </p:spPr>
      </p:pic>
      <p:sp>
        <p:nvSpPr>
          <p:cNvPr id="5" name="Text Placeholder 4">
            <a:extLst>
              <a:ext uri="{FF2B5EF4-FFF2-40B4-BE49-F238E27FC236}">
                <a16:creationId xmlns:a16="http://schemas.microsoft.com/office/drawing/2014/main" id="{DE2C4BFB-F7E9-6498-3E2A-D9CC11C25B62}"/>
              </a:ext>
            </a:extLst>
          </p:cNvPr>
          <p:cNvSpPr>
            <a:spLocks noGrp="1"/>
          </p:cNvSpPr>
          <p:nvPr>
            <p:ph type="body" idx="10"/>
          </p:nvPr>
        </p:nvSpPr>
        <p:spPr>
          <a:xfrm>
            <a:off x="7251896" y="1554691"/>
            <a:ext cx="5516880" cy="351284"/>
          </a:xfrm>
        </p:spPr>
        <p:txBody>
          <a:bodyPr>
            <a:normAutofit fontScale="92500" lnSpcReduction="20000"/>
          </a:bodyPr>
          <a:lstStyle/>
          <a:p>
            <a:r>
              <a:rPr lang="en-US" sz="2400" b="0" dirty="0"/>
              <a:t>Control panel</a:t>
            </a:r>
          </a:p>
        </p:txBody>
      </p:sp>
      <p:pic>
        <p:nvPicPr>
          <p:cNvPr id="11" name="Content Placeholder 10">
            <a:extLst>
              <a:ext uri="{FF2B5EF4-FFF2-40B4-BE49-F238E27FC236}">
                <a16:creationId xmlns:a16="http://schemas.microsoft.com/office/drawing/2014/main" id="{EE9CA52A-DAA3-432B-0EF2-DE3FD97DE323}"/>
              </a:ext>
            </a:extLst>
          </p:cNvPr>
          <p:cNvPicPr>
            <a:picLocks noGrp="1" noChangeAspect="1"/>
          </p:cNvPicPr>
          <p:nvPr>
            <p:ph sz="half" idx="14"/>
          </p:nvPr>
        </p:nvPicPr>
        <p:blipFill>
          <a:blip r:embed="rId3"/>
          <a:stretch>
            <a:fillRect/>
          </a:stretch>
        </p:blipFill>
        <p:spPr>
          <a:xfrm>
            <a:off x="5481394" y="2239108"/>
            <a:ext cx="5507037" cy="4243754"/>
          </a:xfrm>
        </p:spPr>
      </p:pic>
      <p:sp>
        <p:nvSpPr>
          <p:cNvPr id="7" name="Slide Number Placeholder 6">
            <a:extLst>
              <a:ext uri="{FF2B5EF4-FFF2-40B4-BE49-F238E27FC236}">
                <a16:creationId xmlns:a16="http://schemas.microsoft.com/office/drawing/2014/main" id="{929DEF27-0E5D-CAD9-BFC7-6759F004792C}"/>
              </a:ext>
            </a:extLst>
          </p:cNvPr>
          <p:cNvSpPr>
            <a:spLocks noGrp="1"/>
          </p:cNvSpPr>
          <p:nvPr>
            <p:ph type="sldNum" sz="quarter" idx="13"/>
          </p:nvPr>
        </p:nvSpPr>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22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CCC8-A8E8-69D3-B053-11EC1A525091}"/>
              </a:ext>
            </a:extLst>
          </p:cNvPr>
          <p:cNvSpPr>
            <a:spLocks noGrp="1"/>
          </p:cNvSpPr>
          <p:nvPr>
            <p:ph type="title"/>
          </p:nvPr>
        </p:nvSpPr>
        <p:spPr>
          <a:xfrm>
            <a:off x="0" y="-138793"/>
            <a:ext cx="1887415" cy="1780860"/>
          </a:xfrm>
        </p:spPr>
        <p:txBody>
          <a:bodyPr vert="horz" lIns="91440" tIns="45720" rIns="91440" bIns="45720" rtlCol="0" anchor="b">
            <a:normAutofit/>
          </a:bodyPr>
          <a:lstStyle/>
          <a:p>
            <a:r>
              <a:rPr lang="en-US" b="1" kern="1200" cap="all" spc="150" baseline="0" dirty="0">
                <a:latin typeface="+mj-lt"/>
                <a:ea typeface="+mj-ea"/>
                <a:cs typeface="+mj-cs"/>
              </a:rPr>
              <a:t>Cyber security bonus</a:t>
            </a:r>
          </a:p>
        </p:txBody>
      </p:sp>
      <p:sp>
        <p:nvSpPr>
          <p:cNvPr id="8" name="TextBox 7">
            <a:extLst>
              <a:ext uri="{FF2B5EF4-FFF2-40B4-BE49-F238E27FC236}">
                <a16:creationId xmlns:a16="http://schemas.microsoft.com/office/drawing/2014/main" id="{C46481EE-679B-9193-8214-5225630F7176}"/>
              </a:ext>
            </a:extLst>
          </p:cNvPr>
          <p:cNvSpPr txBox="1"/>
          <p:nvPr/>
        </p:nvSpPr>
        <p:spPr>
          <a:xfrm>
            <a:off x="1294228" y="2049561"/>
            <a:ext cx="2722880" cy="351284"/>
          </a:xfrm>
          <a:prstGeom prst="rect">
            <a:avLst/>
          </a:prstGeom>
        </p:spPr>
        <p:txBody>
          <a:bodyPr vert="horz" lIns="91440" tIns="45720" rIns="91440" bIns="45720" rtlCol="0" anchor="t">
            <a:normAutofit fontScale="92500" lnSpcReduction="20000"/>
          </a:bodyPr>
          <a:lstStyle/>
          <a:p>
            <a:pPr>
              <a:lnSpc>
                <a:spcPct val="90000"/>
              </a:lnSpc>
              <a:spcBef>
                <a:spcPts val="1000"/>
              </a:spcBef>
            </a:pPr>
            <a:r>
              <a:rPr lang="en-US" sz="2400" b="1" kern="1200" spc="50" baseline="0" dirty="0">
                <a:latin typeface="+mj-lt"/>
                <a:ea typeface="+mj-ea"/>
                <a:cs typeface="+mj-cs"/>
              </a:rPr>
              <a:t>1.Network Miner</a:t>
            </a:r>
          </a:p>
        </p:txBody>
      </p:sp>
      <p:sp>
        <p:nvSpPr>
          <p:cNvPr id="9" name="TextBox 8">
            <a:extLst>
              <a:ext uri="{FF2B5EF4-FFF2-40B4-BE49-F238E27FC236}">
                <a16:creationId xmlns:a16="http://schemas.microsoft.com/office/drawing/2014/main" id="{F0EC3773-E8E5-A796-ABB5-17F7A3C252B3}"/>
              </a:ext>
            </a:extLst>
          </p:cNvPr>
          <p:cNvSpPr txBox="1"/>
          <p:nvPr/>
        </p:nvSpPr>
        <p:spPr>
          <a:xfrm>
            <a:off x="4754881" y="2960877"/>
            <a:ext cx="5516880" cy="351284"/>
          </a:xfrm>
          <a:prstGeom prst="rect">
            <a:avLst/>
          </a:prstGeom>
        </p:spPr>
        <p:txBody>
          <a:bodyPr vert="horz" lIns="91440" tIns="45720" rIns="91440" bIns="45720" rtlCol="0" anchor="t">
            <a:normAutofit lnSpcReduction="10000"/>
          </a:bodyPr>
          <a:lstStyle/>
          <a:p>
            <a:pPr>
              <a:lnSpc>
                <a:spcPct val="90000"/>
              </a:lnSpc>
              <a:spcBef>
                <a:spcPts val="1000"/>
              </a:spcBef>
            </a:pPr>
            <a:endParaRPr lang="en-US" sz="2000" b="1" kern="1200" spc="50" baseline="0" dirty="0">
              <a:latin typeface="+mj-lt"/>
              <a:ea typeface="+mj-ea"/>
              <a:cs typeface="+mj-cs"/>
            </a:endParaRPr>
          </a:p>
        </p:txBody>
      </p:sp>
      <p:sp>
        <p:nvSpPr>
          <p:cNvPr id="5" name="Slide Number Placeholder 4">
            <a:extLst>
              <a:ext uri="{FF2B5EF4-FFF2-40B4-BE49-F238E27FC236}">
                <a16:creationId xmlns:a16="http://schemas.microsoft.com/office/drawing/2014/main" id="{AE6037CC-0B8A-FF46-BDF5-A186EF285BEF}"/>
              </a:ext>
            </a:extLst>
          </p:cNvPr>
          <p:cNvSpPr>
            <a:spLocks noGrp="1"/>
          </p:cNvSpPr>
          <p:nvPr>
            <p:ph type="sldNum" sz="quarter" idx="13"/>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28</a:t>
            </a:fld>
            <a:endParaRPr lang="en-US"/>
          </a:p>
        </p:txBody>
      </p:sp>
      <p:sp>
        <p:nvSpPr>
          <p:cNvPr id="11" name="TextBox 10">
            <a:extLst>
              <a:ext uri="{FF2B5EF4-FFF2-40B4-BE49-F238E27FC236}">
                <a16:creationId xmlns:a16="http://schemas.microsoft.com/office/drawing/2014/main" id="{27668C86-98A8-09B0-EBF7-E08211A4932C}"/>
              </a:ext>
            </a:extLst>
          </p:cNvPr>
          <p:cNvSpPr txBox="1"/>
          <p:nvPr/>
        </p:nvSpPr>
        <p:spPr>
          <a:xfrm>
            <a:off x="943707" y="2960877"/>
            <a:ext cx="3171093" cy="2585323"/>
          </a:xfrm>
          <a:prstGeom prst="rect">
            <a:avLst/>
          </a:prstGeom>
          <a:noFill/>
        </p:spPr>
        <p:txBody>
          <a:bodyPr wrap="square" rtlCol="0">
            <a:spAutoFit/>
          </a:bodyPr>
          <a:lstStyle/>
          <a:p>
            <a:r>
              <a:rPr lang="en-US" dirty="0"/>
              <a:t>We used a feature in the network miner that can analyze and capture network traffic which we used to get the </a:t>
            </a:r>
            <a:r>
              <a:rPr lang="en-US" dirty="0" err="1"/>
              <a:t>ip</a:t>
            </a:r>
            <a:r>
              <a:rPr lang="en-US" dirty="0"/>
              <a:t> of the ESP by installing the network miner tool on the same machine that is connected to </a:t>
            </a:r>
            <a:r>
              <a:rPr lang="en-US" dirty="0" err="1"/>
              <a:t>esp</a:t>
            </a:r>
            <a:r>
              <a:rPr lang="en-US" dirty="0"/>
              <a:t> which it detected by </a:t>
            </a:r>
            <a:r>
              <a:rPr lang="en-US" dirty="0" err="1"/>
              <a:t>wifi</a:t>
            </a:r>
            <a:r>
              <a:rPr lang="en-US" dirty="0"/>
              <a:t>.</a:t>
            </a:r>
          </a:p>
        </p:txBody>
      </p:sp>
      <p:pic>
        <p:nvPicPr>
          <p:cNvPr id="13" name="Picture 12">
            <a:extLst>
              <a:ext uri="{FF2B5EF4-FFF2-40B4-BE49-F238E27FC236}">
                <a16:creationId xmlns:a16="http://schemas.microsoft.com/office/drawing/2014/main" id="{118C9DF4-A5E8-6ECA-1C7E-6A465032B017}"/>
              </a:ext>
            </a:extLst>
          </p:cNvPr>
          <p:cNvPicPr>
            <a:picLocks noChangeAspect="1"/>
          </p:cNvPicPr>
          <p:nvPr/>
        </p:nvPicPr>
        <p:blipFill>
          <a:blip r:embed="rId2"/>
          <a:stretch>
            <a:fillRect/>
          </a:stretch>
        </p:blipFill>
        <p:spPr>
          <a:xfrm>
            <a:off x="5357446" y="2049561"/>
            <a:ext cx="5890847" cy="4046439"/>
          </a:xfrm>
          <a:prstGeom prst="rect">
            <a:avLst/>
          </a:prstGeom>
        </p:spPr>
      </p:pic>
    </p:spTree>
    <p:extLst>
      <p:ext uri="{BB962C8B-B14F-4D97-AF65-F5344CB8AC3E}">
        <p14:creationId xmlns:p14="http://schemas.microsoft.com/office/powerpoint/2010/main" val="423517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screenshot of a computer">
            <a:extLst>
              <a:ext uri="{FF2B5EF4-FFF2-40B4-BE49-F238E27FC236}">
                <a16:creationId xmlns:a16="http://schemas.microsoft.com/office/drawing/2014/main" id="{F54BD823-34BA-5688-D798-28753E8CCCDB}"/>
              </a:ext>
            </a:extLst>
          </p:cNvPr>
          <p:cNvPicPr>
            <a:picLocks noGrp="1" noChangeAspect="1"/>
          </p:cNvPicPr>
          <p:nvPr>
            <p:ph sz="half" idx="15"/>
          </p:nvPr>
        </p:nvPicPr>
        <p:blipFill>
          <a:blip r:embed="rId2"/>
          <a:stretch>
            <a:fillRect/>
          </a:stretch>
        </p:blipFill>
        <p:spPr>
          <a:xfrm>
            <a:off x="5882157" y="2594446"/>
            <a:ext cx="6037551" cy="4243754"/>
          </a:xfrm>
        </p:spPr>
      </p:pic>
      <p:pic>
        <p:nvPicPr>
          <p:cNvPr id="15" name="Content Placeholder 14">
            <a:extLst>
              <a:ext uri="{FF2B5EF4-FFF2-40B4-BE49-F238E27FC236}">
                <a16:creationId xmlns:a16="http://schemas.microsoft.com/office/drawing/2014/main" id="{AD5575F8-CFA1-8005-A1C7-181349186E83}"/>
              </a:ext>
            </a:extLst>
          </p:cNvPr>
          <p:cNvPicPr>
            <a:picLocks noGrp="1" noChangeAspect="1"/>
          </p:cNvPicPr>
          <p:nvPr>
            <p:ph sz="half" idx="14"/>
          </p:nvPr>
        </p:nvPicPr>
        <p:blipFill>
          <a:blip r:embed="rId3"/>
          <a:stretch>
            <a:fillRect/>
          </a:stretch>
        </p:blipFill>
        <p:spPr>
          <a:xfrm>
            <a:off x="57701" y="3429000"/>
            <a:ext cx="5505450" cy="3409200"/>
          </a:xfrm>
        </p:spPr>
      </p:pic>
      <p:sp>
        <p:nvSpPr>
          <p:cNvPr id="7" name="Slide Number Placeholder 6">
            <a:extLst>
              <a:ext uri="{FF2B5EF4-FFF2-40B4-BE49-F238E27FC236}">
                <a16:creationId xmlns:a16="http://schemas.microsoft.com/office/drawing/2014/main" id="{98D23645-6BB0-4E31-8032-055006DB7BD6}"/>
              </a:ext>
            </a:extLst>
          </p:cNvPr>
          <p:cNvSpPr>
            <a:spLocks noGrp="1"/>
          </p:cNvSpPr>
          <p:nvPr>
            <p:ph type="sldNum" sz="quarter" idx="13"/>
          </p:nvPr>
        </p:nvSpPr>
        <p:spPr/>
        <p:txBody>
          <a:bodyPr/>
          <a:lstStyle/>
          <a:p>
            <a:fld id="{A49DFD55-3C28-40EF-9E31-A92D2E4017FF}" type="slidenum">
              <a:rPr lang="en-US" smtClean="0"/>
              <a:pPr/>
              <a:t>29</a:t>
            </a:fld>
            <a:endParaRPr lang="en-US" dirty="0"/>
          </a:p>
        </p:txBody>
      </p:sp>
      <p:sp>
        <p:nvSpPr>
          <p:cNvPr id="10" name="Title 9">
            <a:extLst>
              <a:ext uri="{FF2B5EF4-FFF2-40B4-BE49-F238E27FC236}">
                <a16:creationId xmlns:a16="http://schemas.microsoft.com/office/drawing/2014/main" id="{8E36D0BA-A948-051B-39B1-790D19853637}"/>
              </a:ext>
            </a:extLst>
          </p:cNvPr>
          <p:cNvSpPr txBox="1">
            <a:spLocks noGrp="1"/>
          </p:cNvSpPr>
          <p:nvPr>
            <p:ph type="title"/>
          </p:nvPr>
        </p:nvSpPr>
        <p:spPr>
          <a:xfrm>
            <a:off x="4201870" y="496800"/>
            <a:ext cx="2722562" cy="535531"/>
          </a:xfrm>
          <a:prstGeom prst="rect">
            <a:avLst/>
          </a:prstGeom>
          <a:noFill/>
        </p:spPr>
        <p:txBody>
          <a:bodyPr wrap="square" rtlCol="0">
            <a:spAutoFit/>
          </a:bodyPr>
          <a:lstStyle/>
          <a:p>
            <a:r>
              <a:rPr lang="en-US" sz="3200" b="1" dirty="0"/>
              <a:t>2.Nessus</a:t>
            </a:r>
          </a:p>
        </p:txBody>
      </p:sp>
      <p:sp>
        <p:nvSpPr>
          <p:cNvPr id="9" name="Text Placeholder 8">
            <a:extLst>
              <a:ext uri="{FF2B5EF4-FFF2-40B4-BE49-F238E27FC236}">
                <a16:creationId xmlns:a16="http://schemas.microsoft.com/office/drawing/2014/main" id="{EF43926B-D12B-976F-9524-889C56D62CDC}"/>
              </a:ext>
            </a:extLst>
          </p:cNvPr>
          <p:cNvSpPr>
            <a:spLocks noGrp="1"/>
          </p:cNvSpPr>
          <p:nvPr>
            <p:ph type="body" idx="1"/>
          </p:nvPr>
        </p:nvSpPr>
        <p:spPr>
          <a:xfrm>
            <a:off x="170858" y="1180377"/>
            <a:ext cx="5279135" cy="1043354"/>
          </a:xfrm>
        </p:spPr>
        <p:txBody>
          <a:bodyPr>
            <a:normAutofit/>
          </a:bodyPr>
          <a:lstStyle/>
          <a:p>
            <a:r>
              <a:rPr lang="en-US" sz="2000" b="0" dirty="0"/>
              <a:t>Nessus is a vulnerability assessment tool design to scan a network and identify all security threats or leaks</a:t>
            </a:r>
          </a:p>
        </p:txBody>
      </p:sp>
      <p:sp>
        <p:nvSpPr>
          <p:cNvPr id="13" name="TextBox 12">
            <a:extLst>
              <a:ext uri="{FF2B5EF4-FFF2-40B4-BE49-F238E27FC236}">
                <a16:creationId xmlns:a16="http://schemas.microsoft.com/office/drawing/2014/main" id="{642EEE9B-FF72-49D7-48DD-2F00848E5DF4}"/>
              </a:ext>
            </a:extLst>
          </p:cNvPr>
          <p:cNvSpPr txBox="1"/>
          <p:nvPr/>
        </p:nvSpPr>
        <p:spPr>
          <a:xfrm>
            <a:off x="6604000" y="1915198"/>
            <a:ext cx="5303984" cy="400110"/>
          </a:xfrm>
          <a:prstGeom prst="rect">
            <a:avLst/>
          </a:prstGeom>
          <a:noFill/>
        </p:spPr>
        <p:txBody>
          <a:bodyPr wrap="square" rtlCol="0">
            <a:spAutoFit/>
          </a:bodyPr>
          <a:lstStyle/>
          <a:p>
            <a:r>
              <a:rPr lang="en-US" sz="2000" dirty="0"/>
              <a:t>Testing the ESP for vulnerabilities</a:t>
            </a:r>
          </a:p>
        </p:txBody>
      </p:sp>
      <p:sp>
        <p:nvSpPr>
          <p:cNvPr id="16" name="TextBox 15">
            <a:extLst>
              <a:ext uri="{FF2B5EF4-FFF2-40B4-BE49-F238E27FC236}">
                <a16:creationId xmlns:a16="http://schemas.microsoft.com/office/drawing/2014/main" id="{9CA87B32-F368-0ACC-7610-C45F95D658FC}"/>
              </a:ext>
            </a:extLst>
          </p:cNvPr>
          <p:cNvSpPr txBox="1"/>
          <p:nvPr/>
        </p:nvSpPr>
        <p:spPr>
          <a:xfrm>
            <a:off x="847896" y="2634623"/>
            <a:ext cx="3653765" cy="646331"/>
          </a:xfrm>
          <a:prstGeom prst="rect">
            <a:avLst/>
          </a:prstGeom>
          <a:noFill/>
        </p:spPr>
        <p:txBody>
          <a:bodyPr wrap="square" rtlCol="0">
            <a:spAutoFit/>
          </a:bodyPr>
          <a:lstStyle/>
          <a:p>
            <a:r>
              <a:rPr lang="en-US" dirty="0"/>
              <a:t>These were the vulnerabilities we found within the network</a:t>
            </a:r>
          </a:p>
        </p:txBody>
      </p:sp>
    </p:spTree>
    <p:extLst>
      <p:ext uri="{BB962C8B-B14F-4D97-AF65-F5344CB8AC3E}">
        <p14:creationId xmlns:p14="http://schemas.microsoft.com/office/powerpoint/2010/main" val="157139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2840-62D9-A407-D5F3-D3CF5A842F6E}"/>
              </a:ext>
            </a:extLst>
          </p:cNvPr>
          <p:cNvSpPr>
            <a:spLocks noGrp="1"/>
          </p:cNvSpPr>
          <p:nvPr>
            <p:ph type="title"/>
          </p:nvPr>
        </p:nvSpPr>
        <p:spPr>
          <a:xfrm>
            <a:off x="3764845" y="254643"/>
            <a:ext cx="5066639" cy="584764"/>
          </a:xfrm>
        </p:spPr>
        <p:txBody>
          <a:bodyPr>
            <a:normAutofit fontScale="90000"/>
          </a:bodyPr>
          <a:lstStyle/>
          <a:p>
            <a:r>
              <a:rPr lang="en-US" sz="3200" b="1" dirty="0"/>
              <a:t>Smart garage theory :</a:t>
            </a:r>
          </a:p>
        </p:txBody>
      </p:sp>
      <p:pic>
        <p:nvPicPr>
          <p:cNvPr id="7" name="Picture Placeholder 6" descr="A white car in a garage&#10;&#10;Description automatically generated">
            <a:extLst>
              <a:ext uri="{FF2B5EF4-FFF2-40B4-BE49-F238E27FC236}">
                <a16:creationId xmlns:a16="http://schemas.microsoft.com/office/drawing/2014/main" id="{DE907CC7-5DF9-8E39-FFD7-D753930801DB}"/>
              </a:ext>
            </a:extLst>
          </p:cNvPr>
          <p:cNvPicPr>
            <a:picLocks noGrp="1" noChangeAspect="1"/>
          </p:cNvPicPr>
          <p:nvPr>
            <p:ph type="pic" sz="quarter" idx="13"/>
          </p:nvPr>
        </p:nvPicPr>
        <p:blipFill>
          <a:blip r:embed="rId2"/>
          <a:srcRect l="7904" r="7904"/>
          <a:stretch>
            <a:fillRect/>
          </a:stretch>
        </p:blipFill>
        <p:spPr>
          <a:xfrm>
            <a:off x="-28230" y="-9144"/>
            <a:ext cx="4924321" cy="6876288"/>
          </a:xfrm>
        </p:spPr>
      </p:pic>
      <p:sp>
        <p:nvSpPr>
          <p:cNvPr id="4" name="Slide Number Placeholder 3">
            <a:extLst>
              <a:ext uri="{FF2B5EF4-FFF2-40B4-BE49-F238E27FC236}">
                <a16:creationId xmlns:a16="http://schemas.microsoft.com/office/drawing/2014/main" id="{7079BA89-3710-8189-6771-B4272058BCA1}"/>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0" name="TextBox 9">
            <a:extLst>
              <a:ext uri="{FF2B5EF4-FFF2-40B4-BE49-F238E27FC236}">
                <a16:creationId xmlns:a16="http://schemas.microsoft.com/office/drawing/2014/main" id="{8EFF258F-C8A2-BE7D-399E-E481985070B5}"/>
              </a:ext>
            </a:extLst>
          </p:cNvPr>
          <p:cNvSpPr txBox="1"/>
          <p:nvPr/>
        </p:nvSpPr>
        <p:spPr>
          <a:xfrm>
            <a:off x="4456253" y="1284790"/>
            <a:ext cx="7592992" cy="4401205"/>
          </a:xfrm>
          <a:prstGeom prst="rect">
            <a:avLst/>
          </a:prstGeom>
          <a:noFill/>
        </p:spPr>
        <p:txBody>
          <a:bodyPr wrap="square" rtlCol="0">
            <a:spAutoFit/>
          </a:bodyPr>
          <a:lstStyle/>
          <a:p>
            <a:r>
              <a:rPr lang="en-US" sz="2000" dirty="0"/>
              <a:t>Smart garages uses device like sensors and motors to control your garage from either your phone or automatically using various devices that overall make quality of life better. Which means monitoring and </a:t>
            </a:r>
            <a:r>
              <a:rPr lang="en-US" sz="2000" dirty="0" err="1"/>
              <a:t>and</a:t>
            </a:r>
            <a:r>
              <a:rPr lang="en-US" sz="2000" dirty="0"/>
              <a:t> managing your garage is easier.</a:t>
            </a:r>
          </a:p>
          <a:p>
            <a:endParaRPr lang="en-US" sz="2000" dirty="0"/>
          </a:p>
          <a:p>
            <a:r>
              <a:rPr lang="en-US" sz="2000" dirty="0"/>
              <a:t>THEORY: When you drive up your driveway in your car you presence is detected via IR sensor which turns on the GC which allows you to swipe your card and also lights up the LEDS that are installed on light poles. After verifying that the card you swiped is the right one  the servo motors that are installed on the garage door open the door and the speaker also works which works by converting electrical signals into acoustic waves which acts as a  pre recorded message, The IR also sends a message to the owner via flutter notifying him of the arrival.</a:t>
            </a:r>
          </a:p>
        </p:txBody>
      </p:sp>
    </p:spTree>
    <p:extLst>
      <p:ext uri="{BB962C8B-B14F-4D97-AF65-F5344CB8AC3E}">
        <p14:creationId xmlns:p14="http://schemas.microsoft.com/office/powerpoint/2010/main" val="3277097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A675F1-03B5-51E7-99B6-39F93727D7E6}"/>
              </a:ext>
            </a:extLst>
          </p:cNvPr>
          <p:cNvSpPr>
            <a:spLocks noGrp="1"/>
          </p:cNvSpPr>
          <p:nvPr>
            <p:ph type="body" idx="1"/>
          </p:nvPr>
        </p:nvSpPr>
        <p:spPr>
          <a:xfrm>
            <a:off x="1346965" y="1094409"/>
            <a:ext cx="3924300" cy="464500"/>
          </a:xfrm>
        </p:spPr>
        <p:txBody>
          <a:bodyPr/>
          <a:lstStyle/>
          <a:p>
            <a:r>
              <a:rPr lang="en-US" dirty="0"/>
              <a:t>Traceroute information </a:t>
            </a:r>
          </a:p>
        </p:txBody>
      </p:sp>
      <p:pic>
        <p:nvPicPr>
          <p:cNvPr id="10" name="Content Placeholder 9" descr="A screenshot of a computer&#10;&#10;Description automatically generated">
            <a:extLst>
              <a:ext uri="{FF2B5EF4-FFF2-40B4-BE49-F238E27FC236}">
                <a16:creationId xmlns:a16="http://schemas.microsoft.com/office/drawing/2014/main" id="{F3B0AA20-0DFF-1619-49B9-0822A3EEE102}"/>
              </a:ext>
            </a:extLst>
          </p:cNvPr>
          <p:cNvPicPr>
            <a:picLocks noGrp="1" noChangeAspect="1"/>
          </p:cNvPicPr>
          <p:nvPr>
            <p:ph sz="half" idx="13"/>
          </p:nvPr>
        </p:nvPicPr>
        <p:blipFill>
          <a:blip r:embed="rId2"/>
          <a:stretch>
            <a:fillRect/>
          </a:stretch>
        </p:blipFill>
        <p:spPr>
          <a:xfrm>
            <a:off x="725487" y="1558908"/>
            <a:ext cx="4819527" cy="3599245"/>
          </a:xfrm>
        </p:spPr>
      </p:pic>
      <p:sp>
        <p:nvSpPr>
          <p:cNvPr id="5" name="Text Placeholder 4">
            <a:extLst>
              <a:ext uri="{FF2B5EF4-FFF2-40B4-BE49-F238E27FC236}">
                <a16:creationId xmlns:a16="http://schemas.microsoft.com/office/drawing/2014/main" id="{7223F5B5-177C-FE12-C46E-6029F16DD8DA}"/>
              </a:ext>
            </a:extLst>
          </p:cNvPr>
          <p:cNvSpPr>
            <a:spLocks noGrp="1"/>
          </p:cNvSpPr>
          <p:nvPr>
            <p:ph type="body" sz="quarter" idx="3"/>
          </p:nvPr>
        </p:nvSpPr>
        <p:spPr>
          <a:xfrm>
            <a:off x="7410173" y="1094409"/>
            <a:ext cx="3943627" cy="464499"/>
          </a:xfrm>
        </p:spPr>
        <p:txBody>
          <a:bodyPr/>
          <a:lstStyle/>
          <a:p>
            <a:r>
              <a:rPr lang="en-US" dirty="0"/>
              <a:t>Nessus scan information</a:t>
            </a:r>
          </a:p>
        </p:txBody>
      </p:sp>
      <p:pic>
        <p:nvPicPr>
          <p:cNvPr id="12" name="Content Placeholder 11" descr="A screenshot of a computer&#10;&#10;Description automatically generated">
            <a:extLst>
              <a:ext uri="{FF2B5EF4-FFF2-40B4-BE49-F238E27FC236}">
                <a16:creationId xmlns:a16="http://schemas.microsoft.com/office/drawing/2014/main" id="{F1F44D16-A295-2C6A-2D61-2D5B0C17C381}"/>
              </a:ext>
            </a:extLst>
          </p:cNvPr>
          <p:cNvPicPr>
            <a:picLocks noGrp="1" noChangeAspect="1"/>
          </p:cNvPicPr>
          <p:nvPr>
            <p:ph sz="half" idx="14"/>
          </p:nvPr>
        </p:nvPicPr>
        <p:blipFill>
          <a:blip r:embed="rId3"/>
          <a:stretch>
            <a:fillRect/>
          </a:stretch>
        </p:blipFill>
        <p:spPr>
          <a:xfrm>
            <a:off x="6447692" y="1558908"/>
            <a:ext cx="5263662" cy="3661589"/>
          </a:xfrm>
        </p:spPr>
      </p:pic>
      <p:sp>
        <p:nvSpPr>
          <p:cNvPr id="7" name="Slide Number Placeholder 6">
            <a:extLst>
              <a:ext uri="{FF2B5EF4-FFF2-40B4-BE49-F238E27FC236}">
                <a16:creationId xmlns:a16="http://schemas.microsoft.com/office/drawing/2014/main" id="{548B85B4-8D14-660D-7E1E-9FC659204665}"/>
              </a:ext>
            </a:extLst>
          </p:cNvPr>
          <p:cNvSpPr>
            <a:spLocks noGrp="1"/>
          </p:cNvSpPr>
          <p:nvPr>
            <p:ph type="sldNum" sz="quarter" idx="12"/>
          </p:nvPr>
        </p:nvSpPr>
        <p:spPr/>
        <p:txBody>
          <a:bodyPr/>
          <a:lstStyle/>
          <a:p>
            <a:fld id="{A49DFD55-3C28-40EF-9E31-A92D2E4017FF}" type="slidenum">
              <a:rPr lang="en-US" smtClean="0"/>
              <a:pPr/>
              <a:t>30</a:t>
            </a:fld>
            <a:endParaRPr lang="en-US" dirty="0"/>
          </a:p>
        </p:txBody>
      </p:sp>
      <p:sp>
        <p:nvSpPr>
          <p:cNvPr id="8" name="TextBox 7">
            <a:extLst>
              <a:ext uri="{FF2B5EF4-FFF2-40B4-BE49-F238E27FC236}">
                <a16:creationId xmlns:a16="http://schemas.microsoft.com/office/drawing/2014/main" id="{CD282555-7EC0-F61E-FB2E-7A7332412CCA}"/>
              </a:ext>
            </a:extLst>
          </p:cNvPr>
          <p:cNvSpPr txBox="1"/>
          <p:nvPr/>
        </p:nvSpPr>
        <p:spPr>
          <a:xfrm>
            <a:off x="4325815" y="316524"/>
            <a:ext cx="3540369" cy="523220"/>
          </a:xfrm>
          <a:prstGeom prst="rect">
            <a:avLst/>
          </a:prstGeom>
          <a:noFill/>
        </p:spPr>
        <p:txBody>
          <a:bodyPr wrap="square" rtlCol="0">
            <a:spAutoFit/>
          </a:bodyPr>
          <a:lstStyle/>
          <a:p>
            <a:r>
              <a:rPr lang="en-US" sz="2800" b="1" dirty="0"/>
              <a:t>Vulnerabilities</a:t>
            </a:r>
          </a:p>
        </p:txBody>
      </p:sp>
      <p:sp>
        <p:nvSpPr>
          <p:cNvPr id="13" name="TextBox 12">
            <a:extLst>
              <a:ext uri="{FF2B5EF4-FFF2-40B4-BE49-F238E27FC236}">
                <a16:creationId xmlns:a16="http://schemas.microsoft.com/office/drawing/2014/main" id="{90ACBFF0-FA24-E75F-3DB0-3CE5B87EF7A8}"/>
              </a:ext>
            </a:extLst>
          </p:cNvPr>
          <p:cNvSpPr txBox="1"/>
          <p:nvPr/>
        </p:nvSpPr>
        <p:spPr>
          <a:xfrm>
            <a:off x="633046" y="5627077"/>
            <a:ext cx="4536831" cy="923330"/>
          </a:xfrm>
          <a:prstGeom prst="rect">
            <a:avLst/>
          </a:prstGeom>
          <a:noFill/>
        </p:spPr>
        <p:txBody>
          <a:bodyPr wrap="square" rtlCol="0">
            <a:spAutoFit/>
          </a:bodyPr>
          <a:lstStyle/>
          <a:p>
            <a:r>
              <a:rPr lang="en-US" dirty="0"/>
              <a:t>When the user sends a request to server the request is traced back to its owner so their </a:t>
            </a:r>
            <a:r>
              <a:rPr lang="en-US" dirty="0" err="1"/>
              <a:t>ip</a:t>
            </a:r>
            <a:r>
              <a:rPr lang="en-US" dirty="0"/>
              <a:t> is leaked</a:t>
            </a:r>
          </a:p>
        </p:txBody>
      </p:sp>
      <p:sp>
        <p:nvSpPr>
          <p:cNvPr id="14" name="TextBox 13">
            <a:extLst>
              <a:ext uri="{FF2B5EF4-FFF2-40B4-BE49-F238E27FC236}">
                <a16:creationId xmlns:a16="http://schemas.microsoft.com/office/drawing/2014/main" id="{93F1E918-AA16-5E06-8B3E-49A854DB8652}"/>
              </a:ext>
            </a:extLst>
          </p:cNvPr>
          <p:cNvSpPr txBox="1"/>
          <p:nvPr/>
        </p:nvSpPr>
        <p:spPr>
          <a:xfrm>
            <a:off x="6447692" y="5576941"/>
            <a:ext cx="5111262" cy="923330"/>
          </a:xfrm>
          <a:prstGeom prst="rect">
            <a:avLst/>
          </a:prstGeom>
          <a:noFill/>
        </p:spPr>
        <p:txBody>
          <a:bodyPr wrap="square" rtlCol="0">
            <a:spAutoFit/>
          </a:bodyPr>
          <a:lstStyle/>
          <a:p>
            <a:r>
              <a:rPr lang="en-US" dirty="0"/>
              <a:t>exposure of metadata and details about the Nessus scan itself that can be retrieved by an attacker or unauthorized user</a:t>
            </a:r>
          </a:p>
        </p:txBody>
      </p:sp>
    </p:spTree>
    <p:extLst>
      <p:ext uri="{BB962C8B-B14F-4D97-AF65-F5344CB8AC3E}">
        <p14:creationId xmlns:p14="http://schemas.microsoft.com/office/powerpoint/2010/main" val="346272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62925C-711A-4037-6DE9-B0070A1A80F4}"/>
              </a:ext>
            </a:extLst>
          </p:cNvPr>
          <p:cNvSpPr>
            <a:spLocks noGrp="1"/>
          </p:cNvSpPr>
          <p:nvPr>
            <p:ph type="body" idx="1"/>
          </p:nvPr>
        </p:nvSpPr>
        <p:spPr>
          <a:xfrm>
            <a:off x="1218329" y="827642"/>
            <a:ext cx="3924300" cy="351691"/>
          </a:xfrm>
        </p:spPr>
        <p:txBody>
          <a:bodyPr/>
          <a:lstStyle/>
          <a:p>
            <a:r>
              <a:rPr lang="en-US" dirty="0"/>
              <a:t>Ethernet MAC address</a:t>
            </a:r>
          </a:p>
        </p:txBody>
      </p:sp>
      <p:pic>
        <p:nvPicPr>
          <p:cNvPr id="9" name="Content Placeholder 8">
            <a:extLst>
              <a:ext uri="{FF2B5EF4-FFF2-40B4-BE49-F238E27FC236}">
                <a16:creationId xmlns:a16="http://schemas.microsoft.com/office/drawing/2014/main" id="{FEAD68C1-D7C0-E5D4-CAEB-41D471FC4FC7}"/>
              </a:ext>
            </a:extLst>
          </p:cNvPr>
          <p:cNvPicPr>
            <a:picLocks noGrp="1" noChangeAspect="1"/>
          </p:cNvPicPr>
          <p:nvPr>
            <p:ph sz="half" idx="13"/>
          </p:nvPr>
        </p:nvPicPr>
        <p:blipFill>
          <a:blip r:embed="rId2"/>
          <a:stretch>
            <a:fillRect/>
          </a:stretch>
        </p:blipFill>
        <p:spPr>
          <a:xfrm>
            <a:off x="249377" y="1460823"/>
            <a:ext cx="5576992" cy="4158955"/>
          </a:xfrm>
        </p:spPr>
      </p:pic>
      <p:sp>
        <p:nvSpPr>
          <p:cNvPr id="5" name="Text Placeholder 4">
            <a:extLst>
              <a:ext uri="{FF2B5EF4-FFF2-40B4-BE49-F238E27FC236}">
                <a16:creationId xmlns:a16="http://schemas.microsoft.com/office/drawing/2014/main" id="{0E81D2E9-F11B-9084-19A1-1CD9A88D076C}"/>
              </a:ext>
            </a:extLst>
          </p:cNvPr>
          <p:cNvSpPr>
            <a:spLocks noGrp="1"/>
          </p:cNvSpPr>
          <p:nvPr>
            <p:ph type="body" sz="quarter" idx="3"/>
          </p:nvPr>
        </p:nvSpPr>
        <p:spPr>
          <a:xfrm>
            <a:off x="7049372" y="820479"/>
            <a:ext cx="4169613" cy="464499"/>
          </a:xfrm>
        </p:spPr>
        <p:txBody>
          <a:bodyPr>
            <a:normAutofit/>
          </a:bodyPr>
          <a:lstStyle/>
          <a:p>
            <a:r>
              <a:rPr lang="en-US" dirty="0"/>
              <a:t>Ethernet card manufacturer detected</a:t>
            </a:r>
          </a:p>
        </p:txBody>
      </p:sp>
      <p:pic>
        <p:nvPicPr>
          <p:cNvPr id="11" name="Content Placeholder 10">
            <a:extLst>
              <a:ext uri="{FF2B5EF4-FFF2-40B4-BE49-F238E27FC236}">
                <a16:creationId xmlns:a16="http://schemas.microsoft.com/office/drawing/2014/main" id="{88B3E8B3-814C-B9EC-C327-7C81B746E36D}"/>
              </a:ext>
            </a:extLst>
          </p:cNvPr>
          <p:cNvPicPr>
            <a:picLocks noGrp="1" noChangeAspect="1"/>
          </p:cNvPicPr>
          <p:nvPr>
            <p:ph sz="half" idx="14"/>
          </p:nvPr>
        </p:nvPicPr>
        <p:blipFill>
          <a:blip r:embed="rId3"/>
          <a:stretch>
            <a:fillRect/>
          </a:stretch>
        </p:blipFill>
        <p:spPr>
          <a:xfrm>
            <a:off x="6484763" y="1460823"/>
            <a:ext cx="5298829" cy="4158955"/>
          </a:xfrm>
        </p:spPr>
      </p:pic>
      <p:sp>
        <p:nvSpPr>
          <p:cNvPr id="7" name="Slide Number Placeholder 6">
            <a:extLst>
              <a:ext uri="{FF2B5EF4-FFF2-40B4-BE49-F238E27FC236}">
                <a16:creationId xmlns:a16="http://schemas.microsoft.com/office/drawing/2014/main" id="{F136A6C8-1CBA-1890-1FAA-9876CA1CD467}"/>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
        <p:nvSpPr>
          <p:cNvPr id="18" name="Rectangle 5">
            <a:extLst>
              <a:ext uri="{FF2B5EF4-FFF2-40B4-BE49-F238E27FC236}">
                <a16:creationId xmlns:a16="http://schemas.microsoft.com/office/drawing/2014/main" id="{A028AF0E-3E06-E1A6-1AEC-3A713EC66D83}"/>
              </a:ext>
            </a:extLst>
          </p:cNvPr>
          <p:cNvSpPr>
            <a:spLocks noChangeArrowheads="1"/>
          </p:cNvSpPr>
          <p:nvPr/>
        </p:nvSpPr>
        <p:spPr bwMode="auto">
          <a:xfrm>
            <a:off x="628160" y="5756184"/>
            <a:ext cx="4819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risk is that attackers can use or fake a device's MAC address to get into a network without permission.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C1F6DDEE-98F0-5A0F-BF35-31028FE1B0E8}"/>
              </a:ext>
            </a:extLst>
          </p:cNvPr>
          <p:cNvSpPr txBox="1"/>
          <p:nvPr/>
        </p:nvSpPr>
        <p:spPr>
          <a:xfrm>
            <a:off x="6595491" y="5631653"/>
            <a:ext cx="5077372"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knowing the manufacturer of an Ethernet card can give attackers useful information about the device like its model and any known vulnerabilities.</a:t>
            </a:r>
          </a:p>
          <a:p>
            <a:endParaRPr lang="en-US" dirty="0"/>
          </a:p>
        </p:txBody>
      </p:sp>
    </p:spTree>
    <p:extLst>
      <p:ext uri="{BB962C8B-B14F-4D97-AF65-F5344CB8AC3E}">
        <p14:creationId xmlns:p14="http://schemas.microsoft.com/office/powerpoint/2010/main" val="3668247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C04E-C1A0-27CD-8952-876DD5F10AE2}"/>
              </a:ext>
            </a:extLst>
          </p:cNvPr>
          <p:cNvSpPr>
            <a:spLocks noGrp="1"/>
          </p:cNvSpPr>
          <p:nvPr>
            <p:ph type="title"/>
          </p:nvPr>
        </p:nvSpPr>
        <p:spPr>
          <a:xfrm>
            <a:off x="994072" y="433754"/>
            <a:ext cx="10038584" cy="1076552"/>
          </a:xfrm>
        </p:spPr>
        <p:txBody>
          <a:bodyPr>
            <a:normAutofit fontScale="90000"/>
          </a:bodyPr>
          <a:lstStyle/>
          <a:p>
            <a:r>
              <a:rPr lang="en-US" sz="3200" b="1" dirty="0"/>
              <a:t>3.Sniffing the ESP32 real time readings sent the real time firebase database using wire shark</a:t>
            </a:r>
          </a:p>
        </p:txBody>
      </p:sp>
      <p:pic>
        <p:nvPicPr>
          <p:cNvPr id="6" name="Content Placeholder 5">
            <a:extLst>
              <a:ext uri="{FF2B5EF4-FFF2-40B4-BE49-F238E27FC236}">
                <a16:creationId xmlns:a16="http://schemas.microsoft.com/office/drawing/2014/main" id="{01295185-7E45-D32E-CEF7-FA1B9CA6B738}"/>
              </a:ext>
            </a:extLst>
          </p:cNvPr>
          <p:cNvPicPr>
            <a:picLocks noGrp="1" noChangeAspect="1"/>
          </p:cNvPicPr>
          <p:nvPr>
            <p:ph sz="half" idx="2"/>
          </p:nvPr>
        </p:nvPicPr>
        <p:blipFill>
          <a:blip r:embed="rId2"/>
          <a:stretch>
            <a:fillRect/>
          </a:stretch>
        </p:blipFill>
        <p:spPr>
          <a:xfrm>
            <a:off x="234461" y="1922585"/>
            <a:ext cx="7109507" cy="4283198"/>
          </a:xfrm>
        </p:spPr>
      </p:pic>
      <p:sp>
        <p:nvSpPr>
          <p:cNvPr id="4" name="Slide Number Placeholder 3">
            <a:extLst>
              <a:ext uri="{FF2B5EF4-FFF2-40B4-BE49-F238E27FC236}">
                <a16:creationId xmlns:a16="http://schemas.microsoft.com/office/drawing/2014/main" id="{35AE7153-ACC5-895A-8C39-37DA08981926}"/>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
        <p:nvSpPr>
          <p:cNvPr id="7" name="TextBox 6">
            <a:extLst>
              <a:ext uri="{FF2B5EF4-FFF2-40B4-BE49-F238E27FC236}">
                <a16:creationId xmlns:a16="http://schemas.microsoft.com/office/drawing/2014/main" id="{B498185B-3D58-3C72-7D75-0FABFCF69A13}"/>
              </a:ext>
            </a:extLst>
          </p:cNvPr>
          <p:cNvSpPr txBox="1"/>
          <p:nvPr/>
        </p:nvSpPr>
        <p:spPr>
          <a:xfrm>
            <a:off x="7819293" y="1922585"/>
            <a:ext cx="3856892" cy="2523768"/>
          </a:xfrm>
          <a:prstGeom prst="rect">
            <a:avLst/>
          </a:prstGeom>
          <a:noFill/>
        </p:spPr>
        <p:txBody>
          <a:bodyPr wrap="square" rtlCol="0">
            <a:spAutoFit/>
          </a:bodyPr>
          <a:lstStyle/>
          <a:p>
            <a:r>
              <a:rPr lang="en-US" sz="2000" dirty="0"/>
              <a:t>Sniffing the packets that are sent from the ESP by </a:t>
            </a:r>
            <a:r>
              <a:rPr lang="en-US" sz="2000" dirty="0" err="1"/>
              <a:t>hivemq</a:t>
            </a:r>
            <a:r>
              <a:rPr lang="en-US" sz="2000" dirty="0"/>
              <a:t> to the firebase using </a:t>
            </a:r>
            <a:r>
              <a:rPr lang="en-US" sz="2000" dirty="0" err="1"/>
              <a:t>wireshark</a:t>
            </a:r>
            <a:r>
              <a:rPr lang="en-US" sz="2000" dirty="0"/>
              <a:t>.</a:t>
            </a:r>
          </a:p>
          <a:p>
            <a:r>
              <a:rPr lang="en-US" sz="2000" dirty="0"/>
              <a:t>Data is encrypted and can only be decrypted by someone who has the private key of the </a:t>
            </a:r>
            <a:r>
              <a:rPr lang="en-US" sz="2000" dirty="0" err="1"/>
              <a:t>tls</a:t>
            </a:r>
            <a:r>
              <a:rPr lang="en-US" sz="2000" dirty="0"/>
              <a:t> algorithm </a:t>
            </a:r>
          </a:p>
          <a:p>
            <a:endParaRPr lang="en-US" dirty="0"/>
          </a:p>
        </p:txBody>
      </p:sp>
      <p:sp>
        <p:nvSpPr>
          <p:cNvPr id="10" name="TextBox 9">
            <a:extLst>
              <a:ext uri="{FF2B5EF4-FFF2-40B4-BE49-F238E27FC236}">
                <a16:creationId xmlns:a16="http://schemas.microsoft.com/office/drawing/2014/main" id="{0B582FF7-33B0-D80C-0EDF-CB2346E98A34}"/>
              </a:ext>
            </a:extLst>
          </p:cNvPr>
          <p:cNvSpPr txBox="1"/>
          <p:nvPr/>
        </p:nvSpPr>
        <p:spPr>
          <a:xfrm>
            <a:off x="7819293" y="4241510"/>
            <a:ext cx="3634154" cy="1938992"/>
          </a:xfrm>
          <a:prstGeom prst="rect">
            <a:avLst/>
          </a:prstGeom>
          <a:noFill/>
        </p:spPr>
        <p:txBody>
          <a:bodyPr wrap="square" rtlCol="0">
            <a:spAutoFit/>
          </a:bodyPr>
          <a:lstStyle/>
          <a:p>
            <a:r>
              <a:rPr lang="en-US" sz="2000" b="1" dirty="0"/>
              <a:t>TLS algorithm:</a:t>
            </a:r>
            <a:r>
              <a:rPr lang="en-US" sz="2000" dirty="0"/>
              <a:t> is a protocol used to secure communications over a network. It provides encryption, authentication, and integrity for data transmitted between clients and servers</a:t>
            </a:r>
          </a:p>
        </p:txBody>
      </p:sp>
    </p:spTree>
    <p:extLst>
      <p:ext uri="{BB962C8B-B14F-4D97-AF65-F5344CB8AC3E}">
        <p14:creationId xmlns:p14="http://schemas.microsoft.com/office/powerpoint/2010/main" val="3508955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0336-215C-6F64-05D7-F4A1166218EA}"/>
              </a:ext>
            </a:extLst>
          </p:cNvPr>
          <p:cNvSpPr>
            <a:spLocks noGrp="1"/>
          </p:cNvSpPr>
          <p:nvPr>
            <p:ph type="title"/>
          </p:nvPr>
        </p:nvSpPr>
        <p:spPr>
          <a:xfrm>
            <a:off x="325120" y="288130"/>
            <a:ext cx="2255520" cy="541341"/>
          </a:xfrm>
        </p:spPr>
        <p:txBody>
          <a:bodyPr>
            <a:normAutofit fontScale="90000"/>
          </a:bodyPr>
          <a:lstStyle/>
          <a:p>
            <a:r>
              <a:rPr lang="en-US" sz="3200" b="1" dirty="0"/>
              <a:t>12.output</a:t>
            </a:r>
          </a:p>
        </p:txBody>
      </p:sp>
      <p:sp>
        <p:nvSpPr>
          <p:cNvPr id="3" name="Text Placeholder 2">
            <a:extLst>
              <a:ext uri="{FF2B5EF4-FFF2-40B4-BE49-F238E27FC236}">
                <a16:creationId xmlns:a16="http://schemas.microsoft.com/office/drawing/2014/main" id="{E84B5B71-F27B-0740-6126-CEFB48897D14}"/>
              </a:ext>
            </a:extLst>
          </p:cNvPr>
          <p:cNvSpPr>
            <a:spLocks noGrp="1"/>
          </p:cNvSpPr>
          <p:nvPr>
            <p:ph type="body" idx="1"/>
          </p:nvPr>
        </p:nvSpPr>
        <p:spPr>
          <a:xfrm>
            <a:off x="473371" y="1101012"/>
            <a:ext cx="10331477" cy="844988"/>
          </a:xfrm>
        </p:spPr>
        <p:txBody>
          <a:bodyPr>
            <a:normAutofit/>
          </a:bodyPr>
          <a:lstStyle/>
          <a:p>
            <a:pPr marL="285750" indent="-285750">
              <a:buFont typeface="Wingdings" panose="05000000000000000000" pitchFamily="2" charset="2"/>
              <a:buChar char="à"/>
            </a:pPr>
            <a:r>
              <a:rPr lang="en-US" dirty="0"/>
              <a:t>We made a visual representation of how this project would work in details in </a:t>
            </a:r>
            <a:r>
              <a:rPr lang="en-US" dirty="0" err="1"/>
              <a:t>thid</a:t>
            </a:r>
            <a:r>
              <a:rPr lang="en-US" dirty="0"/>
              <a:t> drive link:</a:t>
            </a:r>
          </a:p>
          <a:p>
            <a:r>
              <a:rPr lang="en-US" dirty="0">
                <a:hlinkClick r:id="rId2"/>
              </a:rPr>
              <a:t> https://drive.google.com/drive/folders/12x1aUslR-4TITJ-8wbWcSDlw2TCF2kGu</a:t>
            </a:r>
            <a:r>
              <a:rPr lang="en-US" dirty="0"/>
              <a:t> </a:t>
            </a:r>
          </a:p>
          <a:p>
            <a:pPr marL="285750" indent="-285750">
              <a:buFont typeface="Wingdings" panose="05000000000000000000" pitchFamily="2" charset="2"/>
              <a:buChar char="à"/>
            </a:pPr>
            <a:endParaRPr lang="en-US" dirty="0"/>
          </a:p>
        </p:txBody>
      </p:sp>
      <p:sp>
        <p:nvSpPr>
          <p:cNvPr id="6" name="Content Placeholder 5">
            <a:extLst>
              <a:ext uri="{FF2B5EF4-FFF2-40B4-BE49-F238E27FC236}">
                <a16:creationId xmlns:a16="http://schemas.microsoft.com/office/drawing/2014/main" id="{92C84079-4C42-5FD8-CCA0-D6381DE6E439}"/>
              </a:ext>
            </a:extLst>
          </p:cNvPr>
          <p:cNvSpPr>
            <a:spLocks noGrp="1"/>
          </p:cNvSpPr>
          <p:nvPr>
            <p:ph sz="half" idx="14"/>
          </p:nvPr>
        </p:nvSpPr>
        <p:spPr>
          <a:xfrm>
            <a:off x="473371" y="2106294"/>
            <a:ext cx="5506720" cy="955435"/>
          </a:xfrm>
        </p:spPr>
        <p:txBody>
          <a:bodyPr/>
          <a:lstStyle/>
          <a:p>
            <a:pPr marL="285750" indent="-285750">
              <a:buFont typeface="Wingdings" panose="05000000000000000000" pitchFamily="2" charset="2"/>
              <a:buChar char="à"/>
            </a:pPr>
            <a:r>
              <a:rPr lang="en-US" b="1" dirty="0">
                <a:sym typeface="Wingdings" panose="05000000000000000000" pitchFamily="2" charset="2"/>
              </a:rPr>
              <a:t>this link have the 3D model design with fusion:</a:t>
            </a:r>
          </a:p>
          <a:p>
            <a:r>
              <a:rPr lang="en-US" dirty="0"/>
              <a:t>     </a:t>
            </a:r>
            <a:r>
              <a:rPr lang="en-US" dirty="0">
                <a:hlinkClick r:id="rId3"/>
              </a:rPr>
              <a:t>https://a360.co/3WXQ4cY</a:t>
            </a:r>
            <a:r>
              <a:rPr lang="en-US" dirty="0"/>
              <a:t> </a:t>
            </a:r>
          </a:p>
        </p:txBody>
      </p:sp>
      <p:sp>
        <p:nvSpPr>
          <p:cNvPr id="7" name="Slide Number Placeholder 6">
            <a:extLst>
              <a:ext uri="{FF2B5EF4-FFF2-40B4-BE49-F238E27FC236}">
                <a16:creationId xmlns:a16="http://schemas.microsoft.com/office/drawing/2014/main" id="{845E9A7D-F74A-5A34-BE13-8AE1068D3BBC}"/>
              </a:ext>
            </a:extLst>
          </p:cNvPr>
          <p:cNvSpPr>
            <a:spLocks noGrp="1"/>
          </p:cNvSpPr>
          <p:nvPr>
            <p:ph type="sldNum" sz="quarter" idx="13"/>
          </p:nvPr>
        </p:nvSpPr>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2996337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556567" y="2263919"/>
            <a:ext cx="4179570" cy="1524735"/>
          </a:xfrm>
        </p:spPr>
        <p:txBody>
          <a:bodyPr/>
          <a:lstStyle/>
          <a:p>
            <a:r>
              <a:rPr lang="en-US" sz="4800"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close-up of a computer screen&#10;&#10;Description automatically generated">
            <a:extLst>
              <a:ext uri="{FF2B5EF4-FFF2-40B4-BE49-F238E27FC236}">
                <a16:creationId xmlns:a16="http://schemas.microsoft.com/office/drawing/2014/main" id="{82D8B17E-ECCF-482E-DCFF-279A69527409}"/>
              </a:ext>
            </a:extLst>
          </p:cNvPr>
          <p:cNvPicPr>
            <a:picLocks noGrp="1" noChangeAspect="1"/>
          </p:cNvPicPr>
          <p:nvPr>
            <p:ph sz="half" idx="16"/>
          </p:nvPr>
        </p:nvPicPr>
        <p:blipFill>
          <a:blip r:embed="rId2"/>
          <a:srcRect l="218" r="1" b="1"/>
          <a:stretch/>
        </p:blipFill>
        <p:spPr>
          <a:xfrm>
            <a:off x="7243824" y="1365813"/>
            <a:ext cx="4716682" cy="4591049"/>
          </a:xfrm>
          <a:noFill/>
        </p:spPr>
      </p:pic>
      <p:sp>
        <p:nvSpPr>
          <p:cNvPr id="17" name="Slide Number Placeholder 4">
            <a:extLst>
              <a:ext uri="{FF2B5EF4-FFF2-40B4-BE49-F238E27FC236}">
                <a16:creationId xmlns:a16="http://schemas.microsoft.com/office/drawing/2014/main" id="{D84A96D5-A200-F5A1-24E9-28297A3ADA44}"/>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4</a:t>
            </a:fld>
            <a:endParaRPr lang="en-US"/>
          </a:p>
        </p:txBody>
      </p:sp>
      <p:sp>
        <p:nvSpPr>
          <p:cNvPr id="13" name="TextBox 12">
            <a:extLst>
              <a:ext uri="{FF2B5EF4-FFF2-40B4-BE49-F238E27FC236}">
                <a16:creationId xmlns:a16="http://schemas.microsoft.com/office/drawing/2014/main" id="{131B2744-734A-B384-2D9B-4D1BCD17A870}"/>
              </a:ext>
            </a:extLst>
          </p:cNvPr>
          <p:cNvSpPr txBox="1"/>
          <p:nvPr/>
        </p:nvSpPr>
        <p:spPr>
          <a:xfrm>
            <a:off x="391612" y="1365813"/>
            <a:ext cx="6233930" cy="4370427"/>
          </a:xfrm>
          <a:prstGeom prst="rect">
            <a:avLst/>
          </a:prstGeom>
          <a:noFill/>
        </p:spPr>
        <p:txBody>
          <a:bodyPr wrap="square" rtlCol="0">
            <a:spAutoFit/>
          </a:bodyPr>
          <a:lstStyle/>
          <a:p>
            <a:r>
              <a:rPr lang="en-US" sz="2000" dirty="0"/>
              <a:t>After entering the garage the door waits a delay of 5 seconds then close behind you then you are met by a PIR sensor which picks up your presence and opens the LEDS installed on the side of the walls of the garage. While getting in the garage u wont need to worry about hitting anything because of an ultrasonic sensor installed on the car which acts just like a parking sensor that is connected to a buzzer which works </a:t>
            </a:r>
            <a:r>
              <a:rPr lang="en-US" sz="2000" dirty="0" err="1"/>
              <a:t>everytime</a:t>
            </a:r>
            <a:r>
              <a:rPr lang="en-US" sz="2000" dirty="0"/>
              <a:t> u get near an object. Inside the garage is also installed a gas sensor which alarms a buzzer and sends a message to the owner. We also installed a temperature or humidity sensor that would alarm you incase of a fire</a:t>
            </a:r>
          </a:p>
          <a:p>
            <a:endParaRPr lang="en-US" dirty="0"/>
          </a:p>
        </p:txBody>
      </p:sp>
    </p:spTree>
    <p:extLst>
      <p:ext uri="{BB962C8B-B14F-4D97-AF65-F5344CB8AC3E}">
        <p14:creationId xmlns:p14="http://schemas.microsoft.com/office/powerpoint/2010/main" val="164532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black and white icon of a garage&#10;&#10;Description automatically generated">
            <a:extLst>
              <a:ext uri="{FF2B5EF4-FFF2-40B4-BE49-F238E27FC236}">
                <a16:creationId xmlns:a16="http://schemas.microsoft.com/office/drawing/2014/main" id="{742AB67B-C4D2-8635-355D-9C66B060453D}"/>
              </a:ext>
            </a:extLst>
          </p:cNvPr>
          <p:cNvPicPr>
            <a:picLocks noGrp="1" noChangeAspect="1"/>
          </p:cNvPicPr>
          <p:nvPr>
            <p:ph type="pic" sz="quarter" idx="10"/>
          </p:nvPr>
        </p:nvPicPr>
        <p:blipFill>
          <a:blip r:embed="rId2"/>
          <a:srcRect l="2148" r="2148"/>
          <a:stretch>
            <a:fillRect/>
          </a:stretch>
        </p:blipFill>
        <p:spPr/>
      </p:pic>
      <p:sp>
        <p:nvSpPr>
          <p:cNvPr id="7" name="TextBox 6">
            <a:extLst>
              <a:ext uri="{FF2B5EF4-FFF2-40B4-BE49-F238E27FC236}">
                <a16:creationId xmlns:a16="http://schemas.microsoft.com/office/drawing/2014/main" id="{A53F0E3B-7AB5-F4FB-1B8F-FF26AA9078FD}"/>
              </a:ext>
            </a:extLst>
          </p:cNvPr>
          <p:cNvSpPr txBox="1"/>
          <p:nvPr/>
        </p:nvSpPr>
        <p:spPr>
          <a:xfrm>
            <a:off x="5741043" y="1997839"/>
            <a:ext cx="6250329" cy="2862322"/>
          </a:xfrm>
          <a:prstGeom prst="rect">
            <a:avLst/>
          </a:prstGeom>
          <a:noFill/>
        </p:spPr>
        <p:txBody>
          <a:bodyPr wrap="square" rtlCol="0">
            <a:spAutoFit/>
          </a:bodyPr>
          <a:lstStyle/>
          <a:p>
            <a:r>
              <a:rPr lang="en-US" dirty="0">
                <a:solidFill>
                  <a:schemeClr val="bg1"/>
                </a:solidFill>
              </a:rPr>
              <a:t>Out side the garage you would have 2 sensors installed for opening/closing the parking shade.</a:t>
            </a:r>
          </a:p>
          <a:p>
            <a:r>
              <a:rPr lang="en-US" dirty="0">
                <a:solidFill>
                  <a:schemeClr val="bg1"/>
                </a:solidFill>
              </a:rPr>
              <a:t>1.Raindrop sensor which senses when it starts to rain and automatically sends a signal to the servo motor to start opening the parking shade.</a:t>
            </a:r>
          </a:p>
          <a:p>
            <a:r>
              <a:rPr lang="en-US" dirty="0">
                <a:solidFill>
                  <a:schemeClr val="bg1"/>
                </a:solidFill>
              </a:rPr>
              <a:t>2.LDR Sensor which is a light sensor that measure the intensity of light that is transmitted to it so it could read when it’s day which would let the servo motor know to open the sun shade versus when the intensity of light changes which then lets in close again.</a:t>
            </a:r>
          </a:p>
        </p:txBody>
      </p:sp>
    </p:spTree>
    <p:extLst>
      <p:ext uri="{BB962C8B-B14F-4D97-AF65-F5344CB8AC3E}">
        <p14:creationId xmlns:p14="http://schemas.microsoft.com/office/powerpoint/2010/main" val="400385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7F3B-C93B-7E42-F8B0-7D7216DEF86C}"/>
              </a:ext>
            </a:extLst>
          </p:cNvPr>
          <p:cNvSpPr>
            <a:spLocks noGrp="1"/>
          </p:cNvSpPr>
          <p:nvPr>
            <p:ph type="title"/>
          </p:nvPr>
        </p:nvSpPr>
        <p:spPr>
          <a:xfrm>
            <a:off x="1322318" y="405958"/>
            <a:ext cx="7288282" cy="388459"/>
          </a:xfrm>
        </p:spPr>
        <p:txBody>
          <a:bodyPr>
            <a:noAutofit/>
          </a:bodyPr>
          <a:lstStyle/>
          <a:p>
            <a:r>
              <a:rPr lang="en-US" sz="3200" dirty="0"/>
              <a:t>2.Components</a:t>
            </a:r>
            <a:endParaRPr lang="en-AE" sz="3200" dirty="0"/>
          </a:p>
        </p:txBody>
      </p:sp>
      <p:sp>
        <p:nvSpPr>
          <p:cNvPr id="4" name="Slide Number Placeholder 3">
            <a:extLst>
              <a:ext uri="{FF2B5EF4-FFF2-40B4-BE49-F238E27FC236}">
                <a16:creationId xmlns:a16="http://schemas.microsoft.com/office/drawing/2014/main" id="{F481AE2B-44C5-200E-94E3-F871E654A40A}"/>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4EA5713E-4282-8A32-494A-868DFDCFEAC9}"/>
              </a:ext>
            </a:extLst>
          </p:cNvPr>
          <p:cNvSpPr txBox="1"/>
          <p:nvPr/>
        </p:nvSpPr>
        <p:spPr>
          <a:xfrm rot="10800000" flipV="1">
            <a:off x="6286502" y="1217162"/>
            <a:ext cx="5181600" cy="523220"/>
          </a:xfrm>
          <a:prstGeom prst="rect">
            <a:avLst/>
          </a:prstGeom>
          <a:noFill/>
        </p:spPr>
        <p:txBody>
          <a:bodyPr wrap="square" rtlCol="0">
            <a:spAutoFit/>
          </a:bodyPr>
          <a:lstStyle/>
          <a:p>
            <a:r>
              <a:rPr lang="en-US" sz="2800" b="1" dirty="0"/>
              <a:t>G</a:t>
            </a:r>
            <a:r>
              <a:rPr lang="en-AE" sz="2800" b="1" dirty="0" err="1"/>
              <a:t>arage</a:t>
            </a:r>
            <a:r>
              <a:rPr lang="en-AE" sz="2800" b="1" dirty="0"/>
              <a:t> components:</a:t>
            </a:r>
          </a:p>
        </p:txBody>
      </p:sp>
      <p:sp>
        <p:nvSpPr>
          <p:cNvPr id="9" name="TextBox 8">
            <a:extLst>
              <a:ext uri="{FF2B5EF4-FFF2-40B4-BE49-F238E27FC236}">
                <a16:creationId xmlns:a16="http://schemas.microsoft.com/office/drawing/2014/main" id="{7F64F7EB-AD7E-7E0D-5CD6-CD60C6DA1C3E}"/>
              </a:ext>
            </a:extLst>
          </p:cNvPr>
          <p:cNvSpPr txBox="1"/>
          <p:nvPr/>
        </p:nvSpPr>
        <p:spPr>
          <a:xfrm>
            <a:off x="6286502" y="1970571"/>
            <a:ext cx="6108700" cy="3416320"/>
          </a:xfrm>
          <a:prstGeom prst="rect">
            <a:avLst/>
          </a:prstGeom>
          <a:noFill/>
        </p:spPr>
        <p:txBody>
          <a:bodyPr wrap="square">
            <a:spAutoFit/>
          </a:bodyPr>
          <a:lstStyle/>
          <a:p>
            <a:r>
              <a:rPr lang="en-US" dirty="0"/>
              <a:t>1.Sensors</a:t>
            </a:r>
            <a:r>
              <a:rPr lang="en-US" b="0" dirty="0"/>
              <a:t>(</a:t>
            </a:r>
            <a:r>
              <a:rPr lang="en-US" b="0" dirty="0" err="1"/>
              <a:t>Gas,Raindrop,LDR,DHT,PIR,IR,Ultrasonic</a:t>
            </a:r>
            <a:r>
              <a:rPr lang="en-US" dirty="0"/>
              <a:t>).</a:t>
            </a:r>
          </a:p>
          <a:p>
            <a:r>
              <a:rPr lang="en-US" dirty="0"/>
              <a:t>2.LCD</a:t>
            </a:r>
          </a:p>
          <a:p>
            <a:r>
              <a:rPr lang="en-US" dirty="0"/>
              <a:t>3.GC522</a:t>
            </a:r>
          </a:p>
          <a:p>
            <a:r>
              <a:rPr lang="en-US" dirty="0"/>
              <a:t>4.Buzzer(1)</a:t>
            </a:r>
          </a:p>
          <a:p>
            <a:r>
              <a:rPr lang="en-US" dirty="0"/>
              <a:t>5.Push button(2)</a:t>
            </a:r>
          </a:p>
          <a:p>
            <a:r>
              <a:rPr lang="en-US" dirty="0"/>
              <a:t>6.Servo motor(2)</a:t>
            </a:r>
          </a:p>
          <a:p>
            <a:r>
              <a:rPr lang="en-US" dirty="0"/>
              <a:t>7.Speaker</a:t>
            </a:r>
          </a:p>
          <a:p>
            <a:r>
              <a:rPr lang="en-US" dirty="0"/>
              <a:t>8.LEDS(14)</a:t>
            </a:r>
          </a:p>
          <a:p>
            <a:r>
              <a:rPr lang="en-US" dirty="0"/>
              <a:t>9.Switch</a:t>
            </a:r>
          </a:p>
          <a:p>
            <a:r>
              <a:rPr lang="en-US" dirty="0"/>
              <a:t>11.breadboard(2)</a:t>
            </a:r>
          </a:p>
          <a:p>
            <a:endParaRPr lang="en-US" dirty="0"/>
          </a:p>
          <a:p>
            <a:endParaRPr lang="en-US" dirty="0"/>
          </a:p>
        </p:txBody>
      </p:sp>
      <p:sp>
        <p:nvSpPr>
          <p:cNvPr id="12" name="TextBox 11">
            <a:extLst>
              <a:ext uri="{FF2B5EF4-FFF2-40B4-BE49-F238E27FC236}">
                <a16:creationId xmlns:a16="http://schemas.microsoft.com/office/drawing/2014/main" id="{B5ECD797-2B18-30F7-46D6-BD5C7617F2B1}"/>
              </a:ext>
            </a:extLst>
          </p:cNvPr>
          <p:cNvSpPr txBox="1"/>
          <p:nvPr/>
        </p:nvSpPr>
        <p:spPr>
          <a:xfrm>
            <a:off x="800100" y="1217161"/>
            <a:ext cx="5130799" cy="523220"/>
          </a:xfrm>
          <a:prstGeom prst="rect">
            <a:avLst/>
          </a:prstGeom>
          <a:noFill/>
        </p:spPr>
        <p:txBody>
          <a:bodyPr wrap="square" rtlCol="0">
            <a:spAutoFit/>
          </a:bodyPr>
          <a:lstStyle/>
          <a:p>
            <a:r>
              <a:rPr lang="en-US" sz="2800" b="1" dirty="0"/>
              <a:t>Car components:</a:t>
            </a:r>
            <a:endParaRPr lang="en-AE" sz="2800" b="1" dirty="0"/>
          </a:p>
        </p:txBody>
      </p:sp>
      <p:sp>
        <p:nvSpPr>
          <p:cNvPr id="16" name="TextBox 15">
            <a:extLst>
              <a:ext uri="{FF2B5EF4-FFF2-40B4-BE49-F238E27FC236}">
                <a16:creationId xmlns:a16="http://schemas.microsoft.com/office/drawing/2014/main" id="{B0EC6188-34FA-3046-2F0D-6D7471DE6A94}"/>
              </a:ext>
            </a:extLst>
          </p:cNvPr>
          <p:cNvSpPr txBox="1"/>
          <p:nvPr/>
        </p:nvSpPr>
        <p:spPr>
          <a:xfrm>
            <a:off x="977900" y="1970571"/>
            <a:ext cx="4356100" cy="2585323"/>
          </a:xfrm>
          <a:prstGeom prst="rect">
            <a:avLst/>
          </a:prstGeom>
          <a:noFill/>
        </p:spPr>
        <p:txBody>
          <a:bodyPr wrap="square" rtlCol="0">
            <a:spAutoFit/>
          </a:bodyPr>
          <a:lstStyle/>
          <a:p>
            <a:r>
              <a:rPr lang="en-US" dirty="0"/>
              <a:t>1.Dcmotor(4) and wheels</a:t>
            </a:r>
          </a:p>
          <a:p>
            <a:r>
              <a:rPr lang="en-US" dirty="0"/>
              <a:t>2.Motor driver(l298N)</a:t>
            </a:r>
          </a:p>
          <a:p>
            <a:r>
              <a:rPr lang="en-US" dirty="0"/>
              <a:t>3.LEDS(4)</a:t>
            </a:r>
          </a:p>
          <a:p>
            <a:r>
              <a:rPr lang="en-US" dirty="0"/>
              <a:t>4.Buzzer</a:t>
            </a:r>
          </a:p>
          <a:p>
            <a:r>
              <a:rPr lang="en-US" dirty="0"/>
              <a:t>5.Breadboard</a:t>
            </a:r>
          </a:p>
          <a:p>
            <a:r>
              <a:rPr lang="en-US" dirty="0"/>
              <a:t>6.ESP 32</a:t>
            </a:r>
          </a:p>
          <a:p>
            <a:r>
              <a:rPr lang="en-US" dirty="0"/>
              <a:t>7.batteries(6)</a:t>
            </a:r>
          </a:p>
          <a:p>
            <a:r>
              <a:rPr lang="en-US" dirty="0"/>
              <a:t>8.Car body</a:t>
            </a:r>
          </a:p>
          <a:p>
            <a:r>
              <a:rPr lang="en-US" dirty="0"/>
              <a:t>9.Switch</a:t>
            </a:r>
          </a:p>
        </p:txBody>
      </p:sp>
    </p:spTree>
    <p:extLst>
      <p:ext uri="{BB962C8B-B14F-4D97-AF65-F5344CB8AC3E}">
        <p14:creationId xmlns:p14="http://schemas.microsoft.com/office/powerpoint/2010/main" val="412580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60273" y="413290"/>
            <a:ext cx="7288282" cy="549162"/>
          </a:xfrm>
        </p:spPr>
        <p:txBody>
          <a:bodyPr/>
          <a:lstStyle/>
          <a:p>
            <a:r>
              <a:rPr lang="en-US" dirty="0"/>
              <a:t>Sensors: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sz="2400" dirty="0"/>
              <a:t>Gas Sensor</a:t>
            </a:r>
            <a:r>
              <a:rPr lang="en-US" sz="2000" dirty="0"/>
              <a:t>:</a:t>
            </a:r>
            <a:r>
              <a:rPr lang="en-US" sz="2000" b="0" dirty="0"/>
              <a:t> </a:t>
            </a:r>
            <a:r>
              <a:rPr lang="en-US" b="0" dirty="0"/>
              <a:t>detects the presence of different gases that may be harmful.</a:t>
            </a:r>
          </a:p>
          <a:p>
            <a:r>
              <a:rPr lang="en-US" sz="2000" dirty="0"/>
              <a:t>Purpose</a:t>
            </a:r>
            <a:r>
              <a:rPr lang="en-US" dirty="0"/>
              <a:t>:</a:t>
            </a:r>
            <a:r>
              <a:rPr lang="en-US" b="0" dirty="0"/>
              <a:t> when it detects gases it automatically notifies the homeowner through the flutter and giving notification the buzzer to work</a:t>
            </a:r>
          </a:p>
          <a:p>
            <a:r>
              <a:rPr lang="en-US" sz="2400" dirty="0"/>
              <a:t>Raindrop</a:t>
            </a:r>
            <a:r>
              <a:rPr lang="en-US" sz="2000" dirty="0"/>
              <a:t>:</a:t>
            </a:r>
            <a:r>
              <a:rPr lang="en-US" b="0" dirty="0"/>
              <a:t> A device that is activated by the presence of rainfall.</a:t>
            </a:r>
          </a:p>
          <a:p>
            <a:r>
              <a:rPr lang="en-US" sz="2000" dirty="0"/>
              <a:t>Purpose:</a:t>
            </a:r>
            <a:r>
              <a:rPr lang="en-US" b="0" dirty="0"/>
              <a:t> Automatically opens the parking shades when It detects rainfall to protect the car and items in garage, Closes when the rain stops.</a:t>
            </a:r>
            <a:endParaRPr lang="en-US" sz="2000" dirty="0"/>
          </a:p>
          <a:p>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CC7E85-A1E4-3977-196E-21C4A7DF9699}"/>
              </a:ext>
            </a:extLst>
          </p:cNvPr>
          <p:cNvSpPr>
            <a:spLocks noGrp="1"/>
          </p:cNvSpPr>
          <p:nvPr>
            <p:ph type="subTitle" idx="1"/>
          </p:nvPr>
        </p:nvSpPr>
        <p:spPr>
          <a:xfrm>
            <a:off x="3514845" y="448604"/>
            <a:ext cx="5953246" cy="5604955"/>
          </a:xfrm>
        </p:spPr>
        <p:txBody>
          <a:bodyPr>
            <a:normAutofit fontScale="85000" lnSpcReduction="10000"/>
          </a:bodyPr>
          <a:lstStyle/>
          <a:p>
            <a:r>
              <a:rPr lang="en-US" sz="2400" b="1" dirty="0"/>
              <a:t>Light Sensor (LDR): </a:t>
            </a:r>
            <a:r>
              <a:rPr lang="en-US" dirty="0"/>
              <a:t>Detect and respond to light levels.</a:t>
            </a:r>
          </a:p>
          <a:p>
            <a:r>
              <a:rPr lang="en-US" sz="2000" b="1" dirty="0"/>
              <a:t>Purpose: </a:t>
            </a:r>
            <a:r>
              <a:rPr lang="en-US" sz="2000" dirty="0"/>
              <a:t>Detecting the difference in day and night by light level, Opening shade when it detects levels of light that indicate that it’s day to protect car from sun, closing shade when it’s nighttime by detecting change in light level.</a:t>
            </a:r>
          </a:p>
          <a:p>
            <a:r>
              <a:rPr lang="en-US" sz="2400" b="1" dirty="0"/>
              <a:t>DHT-11 Digital Temperature And Humidity Sensor (DHT): </a:t>
            </a:r>
            <a:r>
              <a:rPr lang="en-US" dirty="0"/>
              <a:t>A digital temperature and humidity sensor that works by using a thermistor to measure the air.</a:t>
            </a:r>
          </a:p>
          <a:p>
            <a:r>
              <a:rPr lang="en-US" sz="2000" b="1" dirty="0"/>
              <a:t>Purpose:</a:t>
            </a:r>
            <a:r>
              <a:rPr lang="en-US" dirty="0"/>
              <a:t> When it detects high temperature readings like a fire  it sends a message to the homeowner using the flutter to alert him of the danger. </a:t>
            </a:r>
          </a:p>
          <a:p>
            <a:endParaRPr lang="en-US" sz="2400" b="1" dirty="0"/>
          </a:p>
          <a:p>
            <a:endParaRPr lang="en-US" sz="2000" dirty="0"/>
          </a:p>
          <a:p>
            <a:endParaRPr lang="en-US" sz="2000" b="1" dirty="0"/>
          </a:p>
          <a:p>
            <a:endParaRPr lang="en-US" sz="2000" b="1" dirty="0"/>
          </a:p>
          <a:p>
            <a:endParaRPr lang="en-US" sz="2400" b="1" dirty="0"/>
          </a:p>
          <a:p>
            <a:endParaRPr lang="en-AE" sz="2400" b="1" dirty="0"/>
          </a:p>
        </p:txBody>
      </p:sp>
      <p:sp>
        <p:nvSpPr>
          <p:cNvPr id="4" name="Slide Number Placeholder 3">
            <a:extLst>
              <a:ext uri="{FF2B5EF4-FFF2-40B4-BE49-F238E27FC236}">
                <a16:creationId xmlns:a16="http://schemas.microsoft.com/office/drawing/2014/main" id="{8F2FFC6F-467C-E543-98A9-C0A94A037BD5}"/>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9538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2440D-6122-E322-BCE3-EC0A7D4C922D}"/>
              </a:ext>
            </a:extLst>
          </p:cNvPr>
          <p:cNvSpPr>
            <a:spLocks noGrp="1"/>
          </p:cNvSpPr>
          <p:nvPr>
            <p:ph sz="half" idx="2"/>
          </p:nvPr>
        </p:nvSpPr>
        <p:spPr>
          <a:xfrm>
            <a:off x="1322388" y="393540"/>
            <a:ext cx="7288212" cy="5776590"/>
          </a:xfrm>
        </p:spPr>
        <p:txBody>
          <a:bodyPr>
            <a:normAutofit/>
          </a:bodyPr>
          <a:lstStyle/>
          <a:p>
            <a:r>
              <a:rPr lang="en-US" sz="2400" dirty="0"/>
              <a:t> Passive infrared sensor (PIR): </a:t>
            </a:r>
            <a:r>
              <a:rPr lang="en-US" b="0" dirty="0"/>
              <a:t>electronic sensor that measures infrared light radiating from objects</a:t>
            </a:r>
          </a:p>
          <a:p>
            <a:r>
              <a:rPr lang="en-US" sz="2000" dirty="0"/>
              <a:t>Purpose: </a:t>
            </a:r>
            <a:r>
              <a:rPr lang="en-US" b="0" dirty="0"/>
              <a:t>When it detects presence inside the garage it opens an LED for a short period of time before switching off.</a:t>
            </a:r>
          </a:p>
          <a:p>
            <a:r>
              <a:rPr lang="en-US" sz="2400" dirty="0"/>
              <a:t>Infrared Sensor(IR): </a:t>
            </a:r>
            <a:r>
              <a:rPr lang="en-US" b="0" dirty="0"/>
              <a:t>It has a transmitter that is always emitting light and waits for the emitted light to be reflected which means that there Is presence detected.</a:t>
            </a:r>
          </a:p>
          <a:p>
            <a:r>
              <a:rPr lang="en-US" sz="2000" dirty="0"/>
              <a:t>Purpose: </a:t>
            </a:r>
            <a:r>
              <a:rPr lang="en-US" sz="2000" b="0" dirty="0"/>
              <a:t>It is placed outside of the garage and when it detects the presence of an object it opens the LED and lights the place.</a:t>
            </a:r>
          </a:p>
          <a:p>
            <a:r>
              <a:rPr lang="en-US" sz="2400" dirty="0"/>
              <a:t>Ultra Sonic Sensor: </a:t>
            </a:r>
            <a:r>
              <a:rPr lang="en-US" sz="2000" b="0" dirty="0"/>
              <a:t>IT measures how far away an object is by sending out ultrasonic sound waves.</a:t>
            </a:r>
          </a:p>
          <a:p>
            <a:r>
              <a:rPr lang="en-US" sz="2000" dirty="0"/>
              <a:t>Purpose: </a:t>
            </a:r>
            <a:r>
              <a:rPr lang="en-US" b="0" dirty="0"/>
              <a:t>We install it on the car to make it detect if the car is </a:t>
            </a:r>
            <a:r>
              <a:rPr lang="en-US" b="0" dirty="0" err="1"/>
              <a:t>gonna</a:t>
            </a:r>
            <a:r>
              <a:rPr lang="en-US" b="0" dirty="0"/>
              <a:t> crash into another object or car. When it detects an object is too close or </a:t>
            </a:r>
            <a:r>
              <a:rPr lang="en-US" b="0" dirty="0" err="1"/>
              <a:t>or</a:t>
            </a:r>
            <a:r>
              <a:rPr lang="en-US" b="0" dirty="0"/>
              <a:t> </a:t>
            </a:r>
            <a:r>
              <a:rPr lang="en-US" b="0" dirty="0" err="1"/>
              <a:t>gonna</a:t>
            </a:r>
            <a:r>
              <a:rPr lang="en-US" b="0" dirty="0"/>
              <a:t> crash it turns on a buzzer that warns the driver of the danger.</a:t>
            </a:r>
            <a:endParaRPr lang="en-US" dirty="0"/>
          </a:p>
          <a:p>
            <a:endParaRPr lang="en-US" sz="2000" dirty="0"/>
          </a:p>
          <a:p>
            <a:endParaRPr lang="en-AE" sz="2000" dirty="0"/>
          </a:p>
        </p:txBody>
      </p:sp>
      <p:sp>
        <p:nvSpPr>
          <p:cNvPr id="4" name="Slide Number Placeholder 3">
            <a:extLst>
              <a:ext uri="{FF2B5EF4-FFF2-40B4-BE49-F238E27FC236}">
                <a16:creationId xmlns:a16="http://schemas.microsoft.com/office/drawing/2014/main" id="{9AE3CB94-AFCD-5A29-CD72-16A7C51ACED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28776937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020457-69FD-4906-909F-91A086762340}">
  <we:reference id="a3b40b4f-8edf-490e-9df1-7e66f93912bf" version="1.0.33.0" store="EXCatalog" storeType="EXCatalog"/>
  <we:alternateReferences>
    <we:reference id="WA104380526" version="1.0.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E66A5ACF97254992C4217EA7D0E10C" ma:contentTypeVersion="6" ma:contentTypeDescription="Create a new document." ma:contentTypeScope="" ma:versionID="d6a60412f119297f46cc7d3aee0d5fd8">
  <xsd:schema xmlns:xsd="http://www.w3.org/2001/XMLSchema" xmlns:xs="http://www.w3.org/2001/XMLSchema" xmlns:p="http://schemas.microsoft.com/office/2006/metadata/properties" xmlns:ns3="7f8655ed-180d-4264-9692-e05dde76fbfd" targetNamespace="http://schemas.microsoft.com/office/2006/metadata/properties" ma:root="true" ma:fieldsID="6c401b35fdf552d2d4f341182b5c7424" ns3:_="">
    <xsd:import namespace="7f8655ed-180d-4264-9692-e05dde76fbfd"/>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655ed-180d-4264-9692-e05dde76fb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f8655ed-180d-4264-9692-e05dde76fbfd"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C28462CE-2925-4EA8-BB1E-37C53C9F98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655ed-180d-4264-9692-e05dde76f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schemas.microsoft.com/office/infopath/2007/PartnerControls"/>
    <ds:schemaRef ds:uri="7f8655ed-180d-4264-9692-e05dde76fbfd"/>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{3AA3E1E0-344F-47B9-8B29-224A171E4448}tf67328976_win32</Template>
  <TotalTime>1471</TotalTime>
  <Words>2135</Words>
  <Application>Microsoft Office PowerPoint</Application>
  <PresentationFormat>Widescreen</PresentationFormat>
  <Paragraphs>185</Paragraphs>
  <Slides>34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Tenorite</vt:lpstr>
      <vt:lpstr>Wingdings</vt:lpstr>
      <vt:lpstr>Custom</vt:lpstr>
      <vt:lpstr>By: Marwan Abdelhamid:2206174 aly waleed:22010443 Mohamed nader:22011951 peter hany:2306135 ahmed hamed:22011938 philopater awad:2206202 Mahmoud Muhammed:2206213</vt:lpstr>
      <vt:lpstr>Content: </vt:lpstr>
      <vt:lpstr>Smart garage theory :</vt:lpstr>
      <vt:lpstr>PowerPoint Presentation</vt:lpstr>
      <vt:lpstr>PowerPoint Presentation</vt:lpstr>
      <vt:lpstr>2.Components</vt:lpstr>
      <vt:lpstr>Sensors:</vt:lpstr>
      <vt:lpstr>PowerPoint Presentation</vt:lpstr>
      <vt:lpstr>PowerPoint Presentation</vt:lpstr>
      <vt:lpstr>PowerPoint Presentation</vt:lpstr>
      <vt:lpstr>PowerPoint Presentation</vt:lpstr>
      <vt:lpstr>3.Frameworks:</vt:lpstr>
      <vt:lpstr>4.platforms</vt:lpstr>
      <vt:lpstr>Hive-mq readings</vt:lpstr>
      <vt:lpstr>PowerPoint Presentation</vt:lpstr>
      <vt:lpstr>Fire base profile settings</vt:lpstr>
      <vt:lpstr>5.Circuits:</vt:lpstr>
      <vt:lpstr>PowerPoint Presentation</vt:lpstr>
      <vt:lpstr>7.simulation</vt:lpstr>
      <vt:lpstr>PowerPoint Presentation</vt:lpstr>
      <vt:lpstr>3.CAR</vt:lpstr>
      <vt:lpstr>8.Car theory</vt:lpstr>
      <vt:lpstr>Flutter mobile application</vt:lpstr>
      <vt:lpstr>PowerPoint Presentation</vt:lpstr>
      <vt:lpstr>Flutter web application</vt:lpstr>
      <vt:lpstr>PowerPoint Presentation</vt:lpstr>
      <vt:lpstr>PowerPoint Presentation</vt:lpstr>
      <vt:lpstr>Cyber security bonus</vt:lpstr>
      <vt:lpstr>2.Nessus</vt:lpstr>
      <vt:lpstr>PowerPoint Presentation</vt:lpstr>
      <vt:lpstr>PowerPoint Presentation</vt:lpstr>
      <vt:lpstr>3.Sniffing the ESP32 real time readings sent the real time firebase database using wire shark</vt:lpstr>
      <vt:lpstr>12.output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على وليد على عباس الحطاب</dc:creator>
  <cp:lastModifiedBy>على وليد على عباس الحطاب</cp:lastModifiedBy>
  <cp:revision>6</cp:revision>
  <cp:lastPrinted>2024-08-26T15:40:24Z</cp:lastPrinted>
  <dcterms:created xsi:type="dcterms:W3CDTF">2024-08-21T20:05:56Z</dcterms:created>
  <dcterms:modified xsi:type="dcterms:W3CDTF">2024-08-26T19:05:09Z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0x01010092E66A5ACF97254992C4217EA7D0E10C</vt:lpwstr>
  </property>
  <property fmtid="{D5CDD505-2E9C-101B-9397-08002B2CF9AE}" pid="3" name="MediaServiceImageTags">
    <vt:lpwstr/>
  </property>
</Properties>
</file>