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Nunito"/>
      <p:regular r:id="rId29"/>
      <p:bold r:id="rId30"/>
      <p:italic r:id="rId31"/>
      <p:boldItalic r:id="rId32"/>
    </p:embeddedFont>
    <p:embeddedFont>
      <p:font typeface="Montserrat"/>
      <p:regular r:id="rId33"/>
      <p:bold r:id="rId34"/>
      <p:italic r:id="rId35"/>
      <p:boldItalic r:id="rId36"/>
    </p:embeddedFont>
    <p:embeddedFont>
      <p:font typeface="Lato"/>
      <p:regular r:id="rId37"/>
      <p:bold r:id="rId38"/>
      <p:italic r:id="rId39"/>
      <p:boldItalic r:id="rId40"/>
    </p:embeddedFont>
    <p:embeddedFont>
      <p:font typeface="IBM Plex Mon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C544299-8469-4213-A926-199A872170C2}">
  <a:tblStyle styleId="{2C544299-8469-4213-A926-199A872170C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Italic.fntdata"/><Relationship Id="rId20" Type="http://schemas.openxmlformats.org/officeDocument/2006/relationships/slide" Target="slides/slide14.xml"/><Relationship Id="rId42" Type="http://schemas.openxmlformats.org/officeDocument/2006/relationships/font" Target="fonts/IBMPlexMono-bold.fntdata"/><Relationship Id="rId41" Type="http://schemas.openxmlformats.org/officeDocument/2006/relationships/font" Target="fonts/IBMPlexMono-regular.fntdata"/><Relationship Id="rId22" Type="http://schemas.openxmlformats.org/officeDocument/2006/relationships/slide" Target="slides/slide16.xml"/><Relationship Id="rId44" Type="http://schemas.openxmlformats.org/officeDocument/2006/relationships/font" Target="fonts/IBMPlexMono-boldItalic.fntdata"/><Relationship Id="rId21" Type="http://schemas.openxmlformats.org/officeDocument/2006/relationships/slide" Target="slides/slide15.xml"/><Relationship Id="rId43" Type="http://schemas.openxmlformats.org/officeDocument/2006/relationships/font" Target="fonts/IBMPlexMono-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Nuni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Nunito-italic.fntdata"/><Relationship Id="rId30" Type="http://schemas.openxmlformats.org/officeDocument/2006/relationships/font" Target="fonts/Nunito-bold.fntdata"/><Relationship Id="rId11" Type="http://schemas.openxmlformats.org/officeDocument/2006/relationships/slide" Target="slides/slide5.xml"/><Relationship Id="rId33" Type="http://schemas.openxmlformats.org/officeDocument/2006/relationships/font" Target="fonts/Montserrat-regular.fntdata"/><Relationship Id="rId10" Type="http://schemas.openxmlformats.org/officeDocument/2006/relationships/slide" Target="slides/slide4.xml"/><Relationship Id="rId32" Type="http://schemas.openxmlformats.org/officeDocument/2006/relationships/font" Target="fonts/Nunito-boldItalic.fntdata"/><Relationship Id="rId13" Type="http://schemas.openxmlformats.org/officeDocument/2006/relationships/slide" Target="slides/slide7.xml"/><Relationship Id="rId35" Type="http://schemas.openxmlformats.org/officeDocument/2006/relationships/font" Target="fonts/Montserrat-italic.fntdata"/><Relationship Id="rId12" Type="http://schemas.openxmlformats.org/officeDocument/2006/relationships/slide" Target="slides/slide6.xml"/><Relationship Id="rId34" Type="http://schemas.openxmlformats.org/officeDocument/2006/relationships/font" Target="fonts/Montserrat-bold.fntdata"/><Relationship Id="rId15" Type="http://schemas.openxmlformats.org/officeDocument/2006/relationships/slide" Target="slides/slide9.xml"/><Relationship Id="rId37" Type="http://schemas.openxmlformats.org/officeDocument/2006/relationships/font" Target="fonts/Lato-regular.fntdata"/><Relationship Id="rId14" Type="http://schemas.openxmlformats.org/officeDocument/2006/relationships/slide" Target="slides/slide8.xml"/><Relationship Id="rId36" Type="http://schemas.openxmlformats.org/officeDocument/2006/relationships/font" Target="fonts/Montserrat-boldItalic.fntdata"/><Relationship Id="rId17" Type="http://schemas.openxmlformats.org/officeDocument/2006/relationships/slide" Target="slides/slide11.xml"/><Relationship Id="rId39" Type="http://schemas.openxmlformats.org/officeDocument/2006/relationships/font" Target="fonts/Lato-italic.fntdata"/><Relationship Id="rId16" Type="http://schemas.openxmlformats.org/officeDocument/2006/relationships/slide" Target="slides/slide10.xml"/><Relationship Id="rId38" Type="http://schemas.openxmlformats.org/officeDocument/2006/relationships/font" Target="fonts/Lato-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6623803909_0_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6623803909_0_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1200">
                <a:solidFill>
                  <a:schemeClr val="dk1"/>
                </a:solidFill>
                <a:latin typeface="Calibri"/>
                <a:ea typeface="Calibri"/>
                <a:cs typeface="Calibri"/>
                <a:sym typeface="Calibri"/>
              </a:rPr>
              <a:t>Backend Development, Machine Learning, and Database emerge as the most widely embraced genres, enjoying significant popularity. In contrast, Blockchain, Chatbot, and Computer Vision represent the less commonly explored niches within the dataset.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6623803909_0_7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6623803909_0_7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sz="1200">
                <a:solidFill>
                  <a:schemeClr val="dk1"/>
                </a:solidFill>
                <a:latin typeface="Calibri"/>
                <a:ea typeface="Calibri"/>
                <a:cs typeface="Calibri"/>
                <a:sym typeface="Calibri"/>
              </a:rPr>
              <a:t>Now we divided users  into several groups based on their enrollments.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6623803909_0_8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6623803909_0_8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sz="1200">
                <a:solidFill>
                  <a:schemeClr val="dk1"/>
                </a:solidFill>
                <a:latin typeface="Calibri"/>
                <a:ea typeface="Calibri"/>
                <a:cs typeface="Calibri"/>
                <a:sym typeface="Calibri"/>
              </a:rPr>
              <a:t>If we plot a covariance matrix of the user profile feature vectors with 14 features, we can observe that some features are actually correlated.</a:t>
            </a:r>
            <a:endParaRPr sz="1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zh-TW" sz="1200">
                <a:solidFill>
                  <a:schemeClr val="dk1"/>
                </a:solidFill>
                <a:latin typeface="Calibri"/>
                <a:ea typeface="Calibri"/>
                <a:cs typeface="Calibri"/>
                <a:sym typeface="Calibri"/>
              </a:rPr>
              <a:t>For example it is obvious that the feature MachineLearning and the feature DataScience are correlated.</a:t>
            </a:r>
            <a:endParaRPr sz="1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zh-TW" sz="1200">
                <a:solidFill>
                  <a:schemeClr val="dk1"/>
                </a:solidFill>
                <a:latin typeface="Calibri"/>
                <a:ea typeface="Calibri"/>
                <a:cs typeface="Calibri"/>
                <a:sym typeface="Calibri"/>
              </a:rPr>
              <a:t>Such covariances among features may indicate that we can apply PCA to find its main components (eigenvectors with max eigenvalues on the covariance matrix).</a:t>
            </a:r>
            <a:endParaRPr sz="1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zh-TW" sz="1200">
                <a:solidFill>
                  <a:schemeClr val="dk1"/>
                </a:solidFill>
                <a:latin typeface="Calibri"/>
                <a:ea typeface="Calibri"/>
                <a:cs typeface="Calibri"/>
                <a:sym typeface="Calibri"/>
              </a:rPr>
              <a:t>If we only keep the independent main components, then we can reduce the dimensions of our user profile feature vectors.</a:t>
            </a:r>
            <a:endParaRPr sz="1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zh-TW" sz="1200">
                <a:solidFill>
                  <a:schemeClr val="dk1"/>
                </a:solidFill>
                <a:latin typeface="Calibri"/>
                <a:ea typeface="Calibri"/>
                <a:cs typeface="Calibri"/>
                <a:sym typeface="Calibri"/>
              </a:rPr>
              <a:t>If the accumulated variances ratio of a candidate n_components is larger than a threshold, e.g., 90%, then we can say the transformed n_components could explain about 90% of variances of the original data variance and can be considered as an optimized components size.</a:t>
            </a:r>
            <a:endParaRPr sz="1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6623803909_0_8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6623803909_0_8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sz="1200">
                <a:solidFill>
                  <a:schemeClr val="dk1"/>
                </a:solidFill>
                <a:latin typeface="Calibri"/>
                <a:ea typeface="Calibri"/>
                <a:cs typeface="Calibri"/>
                <a:sym typeface="Calibri"/>
              </a:rPr>
              <a:t>For each user group, we can come up with a list of popular courses. For example, for the machine learning user cluster/learning group, we can count the most frequently enrolled courses, which are very likely to be the most popular and good machine learning courses because they are enrolled by many users who are interested in machine learning.</a:t>
            </a:r>
            <a:endParaRPr sz="1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zh-TW" sz="1200">
                <a:solidFill>
                  <a:schemeClr val="dk1"/>
                </a:solidFill>
                <a:latin typeface="Calibri"/>
                <a:ea typeface="Calibri"/>
                <a:cs typeface="Calibri"/>
                <a:sym typeface="Calibri"/>
              </a:rPr>
              <a:t>If we know a user belongs to the machine learning group, we may recommend the most enrolled courses to them and it is very likely the user will be interested in them.</a:t>
            </a:r>
            <a:endParaRPr sz="1200">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6623803909_0_7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6623803909_0_7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We anticipate the course recommender to be scalable with a moderate number of clusters and even cluster sizes. Algorithms meeting these criteria include K-means and DBSCAN.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6623803909_0_8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6623803909_0_8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For KMeans algorithm, one important hyperparameter is the number of clusters n_cluster, and a good way to find the optimized n_cluster is using to grid search a list of candidates and find the one with the best or optimized clustering evaluation metrics such as minimal sum of squared distance (Inertia)</a:t>
            </a:r>
            <a:endParaRPr/>
          </a:p>
          <a:p>
            <a:pPr indent="0" lvl="0" marL="0" rtl="0" algn="l">
              <a:spcBef>
                <a:spcPts val="0"/>
              </a:spcBef>
              <a:spcAft>
                <a:spcPts val="0"/>
              </a:spcAft>
              <a:buNone/>
            </a:pPr>
            <a:r>
              <a:t/>
            </a:r>
            <a:endParaRPr/>
          </a:p>
          <a:p>
            <a:pPr indent="0" lvl="0" marL="0" marR="114300" rtl="0" algn="l">
              <a:lnSpc>
                <a:spcPct val="115000"/>
              </a:lnSpc>
              <a:spcBef>
                <a:spcPts val="0"/>
              </a:spcBef>
              <a:spcAft>
                <a:spcPts val="0"/>
              </a:spcAft>
              <a:buNone/>
            </a:pPr>
            <a:r>
              <a:rPr lang="zh-TW" sz="1050">
                <a:solidFill>
                  <a:schemeClr val="dk1"/>
                </a:solidFill>
              </a:rPr>
              <a:t>From the elbow plot, we can visualy identify the point where the metric starting to be flatten, which indicates the optimized number of clusters.</a:t>
            </a:r>
            <a:endParaRPr sz="1050">
              <a:solidFill>
                <a:schemeClr val="dk1"/>
              </a:solidFill>
            </a:endParaRPr>
          </a:p>
          <a:p>
            <a:pPr indent="0" lvl="0" marL="0" marR="114300" rtl="0" algn="l">
              <a:lnSpc>
                <a:spcPct val="115000"/>
              </a:lnSpc>
              <a:spcBef>
                <a:spcPts val="0"/>
              </a:spcBef>
              <a:spcAft>
                <a:spcPts val="0"/>
              </a:spcAft>
              <a:buClr>
                <a:schemeClr val="dk1"/>
              </a:buClr>
              <a:buSzPts val="1100"/>
              <a:buFont typeface="Arial"/>
              <a:buNone/>
            </a:pPr>
            <a:r>
              <a:rPr lang="zh-TW" sz="1050">
                <a:solidFill>
                  <a:schemeClr val="dk1"/>
                </a:solidFill>
              </a:rPr>
              <a:t>In this case, the optimized number is 30.</a:t>
            </a:r>
            <a:endParaRPr sz="105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6623803909_0_8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6623803909_0_8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114300" rtl="0" algn="l">
              <a:lnSpc>
                <a:spcPct val="115000"/>
              </a:lnSpc>
              <a:spcBef>
                <a:spcPts val="0"/>
              </a:spcBef>
              <a:spcAft>
                <a:spcPts val="0"/>
              </a:spcAft>
              <a:buNone/>
            </a:pPr>
            <a:r>
              <a:rPr lang="zh-TW"/>
              <a:t>Another widely used metric is the Silhouette score, employed to assess the quality of clustering results in data clustering. This score is computed by evaluating each data point's similarity to its assigned cluster and dissimilarity from other clusters.</a:t>
            </a:r>
            <a:endParaRPr/>
          </a:p>
          <a:p>
            <a:pPr indent="0" lvl="0" marL="0" marR="114300" rtl="0" algn="l">
              <a:lnSpc>
                <a:spcPct val="115000"/>
              </a:lnSpc>
              <a:spcBef>
                <a:spcPts val="0"/>
              </a:spcBef>
              <a:spcAft>
                <a:spcPts val="0"/>
              </a:spcAft>
              <a:buNone/>
            </a:pPr>
            <a:r>
              <a:t/>
            </a:r>
            <a:endParaRPr/>
          </a:p>
          <a:p>
            <a:pPr indent="0" lvl="0" marL="0" marR="114300" rtl="0" algn="l">
              <a:lnSpc>
                <a:spcPct val="115000"/>
              </a:lnSpc>
              <a:spcBef>
                <a:spcPts val="0"/>
              </a:spcBef>
              <a:spcAft>
                <a:spcPts val="0"/>
              </a:spcAft>
              <a:buNone/>
            </a:pPr>
            <a:r>
              <a:rPr lang="zh-TW"/>
              <a:t>A higher Silhouette score indicates better clustering. Given our preference for a moderate number of clusters, we concentrate on the range 5 &lt; k &lt; 100. As observed earlier, 30 proves to be a suitable choice.</a:t>
            </a:r>
            <a:endParaRPr/>
          </a:p>
          <a:p>
            <a:pPr indent="0" lvl="0" marL="0" marR="114300" rtl="0" algn="l">
              <a:lnSpc>
                <a:spcPct val="115000"/>
              </a:lnSpc>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6623803909_0_9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6623803909_0_9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114300" rtl="0" algn="l">
              <a:lnSpc>
                <a:spcPct val="115000"/>
              </a:lnSpc>
              <a:spcBef>
                <a:spcPts val="0"/>
              </a:spcBef>
              <a:spcAft>
                <a:spcPts val="0"/>
              </a:spcAft>
              <a:buNone/>
            </a:pPr>
            <a:r>
              <a:rPr lang="zh-TW"/>
              <a:t>A higher Silhouette score signifies improved clustering. Nonetheless, a significant increase in epsilon drastically reduces the number of clusters identified. We focus on the range 5 &lt; k &lt; 100, and consequently, DBSCAN does not meet our criteria.</a:t>
            </a:r>
            <a:endParaRPr/>
          </a:p>
          <a:p>
            <a:pPr indent="0" lvl="0" marL="0" marR="114300" rtl="0" algn="l">
              <a:lnSpc>
                <a:spcPct val="115000"/>
              </a:lnSpc>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6623803909_0_8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6623803909_0_8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1200">
                <a:solidFill>
                  <a:schemeClr val="dk1"/>
                </a:solidFill>
                <a:latin typeface="Calibri"/>
                <a:ea typeface="Calibri"/>
                <a:cs typeface="Calibri"/>
                <a:sym typeface="Calibri"/>
              </a:rPr>
              <a:t>The lower left plot displays the average number of new or unseen courses recommended per user in the test dataset (~10000 samples). Meanwhile, the lower right plot illustrates the top-10 commonly recommended courses.</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zh-TW" sz="1200">
                <a:solidFill>
                  <a:schemeClr val="dk1"/>
                </a:solidFill>
                <a:latin typeface="Calibri"/>
                <a:ea typeface="Calibri"/>
                <a:cs typeface="Calibri"/>
                <a:sym typeface="Calibri"/>
              </a:rPr>
              <a:t>In the lower left chart, we vary the threshold range from 0.1 to 0.8, maintaining the PCA features at 9 and n_clusters at 30. To attain approximately 10 recommended courses per user, we set the popular ratio to 0.2. The popular ratio is defined as the ratio of all enrollments within the cluster to which the user belongs.</a:t>
            </a:r>
            <a:endParaRPr sz="1200">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6623803909_0_9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6623803909_0_9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6623803909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6623803909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a:t>In the age of digital education, our project seeks to revolutionize the learning environment with a sophisticated recommender system. Our goal is to elevate user experiences by effortlessly linking learners to new, pertinent courses, thereby molding personalized educational journeys.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zh-TW"/>
              <a:t>This endeavor not only aims to enhance user satisfaction but also foresees a favorable influence on company revenue. By fostering user engagement with a variety of courses, we envision a harmonious connection between learner contentment and business expansion.</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6623803909_0_9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6623803909_0_9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6623803909_0_9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6623803909_0_9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6623803909_0_9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6623803909_0_9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6623803909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6623803909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6623803909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6623803909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6623803909_0_456:notes"/>
          <p:cNvSpPr txBox="1"/>
          <p:nvPr>
            <p:ph idx="1" type="body"/>
          </p:nvPr>
        </p:nvSpPr>
        <p:spPr>
          <a:xfrm>
            <a:off x="685800" y="21664246"/>
            <a:ext cx="5486400" cy="177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26623803909_0_456:notes"/>
          <p:cNvSpPr/>
          <p:nvPr>
            <p:ph idx="2" type="sldImg"/>
          </p:nvPr>
        </p:nvSpPr>
        <p:spPr>
          <a:xfrm>
            <a:off x="685800" y="5627077"/>
            <a:ext cx="5486400" cy="1519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6623803909_0_7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6623803909_0_7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6623803909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6623803909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6623803909_0_7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6623803909_0_7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1200">
                <a:solidFill>
                  <a:schemeClr val="dk1"/>
                </a:solidFill>
                <a:latin typeface="Calibri"/>
                <a:ea typeface="Calibri"/>
                <a:cs typeface="Calibri"/>
                <a:sym typeface="Calibri"/>
              </a:rPr>
              <a:t>Backend Development, Machine Learning, and Database emerge as the most widely embraced genres, enjoying significant popularity. In contrast, Blockchain, Chatbot, and Computer Vision represent the less commonly explored niches within the dataset.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6623803909_0_7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6623803909_0_7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sz="1200">
                <a:solidFill>
                  <a:schemeClr val="dk1"/>
                </a:solidFill>
                <a:latin typeface="Calibri"/>
                <a:ea typeface="Calibri"/>
                <a:cs typeface="Calibri"/>
                <a:sym typeface="Calibri"/>
              </a:rPr>
              <a:t>The provided histogram depicts the distribution of user rating counts. The majority of users either refrained from rating any courses or did so infrequently. However, a small number of exceptional students gave ratings for more than 40 courses.</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cf-courses-data.s3.us.cloud-object-storage.appdomain.cloud/IBM-ML321EN-SkillsNetwork/labs/datasets/user_profile.csv" TargetMode="External"/><Relationship Id="rId4" Type="http://schemas.openxmlformats.org/officeDocument/2006/relationships/hyperlink" Target="https://www.coursera.org/learn/ibm-unsupervised-machine-learning/home" TargetMode="External"/><Relationship Id="rId5" Type="http://schemas.openxmlformats.org/officeDocument/2006/relationships/hyperlink" Target="https://github.com/r95222023/IBM-Machine-Learning-Professional-Certificate/tree/main/Unsupervised%20Machine%20Learn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Course Recommender System</a:t>
            </a:r>
            <a:endParaRPr/>
          </a:p>
        </p:txBody>
      </p:sp>
      <p:sp>
        <p:nvSpPr>
          <p:cNvPr id="135" name="Google Shape;135;p13"/>
          <p:cNvSpPr txBox="1"/>
          <p:nvPr>
            <p:ph idx="1" type="subTitle"/>
          </p:nvPr>
        </p:nvSpPr>
        <p:spPr>
          <a:xfrm>
            <a:off x="5083950" y="352327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a:t>with </a:t>
            </a:r>
            <a:r>
              <a:rPr lang="zh-TW"/>
              <a:t>Unsupervised Machine Learning</a:t>
            </a:r>
            <a:endParaRPr/>
          </a:p>
        </p:txBody>
      </p:sp>
      <p:sp>
        <p:nvSpPr>
          <p:cNvPr id="136" name="Google Shape;136;p13"/>
          <p:cNvSpPr txBox="1"/>
          <p:nvPr/>
        </p:nvSpPr>
        <p:spPr>
          <a:xfrm>
            <a:off x="5950924" y="4029375"/>
            <a:ext cx="16755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a:solidFill>
                  <a:srgbClr val="FFFFFF"/>
                </a:solidFill>
              </a:rPr>
              <a:t>Bo-Yan Huang</a:t>
            </a:r>
            <a:endParaRPr>
              <a:solidFill>
                <a:srgbClr val="FFFFFF"/>
              </a:solidFill>
            </a:endParaRPr>
          </a:p>
          <a:p>
            <a:pPr indent="0" lvl="0" marL="0" marR="0" rtl="0" algn="l">
              <a:spcBef>
                <a:spcPts val="0"/>
              </a:spcBef>
              <a:spcAft>
                <a:spcPts val="0"/>
              </a:spcAft>
              <a:buNone/>
            </a:pPr>
            <a:r>
              <a:rPr lang="zh-TW">
                <a:solidFill>
                  <a:srgbClr val="FFFFFF"/>
                </a:solidFill>
              </a:rPr>
              <a:t>2024 1/16</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20 most popular courses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6" name="Google Shape;196;p22"/>
          <p:cNvSpPr txBox="1"/>
          <p:nvPr/>
        </p:nvSpPr>
        <p:spPr>
          <a:xfrm>
            <a:off x="1674500" y="1193550"/>
            <a:ext cx="2614500" cy="280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700">
                <a:solidFill>
                  <a:schemeClr val="lt1"/>
                </a:solidFill>
                <a:latin typeface="Lato"/>
                <a:ea typeface="Lato"/>
                <a:cs typeface="Lato"/>
                <a:sym typeface="Lato"/>
              </a:rPr>
              <a:t>The table below displays the top 20 widely-adopted courses. Nine out of the top 10 courses pertain to the data topic, with the 4th course being the sole representative of the software engineering topic.</a:t>
            </a:r>
            <a:endParaRPr sz="1700">
              <a:solidFill>
                <a:schemeClr val="lt1"/>
              </a:solidFill>
              <a:latin typeface="Lato"/>
              <a:ea typeface="Lato"/>
              <a:cs typeface="Lato"/>
              <a:sym typeface="Lato"/>
            </a:endParaRPr>
          </a:p>
        </p:txBody>
      </p:sp>
      <p:pic>
        <p:nvPicPr>
          <p:cNvPr id="197" name="Google Shape;197;p22"/>
          <p:cNvPicPr preferRelativeResize="0"/>
          <p:nvPr/>
        </p:nvPicPr>
        <p:blipFill>
          <a:blip r:embed="rId3">
            <a:alphaModFix/>
          </a:blip>
          <a:stretch>
            <a:fillRect/>
          </a:stretch>
        </p:blipFill>
        <p:spPr>
          <a:xfrm>
            <a:off x="5056350" y="1193551"/>
            <a:ext cx="2021651" cy="34841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3"/>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Flowchart of clustering-based recommender system</a:t>
            </a:r>
            <a:endParaRPr/>
          </a:p>
        </p:txBody>
      </p:sp>
      <p:sp>
        <p:nvSpPr>
          <p:cNvPr id="203" name="Google Shape;203;p23"/>
          <p:cNvSpPr txBox="1"/>
          <p:nvPr/>
        </p:nvSpPr>
        <p:spPr>
          <a:xfrm>
            <a:off x="1104202" y="2335195"/>
            <a:ext cx="1479600" cy="1873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None/>
            </a:pPr>
            <a:r>
              <a:rPr lang="zh-TW" sz="1200">
                <a:solidFill>
                  <a:schemeClr val="lt1"/>
                </a:solidFill>
                <a:latin typeface="Nunito"/>
                <a:ea typeface="Nunito"/>
                <a:cs typeface="Nunito"/>
                <a:sym typeface="Nunito"/>
              </a:rPr>
              <a:t>Course genres dataframe:</a:t>
            </a:r>
            <a:endParaRPr sz="1200">
              <a:solidFill>
                <a:schemeClr val="lt1"/>
              </a:solidFill>
              <a:latin typeface="Nunito"/>
              <a:ea typeface="Nunito"/>
              <a:cs typeface="Nunito"/>
              <a:sym typeface="Nunito"/>
            </a:endParaRPr>
          </a:p>
          <a:p>
            <a:pPr indent="0" lvl="0" marL="0" rtl="0" algn="l">
              <a:spcBef>
                <a:spcPts val="0"/>
              </a:spcBef>
              <a:spcAft>
                <a:spcPts val="0"/>
              </a:spcAft>
              <a:buNone/>
            </a:pPr>
            <a:r>
              <a:rPr lang="zh-TW" sz="1200">
                <a:solidFill>
                  <a:schemeClr val="lt1"/>
                </a:solidFill>
                <a:latin typeface="IBM Plex Mono"/>
                <a:ea typeface="IBM Plex Mono"/>
                <a:cs typeface="IBM Plex Mono"/>
                <a:sym typeface="IBM Plex Mono"/>
              </a:rPr>
              <a:t>course_id, title, [genre_x, genre_y,...]</a:t>
            </a:r>
            <a:r>
              <a:rPr b="1" lang="zh-TW" sz="1200">
                <a:solidFill>
                  <a:schemeClr val="lt1"/>
                </a:solidFill>
                <a:latin typeface="IBM Plex Mono"/>
                <a:ea typeface="IBM Plex Mono"/>
                <a:cs typeface="IBM Plex Mono"/>
                <a:sym typeface="IBM Plex Mono"/>
              </a:rPr>
              <a:t> </a:t>
            </a:r>
            <a:endParaRPr b="1" sz="1200">
              <a:solidFill>
                <a:schemeClr val="lt1"/>
              </a:solidFill>
              <a:latin typeface="IBM Plex Mono"/>
              <a:ea typeface="IBM Plex Mono"/>
              <a:cs typeface="IBM Plex Mono"/>
              <a:sym typeface="IBM Plex Mono"/>
            </a:endParaRPr>
          </a:p>
          <a:p>
            <a:pPr indent="0" lvl="0" marL="0" rtl="0" algn="l">
              <a:spcBef>
                <a:spcPts val="0"/>
              </a:spcBef>
              <a:spcAft>
                <a:spcPts val="0"/>
              </a:spcAft>
              <a:buNone/>
            </a:pPr>
            <a:r>
              <a:t/>
            </a:r>
            <a:endParaRPr b="1" sz="1200">
              <a:solidFill>
                <a:schemeClr val="lt1"/>
              </a:solidFill>
              <a:latin typeface="Nunito"/>
              <a:ea typeface="Nunito"/>
              <a:cs typeface="Nunito"/>
              <a:sym typeface="Nunito"/>
            </a:endParaRPr>
          </a:p>
          <a:p>
            <a:pPr indent="0" lvl="0" marL="0" rtl="0" algn="l">
              <a:spcBef>
                <a:spcPts val="0"/>
              </a:spcBef>
              <a:spcAft>
                <a:spcPts val="0"/>
              </a:spcAft>
              <a:buNone/>
            </a:pPr>
            <a:r>
              <a:rPr lang="zh-TW" sz="1200">
                <a:solidFill>
                  <a:schemeClr val="lt1"/>
                </a:solidFill>
                <a:latin typeface="Nunito"/>
                <a:ea typeface="Nunito"/>
                <a:cs typeface="Nunito"/>
                <a:sym typeface="Nunito"/>
              </a:rPr>
              <a:t>User dataframe:</a:t>
            </a:r>
            <a:endParaRPr sz="1200">
              <a:solidFill>
                <a:schemeClr val="lt1"/>
              </a:solidFill>
              <a:latin typeface="Nunito"/>
              <a:ea typeface="Nunito"/>
              <a:cs typeface="Nunito"/>
              <a:sym typeface="Nunito"/>
            </a:endParaRPr>
          </a:p>
          <a:p>
            <a:pPr indent="0" lvl="0" marL="0" rtl="0" algn="l">
              <a:spcBef>
                <a:spcPts val="0"/>
              </a:spcBef>
              <a:spcAft>
                <a:spcPts val="0"/>
              </a:spcAft>
              <a:buNone/>
            </a:pPr>
            <a:r>
              <a:rPr lang="zh-TW" sz="1200">
                <a:solidFill>
                  <a:schemeClr val="lt1"/>
                </a:solidFill>
                <a:latin typeface="IBM Plex Mono"/>
                <a:ea typeface="IBM Plex Mono"/>
                <a:cs typeface="IBM Plex Mono"/>
                <a:sym typeface="IBM Plex Mono"/>
              </a:rPr>
              <a:t>user_id, [genre_interest_x, genre_interest_y,...]</a:t>
            </a:r>
            <a:endParaRPr sz="1200">
              <a:solidFill>
                <a:schemeClr val="lt1"/>
              </a:solidFill>
              <a:latin typeface="IBM Plex Mono"/>
              <a:ea typeface="IBM Plex Mono"/>
              <a:cs typeface="IBM Plex Mono"/>
              <a:sym typeface="IBM Plex Mono"/>
            </a:endParaRPr>
          </a:p>
        </p:txBody>
      </p:sp>
      <p:sp>
        <p:nvSpPr>
          <p:cNvPr id="204" name="Google Shape;204;p23"/>
          <p:cNvSpPr txBox="1"/>
          <p:nvPr/>
        </p:nvSpPr>
        <p:spPr>
          <a:xfrm>
            <a:off x="2817362" y="2335195"/>
            <a:ext cx="1618800" cy="17121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None/>
            </a:pPr>
            <a:r>
              <a:rPr lang="zh-TW" sz="1200">
                <a:solidFill>
                  <a:schemeClr val="lt1"/>
                </a:solidFill>
                <a:latin typeface="Nunito"/>
                <a:ea typeface="Nunito"/>
                <a:cs typeface="Nunito"/>
                <a:sym typeface="Nunito"/>
              </a:rPr>
              <a:t>Extract features from users such as enrollments or genres</a:t>
            </a:r>
            <a:endParaRPr sz="1200">
              <a:solidFill>
                <a:schemeClr val="lt1"/>
              </a:solidFill>
              <a:latin typeface="Nunito"/>
              <a:ea typeface="Nunito"/>
              <a:cs typeface="Nunito"/>
              <a:sym typeface="Nunito"/>
            </a:endParaRPr>
          </a:p>
          <a:p>
            <a:pPr indent="0" lvl="0" marL="0" rtl="0" algn="l">
              <a:spcBef>
                <a:spcPts val="0"/>
              </a:spcBef>
              <a:spcAft>
                <a:spcPts val="0"/>
              </a:spcAft>
              <a:buNone/>
            </a:pPr>
            <a:r>
              <a:t/>
            </a:r>
            <a:endParaRPr sz="1200">
              <a:solidFill>
                <a:schemeClr val="lt1"/>
              </a:solidFill>
              <a:latin typeface="Nunito"/>
              <a:ea typeface="Nunito"/>
              <a:cs typeface="Nunito"/>
              <a:sym typeface="Nunito"/>
            </a:endParaRPr>
          </a:p>
          <a:p>
            <a:pPr indent="0" lvl="0" marL="0" rtl="0" algn="l">
              <a:spcBef>
                <a:spcPts val="0"/>
              </a:spcBef>
              <a:spcAft>
                <a:spcPts val="0"/>
              </a:spcAft>
              <a:buNone/>
            </a:pPr>
            <a:r>
              <a:rPr lang="zh-TW" sz="1200">
                <a:solidFill>
                  <a:schemeClr val="lt1"/>
                </a:solidFill>
                <a:latin typeface="Nunito"/>
                <a:ea typeface="Nunito"/>
                <a:cs typeface="Nunito"/>
                <a:sym typeface="Nunito"/>
              </a:rPr>
              <a:t>Apply PCA on user profile feature vectors to reduce dimensions</a:t>
            </a:r>
            <a:endParaRPr sz="1200">
              <a:solidFill>
                <a:schemeClr val="lt1"/>
              </a:solidFill>
              <a:latin typeface="Nunito"/>
              <a:ea typeface="Nunito"/>
              <a:cs typeface="Nunito"/>
              <a:sym typeface="Nunito"/>
            </a:endParaRPr>
          </a:p>
          <a:p>
            <a:pPr indent="0" lvl="0" marL="0" rtl="0" algn="l">
              <a:spcBef>
                <a:spcPts val="0"/>
              </a:spcBef>
              <a:spcAft>
                <a:spcPts val="0"/>
              </a:spcAft>
              <a:buNone/>
            </a:pPr>
            <a:r>
              <a:t/>
            </a:r>
            <a:endParaRPr sz="1200">
              <a:solidFill>
                <a:schemeClr val="lt1"/>
              </a:solidFill>
              <a:latin typeface="Nunito"/>
              <a:ea typeface="Nunito"/>
              <a:cs typeface="Nunito"/>
              <a:sym typeface="Nunito"/>
            </a:endParaRPr>
          </a:p>
        </p:txBody>
      </p:sp>
      <p:sp>
        <p:nvSpPr>
          <p:cNvPr id="205" name="Google Shape;205;p23"/>
          <p:cNvSpPr txBox="1"/>
          <p:nvPr/>
        </p:nvSpPr>
        <p:spPr>
          <a:xfrm>
            <a:off x="4927725" y="2335200"/>
            <a:ext cx="1527000" cy="15777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None/>
            </a:pPr>
            <a:r>
              <a:rPr lang="zh-TW" sz="1200">
                <a:solidFill>
                  <a:schemeClr val="lt1"/>
                </a:solidFill>
                <a:latin typeface="Nunito"/>
                <a:ea typeface="Nunito"/>
                <a:cs typeface="Nunito"/>
                <a:sym typeface="Nunito"/>
              </a:rPr>
              <a:t>Divide users  into several groups based on their enrollments or genres</a:t>
            </a:r>
            <a:endParaRPr sz="1200">
              <a:solidFill>
                <a:schemeClr val="lt1"/>
              </a:solidFill>
              <a:latin typeface="Nunito"/>
              <a:ea typeface="Nunito"/>
              <a:cs typeface="Nunito"/>
              <a:sym typeface="Nunito"/>
            </a:endParaRPr>
          </a:p>
          <a:p>
            <a:pPr indent="0" lvl="0" marL="0" rtl="0" algn="l">
              <a:spcBef>
                <a:spcPts val="0"/>
              </a:spcBef>
              <a:spcAft>
                <a:spcPts val="0"/>
              </a:spcAft>
              <a:buNone/>
            </a:pPr>
            <a:r>
              <a:t/>
            </a:r>
            <a:endParaRPr sz="1200">
              <a:solidFill>
                <a:schemeClr val="lt1"/>
              </a:solidFill>
              <a:latin typeface="Nunito"/>
              <a:ea typeface="Nunito"/>
              <a:cs typeface="Nunito"/>
              <a:sym typeface="Nunito"/>
            </a:endParaRPr>
          </a:p>
        </p:txBody>
      </p:sp>
      <p:sp>
        <p:nvSpPr>
          <p:cNvPr id="206" name="Google Shape;206;p23"/>
          <p:cNvSpPr txBox="1"/>
          <p:nvPr/>
        </p:nvSpPr>
        <p:spPr>
          <a:xfrm>
            <a:off x="6726326" y="2335195"/>
            <a:ext cx="1618800" cy="157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200">
                <a:solidFill>
                  <a:schemeClr val="lt1"/>
                </a:solidFill>
                <a:latin typeface="Nunito"/>
                <a:ea typeface="Nunito"/>
                <a:cs typeface="Nunito"/>
                <a:sym typeface="Nunito"/>
              </a:rPr>
              <a:t>Recommend popular courses according to the preferences of other users within the same group.</a:t>
            </a:r>
            <a:endParaRPr sz="1200">
              <a:solidFill>
                <a:schemeClr val="lt1"/>
              </a:solidFill>
              <a:latin typeface="Nunito"/>
              <a:ea typeface="Nunito"/>
              <a:cs typeface="Nunito"/>
              <a:sym typeface="Nunito"/>
            </a:endParaRPr>
          </a:p>
        </p:txBody>
      </p:sp>
      <p:cxnSp>
        <p:nvCxnSpPr>
          <p:cNvPr id="207" name="Google Shape;207;p23"/>
          <p:cNvCxnSpPr/>
          <p:nvPr/>
        </p:nvCxnSpPr>
        <p:spPr>
          <a:xfrm>
            <a:off x="2393417" y="1832402"/>
            <a:ext cx="348000" cy="0"/>
          </a:xfrm>
          <a:prstGeom prst="straightConnector1">
            <a:avLst/>
          </a:prstGeom>
          <a:noFill/>
          <a:ln cap="flat" cmpd="sng" w="15875">
            <a:solidFill>
              <a:srgbClr val="C0791B"/>
            </a:solidFill>
            <a:prstDash val="solid"/>
            <a:miter lim="800000"/>
            <a:headEnd len="sm" w="sm" type="none"/>
            <a:tailEnd len="med" w="med" type="triangle"/>
          </a:ln>
        </p:spPr>
      </p:cxnSp>
      <p:sp>
        <p:nvSpPr>
          <p:cNvPr id="208" name="Google Shape;208;p23"/>
          <p:cNvSpPr/>
          <p:nvPr/>
        </p:nvSpPr>
        <p:spPr>
          <a:xfrm>
            <a:off x="1028000" y="1633124"/>
            <a:ext cx="1365300" cy="398700"/>
          </a:xfrm>
          <a:prstGeom prst="roundRect">
            <a:avLst>
              <a:gd fmla="val 16667" name="adj"/>
            </a:avLst>
          </a:prstGeom>
          <a:noFill/>
          <a:ln cap="flat" cmpd="sng" w="12700">
            <a:solidFill>
              <a:srgbClr val="C0791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zh-TW" sz="1800">
                <a:solidFill>
                  <a:srgbClr val="C0791B"/>
                </a:solidFill>
                <a:latin typeface="Calibri"/>
                <a:ea typeface="Calibri"/>
                <a:cs typeface="Calibri"/>
                <a:sym typeface="Calibri"/>
              </a:rPr>
              <a:t>Raw data</a:t>
            </a:r>
            <a:endParaRPr/>
          </a:p>
        </p:txBody>
      </p:sp>
      <p:sp>
        <p:nvSpPr>
          <p:cNvPr id="209" name="Google Shape;209;p23"/>
          <p:cNvSpPr/>
          <p:nvPr/>
        </p:nvSpPr>
        <p:spPr>
          <a:xfrm>
            <a:off x="2741175" y="1505925"/>
            <a:ext cx="1756200" cy="698100"/>
          </a:xfrm>
          <a:prstGeom prst="rect">
            <a:avLst/>
          </a:prstGeom>
          <a:noFill/>
          <a:ln cap="flat" cmpd="sng" w="12700">
            <a:solidFill>
              <a:srgbClr val="C0791B"/>
            </a:solidFill>
            <a:prstDash val="solid"/>
            <a:miter lim="800000"/>
            <a:headEnd len="sm" w="sm" type="none"/>
            <a:tailEnd len="sm" w="sm" type="none"/>
          </a:ln>
        </p:spPr>
        <p:txBody>
          <a:bodyPr anchorCtr="0" anchor="ctr" bIns="45700" lIns="0" spcFirstLastPara="1" rIns="0" wrap="square" tIns="45700">
            <a:noAutofit/>
          </a:bodyPr>
          <a:lstStyle/>
          <a:p>
            <a:pPr indent="0" lvl="0" marL="0" rtl="0" algn="ctr">
              <a:spcBef>
                <a:spcPts val="0"/>
              </a:spcBef>
              <a:spcAft>
                <a:spcPts val="0"/>
              </a:spcAft>
              <a:buNone/>
            </a:pPr>
            <a:r>
              <a:rPr lang="zh-TW" sz="1800">
                <a:solidFill>
                  <a:srgbClr val="C0791B"/>
                </a:solidFill>
                <a:latin typeface="Calibri"/>
                <a:ea typeface="Calibri"/>
                <a:cs typeface="Calibri"/>
                <a:sym typeface="Calibri"/>
              </a:rPr>
              <a:t>User/Item feature engineering</a:t>
            </a:r>
            <a:endParaRPr/>
          </a:p>
        </p:txBody>
      </p:sp>
      <p:cxnSp>
        <p:nvCxnSpPr>
          <p:cNvPr id="210" name="Google Shape;210;p23"/>
          <p:cNvCxnSpPr/>
          <p:nvPr/>
        </p:nvCxnSpPr>
        <p:spPr>
          <a:xfrm>
            <a:off x="4497376" y="1832402"/>
            <a:ext cx="348000" cy="0"/>
          </a:xfrm>
          <a:prstGeom prst="straightConnector1">
            <a:avLst/>
          </a:prstGeom>
          <a:noFill/>
          <a:ln cap="flat" cmpd="sng" w="15875">
            <a:solidFill>
              <a:srgbClr val="C0791B"/>
            </a:solidFill>
            <a:prstDash val="solid"/>
            <a:miter lim="800000"/>
            <a:headEnd len="sm" w="sm" type="none"/>
            <a:tailEnd len="med" w="med" type="triangle"/>
          </a:ln>
        </p:spPr>
      </p:cxnSp>
      <p:sp>
        <p:nvSpPr>
          <p:cNvPr id="211" name="Google Shape;211;p23"/>
          <p:cNvSpPr/>
          <p:nvPr/>
        </p:nvSpPr>
        <p:spPr>
          <a:xfrm>
            <a:off x="4851525" y="1632975"/>
            <a:ext cx="1527000" cy="398700"/>
          </a:xfrm>
          <a:prstGeom prst="rect">
            <a:avLst/>
          </a:prstGeom>
          <a:noFill/>
          <a:ln cap="flat" cmpd="sng" w="12700">
            <a:solidFill>
              <a:srgbClr val="C0791B"/>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zh-TW" sz="1800">
                <a:solidFill>
                  <a:srgbClr val="C0791B"/>
                </a:solidFill>
                <a:latin typeface="Calibri"/>
                <a:ea typeface="Calibri"/>
                <a:cs typeface="Calibri"/>
                <a:sym typeface="Calibri"/>
              </a:rPr>
              <a:t>Group users</a:t>
            </a:r>
            <a:endParaRPr/>
          </a:p>
        </p:txBody>
      </p:sp>
      <p:sp>
        <p:nvSpPr>
          <p:cNvPr id="212" name="Google Shape;212;p23"/>
          <p:cNvSpPr/>
          <p:nvPr/>
        </p:nvSpPr>
        <p:spPr>
          <a:xfrm>
            <a:off x="6726325" y="1505925"/>
            <a:ext cx="1479600" cy="616500"/>
          </a:xfrm>
          <a:prstGeom prst="roundRect">
            <a:avLst>
              <a:gd fmla="val 16667" name="adj"/>
            </a:avLst>
          </a:prstGeom>
          <a:noFill/>
          <a:ln cap="flat" cmpd="sng" w="12700">
            <a:solidFill>
              <a:srgbClr val="C0791B"/>
            </a:solidFill>
            <a:prstDash val="solid"/>
            <a:miter lim="800000"/>
            <a:headEnd len="sm" w="sm" type="none"/>
            <a:tailEnd len="sm" w="sm" type="none"/>
          </a:ln>
        </p:spPr>
        <p:txBody>
          <a:bodyPr anchorCtr="0" anchor="ctr" bIns="45700" lIns="0" spcFirstLastPara="1" rIns="0" wrap="square" tIns="45700">
            <a:noAutofit/>
          </a:bodyPr>
          <a:lstStyle/>
          <a:p>
            <a:pPr indent="0" lvl="0" marL="0" rtl="0" algn="ctr">
              <a:spcBef>
                <a:spcPts val="0"/>
              </a:spcBef>
              <a:spcAft>
                <a:spcPts val="0"/>
              </a:spcAft>
              <a:buNone/>
            </a:pPr>
            <a:r>
              <a:rPr lang="zh-TW" sz="1800">
                <a:solidFill>
                  <a:srgbClr val="C0791B"/>
                </a:solidFill>
                <a:latin typeface="Calibri"/>
                <a:ea typeface="Calibri"/>
                <a:cs typeface="Calibri"/>
                <a:sym typeface="Calibri"/>
              </a:rPr>
              <a:t>Recommend courses </a:t>
            </a:r>
            <a:endParaRPr/>
          </a:p>
        </p:txBody>
      </p:sp>
      <p:cxnSp>
        <p:nvCxnSpPr>
          <p:cNvPr id="213" name="Google Shape;213;p23"/>
          <p:cNvCxnSpPr/>
          <p:nvPr/>
        </p:nvCxnSpPr>
        <p:spPr>
          <a:xfrm>
            <a:off x="6378581" y="1831231"/>
            <a:ext cx="348000" cy="0"/>
          </a:xfrm>
          <a:prstGeom prst="straightConnector1">
            <a:avLst/>
          </a:prstGeom>
          <a:noFill/>
          <a:ln cap="flat" cmpd="sng" w="15875">
            <a:solidFill>
              <a:srgbClr val="C0791B"/>
            </a:solidFill>
            <a:prstDash val="solid"/>
            <a:miter lim="800000"/>
            <a:headEnd len="sm" w="sm"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Flowchart of clustering-based recommender system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19" name="Google Shape;219;p24"/>
          <p:cNvSpPr txBox="1"/>
          <p:nvPr/>
        </p:nvSpPr>
        <p:spPr>
          <a:xfrm>
            <a:off x="1373687" y="2664620"/>
            <a:ext cx="1618800" cy="17121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None/>
            </a:pPr>
            <a:r>
              <a:rPr lang="zh-TW" sz="1200">
                <a:solidFill>
                  <a:schemeClr val="lt1"/>
                </a:solidFill>
                <a:latin typeface="Nunito"/>
                <a:ea typeface="Nunito"/>
                <a:cs typeface="Nunito"/>
                <a:sym typeface="Nunito"/>
              </a:rPr>
              <a:t>Extract features from users such as enrollments or genres</a:t>
            </a:r>
            <a:endParaRPr sz="1200">
              <a:solidFill>
                <a:schemeClr val="lt1"/>
              </a:solidFill>
              <a:latin typeface="Nunito"/>
              <a:ea typeface="Nunito"/>
              <a:cs typeface="Nunito"/>
              <a:sym typeface="Nunito"/>
            </a:endParaRPr>
          </a:p>
          <a:p>
            <a:pPr indent="0" lvl="0" marL="0" rtl="0" algn="l">
              <a:spcBef>
                <a:spcPts val="0"/>
              </a:spcBef>
              <a:spcAft>
                <a:spcPts val="0"/>
              </a:spcAft>
              <a:buNone/>
            </a:pPr>
            <a:r>
              <a:t/>
            </a:r>
            <a:endParaRPr sz="1200">
              <a:solidFill>
                <a:schemeClr val="lt1"/>
              </a:solidFill>
              <a:latin typeface="Nunito"/>
              <a:ea typeface="Nunito"/>
              <a:cs typeface="Nunito"/>
              <a:sym typeface="Nunito"/>
            </a:endParaRPr>
          </a:p>
          <a:p>
            <a:pPr indent="0" lvl="0" marL="0" rtl="0" algn="l">
              <a:spcBef>
                <a:spcPts val="0"/>
              </a:spcBef>
              <a:spcAft>
                <a:spcPts val="0"/>
              </a:spcAft>
              <a:buNone/>
            </a:pPr>
            <a:r>
              <a:rPr lang="zh-TW" sz="1200">
                <a:solidFill>
                  <a:schemeClr val="lt1"/>
                </a:solidFill>
                <a:latin typeface="Nunito"/>
                <a:ea typeface="Nunito"/>
                <a:cs typeface="Nunito"/>
                <a:sym typeface="Nunito"/>
              </a:rPr>
              <a:t>Apply PCA on user profile feature vectors to reduce dimensions</a:t>
            </a:r>
            <a:endParaRPr sz="1200">
              <a:solidFill>
                <a:schemeClr val="lt1"/>
              </a:solidFill>
              <a:latin typeface="Nunito"/>
              <a:ea typeface="Nunito"/>
              <a:cs typeface="Nunito"/>
              <a:sym typeface="Nunito"/>
            </a:endParaRPr>
          </a:p>
          <a:p>
            <a:pPr indent="0" lvl="0" marL="0" rtl="0" algn="l">
              <a:spcBef>
                <a:spcPts val="0"/>
              </a:spcBef>
              <a:spcAft>
                <a:spcPts val="0"/>
              </a:spcAft>
              <a:buNone/>
            </a:pPr>
            <a:r>
              <a:t/>
            </a:r>
            <a:endParaRPr sz="1200">
              <a:solidFill>
                <a:schemeClr val="lt1"/>
              </a:solidFill>
              <a:latin typeface="Nunito"/>
              <a:ea typeface="Nunito"/>
              <a:cs typeface="Nunito"/>
              <a:sym typeface="Nunito"/>
            </a:endParaRPr>
          </a:p>
        </p:txBody>
      </p:sp>
      <p:sp>
        <p:nvSpPr>
          <p:cNvPr id="220" name="Google Shape;220;p24"/>
          <p:cNvSpPr/>
          <p:nvPr/>
        </p:nvSpPr>
        <p:spPr>
          <a:xfrm>
            <a:off x="1297500" y="1835350"/>
            <a:ext cx="1756200" cy="698100"/>
          </a:xfrm>
          <a:prstGeom prst="rect">
            <a:avLst/>
          </a:prstGeom>
          <a:noFill/>
          <a:ln cap="flat" cmpd="sng" w="12700">
            <a:solidFill>
              <a:srgbClr val="C0791B"/>
            </a:solidFill>
            <a:prstDash val="solid"/>
            <a:miter lim="800000"/>
            <a:headEnd len="sm" w="sm" type="none"/>
            <a:tailEnd len="sm" w="sm" type="none"/>
          </a:ln>
        </p:spPr>
        <p:txBody>
          <a:bodyPr anchorCtr="0" anchor="ctr" bIns="45700" lIns="0" spcFirstLastPara="1" rIns="0" wrap="square" tIns="45700">
            <a:noAutofit/>
          </a:bodyPr>
          <a:lstStyle/>
          <a:p>
            <a:pPr indent="0" lvl="0" marL="0" rtl="0" algn="ctr">
              <a:spcBef>
                <a:spcPts val="0"/>
              </a:spcBef>
              <a:spcAft>
                <a:spcPts val="0"/>
              </a:spcAft>
              <a:buNone/>
            </a:pPr>
            <a:r>
              <a:rPr lang="zh-TW" sz="1800">
                <a:solidFill>
                  <a:srgbClr val="C0791B"/>
                </a:solidFill>
                <a:latin typeface="Calibri"/>
                <a:ea typeface="Calibri"/>
                <a:cs typeface="Calibri"/>
                <a:sym typeface="Calibri"/>
              </a:rPr>
              <a:t>User/Item feature engineering</a:t>
            </a:r>
            <a:endParaRPr/>
          </a:p>
        </p:txBody>
      </p:sp>
      <p:pic>
        <p:nvPicPr>
          <p:cNvPr id="221" name="Google Shape;221;p24"/>
          <p:cNvPicPr preferRelativeResize="0"/>
          <p:nvPr/>
        </p:nvPicPr>
        <p:blipFill>
          <a:blip r:embed="rId3">
            <a:alphaModFix/>
          </a:blip>
          <a:stretch>
            <a:fillRect/>
          </a:stretch>
        </p:blipFill>
        <p:spPr>
          <a:xfrm>
            <a:off x="3910777" y="1587729"/>
            <a:ext cx="4150551" cy="2968401"/>
          </a:xfrm>
          <a:prstGeom prst="rect">
            <a:avLst/>
          </a:prstGeom>
          <a:noFill/>
          <a:ln>
            <a:noFill/>
          </a:ln>
        </p:spPr>
      </p:pic>
      <p:cxnSp>
        <p:nvCxnSpPr>
          <p:cNvPr id="222" name="Google Shape;222;p24"/>
          <p:cNvCxnSpPr/>
          <p:nvPr/>
        </p:nvCxnSpPr>
        <p:spPr>
          <a:xfrm flipH="1" rot="10800000">
            <a:off x="4411948" y="1952726"/>
            <a:ext cx="3574800" cy="1500"/>
          </a:xfrm>
          <a:prstGeom prst="straightConnector1">
            <a:avLst/>
          </a:prstGeom>
          <a:noFill/>
          <a:ln cap="flat" cmpd="sng" w="19050">
            <a:solidFill>
              <a:srgbClr val="424242"/>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Flowchart of clustering-based recommender system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28" name="Google Shape;228;p25"/>
          <p:cNvSpPr txBox="1"/>
          <p:nvPr/>
        </p:nvSpPr>
        <p:spPr>
          <a:xfrm>
            <a:off x="1373350" y="2537575"/>
            <a:ext cx="1527000" cy="15777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None/>
            </a:pPr>
            <a:r>
              <a:rPr lang="zh-TW" sz="1200">
                <a:solidFill>
                  <a:schemeClr val="lt1"/>
                </a:solidFill>
                <a:latin typeface="Nunito"/>
                <a:ea typeface="Nunito"/>
                <a:cs typeface="Nunito"/>
                <a:sym typeface="Nunito"/>
              </a:rPr>
              <a:t>Divide users  into several groups based on their enrollments or genres</a:t>
            </a:r>
            <a:endParaRPr sz="1200">
              <a:solidFill>
                <a:schemeClr val="lt1"/>
              </a:solidFill>
              <a:latin typeface="Nunito"/>
              <a:ea typeface="Nunito"/>
              <a:cs typeface="Nunito"/>
              <a:sym typeface="Nunito"/>
            </a:endParaRPr>
          </a:p>
          <a:p>
            <a:pPr indent="0" lvl="0" marL="0" rtl="0" algn="l">
              <a:spcBef>
                <a:spcPts val="0"/>
              </a:spcBef>
              <a:spcAft>
                <a:spcPts val="0"/>
              </a:spcAft>
              <a:buNone/>
            </a:pPr>
            <a:r>
              <a:t/>
            </a:r>
            <a:endParaRPr sz="1200">
              <a:solidFill>
                <a:schemeClr val="lt1"/>
              </a:solidFill>
              <a:latin typeface="Nunito"/>
              <a:ea typeface="Nunito"/>
              <a:cs typeface="Nunito"/>
              <a:sym typeface="Nunito"/>
            </a:endParaRPr>
          </a:p>
        </p:txBody>
      </p:sp>
      <p:sp>
        <p:nvSpPr>
          <p:cNvPr id="229" name="Google Shape;229;p25"/>
          <p:cNvSpPr/>
          <p:nvPr/>
        </p:nvSpPr>
        <p:spPr>
          <a:xfrm>
            <a:off x="1297150" y="1835350"/>
            <a:ext cx="1527000" cy="398700"/>
          </a:xfrm>
          <a:prstGeom prst="rect">
            <a:avLst/>
          </a:prstGeom>
          <a:noFill/>
          <a:ln cap="flat" cmpd="sng" w="12700">
            <a:solidFill>
              <a:srgbClr val="C0791B"/>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zh-TW" sz="1800">
                <a:solidFill>
                  <a:srgbClr val="C0791B"/>
                </a:solidFill>
                <a:latin typeface="Calibri"/>
                <a:ea typeface="Calibri"/>
                <a:cs typeface="Calibri"/>
                <a:sym typeface="Calibri"/>
              </a:rPr>
              <a:t>Group users</a:t>
            </a:r>
            <a:endParaRPr/>
          </a:p>
        </p:txBody>
      </p:sp>
      <p:pic>
        <p:nvPicPr>
          <p:cNvPr id="230" name="Google Shape;230;p25"/>
          <p:cNvPicPr preferRelativeResize="0"/>
          <p:nvPr/>
        </p:nvPicPr>
        <p:blipFill>
          <a:blip r:embed="rId3">
            <a:alphaModFix/>
          </a:blip>
          <a:stretch>
            <a:fillRect/>
          </a:stretch>
        </p:blipFill>
        <p:spPr>
          <a:xfrm>
            <a:off x="3207275" y="1587725"/>
            <a:ext cx="4986250" cy="2756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2150"/>
              <a:t>Comparing Clustering Approaches</a:t>
            </a:r>
            <a:endParaRPr sz="2150"/>
          </a:p>
        </p:txBody>
      </p:sp>
      <p:graphicFrame>
        <p:nvGraphicFramePr>
          <p:cNvPr id="236" name="Google Shape;236;p26"/>
          <p:cNvGraphicFramePr/>
          <p:nvPr/>
        </p:nvGraphicFramePr>
        <p:xfrm>
          <a:off x="952500" y="1417300"/>
          <a:ext cx="3000000" cy="3000000"/>
        </p:xfrm>
        <a:graphic>
          <a:graphicData uri="http://schemas.openxmlformats.org/drawingml/2006/table">
            <a:tbl>
              <a:tblPr>
                <a:noFill/>
                <a:tableStyleId>{2C544299-8469-4213-A926-199A872170C2}</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rPr b="1" lang="zh-TW" sz="1100">
                          <a:solidFill>
                            <a:schemeClr val="lt1"/>
                          </a:solidFill>
                        </a:rPr>
                        <a:t>Method name</a:t>
                      </a:r>
                      <a:endParaRPr b="1" sz="1100">
                        <a:solidFill>
                          <a:schemeClr val="lt1"/>
                        </a:solidFill>
                      </a:endParaRPr>
                    </a:p>
                  </a:txBody>
                  <a:tcPr marT="91425" marB="91425" marR="91425" marL="91425"/>
                </a:tc>
                <a:tc>
                  <a:txBody>
                    <a:bodyPr/>
                    <a:lstStyle/>
                    <a:p>
                      <a:pPr indent="0" lvl="0" marL="0" rtl="0" algn="l">
                        <a:spcBef>
                          <a:spcPts val="0"/>
                        </a:spcBef>
                        <a:spcAft>
                          <a:spcPts val="0"/>
                        </a:spcAft>
                        <a:buNone/>
                      </a:pPr>
                      <a:r>
                        <a:rPr b="1" lang="zh-TW" sz="1100">
                          <a:solidFill>
                            <a:schemeClr val="lt1"/>
                          </a:solidFill>
                        </a:rPr>
                        <a:t>K-means</a:t>
                      </a:r>
                      <a:endParaRPr b="1" sz="1100">
                        <a:solidFill>
                          <a:schemeClr val="lt1"/>
                        </a:solidFill>
                      </a:endParaRPr>
                    </a:p>
                  </a:txBody>
                  <a:tcPr marT="91425" marB="91425" marR="91425" marL="91425"/>
                </a:tc>
                <a:tc>
                  <a:txBody>
                    <a:bodyPr/>
                    <a:lstStyle/>
                    <a:p>
                      <a:pPr indent="0" lvl="0" marL="0" rtl="0" algn="l">
                        <a:spcBef>
                          <a:spcPts val="0"/>
                        </a:spcBef>
                        <a:spcAft>
                          <a:spcPts val="0"/>
                        </a:spcAft>
                        <a:buNone/>
                      </a:pPr>
                      <a:r>
                        <a:rPr b="1" lang="zh-TW" sz="1100">
                          <a:solidFill>
                            <a:schemeClr val="lt1"/>
                          </a:solidFill>
                        </a:rPr>
                        <a:t>Mean-shift</a:t>
                      </a:r>
                      <a:endParaRPr b="1" sz="1100">
                        <a:solidFill>
                          <a:schemeClr val="lt1"/>
                        </a:solidFill>
                      </a:endParaRPr>
                    </a:p>
                  </a:txBody>
                  <a:tcPr marT="91425" marB="91425" marR="91425" marL="91425"/>
                </a:tc>
                <a:tc>
                  <a:txBody>
                    <a:bodyPr/>
                    <a:lstStyle/>
                    <a:p>
                      <a:pPr indent="0" lvl="0" marL="0" rtl="0" algn="l">
                        <a:spcBef>
                          <a:spcPts val="0"/>
                        </a:spcBef>
                        <a:spcAft>
                          <a:spcPts val="0"/>
                        </a:spcAft>
                        <a:buNone/>
                      </a:pPr>
                      <a:r>
                        <a:rPr b="1" lang="zh-TW" sz="1100">
                          <a:solidFill>
                            <a:schemeClr val="lt1"/>
                          </a:solidFill>
                        </a:rPr>
                        <a:t>Hierarchical clustering</a:t>
                      </a:r>
                      <a:endParaRPr b="1" sz="1100">
                        <a:solidFill>
                          <a:schemeClr val="lt1"/>
                        </a:solidFill>
                      </a:endParaRPr>
                    </a:p>
                  </a:txBody>
                  <a:tcPr marT="91425" marB="91425" marR="91425" marL="91425"/>
                </a:tc>
                <a:tc>
                  <a:txBody>
                    <a:bodyPr/>
                    <a:lstStyle/>
                    <a:p>
                      <a:pPr indent="0" lvl="0" marL="0" rtl="0" algn="l">
                        <a:spcBef>
                          <a:spcPts val="0"/>
                        </a:spcBef>
                        <a:spcAft>
                          <a:spcPts val="0"/>
                        </a:spcAft>
                        <a:buNone/>
                      </a:pPr>
                      <a:r>
                        <a:rPr b="1" lang="zh-TW" sz="1100">
                          <a:solidFill>
                            <a:schemeClr val="lt1"/>
                          </a:solidFill>
                        </a:rPr>
                        <a:t>DBSCAN</a:t>
                      </a:r>
                      <a:endParaRPr b="1" sz="1100">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zh-TW" sz="1100">
                          <a:solidFill>
                            <a:schemeClr val="lt1"/>
                          </a:solidFill>
                        </a:rPr>
                        <a:t>Parameters</a:t>
                      </a:r>
                      <a:endParaRPr sz="1100">
                        <a:solidFill>
                          <a:schemeClr val="lt1"/>
                        </a:solidFill>
                      </a:endParaRPr>
                    </a:p>
                  </a:txBody>
                  <a:tcPr marT="91425" marB="91425" marR="91425" marL="91425"/>
                </a:tc>
                <a:tc>
                  <a:txBody>
                    <a:bodyPr/>
                    <a:lstStyle/>
                    <a:p>
                      <a:pPr indent="0" lvl="0" marL="0" rtl="0" algn="l">
                        <a:spcBef>
                          <a:spcPts val="0"/>
                        </a:spcBef>
                        <a:spcAft>
                          <a:spcPts val="0"/>
                        </a:spcAft>
                        <a:buNone/>
                      </a:pPr>
                      <a:r>
                        <a:rPr lang="zh-TW" sz="1100">
                          <a:solidFill>
                            <a:schemeClr val="lt1"/>
                          </a:solidFill>
                        </a:rPr>
                        <a:t>Number of clusters</a:t>
                      </a:r>
                      <a:endParaRPr sz="1100">
                        <a:solidFill>
                          <a:schemeClr val="lt1"/>
                        </a:solidFill>
                      </a:endParaRPr>
                    </a:p>
                  </a:txBody>
                  <a:tcPr marT="91425" marB="91425" marR="91425" marL="91425"/>
                </a:tc>
                <a:tc>
                  <a:txBody>
                    <a:bodyPr/>
                    <a:lstStyle/>
                    <a:p>
                      <a:pPr indent="0" lvl="0" marL="0" rtl="0" algn="l">
                        <a:spcBef>
                          <a:spcPts val="0"/>
                        </a:spcBef>
                        <a:spcAft>
                          <a:spcPts val="0"/>
                        </a:spcAft>
                        <a:buNone/>
                      </a:pPr>
                      <a:r>
                        <a:rPr lang="zh-TW" sz="1100">
                          <a:solidFill>
                            <a:schemeClr val="lt1"/>
                          </a:solidFill>
                        </a:rPr>
                        <a:t>Bandwidth</a:t>
                      </a:r>
                      <a:endParaRPr sz="1100">
                        <a:solidFill>
                          <a:schemeClr val="lt1"/>
                        </a:solidFill>
                      </a:endParaRPr>
                    </a:p>
                  </a:txBody>
                  <a:tcPr marT="91425" marB="91425" marR="91425" marL="91425"/>
                </a:tc>
                <a:tc>
                  <a:txBody>
                    <a:bodyPr/>
                    <a:lstStyle/>
                    <a:p>
                      <a:pPr indent="0" lvl="0" marL="0" rtl="0" algn="l">
                        <a:spcBef>
                          <a:spcPts val="0"/>
                        </a:spcBef>
                        <a:spcAft>
                          <a:spcPts val="0"/>
                        </a:spcAft>
                        <a:buNone/>
                      </a:pPr>
                      <a:r>
                        <a:rPr lang="zh-TW" sz="1100">
                          <a:solidFill>
                            <a:schemeClr val="lt1"/>
                          </a:solidFill>
                        </a:rPr>
                        <a:t>Number of clusters</a:t>
                      </a:r>
                      <a:endParaRPr sz="1100">
                        <a:solidFill>
                          <a:schemeClr val="lt1"/>
                        </a:solidFill>
                      </a:endParaRPr>
                    </a:p>
                  </a:txBody>
                  <a:tcPr marT="91425" marB="91425" marR="91425" marL="91425"/>
                </a:tc>
                <a:tc>
                  <a:txBody>
                    <a:bodyPr/>
                    <a:lstStyle/>
                    <a:p>
                      <a:pPr indent="0" lvl="0" marL="0" rtl="0" algn="l">
                        <a:spcBef>
                          <a:spcPts val="0"/>
                        </a:spcBef>
                        <a:spcAft>
                          <a:spcPts val="0"/>
                        </a:spcAft>
                        <a:buNone/>
                      </a:pPr>
                      <a:r>
                        <a:rPr lang="zh-TW" sz="1100">
                          <a:solidFill>
                            <a:schemeClr val="lt1"/>
                          </a:solidFill>
                        </a:rPr>
                        <a:t>Neighborhood Size</a:t>
                      </a:r>
                      <a:endParaRPr sz="1100">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zh-TW" sz="1100">
                          <a:solidFill>
                            <a:schemeClr val="lt1"/>
                          </a:solidFill>
                        </a:rPr>
                        <a:t>Scalability</a:t>
                      </a:r>
                      <a:endParaRPr sz="1100">
                        <a:solidFill>
                          <a:schemeClr val="lt1"/>
                        </a:solidFill>
                      </a:endParaRPr>
                    </a:p>
                  </a:txBody>
                  <a:tcPr marT="91425" marB="91425" marR="91425" marL="91425"/>
                </a:tc>
                <a:tc>
                  <a:txBody>
                    <a:bodyPr/>
                    <a:lstStyle/>
                    <a:p>
                      <a:pPr indent="0" lvl="0" marL="0" rtl="0" algn="l">
                        <a:spcBef>
                          <a:spcPts val="0"/>
                        </a:spcBef>
                        <a:spcAft>
                          <a:spcPts val="0"/>
                        </a:spcAft>
                        <a:buNone/>
                      </a:pPr>
                      <a:r>
                        <a:rPr lang="zh-TW" sz="1100">
                          <a:solidFill>
                            <a:schemeClr val="lt1"/>
                          </a:solidFill>
                        </a:rPr>
                        <a:t>Very large n_samples medium n_clusters with MiniBatch code</a:t>
                      </a:r>
                      <a:endParaRPr sz="1100">
                        <a:solidFill>
                          <a:schemeClr val="lt1"/>
                        </a:solidFill>
                      </a:endParaRPr>
                    </a:p>
                  </a:txBody>
                  <a:tcPr marT="91425" marB="91425" marR="91425" marL="91425"/>
                </a:tc>
                <a:tc>
                  <a:txBody>
                    <a:bodyPr/>
                    <a:lstStyle/>
                    <a:p>
                      <a:pPr indent="0" lvl="0" marL="0" rtl="0" algn="l">
                        <a:spcBef>
                          <a:spcPts val="0"/>
                        </a:spcBef>
                        <a:spcAft>
                          <a:spcPts val="0"/>
                        </a:spcAft>
                        <a:buNone/>
                      </a:pPr>
                      <a:r>
                        <a:rPr lang="zh-TW" sz="1100">
                          <a:solidFill>
                            <a:schemeClr val="lt1"/>
                          </a:solidFill>
                        </a:rPr>
                        <a:t>Not scalable with n_samples</a:t>
                      </a:r>
                      <a:endParaRPr sz="1100">
                        <a:solidFill>
                          <a:schemeClr val="lt1"/>
                        </a:solidFill>
                      </a:endParaRPr>
                    </a:p>
                  </a:txBody>
                  <a:tcPr marT="91425" marB="91425" marR="91425" marL="91425"/>
                </a:tc>
                <a:tc>
                  <a:txBody>
                    <a:bodyPr/>
                    <a:lstStyle/>
                    <a:p>
                      <a:pPr indent="0" lvl="0" marL="0" rtl="0" algn="l">
                        <a:spcBef>
                          <a:spcPts val="0"/>
                        </a:spcBef>
                        <a:spcAft>
                          <a:spcPts val="0"/>
                        </a:spcAft>
                        <a:buNone/>
                      </a:pPr>
                      <a:r>
                        <a:rPr lang="zh-TW" sz="1100">
                          <a:solidFill>
                            <a:schemeClr val="lt1"/>
                          </a:solidFill>
                        </a:rPr>
                        <a:t>Large n_samples and n_clusters</a:t>
                      </a:r>
                      <a:endParaRPr sz="1100">
                        <a:solidFill>
                          <a:schemeClr val="lt1"/>
                        </a:solidFill>
                      </a:endParaRPr>
                    </a:p>
                  </a:txBody>
                  <a:tcPr marT="91425" marB="91425" marR="91425" marL="91425"/>
                </a:tc>
                <a:tc>
                  <a:txBody>
                    <a:bodyPr/>
                    <a:lstStyle/>
                    <a:p>
                      <a:pPr indent="0" lvl="0" marL="0" rtl="0" algn="l">
                        <a:spcBef>
                          <a:spcPts val="0"/>
                        </a:spcBef>
                        <a:spcAft>
                          <a:spcPts val="0"/>
                        </a:spcAft>
                        <a:buNone/>
                      </a:pPr>
                      <a:r>
                        <a:rPr lang="zh-TW" sz="1100">
                          <a:solidFill>
                            <a:schemeClr val="lt1"/>
                          </a:solidFill>
                        </a:rPr>
                        <a:t>Very large n_samples, medium n_clusters</a:t>
                      </a:r>
                      <a:endParaRPr sz="1100">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zh-TW" sz="1100">
                          <a:solidFill>
                            <a:schemeClr val="lt1"/>
                          </a:solidFill>
                        </a:rPr>
                        <a:t>General use Case</a:t>
                      </a:r>
                      <a:endParaRPr sz="1100">
                        <a:solidFill>
                          <a:schemeClr val="lt1"/>
                        </a:solidFill>
                      </a:endParaRPr>
                    </a:p>
                  </a:txBody>
                  <a:tcPr marT="91425" marB="91425" marR="91425" marL="91425"/>
                </a:tc>
                <a:tc>
                  <a:txBody>
                    <a:bodyPr/>
                    <a:lstStyle/>
                    <a:p>
                      <a:pPr indent="0" lvl="0" marL="0" rtl="0" algn="l">
                        <a:spcBef>
                          <a:spcPts val="0"/>
                        </a:spcBef>
                        <a:spcAft>
                          <a:spcPts val="0"/>
                        </a:spcAft>
                        <a:buNone/>
                      </a:pPr>
                      <a:r>
                        <a:rPr lang="zh-TW" sz="1100">
                          <a:solidFill>
                            <a:schemeClr val="lt1"/>
                          </a:solidFill>
                        </a:rPr>
                        <a:t>General purpose even  cluster size, flat geometry, not too many clusters</a:t>
                      </a:r>
                      <a:endParaRPr sz="1100">
                        <a:solidFill>
                          <a:schemeClr val="lt1"/>
                        </a:solidFill>
                      </a:endParaRPr>
                    </a:p>
                  </a:txBody>
                  <a:tcPr marT="91425" marB="91425" marR="91425" marL="91425"/>
                </a:tc>
                <a:tc>
                  <a:txBody>
                    <a:bodyPr/>
                    <a:lstStyle/>
                    <a:p>
                      <a:pPr indent="0" lvl="0" marL="0" rtl="0" algn="l">
                        <a:spcBef>
                          <a:spcPts val="0"/>
                        </a:spcBef>
                        <a:spcAft>
                          <a:spcPts val="0"/>
                        </a:spcAft>
                        <a:buNone/>
                      </a:pPr>
                      <a:r>
                        <a:rPr lang="zh-TW" sz="1100">
                          <a:solidFill>
                            <a:schemeClr val="lt1"/>
                          </a:solidFill>
                        </a:rPr>
                        <a:t>Many clusters, uneven cluster size,  non-flat geometry</a:t>
                      </a:r>
                      <a:endParaRPr sz="1100">
                        <a:solidFill>
                          <a:schemeClr val="lt1"/>
                        </a:solidFill>
                      </a:endParaRPr>
                    </a:p>
                  </a:txBody>
                  <a:tcPr marT="91425" marB="91425" marR="91425" marL="91425"/>
                </a:tc>
                <a:tc>
                  <a:txBody>
                    <a:bodyPr/>
                    <a:lstStyle/>
                    <a:p>
                      <a:pPr indent="0" lvl="0" marL="0" rtl="0" algn="l">
                        <a:spcBef>
                          <a:spcPts val="0"/>
                        </a:spcBef>
                        <a:spcAft>
                          <a:spcPts val="0"/>
                        </a:spcAft>
                        <a:buNone/>
                      </a:pPr>
                      <a:r>
                        <a:rPr lang="zh-TW" sz="1100">
                          <a:solidFill>
                            <a:schemeClr val="lt1"/>
                          </a:solidFill>
                        </a:rPr>
                        <a:t>Many clusters, possibly connectivity constraints</a:t>
                      </a:r>
                      <a:endParaRPr sz="1100">
                        <a:solidFill>
                          <a:schemeClr val="lt1"/>
                        </a:solidFill>
                      </a:endParaRPr>
                    </a:p>
                  </a:txBody>
                  <a:tcPr marT="91425" marB="91425" marR="91425" marL="91425"/>
                </a:tc>
                <a:tc>
                  <a:txBody>
                    <a:bodyPr/>
                    <a:lstStyle/>
                    <a:p>
                      <a:pPr indent="0" lvl="0" marL="0" rtl="0" algn="l">
                        <a:spcBef>
                          <a:spcPts val="0"/>
                        </a:spcBef>
                        <a:spcAft>
                          <a:spcPts val="0"/>
                        </a:spcAft>
                        <a:buNone/>
                      </a:pPr>
                      <a:r>
                        <a:rPr lang="zh-TW" sz="1100">
                          <a:solidFill>
                            <a:schemeClr val="lt1"/>
                          </a:solidFill>
                        </a:rPr>
                        <a:t>Non-flat geometry, uneven cluster sizes, outlier  detection</a:t>
                      </a:r>
                      <a:endParaRPr sz="1100">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zh-TW" sz="1100">
                          <a:solidFill>
                            <a:schemeClr val="lt1"/>
                          </a:solidFill>
                        </a:rPr>
                        <a:t>Applications</a:t>
                      </a:r>
                      <a:endParaRPr sz="1100">
                        <a:solidFill>
                          <a:schemeClr val="lt1"/>
                        </a:solidFill>
                      </a:endParaRPr>
                    </a:p>
                  </a:txBody>
                  <a:tcPr marT="91425" marB="91425" marR="91425" marL="91425"/>
                </a:tc>
                <a:tc>
                  <a:txBody>
                    <a:bodyPr/>
                    <a:lstStyle/>
                    <a:p>
                      <a:pPr indent="0" lvl="0" marL="0" rtl="0" algn="l">
                        <a:spcBef>
                          <a:spcPts val="0"/>
                        </a:spcBef>
                        <a:spcAft>
                          <a:spcPts val="0"/>
                        </a:spcAft>
                        <a:buNone/>
                      </a:pPr>
                      <a:r>
                        <a:rPr lang="zh-TW" sz="1100">
                          <a:solidFill>
                            <a:schemeClr val="lt1"/>
                          </a:solidFill>
                        </a:rPr>
                        <a:t>Find few clusters of roughly the  same size</a:t>
                      </a:r>
                      <a:endParaRPr sz="1100">
                        <a:solidFill>
                          <a:schemeClr val="lt1"/>
                        </a:solidFill>
                      </a:endParaRPr>
                    </a:p>
                  </a:txBody>
                  <a:tcPr marT="91425" marB="91425" marR="91425" marL="91425"/>
                </a:tc>
                <a:tc>
                  <a:txBody>
                    <a:bodyPr/>
                    <a:lstStyle/>
                    <a:p>
                      <a:pPr indent="0" lvl="0" marL="0" rtl="0" algn="l">
                        <a:spcBef>
                          <a:spcPts val="0"/>
                        </a:spcBef>
                        <a:spcAft>
                          <a:spcPts val="0"/>
                        </a:spcAft>
                        <a:buNone/>
                      </a:pPr>
                      <a:r>
                        <a:rPr lang="zh-TW" sz="1100">
                          <a:solidFill>
                            <a:schemeClr val="lt1"/>
                          </a:solidFill>
                        </a:rPr>
                        <a:t>Can identify number of clusters, often used in video</a:t>
                      </a:r>
                      <a:endParaRPr sz="1100">
                        <a:solidFill>
                          <a:schemeClr val="lt1"/>
                        </a:solidFill>
                      </a:endParaRPr>
                    </a:p>
                  </a:txBody>
                  <a:tcPr marT="91425" marB="91425" marR="91425" marL="91425"/>
                </a:tc>
                <a:tc>
                  <a:txBody>
                    <a:bodyPr/>
                    <a:lstStyle/>
                    <a:p>
                      <a:pPr indent="0" lvl="0" marL="0" rtl="0" algn="l">
                        <a:spcBef>
                          <a:spcPts val="0"/>
                        </a:spcBef>
                        <a:spcAft>
                          <a:spcPts val="0"/>
                        </a:spcAft>
                        <a:buNone/>
                      </a:pPr>
                      <a:r>
                        <a:rPr lang="zh-TW" sz="1100">
                          <a:solidFill>
                            <a:schemeClr val="lt1"/>
                          </a:solidFill>
                        </a:rPr>
                        <a:t>Clusters may be of different size, does not identify outliers</a:t>
                      </a:r>
                      <a:endParaRPr sz="1100">
                        <a:solidFill>
                          <a:schemeClr val="lt1"/>
                        </a:solidFill>
                      </a:endParaRPr>
                    </a:p>
                  </a:txBody>
                  <a:tcPr marT="91425" marB="91425" marR="91425" marL="91425"/>
                </a:tc>
                <a:tc>
                  <a:txBody>
                    <a:bodyPr/>
                    <a:lstStyle/>
                    <a:p>
                      <a:pPr indent="0" lvl="0" marL="0" rtl="0" algn="l">
                        <a:spcBef>
                          <a:spcPts val="0"/>
                        </a:spcBef>
                        <a:spcAft>
                          <a:spcPts val="0"/>
                        </a:spcAft>
                        <a:buNone/>
                      </a:pPr>
                      <a:r>
                        <a:rPr lang="zh-TW" sz="1100">
                          <a:solidFill>
                            <a:schemeClr val="lt1"/>
                          </a:solidFill>
                        </a:rPr>
                        <a:t>Often  used in computer vision applications</a:t>
                      </a:r>
                      <a:endParaRPr sz="1100">
                        <a:solidFill>
                          <a:schemeClr val="lt1"/>
                        </a:solidFill>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a:t>K-means</a:t>
            </a:r>
            <a:endParaRPr/>
          </a:p>
        </p:txBody>
      </p:sp>
      <p:pic>
        <p:nvPicPr>
          <p:cNvPr id="242" name="Google Shape;242;p27"/>
          <p:cNvPicPr preferRelativeResize="0"/>
          <p:nvPr/>
        </p:nvPicPr>
        <p:blipFill>
          <a:blip r:embed="rId3">
            <a:alphaModFix/>
          </a:blip>
          <a:stretch>
            <a:fillRect/>
          </a:stretch>
        </p:blipFill>
        <p:spPr>
          <a:xfrm>
            <a:off x="1612975" y="1846275"/>
            <a:ext cx="6173086" cy="2044200"/>
          </a:xfrm>
          <a:prstGeom prst="rect">
            <a:avLst/>
          </a:prstGeom>
          <a:noFill/>
          <a:ln>
            <a:noFill/>
          </a:ln>
        </p:spPr>
      </p:pic>
      <p:sp>
        <p:nvSpPr>
          <p:cNvPr id="243" name="Google Shape;243;p27"/>
          <p:cNvSpPr txBox="1"/>
          <p:nvPr/>
        </p:nvSpPr>
        <p:spPr>
          <a:xfrm>
            <a:off x="3938950" y="3967950"/>
            <a:ext cx="3579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300">
                <a:solidFill>
                  <a:schemeClr val="lt1"/>
                </a:solidFill>
                <a:latin typeface="Lato"/>
                <a:ea typeface="Lato"/>
                <a:cs typeface="Lato"/>
                <a:sym typeface="Lato"/>
              </a:rPr>
              <a:t>Number of cluster k</a:t>
            </a:r>
            <a:endParaRPr sz="1300">
              <a:solidFill>
                <a:schemeClr val="lt1"/>
              </a:solidFill>
              <a:latin typeface="Lato"/>
              <a:ea typeface="Lato"/>
              <a:cs typeface="Lato"/>
              <a:sym typeface="Lato"/>
            </a:endParaRPr>
          </a:p>
        </p:txBody>
      </p:sp>
      <p:sp>
        <p:nvSpPr>
          <p:cNvPr id="244" name="Google Shape;244;p27"/>
          <p:cNvSpPr txBox="1"/>
          <p:nvPr/>
        </p:nvSpPr>
        <p:spPr>
          <a:xfrm rot="-5400000">
            <a:off x="259425" y="2675912"/>
            <a:ext cx="2043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300">
                <a:solidFill>
                  <a:schemeClr val="lt1"/>
                </a:solidFill>
                <a:latin typeface="Lato"/>
                <a:ea typeface="Lato"/>
                <a:cs typeface="Lato"/>
                <a:sym typeface="Lato"/>
              </a:rPr>
              <a:t>Sum of squared distance</a:t>
            </a:r>
            <a:endParaRPr sz="1300">
              <a:solidFill>
                <a:schemeClr val="lt1"/>
              </a:solidFill>
              <a:latin typeface="Lato"/>
              <a:ea typeface="Lato"/>
              <a:cs typeface="Lato"/>
              <a:sym typeface="Lato"/>
            </a:endParaRPr>
          </a:p>
        </p:txBody>
      </p:sp>
      <p:sp>
        <p:nvSpPr>
          <p:cNvPr id="245" name="Google Shape;245;p27"/>
          <p:cNvSpPr txBox="1"/>
          <p:nvPr/>
        </p:nvSpPr>
        <p:spPr>
          <a:xfrm>
            <a:off x="4135700" y="1384600"/>
            <a:ext cx="3000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300">
                <a:solidFill>
                  <a:schemeClr val="lt1"/>
                </a:solidFill>
                <a:latin typeface="Lato"/>
                <a:ea typeface="Lato"/>
                <a:cs typeface="Lato"/>
                <a:sym typeface="Lato"/>
              </a:rPr>
              <a:t>Inertia </a:t>
            </a:r>
            <a:r>
              <a:rPr lang="zh-TW" sz="1300">
                <a:solidFill>
                  <a:schemeClr val="lt1"/>
                </a:solidFill>
                <a:latin typeface="Lato"/>
                <a:ea typeface="Lato"/>
                <a:cs typeface="Lato"/>
                <a:sym typeface="Lato"/>
              </a:rPr>
              <a:t>curve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a:t>K-means</a:t>
            </a:r>
            <a:endParaRPr/>
          </a:p>
        </p:txBody>
      </p:sp>
      <p:sp>
        <p:nvSpPr>
          <p:cNvPr id="251" name="Google Shape;251;p28"/>
          <p:cNvSpPr txBox="1"/>
          <p:nvPr/>
        </p:nvSpPr>
        <p:spPr>
          <a:xfrm>
            <a:off x="3938950" y="3967950"/>
            <a:ext cx="3579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300">
                <a:solidFill>
                  <a:schemeClr val="lt1"/>
                </a:solidFill>
                <a:latin typeface="Lato"/>
                <a:ea typeface="Lato"/>
                <a:cs typeface="Lato"/>
                <a:sym typeface="Lato"/>
              </a:rPr>
              <a:t>Number of cluster k</a:t>
            </a:r>
            <a:endParaRPr sz="1300">
              <a:solidFill>
                <a:schemeClr val="lt1"/>
              </a:solidFill>
              <a:latin typeface="Lato"/>
              <a:ea typeface="Lato"/>
              <a:cs typeface="Lato"/>
              <a:sym typeface="Lato"/>
            </a:endParaRPr>
          </a:p>
        </p:txBody>
      </p:sp>
      <p:sp>
        <p:nvSpPr>
          <p:cNvPr id="252" name="Google Shape;252;p28"/>
          <p:cNvSpPr txBox="1"/>
          <p:nvPr/>
        </p:nvSpPr>
        <p:spPr>
          <a:xfrm rot="-5400000">
            <a:off x="281050" y="2335503"/>
            <a:ext cx="2036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300">
                <a:solidFill>
                  <a:schemeClr val="lt1"/>
                </a:solidFill>
                <a:latin typeface="Lato"/>
                <a:ea typeface="Lato"/>
                <a:cs typeface="Lato"/>
                <a:sym typeface="Lato"/>
              </a:rPr>
              <a:t>Silhouette score</a:t>
            </a:r>
            <a:endParaRPr sz="1300">
              <a:solidFill>
                <a:schemeClr val="lt1"/>
              </a:solidFill>
              <a:latin typeface="Lato"/>
              <a:ea typeface="Lato"/>
              <a:cs typeface="Lato"/>
              <a:sym typeface="Lato"/>
            </a:endParaRPr>
          </a:p>
        </p:txBody>
      </p:sp>
      <p:pic>
        <p:nvPicPr>
          <p:cNvPr id="253" name="Google Shape;253;p28"/>
          <p:cNvPicPr preferRelativeResize="0"/>
          <p:nvPr/>
        </p:nvPicPr>
        <p:blipFill>
          <a:blip r:embed="rId3">
            <a:alphaModFix/>
          </a:blip>
          <a:stretch>
            <a:fillRect/>
          </a:stretch>
        </p:blipFill>
        <p:spPr>
          <a:xfrm>
            <a:off x="1620475" y="1846275"/>
            <a:ext cx="6032746" cy="2044199"/>
          </a:xfrm>
          <a:prstGeom prst="rect">
            <a:avLst/>
          </a:prstGeom>
          <a:noFill/>
          <a:ln>
            <a:noFill/>
          </a:ln>
        </p:spPr>
      </p:pic>
      <p:sp>
        <p:nvSpPr>
          <p:cNvPr id="254" name="Google Shape;254;p28"/>
          <p:cNvSpPr txBox="1"/>
          <p:nvPr/>
        </p:nvSpPr>
        <p:spPr>
          <a:xfrm>
            <a:off x="3754700" y="1384600"/>
            <a:ext cx="3579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300">
                <a:solidFill>
                  <a:schemeClr val="lt1"/>
                </a:solidFill>
                <a:latin typeface="Lato"/>
                <a:ea typeface="Lato"/>
                <a:cs typeface="Lato"/>
                <a:sym typeface="Lato"/>
              </a:rPr>
              <a:t>Silhouette score curve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a:t>DBSCAN</a:t>
            </a:r>
            <a:endParaRPr/>
          </a:p>
        </p:txBody>
      </p:sp>
      <p:sp>
        <p:nvSpPr>
          <p:cNvPr id="260" name="Google Shape;260;p29"/>
          <p:cNvSpPr txBox="1"/>
          <p:nvPr/>
        </p:nvSpPr>
        <p:spPr>
          <a:xfrm>
            <a:off x="1821000" y="3842950"/>
            <a:ext cx="231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300">
                <a:solidFill>
                  <a:schemeClr val="lt1"/>
                </a:solidFill>
                <a:latin typeface="Lato"/>
                <a:ea typeface="Lato"/>
                <a:cs typeface="Lato"/>
                <a:sym typeface="Lato"/>
              </a:rPr>
              <a:t>Neighborhood size(epsilon)</a:t>
            </a:r>
            <a:endParaRPr sz="1300">
              <a:solidFill>
                <a:schemeClr val="lt1"/>
              </a:solidFill>
              <a:latin typeface="Lato"/>
              <a:ea typeface="Lato"/>
              <a:cs typeface="Lato"/>
              <a:sym typeface="Lato"/>
            </a:endParaRPr>
          </a:p>
        </p:txBody>
      </p:sp>
      <p:sp>
        <p:nvSpPr>
          <p:cNvPr id="261" name="Google Shape;261;p29"/>
          <p:cNvSpPr txBox="1"/>
          <p:nvPr/>
        </p:nvSpPr>
        <p:spPr>
          <a:xfrm rot="-5400000">
            <a:off x="281050" y="2335503"/>
            <a:ext cx="2036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300">
                <a:solidFill>
                  <a:schemeClr val="lt1"/>
                </a:solidFill>
                <a:latin typeface="Lato"/>
                <a:ea typeface="Lato"/>
                <a:cs typeface="Lato"/>
                <a:sym typeface="Lato"/>
              </a:rPr>
              <a:t>Silhouette score</a:t>
            </a:r>
            <a:endParaRPr sz="1300">
              <a:solidFill>
                <a:schemeClr val="lt1"/>
              </a:solidFill>
              <a:latin typeface="Lato"/>
              <a:ea typeface="Lato"/>
              <a:cs typeface="Lato"/>
              <a:sym typeface="Lato"/>
            </a:endParaRPr>
          </a:p>
        </p:txBody>
      </p:sp>
      <p:sp>
        <p:nvSpPr>
          <p:cNvPr id="262" name="Google Shape;262;p29"/>
          <p:cNvSpPr txBox="1"/>
          <p:nvPr/>
        </p:nvSpPr>
        <p:spPr>
          <a:xfrm>
            <a:off x="1829250" y="1509600"/>
            <a:ext cx="2020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300">
                <a:solidFill>
                  <a:schemeClr val="lt1"/>
                </a:solidFill>
                <a:latin typeface="Lato"/>
                <a:ea typeface="Lato"/>
                <a:cs typeface="Lato"/>
                <a:sym typeface="Lato"/>
              </a:rPr>
              <a:t>Silhouette score curve</a:t>
            </a:r>
            <a:endParaRPr/>
          </a:p>
        </p:txBody>
      </p:sp>
      <p:pic>
        <p:nvPicPr>
          <p:cNvPr id="263" name="Google Shape;263;p29"/>
          <p:cNvPicPr preferRelativeResize="0"/>
          <p:nvPr/>
        </p:nvPicPr>
        <p:blipFill>
          <a:blip r:embed="rId3">
            <a:alphaModFix/>
          </a:blip>
          <a:stretch>
            <a:fillRect/>
          </a:stretch>
        </p:blipFill>
        <p:spPr>
          <a:xfrm>
            <a:off x="1491700" y="1921900"/>
            <a:ext cx="2698996" cy="1893650"/>
          </a:xfrm>
          <a:prstGeom prst="rect">
            <a:avLst/>
          </a:prstGeom>
          <a:noFill/>
          <a:ln>
            <a:noFill/>
          </a:ln>
        </p:spPr>
      </p:pic>
      <p:sp>
        <p:nvSpPr>
          <p:cNvPr id="264" name="Google Shape;264;p29"/>
          <p:cNvSpPr txBox="1"/>
          <p:nvPr/>
        </p:nvSpPr>
        <p:spPr>
          <a:xfrm>
            <a:off x="5649250" y="3842950"/>
            <a:ext cx="231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300">
                <a:solidFill>
                  <a:schemeClr val="lt1"/>
                </a:solidFill>
                <a:latin typeface="Lato"/>
                <a:ea typeface="Lato"/>
                <a:cs typeface="Lato"/>
                <a:sym typeface="Lato"/>
              </a:rPr>
              <a:t>Neighborhood size(epsilon)</a:t>
            </a:r>
            <a:endParaRPr sz="1300">
              <a:solidFill>
                <a:schemeClr val="lt1"/>
              </a:solidFill>
              <a:latin typeface="Lato"/>
              <a:ea typeface="Lato"/>
              <a:cs typeface="Lato"/>
              <a:sym typeface="Lato"/>
            </a:endParaRPr>
          </a:p>
        </p:txBody>
      </p:sp>
      <p:sp>
        <p:nvSpPr>
          <p:cNvPr id="265" name="Google Shape;265;p29"/>
          <p:cNvSpPr txBox="1"/>
          <p:nvPr/>
        </p:nvSpPr>
        <p:spPr>
          <a:xfrm rot="-5400000">
            <a:off x="4109300" y="2335503"/>
            <a:ext cx="2036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300">
                <a:solidFill>
                  <a:schemeClr val="lt1"/>
                </a:solidFill>
                <a:latin typeface="Lato"/>
                <a:ea typeface="Lato"/>
                <a:cs typeface="Lato"/>
                <a:sym typeface="Lato"/>
              </a:rPr>
              <a:t>Silhouette score</a:t>
            </a:r>
            <a:endParaRPr sz="1300">
              <a:solidFill>
                <a:schemeClr val="lt1"/>
              </a:solidFill>
              <a:latin typeface="Lato"/>
              <a:ea typeface="Lato"/>
              <a:cs typeface="Lato"/>
              <a:sym typeface="Lato"/>
            </a:endParaRPr>
          </a:p>
        </p:txBody>
      </p:sp>
      <p:sp>
        <p:nvSpPr>
          <p:cNvPr id="266" name="Google Shape;266;p29"/>
          <p:cNvSpPr txBox="1"/>
          <p:nvPr/>
        </p:nvSpPr>
        <p:spPr>
          <a:xfrm>
            <a:off x="5657500" y="1509600"/>
            <a:ext cx="2020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300">
                <a:solidFill>
                  <a:schemeClr val="lt1"/>
                </a:solidFill>
                <a:latin typeface="Lato"/>
                <a:ea typeface="Lato"/>
                <a:cs typeface="Lato"/>
                <a:sym typeface="Lato"/>
              </a:rPr>
              <a:t>Silhouette score curve</a:t>
            </a:r>
            <a:endParaRPr/>
          </a:p>
        </p:txBody>
      </p:sp>
      <p:pic>
        <p:nvPicPr>
          <p:cNvPr id="267" name="Google Shape;267;p29"/>
          <p:cNvPicPr preferRelativeResize="0"/>
          <p:nvPr/>
        </p:nvPicPr>
        <p:blipFill>
          <a:blip r:embed="rId4">
            <a:alphaModFix/>
          </a:blip>
          <a:stretch>
            <a:fillRect/>
          </a:stretch>
        </p:blipFill>
        <p:spPr>
          <a:xfrm>
            <a:off x="5307700" y="1921900"/>
            <a:ext cx="2644844" cy="18936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Evaluation results of clustering-based recommender system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73" name="Google Shape;273;p30"/>
          <p:cNvSpPr txBox="1"/>
          <p:nvPr/>
        </p:nvSpPr>
        <p:spPr>
          <a:xfrm>
            <a:off x="1117575" y="1368250"/>
            <a:ext cx="42171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000">
                <a:solidFill>
                  <a:schemeClr val="lt1"/>
                </a:solidFill>
              </a:rPr>
              <a:t>In the lower left chart, we adjust the popular ratio range from 0.1 to 0.8, while keeping PCA features at 9 and n_clusters at 30 for the KNN classifier. To achieve around 10 recommended courses per user, we specifically set the popular ratio to 0.2. The popular ratio is defined as the ratio of all enrollments within the user's cluster.</a:t>
            </a:r>
            <a:endParaRPr sz="1000">
              <a:solidFill>
                <a:schemeClr val="lt1"/>
              </a:solidFill>
            </a:endParaRPr>
          </a:p>
          <a:p>
            <a:pPr indent="0" lvl="0" marL="0" rtl="0" algn="l">
              <a:spcBef>
                <a:spcPts val="0"/>
              </a:spcBef>
              <a:spcAft>
                <a:spcPts val="0"/>
              </a:spcAft>
              <a:buNone/>
            </a:pPr>
            <a:r>
              <a:t/>
            </a:r>
            <a:endParaRPr sz="1000">
              <a:solidFill>
                <a:schemeClr val="lt1"/>
              </a:solidFill>
            </a:endParaRPr>
          </a:p>
          <a:p>
            <a:pPr indent="0" lvl="0" marL="0" rtl="0" algn="l">
              <a:spcBef>
                <a:spcPts val="0"/>
              </a:spcBef>
              <a:spcAft>
                <a:spcPts val="0"/>
              </a:spcAft>
              <a:buNone/>
            </a:pPr>
            <a:r>
              <a:t/>
            </a:r>
            <a:endParaRPr sz="1000">
              <a:solidFill>
                <a:schemeClr val="lt1"/>
              </a:solidFill>
            </a:endParaRPr>
          </a:p>
          <a:p>
            <a:pPr indent="0" lvl="0" marL="0" rtl="0" algn="l">
              <a:spcBef>
                <a:spcPts val="0"/>
              </a:spcBef>
              <a:spcAft>
                <a:spcPts val="0"/>
              </a:spcAft>
              <a:buNone/>
            </a:pPr>
            <a:r>
              <a:t/>
            </a:r>
            <a:endParaRPr sz="1000">
              <a:solidFill>
                <a:schemeClr val="lt1"/>
              </a:solidFill>
            </a:endParaRPr>
          </a:p>
        </p:txBody>
      </p:sp>
      <p:pic>
        <p:nvPicPr>
          <p:cNvPr id="274" name="Google Shape;274;p30"/>
          <p:cNvPicPr preferRelativeResize="0"/>
          <p:nvPr/>
        </p:nvPicPr>
        <p:blipFill>
          <a:blip r:embed="rId3">
            <a:alphaModFix/>
          </a:blip>
          <a:stretch>
            <a:fillRect/>
          </a:stretch>
        </p:blipFill>
        <p:spPr>
          <a:xfrm>
            <a:off x="5516425" y="1449025"/>
            <a:ext cx="2536193" cy="3280150"/>
          </a:xfrm>
          <a:prstGeom prst="rect">
            <a:avLst/>
          </a:prstGeom>
          <a:noFill/>
          <a:ln>
            <a:noFill/>
          </a:ln>
        </p:spPr>
      </p:pic>
      <p:pic>
        <p:nvPicPr>
          <p:cNvPr id="275" name="Google Shape;275;p30"/>
          <p:cNvPicPr preferRelativeResize="0"/>
          <p:nvPr/>
        </p:nvPicPr>
        <p:blipFill>
          <a:blip r:embed="rId4">
            <a:alphaModFix/>
          </a:blip>
          <a:stretch>
            <a:fillRect/>
          </a:stretch>
        </p:blipFill>
        <p:spPr>
          <a:xfrm>
            <a:off x="1559838" y="2382950"/>
            <a:ext cx="3130667" cy="23462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Conclusions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81" name="Google Shape;281;p3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7500" lvl="0" marL="457200" rtl="0" algn="l">
              <a:lnSpc>
                <a:spcPct val="100000"/>
              </a:lnSpc>
              <a:spcBef>
                <a:spcPts val="0"/>
              </a:spcBef>
              <a:spcAft>
                <a:spcPts val="0"/>
              </a:spcAft>
              <a:buSzPts val="1400"/>
              <a:buChar char="●"/>
            </a:pPr>
            <a:r>
              <a:rPr lang="zh-TW" sz="1400">
                <a:latin typeface="Nunito"/>
                <a:ea typeface="Nunito"/>
                <a:cs typeface="Nunito"/>
                <a:sym typeface="Nunito"/>
              </a:rPr>
              <a:t>We can group users based on the genre in their profiles and suggest courses that are popular within the same cluster</a:t>
            </a:r>
            <a:endParaRPr sz="1400">
              <a:latin typeface="Nunito"/>
              <a:ea typeface="Nunito"/>
              <a:cs typeface="Nunito"/>
              <a:sym typeface="Nunito"/>
            </a:endParaRPr>
          </a:p>
          <a:p>
            <a:pPr indent="-317500" lvl="0" marL="457200" rtl="0" algn="l">
              <a:lnSpc>
                <a:spcPct val="100000"/>
              </a:lnSpc>
              <a:spcBef>
                <a:spcPts val="1000"/>
              </a:spcBef>
              <a:spcAft>
                <a:spcPts val="0"/>
              </a:spcAft>
              <a:buSzPts val="1400"/>
              <a:buChar char="●"/>
            </a:pPr>
            <a:r>
              <a:rPr lang="zh-TW" sz="1400">
                <a:latin typeface="Nunito"/>
                <a:ea typeface="Nunito"/>
                <a:cs typeface="Nunito"/>
                <a:sym typeface="Nunito"/>
              </a:rPr>
              <a:t>Applying PCA to user profile feature vectors can decrease dimensions, consequently reducing computational power requirements</a:t>
            </a:r>
            <a:endParaRPr sz="1400"/>
          </a:p>
          <a:p>
            <a:pPr indent="-317500" lvl="0" marL="457200" rtl="0" algn="l">
              <a:spcBef>
                <a:spcPts val="1000"/>
              </a:spcBef>
              <a:spcAft>
                <a:spcPts val="0"/>
              </a:spcAft>
              <a:buSzPts val="1400"/>
              <a:buChar char="●"/>
            </a:pPr>
            <a:r>
              <a:rPr lang="zh-TW" sz="1400"/>
              <a:t>The </a:t>
            </a:r>
            <a:r>
              <a:rPr lang="zh-TW" sz="1400"/>
              <a:t>K-means method is </a:t>
            </a:r>
            <a:r>
              <a:rPr lang="zh-TW" sz="1400"/>
              <a:t>preferred</a:t>
            </a:r>
            <a:r>
              <a:rPr lang="zh-TW" sz="1400"/>
              <a:t> for our project.</a:t>
            </a:r>
            <a:endParaRPr sz="1400"/>
          </a:p>
          <a:p>
            <a:pPr indent="-317500" lvl="0" marL="457200" rtl="0" algn="l">
              <a:spcBef>
                <a:spcPts val="1000"/>
              </a:spcBef>
              <a:spcAft>
                <a:spcPts val="0"/>
              </a:spcAft>
              <a:buSzPts val="1400"/>
              <a:buChar char="●"/>
            </a:pPr>
            <a:r>
              <a:rPr lang="zh-TW" sz="1400"/>
              <a:t>We have the flexibility to fine-tune the number of recommended courses by adjusting the popular ratio parameter.</a:t>
            </a:r>
            <a:endParaRPr sz="1400"/>
          </a:p>
          <a:p>
            <a:pPr indent="0" lvl="0" marL="45720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a:t>Introduction - Background</a:t>
            </a:r>
            <a:endParaRPr/>
          </a:p>
        </p:txBody>
      </p:sp>
      <p:sp>
        <p:nvSpPr>
          <p:cNvPr id="142" name="Google Shape;142;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a:t>    In the era of digital education, our project aims to transform the learning landscape through an advanced recommender system. The mission is to enhance user experiences by seamlessly connecting learners with new, relevant courses, shaping personalized educational paths.</a:t>
            </a:r>
            <a:endParaRPr/>
          </a:p>
          <a:p>
            <a:pPr indent="0" lvl="0" marL="0" rtl="0" algn="l">
              <a:spcBef>
                <a:spcPts val="1200"/>
              </a:spcBef>
              <a:spcAft>
                <a:spcPts val="0"/>
              </a:spcAft>
              <a:buNone/>
            </a:pPr>
            <a:r>
              <a:rPr lang="zh-TW"/>
              <a:t>    This initiative not only strives to improve user satisfaction but also anticipates a positive impact on company revenue. By facilitating user engagement with diverse courses, we envision a symbiotic relationship between learner contentment and business growth.</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2150"/>
              <a:t>Outlook</a:t>
            </a:r>
            <a:endParaRPr sz="2150"/>
          </a:p>
        </p:txBody>
      </p:sp>
      <p:sp>
        <p:nvSpPr>
          <p:cNvPr id="287" name="Google Shape;287;p32"/>
          <p:cNvSpPr txBox="1"/>
          <p:nvPr>
            <p:ph idx="1" type="body"/>
          </p:nvPr>
        </p:nvSpPr>
        <p:spPr>
          <a:xfrm>
            <a:off x="1297500" y="1307850"/>
            <a:ext cx="6730200" cy="3383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zh-TW" sz="1500"/>
              <a:t>Possible issues:</a:t>
            </a:r>
            <a:endParaRPr b="1" sz="1500"/>
          </a:p>
          <a:p>
            <a:pPr indent="-311150" lvl="0" marL="457200" rtl="0" algn="l">
              <a:spcBef>
                <a:spcPts val="1200"/>
              </a:spcBef>
              <a:spcAft>
                <a:spcPts val="0"/>
              </a:spcAft>
              <a:buSzPts val="1300"/>
              <a:buChar char="●"/>
            </a:pPr>
            <a:r>
              <a:rPr b="1" lang="zh-TW"/>
              <a:t>Cluster Interpretability: </a:t>
            </a:r>
            <a:r>
              <a:rPr lang="zh-TW"/>
              <a:t>Understanding and interpreting the meaning of clusters can be difficult. Without clear domain knowledge, it might be challenging to explain why certain items or users are grouped together.</a:t>
            </a:r>
            <a:endParaRPr/>
          </a:p>
          <a:p>
            <a:pPr indent="-311150" lvl="0" marL="457200" rtl="0" algn="l">
              <a:spcBef>
                <a:spcPts val="1000"/>
              </a:spcBef>
              <a:spcAft>
                <a:spcPts val="0"/>
              </a:spcAft>
              <a:buSzPts val="1300"/>
              <a:buChar char="●"/>
            </a:pPr>
            <a:r>
              <a:rPr b="1" lang="zh-TW"/>
              <a:t>Dynamic Nature of Data: </a:t>
            </a:r>
            <a:r>
              <a:rPr lang="zh-TW"/>
              <a:t>User preferences and item popularity can change over time. Unsupervised models might struggle to adapt to dynamic shifts in user behavior and preferences.</a:t>
            </a:r>
            <a:endParaRPr/>
          </a:p>
          <a:p>
            <a:pPr indent="-311150" lvl="0" marL="457200" rtl="0" algn="l">
              <a:spcBef>
                <a:spcPts val="1000"/>
              </a:spcBef>
              <a:spcAft>
                <a:spcPts val="0"/>
              </a:spcAft>
              <a:buSzPts val="1300"/>
              <a:buChar char="●"/>
            </a:pPr>
            <a:r>
              <a:rPr b="1" lang="zh-TW"/>
              <a:t>Lack of Personalization: </a:t>
            </a:r>
            <a:r>
              <a:rPr lang="zh-TW"/>
              <a:t>Traditional clustering methods might not capture individual user preferences well, leading to less personalized recommendations.</a:t>
            </a:r>
            <a:endParaRPr/>
          </a:p>
          <a:p>
            <a:pPr indent="-311150" lvl="0" marL="457200" rtl="0" algn="l">
              <a:spcBef>
                <a:spcPts val="1000"/>
              </a:spcBef>
              <a:spcAft>
                <a:spcPts val="0"/>
              </a:spcAft>
              <a:buSzPts val="1300"/>
              <a:buChar char="●"/>
            </a:pPr>
            <a:r>
              <a:rPr b="1" lang="zh-TW"/>
              <a:t>Evaluation Metrics: </a:t>
            </a:r>
            <a:r>
              <a:rPr lang="zh-TW"/>
              <a:t>Selecting appropriate evaluation metrics for unsupervised recommendation systems is challenging. Defining what constitutes a "good" clustering can be subjective.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2150"/>
              <a:t>Outlook</a:t>
            </a:r>
            <a:endParaRPr sz="2150"/>
          </a:p>
        </p:txBody>
      </p:sp>
      <p:sp>
        <p:nvSpPr>
          <p:cNvPr id="293" name="Google Shape;293;p33"/>
          <p:cNvSpPr txBox="1"/>
          <p:nvPr>
            <p:ph idx="1" type="body"/>
          </p:nvPr>
        </p:nvSpPr>
        <p:spPr>
          <a:xfrm>
            <a:off x="1297500" y="1307850"/>
            <a:ext cx="6730200" cy="338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zh-TW" sz="1500"/>
              <a:t>Possible solutions:</a:t>
            </a:r>
            <a:endParaRPr b="1" sz="1500"/>
          </a:p>
          <a:p>
            <a:pPr indent="-311150" lvl="0" marL="457200" rtl="0" algn="l">
              <a:spcBef>
                <a:spcPts val="1200"/>
              </a:spcBef>
              <a:spcAft>
                <a:spcPts val="0"/>
              </a:spcAft>
              <a:buSzPts val="1300"/>
              <a:buChar char="●"/>
            </a:pPr>
            <a:r>
              <a:rPr b="1" lang="zh-TW"/>
              <a:t>Cluster Interpretability: </a:t>
            </a:r>
            <a:r>
              <a:rPr lang="zh-TW"/>
              <a:t>Gather user-generated course ratings and construct an interpretable supervised machine learning model, such as a decision tree, to elucidate the characteristics of the identified clusters</a:t>
            </a:r>
            <a:endParaRPr/>
          </a:p>
          <a:p>
            <a:pPr indent="-311150" lvl="0" marL="457200" rtl="0" algn="l">
              <a:spcBef>
                <a:spcPts val="1000"/>
              </a:spcBef>
              <a:spcAft>
                <a:spcPts val="0"/>
              </a:spcAft>
              <a:buSzPts val="1300"/>
              <a:buChar char="●"/>
            </a:pPr>
            <a:r>
              <a:rPr b="1" lang="zh-TW"/>
              <a:t>Dynamic Nature of Data: </a:t>
            </a:r>
            <a:r>
              <a:rPr lang="zh-TW"/>
              <a:t>Periodically retrain the model with updated data to adapt to changes in user preferences and item popularity over time</a:t>
            </a:r>
            <a:endParaRPr/>
          </a:p>
          <a:p>
            <a:pPr indent="-311150" lvl="0" marL="457200" rtl="0" algn="l">
              <a:spcBef>
                <a:spcPts val="1000"/>
              </a:spcBef>
              <a:spcAft>
                <a:spcPts val="0"/>
              </a:spcAft>
              <a:buSzPts val="1300"/>
              <a:buChar char="●"/>
            </a:pPr>
            <a:r>
              <a:rPr b="1" lang="zh-TW"/>
              <a:t>Lack of Personalization: </a:t>
            </a:r>
            <a:r>
              <a:rPr lang="zh-TW"/>
              <a:t>Combine clustering with user-specific features or collaborative filtering methods to enhance the personalization of recommendations</a:t>
            </a:r>
            <a:endParaRPr/>
          </a:p>
          <a:p>
            <a:pPr indent="-311150" lvl="0" marL="457200" rtl="0" algn="l">
              <a:spcBef>
                <a:spcPts val="1000"/>
              </a:spcBef>
              <a:spcAft>
                <a:spcPts val="0"/>
              </a:spcAft>
              <a:buSzPts val="1300"/>
              <a:buChar char="●"/>
            </a:pPr>
            <a:r>
              <a:rPr b="1" lang="zh-TW"/>
              <a:t>Evaluation Metrics: </a:t>
            </a:r>
            <a:r>
              <a:rPr lang="zh-TW"/>
              <a:t>Define and use appropriate evaluation metrics based on the specific goals of the recommendation system. Incorporate user feedback and conduct A/B testing to assess the real-world impact of recommendations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2150"/>
              <a:t>Appendix</a:t>
            </a:r>
            <a:endParaRPr sz="2150"/>
          </a:p>
        </p:txBody>
      </p:sp>
      <p:sp>
        <p:nvSpPr>
          <p:cNvPr id="299" name="Google Shape;299;p3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a:t>Data </a:t>
            </a:r>
            <a:r>
              <a:rPr lang="zh-TW"/>
              <a:t>source</a:t>
            </a:r>
            <a:r>
              <a:rPr lang="zh-TW"/>
              <a:t>: </a:t>
            </a:r>
            <a:r>
              <a:rPr lang="zh-TW" u="sng">
                <a:solidFill>
                  <a:schemeClr val="hlink"/>
                </a:solidFill>
                <a:hlinkClick r:id="rId3"/>
              </a:rPr>
              <a:t>https://cf-courses-data.s3.us.cloud-object-storage.appdomain.cloud/IBM-ML321EN-SkillsNetwork/labs/datasets/user_profile.csv</a:t>
            </a:r>
            <a:endParaRPr/>
          </a:p>
          <a:p>
            <a:pPr indent="0" lvl="0" marL="0" rtl="0" algn="l">
              <a:spcBef>
                <a:spcPts val="1200"/>
              </a:spcBef>
              <a:spcAft>
                <a:spcPts val="0"/>
              </a:spcAft>
              <a:buNone/>
            </a:pPr>
            <a:r>
              <a:rPr lang="zh-TW"/>
              <a:t>Courses: </a:t>
            </a:r>
            <a:endParaRPr/>
          </a:p>
          <a:p>
            <a:pPr indent="0" lvl="0" marL="0" rtl="0" algn="l">
              <a:spcBef>
                <a:spcPts val="0"/>
              </a:spcBef>
              <a:spcAft>
                <a:spcPts val="0"/>
              </a:spcAft>
              <a:buNone/>
            </a:pPr>
            <a:r>
              <a:rPr lang="zh-TW" u="sng">
                <a:solidFill>
                  <a:schemeClr val="hlink"/>
                </a:solidFill>
                <a:hlinkClick r:id="rId4"/>
              </a:rPr>
              <a:t>https://www.coursera.org/learn/ibm-unsupervised-machine-learning/home</a:t>
            </a:r>
            <a:endParaRPr/>
          </a:p>
          <a:p>
            <a:pPr indent="0" lvl="0" marL="0" rtl="0" algn="l">
              <a:spcBef>
                <a:spcPts val="1200"/>
              </a:spcBef>
              <a:spcAft>
                <a:spcPts val="0"/>
              </a:spcAft>
              <a:buNone/>
            </a:pPr>
            <a:r>
              <a:rPr lang="zh-TW"/>
              <a:t>Jupyter notebooks:</a:t>
            </a:r>
            <a:endParaRPr/>
          </a:p>
          <a:p>
            <a:pPr indent="0" lvl="0" marL="0" rtl="0" algn="l">
              <a:spcBef>
                <a:spcPts val="0"/>
              </a:spcBef>
              <a:spcAft>
                <a:spcPts val="1200"/>
              </a:spcAft>
              <a:buNone/>
            </a:pPr>
            <a:r>
              <a:rPr lang="zh-TW" u="sng">
                <a:solidFill>
                  <a:schemeClr val="hlink"/>
                </a:solidFill>
                <a:hlinkClick r:id="rId5"/>
              </a:rPr>
              <a:t>https://github.com/r95222023/IBM-Machine-Learning-Professional-Certificate/tree/main/Unsupervised%20Machine%20Learning</a:t>
            </a:r>
            <a:r>
              <a:rPr lang="zh-TW"/>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a:t>Introduction - Challenges </a:t>
            </a:r>
            <a:endParaRPr/>
          </a:p>
        </p:txBody>
      </p:sp>
      <p:sp>
        <p:nvSpPr>
          <p:cNvPr id="148" name="Google Shape;148;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AutoNum type="arabicPeriod"/>
            </a:pPr>
            <a:r>
              <a:rPr lang="zh-TW"/>
              <a:t>Limited Course Discoverability: Users face challenges in discovering new and relevant courses that align with their interests and learning goals, leading to a suboptimal learning experience.</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AutoNum type="arabicPeriod"/>
            </a:pPr>
            <a:r>
              <a:rPr lang="zh-TW"/>
              <a:t>Underutilized Learning Paths: The absence of personalized recommendations may result in users not fully realizing the potential of a structured learning path, hindering their educational progression and engagement.</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AutoNum type="arabicPeriod"/>
            </a:pPr>
            <a:r>
              <a:rPr lang="zh-TW"/>
              <a:t>Revenue Growth Opportunities: The current lack of an effective recommender system may be limiting the company's revenue potential, as user interactions with courses could be suboptimal.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a:t>Introduction - Hypothesis</a:t>
            </a:r>
            <a:endParaRPr/>
          </a:p>
        </p:txBody>
      </p:sp>
      <p:sp>
        <p:nvSpPr>
          <p:cNvPr id="154" name="Google Shape;154;p16"/>
          <p:cNvSpPr txBox="1"/>
          <p:nvPr>
            <p:ph idx="1" type="body"/>
          </p:nvPr>
        </p:nvSpPr>
        <p:spPr>
          <a:xfrm>
            <a:off x="1297500" y="1567550"/>
            <a:ext cx="7038900" cy="3106800"/>
          </a:xfrm>
          <a:prstGeom prst="rect">
            <a:avLst/>
          </a:prstGeom>
          <a:effectLst>
            <a:reflection blurRad="0" dir="5400000" dist="38100" endA="0" fadeDir="5400012" kx="0" rotWithShape="0" algn="bl" stPos="0" sy="-100000" ky="0"/>
          </a:effectLst>
        </p:spPr>
        <p:txBody>
          <a:bodyPr anchorCtr="0" anchor="t" bIns="91425" lIns="91425" spcFirstLastPara="1" rIns="91425" wrap="square" tIns="91425">
            <a:noAutofit/>
          </a:bodyPr>
          <a:lstStyle/>
          <a:p>
            <a:pPr indent="-76200" lvl="0" marL="0" rtl="0" algn="l">
              <a:spcBef>
                <a:spcPts val="1500"/>
              </a:spcBef>
              <a:spcAft>
                <a:spcPts val="0"/>
              </a:spcAft>
              <a:buClr>
                <a:schemeClr val="lt1"/>
              </a:buClr>
              <a:buSzPts val="1200"/>
              <a:buFont typeface="Arial"/>
              <a:buAutoNum type="arabicPeriod"/>
            </a:pPr>
            <a:r>
              <a:rPr lang="zh-TW" sz="1200">
                <a:latin typeface="Arial"/>
                <a:ea typeface="Arial"/>
                <a:cs typeface="Arial"/>
                <a:sym typeface="Arial"/>
              </a:rPr>
              <a:t> Relevance: Implementing a recommender system will significantly improve course recommendations, enhancing user satisfaction.</a:t>
            </a:r>
            <a:endParaRPr sz="1200">
              <a:latin typeface="Arial"/>
              <a:ea typeface="Arial"/>
              <a:cs typeface="Arial"/>
              <a:sym typeface="Arial"/>
            </a:endParaRPr>
          </a:p>
          <a:p>
            <a:pPr indent="-76200" lvl="0" marL="0" rtl="0" algn="l">
              <a:spcBef>
                <a:spcPts val="1000"/>
              </a:spcBef>
              <a:spcAft>
                <a:spcPts val="0"/>
              </a:spcAft>
              <a:buClr>
                <a:schemeClr val="lt1"/>
              </a:buClr>
              <a:buSzPts val="1200"/>
              <a:buFont typeface="Arial"/>
              <a:buAutoNum type="arabicPeriod"/>
            </a:pPr>
            <a:r>
              <a:rPr lang="zh-TW" sz="1200">
                <a:latin typeface="Arial"/>
                <a:ea typeface="Arial"/>
                <a:cs typeface="Arial"/>
                <a:sym typeface="Arial"/>
              </a:rPr>
              <a:t> Engagement: The recommender system will boost user engagement, creating a more active and committed user base.</a:t>
            </a:r>
            <a:endParaRPr sz="1200">
              <a:latin typeface="Arial"/>
              <a:ea typeface="Arial"/>
              <a:cs typeface="Arial"/>
              <a:sym typeface="Arial"/>
            </a:endParaRPr>
          </a:p>
          <a:p>
            <a:pPr indent="-76200" lvl="0" marL="0" rtl="0" algn="l">
              <a:spcBef>
                <a:spcPts val="1000"/>
              </a:spcBef>
              <a:spcAft>
                <a:spcPts val="0"/>
              </a:spcAft>
              <a:buClr>
                <a:schemeClr val="lt1"/>
              </a:buClr>
              <a:buSzPts val="1200"/>
              <a:buFont typeface="Arial"/>
              <a:buAutoNum type="arabicPeriod"/>
            </a:pPr>
            <a:r>
              <a:rPr lang="zh-TW" sz="1200">
                <a:latin typeface="Arial"/>
                <a:ea typeface="Arial"/>
                <a:cs typeface="Arial"/>
                <a:sym typeface="Arial"/>
              </a:rPr>
              <a:t> Learning Path Optimization: The system will optimize users' learning paths for a more effective educational journey.</a:t>
            </a:r>
            <a:endParaRPr sz="1200">
              <a:latin typeface="Arial"/>
              <a:ea typeface="Arial"/>
              <a:cs typeface="Arial"/>
              <a:sym typeface="Arial"/>
            </a:endParaRPr>
          </a:p>
          <a:p>
            <a:pPr indent="-76200" lvl="0" marL="0" rtl="0" algn="l">
              <a:spcBef>
                <a:spcPts val="1000"/>
              </a:spcBef>
              <a:spcAft>
                <a:spcPts val="0"/>
              </a:spcAft>
              <a:buClr>
                <a:schemeClr val="lt1"/>
              </a:buClr>
              <a:buSzPts val="1200"/>
              <a:buFont typeface="Arial"/>
              <a:buAutoNum type="arabicPeriod"/>
            </a:pPr>
            <a:r>
              <a:rPr lang="zh-TW" sz="1200">
                <a:latin typeface="Arial"/>
                <a:ea typeface="Arial"/>
                <a:cs typeface="Arial"/>
                <a:sym typeface="Arial"/>
              </a:rPr>
              <a:t> Revenue Impact: Enhanced user engagement will positively affect company revenue by increasing enrollments and interactions.</a:t>
            </a:r>
            <a:endParaRPr sz="1200">
              <a:latin typeface="Arial"/>
              <a:ea typeface="Arial"/>
              <a:cs typeface="Arial"/>
              <a:sym typeface="Arial"/>
            </a:endParaRPr>
          </a:p>
          <a:p>
            <a:pPr indent="-76200" lvl="0" marL="0" rtl="0" algn="l">
              <a:spcBef>
                <a:spcPts val="1000"/>
              </a:spcBef>
              <a:spcAft>
                <a:spcPts val="0"/>
              </a:spcAft>
              <a:buClr>
                <a:schemeClr val="lt1"/>
              </a:buClr>
              <a:buSzPts val="1200"/>
              <a:buFont typeface="Arial"/>
              <a:buAutoNum type="arabicPeriod"/>
            </a:pPr>
            <a:r>
              <a:rPr lang="zh-TW" sz="1200">
                <a:latin typeface="Arial"/>
                <a:ea typeface="Arial"/>
                <a:cs typeface="Arial"/>
                <a:sym typeface="Arial"/>
              </a:rPr>
              <a:t> Model Performance: In the Proof of Concept phase, exploring machine learning models aims to identify superior performance for effective online implementation.</a:t>
            </a:r>
            <a:endParaRPr sz="1200">
              <a:latin typeface="Arial"/>
              <a:ea typeface="Arial"/>
              <a:cs typeface="Arial"/>
              <a:sym typeface="Arial"/>
            </a:endParaRPr>
          </a:p>
          <a:p>
            <a:pPr indent="0" lvl="0" marL="0" rtl="0" algn="l">
              <a:spcBef>
                <a:spcPts val="0"/>
              </a:spcBef>
              <a:spcAft>
                <a:spcPts val="1200"/>
              </a:spcAft>
              <a:buNone/>
            </a:pPr>
            <a:r>
              <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8" name="Shape 158"/>
        <p:cNvGrpSpPr/>
        <p:nvPr/>
      </p:nvGrpSpPr>
      <p:grpSpPr>
        <a:xfrm>
          <a:off x="0" y="0"/>
          <a:ext cx="0" cy="0"/>
          <a:chOff x="0" y="0"/>
          <a:chExt cx="0" cy="0"/>
        </a:xfrm>
      </p:grpSpPr>
      <p:sp>
        <p:nvSpPr>
          <p:cNvPr id="159" name="Google Shape;159;p17"/>
          <p:cNvSpPr txBox="1"/>
          <p:nvPr>
            <p:ph idx="12" type="sldNum"/>
          </p:nvPr>
        </p:nvSpPr>
        <p:spPr>
          <a:xfrm>
            <a:off x="6354343" y="3497413"/>
            <a:ext cx="411600" cy="2952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zh-TW"/>
              <a:t>‹#›</a:t>
            </a:fld>
            <a:endParaRPr/>
          </a:p>
        </p:txBody>
      </p:sp>
      <p:sp>
        <p:nvSpPr>
          <p:cNvPr id="160" name="Google Shape;160;p17"/>
          <p:cNvSpPr txBox="1"/>
          <p:nvPr/>
        </p:nvSpPr>
        <p:spPr>
          <a:xfrm>
            <a:off x="621051" y="403988"/>
            <a:ext cx="7897500" cy="4116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rgbClr val="0B49CB"/>
              </a:buClr>
              <a:buSzPts val="3000"/>
              <a:buFont typeface="Arial"/>
              <a:buNone/>
            </a:pPr>
            <a:r>
              <a:rPr lang="zh-TW" sz="3000">
                <a:solidFill>
                  <a:srgbClr val="343541"/>
                </a:solidFill>
              </a:rPr>
              <a:t>Machine Learning Workflow</a:t>
            </a:r>
            <a:endParaRPr sz="3000">
              <a:solidFill>
                <a:srgbClr val="343541"/>
              </a:solidFill>
            </a:endParaRPr>
          </a:p>
        </p:txBody>
      </p:sp>
      <p:pic>
        <p:nvPicPr>
          <p:cNvPr id="161" name="Google Shape;161;p17"/>
          <p:cNvPicPr preferRelativeResize="0"/>
          <p:nvPr/>
        </p:nvPicPr>
        <p:blipFill>
          <a:blip r:embed="rId3">
            <a:alphaModFix/>
          </a:blip>
          <a:stretch>
            <a:fillRect/>
          </a:stretch>
        </p:blipFill>
        <p:spPr>
          <a:xfrm>
            <a:off x="502669" y="1183481"/>
            <a:ext cx="8222449" cy="375791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Exploratory Data Analysis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7" name="Google Shape;167;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0200" lvl="0" marL="457200" rtl="0" algn="l">
              <a:spcBef>
                <a:spcPts val="1500"/>
              </a:spcBef>
              <a:spcAft>
                <a:spcPts val="0"/>
              </a:spcAft>
              <a:buClr>
                <a:schemeClr val="lt1"/>
              </a:buClr>
              <a:buSzPts val="1600"/>
              <a:buFont typeface="Arial"/>
              <a:buAutoNum type="arabicPeriod"/>
            </a:pPr>
            <a:r>
              <a:rPr lang="zh-TW" sz="1600">
                <a:latin typeface="Arial"/>
                <a:ea typeface="Arial"/>
                <a:cs typeface="Arial"/>
                <a:sym typeface="Arial"/>
              </a:rPr>
              <a:t>Statistical Overview</a:t>
            </a:r>
            <a:endParaRPr sz="1600">
              <a:latin typeface="Arial"/>
              <a:ea typeface="Arial"/>
              <a:cs typeface="Arial"/>
              <a:sym typeface="Arial"/>
            </a:endParaRPr>
          </a:p>
          <a:p>
            <a:pPr indent="0" lvl="0" marL="457200" rtl="0" algn="l">
              <a:lnSpc>
                <a:spcPct val="100000"/>
              </a:lnSpc>
              <a:spcBef>
                <a:spcPts val="0"/>
              </a:spcBef>
              <a:spcAft>
                <a:spcPts val="0"/>
              </a:spcAft>
              <a:buNone/>
            </a:pPr>
            <a:r>
              <a:t/>
            </a:r>
            <a:endParaRPr sz="1600">
              <a:latin typeface="Arial"/>
              <a:ea typeface="Arial"/>
              <a:cs typeface="Arial"/>
              <a:sym typeface="Arial"/>
            </a:endParaRPr>
          </a:p>
          <a:p>
            <a:pPr indent="-330200" lvl="0" marL="457200" rtl="0" algn="l">
              <a:spcBef>
                <a:spcPts val="1500"/>
              </a:spcBef>
              <a:spcAft>
                <a:spcPts val="0"/>
              </a:spcAft>
              <a:buClr>
                <a:schemeClr val="lt1"/>
              </a:buClr>
              <a:buSzPts val="1600"/>
              <a:buFont typeface="Arial"/>
              <a:buAutoNum type="arabicPeriod"/>
            </a:pPr>
            <a:r>
              <a:rPr lang="zh-TW" sz="1600">
                <a:latin typeface="Arial"/>
                <a:ea typeface="Arial"/>
                <a:cs typeface="Arial"/>
                <a:sym typeface="Arial"/>
              </a:rPr>
              <a:t>Keyword Identification using WordCloud</a:t>
            </a:r>
            <a:endParaRPr sz="1600">
              <a:latin typeface="Arial"/>
              <a:ea typeface="Arial"/>
              <a:cs typeface="Arial"/>
              <a:sym typeface="Arial"/>
            </a:endParaRPr>
          </a:p>
          <a:p>
            <a:pPr indent="0" lvl="0" marL="457200" rtl="0" algn="l">
              <a:lnSpc>
                <a:spcPct val="100000"/>
              </a:lnSpc>
              <a:spcBef>
                <a:spcPts val="0"/>
              </a:spcBef>
              <a:spcAft>
                <a:spcPts val="0"/>
              </a:spcAft>
              <a:buNone/>
            </a:pPr>
            <a:r>
              <a:t/>
            </a:r>
            <a:endParaRPr sz="1600">
              <a:latin typeface="Arial"/>
              <a:ea typeface="Arial"/>
              <a:cs typeface="Arial"/>
              <a:sym typeface="Arial"/>
            </a:endParaRPr>
          </a:p>
          <a:p>
            <a:pPr indent="-330200" lvl="0" marL="457200" rtl="0" algn="l">
              <a:spcBef>
                <a:spcPts val="1500"/>
              </a:spcBef>
              <a:spcAft>
                <a:spcPts val="0"/>
              </a:spcAft>
              <a:buClr>
                <a:schemeClr val="lt1"/>
              </a:buClr>
              <a:buSzPts val="1600"/>
              <a:buFont typeface="Arial"/>
              <a:buAutoNum type="arabicPeriod"/>
            </a:pPr>
            <a:r>
              <a:rPr lang="zh-TW" sz="1600">
                <a:latin typeface="Arial"/>
                <a:ea typeface="Arial"/>
                <a:cs typeface="Arial"/>
                <a:sym typeface="Arial"/>
              </a:rPr>
              <a:t>Find Popular Course Genres</a:t>
            </a:r>
            <a:endParaRPr sz="1600">
              <a:latin typeface="Arial"/>
              <a:ea typeface="Arial"/>
              <a:cs typeface="Arial"/>
              <a:sym typeface="Arial"/>
            </a:endParaRPr>
          </a:p>
          <a:p>
            <a:pPr indent="0" lvl="0" marL="457200" rtl="0" algn="l">
              <a:lnSpc>
                <a:spcPct val="100000"/>
              </a:lnSpc>
              <a:spcBef>
                <a:spcPts val="0"/>
              </a:spcBef>
              <a:spcAft>
                <a:spcPts val="0"/>
              </a:spcAft>
              <a:buNone/>
            </a:pPr>
            <a:r>
              <a:t/>
            </a:r>
            <a:endParaRPr sz="1600">
              <a:latin typeface="Arial"/>
              <a:ea typeface="Arial"/>
              <a:cs typeface="Arial"/>
              <a:sym typeface="Arial"/>
            </a:endParaRPr>
          </a:p>
          <a:p>
            <a:pPr indent="-330200" lvl="0" marL="457200" rtl="0" algn="l">
              <a:spcBef>
                <a:spcPts val="1500"/>
              </a:spcBef>
              <a:spcAft>
                <a:spcPts val="0"/>
              </a:spcAft>
              <a:buClr>
                <a:schemeClr val="lt1"/>
              </a:buClr>
              <a:buSzPts val="1600"/>
              <a:buFont typeface="Arial"/>
              <a:buAutoNum type="arabicPeriod"/>
            </a:pPr>
            <a:r>
              <a:rPr lang="zh-TW" sz="1600">
                <a:latin typeface="Arial"/>
                <a:ea typeface="Arial"/>
                <a:cs typeface="Arial"/>
                <a:sym typeface="Arial"/>
              </a:rPr>
              <a:t>Summary Statistics and Visualizations for Enrollment Data</a:t>
            </a:r>
            <a:endParaRPr sz="1600">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a:t>Columns/Features of the Data:</a:t>
            </a:r>
            <a:endParaRPr/>
          </a:p>
        </p:txBody>
      </p:sp>
      <p:pic>
        <p:nvPicPr>
          <p:cNvPr id="173" name="Google Shape;173;p19"/>
          <p:cNvPicPr preferRelativeResize="0"/>
          <p:nvPr/>
        </p:nvPicPr>
        <p:blipFill>
          <a:blip r:embed="rId3">
            <a:alphaModFix/>
          </a:blip>
          <a:stretch>
            <a:fillRect/>
          </a:stretch>
        </p:blipFill>
        <p:spPr>
          <a:xfrm>
            <a:off x="1297501" y="1307851"/>
            <a:ext cx="2027125" cy="3173099"/>
          </a:xfrm>
          <a:prstGeom prst="rect">
            <a:avLst/>
          </a:prstGeom>
          <a:noFill/>
          <a:ln>
            <a:noFill/>
          </a:ln>
        </p:spPr>
      </p:pic>
      <p:pic>
        <p:nvPicPr>
          <p:cNvPr id="174" name="Google Shape;174;p19"/>
          <p:cNvPicPr preferRelativeResize="0"/>
          <p:nvPr/>
        </p:nvPicPr>
        <p:blipFill>
          <a:blip r:embed="rId4">
            <a:alphaModFix/>
          </a:blip>
          <a:stretch>
            <a:fillRect/>
          </a:stretch>
        </p:blipFill>
        <p:spPr>
          <a:xfrm>
            <a:off x="3858399" y="2025938"/>
            <a:ext cx="4572002" cy="1091624"/>
          </a:xfrm>
          <a:prstGeom prst="rect">
            <a:avLst/>
          </a:prstGeom>
          <a:noFill/>
          <a:ln>
            <a:noFill/>
          </a:ln>
        </p:spPr>
      </p:pic>
      <p:sp>
        <p:nvSpPr>
          <p:cNvPr id="175" name="Google Shape;175;p19"/>
          <p:cNvSpPr txBox="1"/>
          <p:nvPr/>
        </p:nvSpPr>
        <p:spPr>
          <a:xfrm>
            <a:off x="5352750" y="3204600"/>
            <a:ext cx="2652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300">
                <a:solidFill>
                  <a:schemeClr val="lt1"/>
                </a:solidFill>
                <a:latin typeface="Lato"/>
                <a:ea typeface="Lato"/>
                <a:cs typeface="Lato"/>
                <a:sym typeface="Lato"/>
              </a:rPr>
              <a:t>User profile vectors</a:t>
            </a:r>
            <a:endParaRPr sz="1300">
              <a:solidFill>
                <a:schemeClr val="lt1"/>
              </a:solidFill>
              <a:latin typeface="Lato"/>
              <a:ea typeface="Lato"/>
              <a:cs typeface="Lato"/>
              <a:sym typeface="Lato"/>
            </a:endParaRPr>
          </a:p>
        </p:txBody>
      </p:sp>
      <p:sp>
        <p:nvSpPr>
          <p:cNvPr id="176" name="Google Shape;176;p19"/>
          <p:cNvSpPr txBox="1"/>
          <p:nvPr/>
        </p:nvSpPr>
        <p:spPr>
          <a:xfrm>
            <a:off x="1221300" y="4480950"/>
            <a:ext cx="3000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300">
                <a:solidFill>
                  <a:schemeClr val="lt1"/>
                </a:solidFill>
                <a:latin typeface="Lato"/>
                <a:ea typeface="Lato"/>
                <a:cs typeface="Lato"/>
                <a:sym typeface="Lato"/>
              </a:rPr>
              <a:t>Course dataframe columns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Course </a:t>
            </a:r>
            <a:r>
              <a:rPr lang="zh-TW"/>
              <a:t>counts per genre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82" name="Google Shape;182;p20"/>
          <p:cNvPicPr preferRelativeResize="0"/>
          <p:nvPr/>
        </p:nvPicPr>
        <p:blipFill>
          <a:blip r:embed="rId3">
            <a:alphaModFix/>
          </a:blip>
          <a:stretch>
            <a:fillRect/>
          </a:stretch>
        </p:blipFill>
        <p:spPr>
          <a:xfrm>
            <a:off x="3960800" y="1193550"/>
            <a:ext cx="3765649" cy="3570301"/>
          </a:xfrm>
          <a:prstGeom prst="rect">
            <a:avLst/>
          </a:prstGeom>
          <a:noFill/>
          <a:ln>
            <a:noFill/>
          </a:ln>
        </p:spPr>
      </p:pic>
      <p:sp>
        <p:nvSpPr>
          <p:cNvPr id="183" name="Google Shape;183;p20"/>
          <p:cNvSpPr txBox="1"/>
          <p:nvPr/>
        </p:nvSpPr>
        <p:spPr>
          <a:xfrm>
            <a:off x="1131575" y="1193550"/>
            <a:ext cx="2128800" cy="306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700">
                <a:solidFill>
                  <a:schemeClr val="lt1"/>
                </a:solidFill>
                <a:latin typeface="Lato"/>
                <a:ea typeface="Lato"/>
                <a:cs typeface="Lato"/>
                <a:sym typeface="Lato"/>
              </a:rPr>
              <a:t>Backend Development, Machine Learning, and Database emerge as the most widely embraced genres. In contrast, Blockchain, Chatbot, and Computer Vision draw less attention."</a:t>
            </a:r>
            <a:endParaRPr sz="1700">
              <a:solidFill>
                <a:schemeClr val="l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Course enrollment distribution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lnSpc>
                <a:spcPct val="90000"/>
              </a:lnSpc>
              <a:spcBef>
                <a:spcPts val="0"/>
              </a:spcBef>
              <a:spcAft>
                <a:spcPts val="0"/>
              </a:spcAft>
              <a:buNone/>
            </a:pPr>
            <a:r>
              <a:t/>
            </a:r>
            <a:endParaRPr sz="4000">
              <a:solidFill>
                <a:srgbClr val="424242"/>
              </a:solidFill>
              <a:latin typeface="Arial"/>
              <a:ea typeface="Arial"/>
              <a:cs typeface="Arial"/>
              <a:sym typeface="Arial"/>
            </a:endParaRPr>
          </a:p>
          <a:p>
            <a:pPr indent="0" lvl="0" marL="0" rtl="0" algn="l">
              <a:lnSpc>
                <a:spcPct val="90000"/>
              </a:lnSpc>
              <a:spcBef>
                <a:spcPts val="0"/>
              </a:spcBef>
              <a:spcAft>
                <a:spcPts val="0"/>
              </a:spcAft>
              <a:buNone/>
            </a:pPr>
            <a:r>
              <a:t/>
            </a:r>
            <a:endParaRPr sz="4000">
              <a:solidFill>
                <a:srgbClr val="424242"/>
              </a:solidFill>
              <a:latin typeface="Arial"/>
              <a:ea typeface="Arial"/>
              <a:cs typeface="Arial"/>
              <a:sym typeface="Arial"/>
            </a:endParaRPr>
          </a:p>
          <a:p>
            <a:pPr indent="0" lvl="0" marL="0" rtl="0" algn="l">
              <a:lnSpc>
                <a:spcPct val="90000"/>
              </a:lnSpc>
              <a:spcBef>
                <a:spcPts val="0"/>
              </a:spcBef>
              <a:spcAft>
                <a:spcPts val="0"/>
              </a:spcAft>
              <a:buClr>
                <a:srgbClr val="0B49CB"/>
              </a:buClr>
              <a:buSzPct val="100000"/>
              <a:buFont typeface="Arial"/>
              <a:buNone/>
            </a:pPr>
            <a:r>
              <a:t/>
            </a:r>
            <a:endParaRPr sz="4000">
              <a:solidFill>
                <a:srgbClr val="424242"/>
              </a:solidFill>
              <a:latin typeface="Arial"/>
              <a:ea typeface="Arial"/>
              <a:cs typeface="Arial"/>
              <a:sym typeface="Arial"/>
            </a:endParaRPr>
          </a:p>
          <a:p>
            <a:pPr indent="0" lvl="0" marL="0" rtl="0" algn="l">
              <a:spcBef>
                <a:spcPts val="0"/>
              </a:spcBef>
              <a:spcAft>
                <a:spcPts val="0"/>
              </a:spcAft>
              <a:buNone/>
            </a:pPr>
            <a:r>
              <a:t/>
            </a:r>
            <a:endParaRPr/>
          </a:p>
        </p:txBody>
      </p:sp>
      <p:pic>
        <p:nvPicPr>
          <p:cNvPr id="189" name="Google Shape;189;p21"/>
          <p:cNvPicPr preferRelativeResize="0"/>
          <p:nvPr/>
        </p:nvPicPr>
        <p:blipFill>
          <a:blip r:embed="rId3">
            <a:alphaModFix/>
          </a:blip>
          <a:stretch>
            <a:fillRect/>
          </a:stretch>
        </p:blipFill>
        <p:spPr>
          <a:xfrm>
            <a:off x="3346750" y="1307850"/>
            <a:ext cx="4679351" cy="3400051"/>
          </a:xfrm>
          <a:prstGeom prst="rect">
            <a:avLst/>
          </a:prstGeom>
          <a:noFill/>
          <a:ln>
            <a:noFill/>
          </a:ln>
        </p:spPr>
      </p:pic>
      <p:sp>
        <p:nvSpPr>
          <p:cNvPr id="190" name="Google Shape;190;p21"/>
          <p:cNvSpPr txBox="1"/>
          <p:nvPr/>
        </p:nvSpPr>
        <p:spPr>
          <a:xfrm>
            <a:off x="1131575" y="1307850"/>
            <a:ext cx="17574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solidFill>
                  <a:schemeClr val="lt1"/>
                </a:solidFill>
                <a:latin typeface="Calibri"/>
                <a:ea typeface="Calibri"/>
                <a:cs typeface="Calibri"/>
                <a:sym typeface="Calibri"/>
              </a:rPr>
              <a:t>The provided histogram depicts the distribution of user rating counts. The majority of users either refrained from rating any courses or did so infrequently. However, a small number of exceptional students gave ratings for more than 40 courses.</a:t>
            </a:r>
            <a:endParaRPr sz="1500">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