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IBM Plex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B01C8E-079B-455C-B0FE-434CC22D0EA9}">
  <a:tblStyle styleId="{35B01C8E-079B-455C-B0FE-434CC22D0E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IBMPlexMono-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37" Type="http://schemas.openxmlformats.org/officeDocument/2006/relationships/font" Target="fonts/IBMPlexMono-italic.fntdata"/><Relationship Id="rId14" Type="http://schemas.openxmlformats.org/officeDocument/2006/relationships/slide" Target="slides/slide8.xml"/><Relationship Id="rId36" Type="http://schemas.openxmlformats.org/officeDocument/2006/relationships/font" Target="fonts/IBMPlexMon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IBMPlexMon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131b7b108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131b7b108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observe notable correlations among certain features, such as fBodyBodyGyroJerkMag-mean() and fBodyBodyGyroJerkMag-sma(). These features are essentially equivalent, as sma denotes a simple mean average.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131b7b108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131b7b108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1"/>
                </a:solidFill>
                <a:latin typeface="Calibri"/>
                <a:ea typeface="Calibri"/>
                <a:cs typeface="Calibri"/>
                <a:sym typeface="Calibri"/>
              </a:rPr>
              <a:t>For this dataset, feature engineering is straightforward as there are no missing data or outliers. All floating-point values fall within the range of -1 to 1, eliminating the need for scaling. However, PCA can be applied to reduce dimensions since some features exhibit high correlation.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131b7b108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131b7b108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 our scenario, the model is required to facilitate multiclass classification. It should also demonstrate proficiency in managing non-linear relationships, and there is no necessity for employing an extensive dataset. While training speed and interpretability are preferred, they are not mandatory.</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SVMs are inherently designed for binary classification, meaning they are originally formulated for distinguishing between two classes. Although there are strategies, such as one-vs-one or one-vs-all, to extend SVMs to multi-class problems, these approaches may not always generalize well.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131b7b108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131b7b108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131b7b108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131b7b108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131b7b108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131b7b108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Performance for the voting classifier should improve relative to either logistic regression or gradient boosted trees alone. However, the fact that logistic regression does almost as well as gradient boosted trees is an important reminder to try the simplest model first. In some cases, its performance will be good enough.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131b7b108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131b7b108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We fused logistic regression and gradient boosted trees to create a voting classifier. This new ensemble model enhanced precision and recall for activities 3 and 4, albeit resulting in a slight reduction in classification performance for activities 1 and 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131b7b108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131b7b108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131b7b108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131b7b108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131b7b108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131b7b108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131b7b10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131b7b10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Smartphones have become indispensable in our daily lives. We aim to develop an app capable of monitoring human activities using the inertial sensors embedded in a waist-mounted smartphone. This app will serve to track exercise levels, detect falls, and identify periods of unconsciousness.</a:t>
            </a:r>
            <a:endParaRPr>
              <a:solidFill>
                <a:schemeClr val="dk1"/>
              </a:solidFill>
            </a:endParaRPr>
          </a:p>
          <a:p>
            <a:pPr indent="0" lvl="0" marL="0" rtl="0" algn="l">
              <a:spcBef>
                <a:spcPts val="0"/>
              </a:spcBef>
              <a:spcAft>
                <a:spcPts val="0"/>
              </a:spcAft>
              <a:buNone/>
            </a:pPr>
            <a:r>
              <a:rPr lang="zh-TW">
                <a:solidFill>
                  <a:schemeClr val="dk1"/>
                </a:solidFill>
              </a:rPr>
              <a:t>Our goal is to classify participants' activities into six categories: walking, walking upstairs, walking downstairs, sitting, standing, and laying. To achieve this, we will utilize the Human Activity Recognition with Smartphones database. This dataset is compiled from recordings of study participants who carried smartphones with embedded inertial sensors while engaging in various activities of daily living (ADL).</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131b7b108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131b7b108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131b7b10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131b7b10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131b7b108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131b7b108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131b7b108_0_210:notes"/>
          <p:cNvSpPr txBox="1"/>
          <p:nvPr>
            <p:ph idx="1" type="body"/>
          </p:nvPr>
        </p:nvSpPr>
        <p:spPr>
          <a:xfrm>
            <a:off x="685800" y="21664246"/>
            <a:ext cx="5486400" cy="177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b131b7b108_0_210:notes"/>
          <p:cNvSpPr/>
          <p:nvPr>
            <p:ph idx="2" type="sldImg"/>
          </p:nvPr>
        </p:nvSpPr>
        <p:spPr>
          <a:xfrm>
            <a:off x="685800" y="5627077"/>
            <a:ext cx="5486400" cy="1519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131b7b108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131b7b108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131b7b10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131b7b10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data are all scaled from -1 (minimum) to 1.0 (maximum), therefore we don’t need to scale the floating point values.  Notice that the dtype of Activity column is object and Scikit learn classifiers won't accept a sparse matrix for the prediction column. Thus, either LabelEncoder needs to be used to convert the activity labels to integers, or if DictVectorizer is used, the resulting matrix must be converted to a non-sparse array.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131b7b108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131b7b108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If we e</a:t>
            </a:r>
            <a:r>
              <a:rPr lang="zh-TW"/>
              <a:t>xamine the breakdown of activities; we can find that they are relatively balanced.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131b7b108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131b7b108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Plotting a correlation matrix is impractical due to the extensive number of features, exceeding 500. However, we can identify those that are most correlated.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cf-courses-data.s3.us.cloud-object-storage.appdomain.cloud/IBM-ML241EN-SkillsNetwork/labs/datasets/Human_Activity_Recognition_Using_Smartphones_Data.csv" TargetMode="External"/><Relationship Id="rId4" Type="http://schemas.openxmlformats.org/officeDocument/2006/relationships/hyperlink" Target="https://www.coursera.org/learn/supervised-machine-learning-classification/home/week/1" TargetMode="External"/><Relationship Id="rId5" Type="http://schemas.openxmlformats.org/officeDocument/2006/relationships/hyperlink" Target="https://github.com/r95222023/IBM-Machine-Learning-Professional-Certificate/tree/main/Supervised%20Machine%20Learning%20-%20Classif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Course Recommender System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TW"/>
              <a:t>with Supervised Machine Learning</a:t>
            </a:r>
            <a:endParaRPr/>
          </a:p>
        </p:txBody>
      </p:sp>
      <p:sp>
        <p:nvSpPr>
          <p:cNvPr id="87" name="Google Shape;87;p13"/>
          <p:cNvSpPr txBox="1"/>
          <p:nvPr/>
        </p:nvSpPr>
        <p:spPr>
          <a:xfrm>
            <a:off x="5850674" y="3705500"/>
            <a:ext cx="167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a:solidFill>
                  <a:srgbClr val="FFFFFF"/>
                </a:solidFill>
              </a:rPr>
              <a:t>Bo-Yan Huang</a:t>
            </a:r>
            <a:endParaRPr>
              <a:solidFill>
                <a:srgbClr val="FFFFFF"/>
              </a:solidFill>
            </a:endParaRPr>
          </a:p>
          <a:p>
            <a:pPr indent="0" lvl="0" marL="0" marR="0" rtl="0" algn="l">
              <a:spcBef>
                <a:spcPts val="0"/>
              </a:spcBef>
              <a:spcAft>
                <a:spcPts val="0"/>
              </a:spcAft>
              <a:buNone/>
            </a:pPr>
            <a:r>
              <a:rPr lang="zh-TW">
                <a:solidFill>
                  <a:srgbClr val="FFFFFF"/>
                </a:solidFill>
              </a:rPr>
              <a:t>2024 1/16</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Correlations</a:t>
            </a:r>
            <a:endParaRPr/>
          </a:p>
        </p:txBody>
      </p:sp>
      <p:sp>
        <p:nvSpPr>
          <p:cNvPr id="144" name="Google Shape;144;p22"/>
          <p:cNvSpPr txBox="1"/>
          <p:nvPr/>
        </p:nvSpPr>
        <p:spPr>
          <a:xfrm>
            <a:off x="5962800" y="1509750"/>
            <a:ext cx="3181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Certain features exhibit identical characteristics but are denoted by different labels, leading to a correlation coefficient of 1. It is safe to exclude these redundant features.</a:t>
            </a:r>
            <a:endParaRPr sz="1800">
              <a:solidFill>
                <a:schemeClr val="dk2"/>
              </a:solidFill>
              <a:latin typeface="Roboto"/>
              <a:ea typeface="Roboto"/>
              <a:cs typeface="Roboto"/>
              <a:sym typeface="Roboto"/>
            </a:endParaRPr>
          </a:p>
        </p:txBody>
      </p:sp>
      <p:pic>
        <p:nvPicPr>
          <p:cNvPr id="145" name="Google Shape;145;p22"/>
          <p:cNvPicPr preferRelativeResize="0"/>
          <p:nvPr/>
        </p:nvPicPr>
        <p:blipFill rotWithShape="1">
          <a:blip r:embed="rId3">
            <a:alphaModFix/>
          </a:blip>
          <a:srcRect b="0" l="0" r="-1471" t="0"/>
          <a:stretch/>
        </p:blipFill>
        <p:spPr>
          <a:xfrm>
            <a:off x="969300" y="1129950"/>
            <a:ext cx="4993498" cy="3058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Flowchart of clustering-based recommender system</a:t>
            </a:r>
            <a:endParaRPr/>
          </a:p>
        </p:txBody>
      </p:sp>
      <p:sp>
        <p:nvSpPr>
          <p:cNvPr id="151" name="Google Shape;151;p23"/>
          <p:cNvSpPr txBox="1"/>
          <p:nvPr/>
        </p:nvSpPr>
        <p:spPr>
          <a:xfrm>
            <a:off x="1104202" y="2335195"/>
            <a:ext cx="1479600" cy="1873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A 561-feature vector with time and frequency domain variables including Triaxial acceleration, the estimated body acceleration, Triaxial Angular velocity from the gyroscope and Activity label</a:t>
            </a:r>
            <a:endParaRPr sz="1200">
              <a:solidFill>
                <a:schemeClr val="dk2"/>
              </a:solidFill>
              <a:latin typeface="IBM Plex Mono"/>
              <a:ea typeface="IBM Plex Mono"/>
              <a:cs typeface="IBM Plex Mono"/>
              <a:sym typeface="IBM Plex Mono"/>
            </a:endParaRPr>
          </a:p>
        </p:txBody>
      </p:sp>
      <p:sp>
        <p:nvSpPr>
          <p:cNvPr id="152" name="Google Shape;152;p23"/>
          <p:cNvSpPr txBox="1"/>
          <p:nvPr/>
        </p:nvSpPr>
        <p:spPr>
          <a:xfrm>
            <a:off x="2817362" y="2335195"/>
            <a:ext cx="1618800" cy="17121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Normalization</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Handling Missing Data and Outliers</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Apply PCA on feature vectors to reduce dimensions</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153" name="Google Shape;153;p23"/>
          <p:cNvSpPr txBox="1"/>
          <p:nvPr/>
        </p:nvSpPr>
        <p:spPr>
          <a:xfrm>
            <a:off x="4927725" y="2335200"/>
            <a:ext cx="1527000" cy="1577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Choose an appropriate supervised machine learning algorithm and train the model.</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154" name="Google Shape;154;p23"/>
          <p:cNvSpPr txBox="1"/>
          <p:nvPr/>
        </p:nvSpPr>
        <p:spPr>
          <a:xfrm>
            <a:off x="6726326" y="2335195"/>
            <a:ext cx="1618800" cy="15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Assess the model to determine if it meets our requirements. If not, revisit the previous step for further refinement.</a:t>
            </a:r>
            <a:endParaRPr sz="1200">
              <a:solidFill>
                <a:schemeClr val="dk2"/>
              </a:solidFill>
              <a:latin typeface="Nunito"/>
              <a:ea typeface="Nunito"/>
              <a:cs typeface="Nunito"/>
              <a:sym typeface="Nunito"/>
            </a:endParaRPr>
          </a:p>
        </p:txBody>
      </p:sp>
      <p:cxnSp>
        <p:nvCxnSpPr>
          <p:cNvPr id="155" name="Google Shape;155;p23"/>
          <p:cNvCxnSpPr/>
          <p:nvPr/>
        </p:nvCxnSpPr>
        <p:spPr>
          <a:xfrm>
            <a:off x="2393417"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156" name="Google Shape;156;p23"/>
          <p:cNvSpPr/>
          <p:nvPr/>
        </p:nvSpPr>
        <p:spPr>
          <a:xfrm>
            <a:off x="1028000" y="1633124"/>
            <a:ext cx="1365300" cy="3987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Raw data</a:t>
            </a:r>
            <a:endParaRPr/>
          </a:p>
        </p:txBody>
      </p:sp>
      <p:sp>
        <p:nvSpPr>
          <p:cNvPr id="157" name="Google Shape;157;p23"/>
          <p:cNvSpPr/>
          <p:nvPr/>
        </p:nvSpPr>
        <p:spPr>
          <a:xfrm>
            <a:off x="2741175" y="1505925"/>
            <a:ext cx="1756200" cy="6981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User/Item feature engineering</a:t>
            </a:r>
            <a:endParaRPr/>
          </a:p>
        </p:txBody>
      </p:sp>
      <p:cxnSp>
        <p:nvCxnSpPr>
          <p:cNvPr id="158" name="Google Shape;158;p23"/>
          <p:cNvCxnSpPr/>
          <p:nvPr/>
        </p:nvCxnSpPr>
        <p:spPr>
          <a:xfrm>
            <a:off x="4497376"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159" name="Google Shape;159;p23"/>
          <p:cNvSpPr/>
          <p:nvPr/>
        </p:nvSpPr>
        <p:spPr>
          <a:xfrm>
            <a:off x="4851525" y="1632975"/>
            <a:ext cx="1527000" cy="3987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Model training</a:t>
            </a:r>
            <a:endParaRPr/>
          </a:p>
        </p:txBody>
      </p:sp>
      <p:sp>
        <p:nvSpPr>
          <p:cNvPr id="160" name="Google Shape;160;p23"/>
          <p:cNvSpPr/>
          <p:nvPr/>
        </p:nvSpPr>
        <p:spPr>
          <a:xfrm>
            <a:off x="6726325" y="1505925"/>
            <a:ext cx="1479600" cy="6165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Evaluation of the models</a:t>
            </a:r>
            <a:endParaRPr/>
          </a:p>
        </p:txBody>
      </p:sp>
      <p:cxnSp>
        <p:nvCxnSpPr>
          <p:cNvPr id="161" name="Google Shape;161;p23"/>
          <p:cNvCxnSpPr/>
          <p:nvPr/>
        </p:nvCxnSpPr>
        <p:spPr>
          <a:xfrm>
            <a:off x="6378581" y="1831231"/>
            <a:ext cx="348000" cy="0"/>
          </a:xfrm>
          <a:prstGeom prst="straightConnector1">
            <a:avLst/>
          </a:prstGeom>
          <a:noFill/>
          <a:ln cap="flat" cmpd="sng" w="15875">
            <a:solidFill>
              <a:srgbClr val="C0791B"/>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5" name="Shape 165"/>
        <p:cNvGrpSpPr/>
        <p:nvPr/>
      </p:nvGrpSpPr>
      <p:grpSpPr>
        <a:xfrm>
          <a:off x="0" y="0"/>
          <a:ext cx="0" cy="0"/>
          <a:chOff x="0" y="0"/>
          <a:chExt cx="0" cy="0"/>
        </a:xfrm>
      </p:grpSpPr>
      <p:sp>
        <p:nvSpPr>
          <p:cNvPr id="166" name="Google Shape;166;p24"/>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Comparison</a:t>
            </a:r>
            <a:endParaRPr/>
          </a:p>
        </p:txBody>
      </p:sp>
      <p:graphicFrame>
        <p:nvGraphicFramePr>
          <p:cNvPr id="167" name="Google Shape;167;p24"/>
          <p:cNvGraphicFramePr/>
          <p:nvPr/>
        </p:nvGraphicFramePr>
        <p:xfrm>
          <a:off x="630025" y="1235500"/>
          <a:ext cx="3000000" cy="3000000"/>
        </p:xfrm>
        <a:graphic>
          <a:graphicData uri="http://schemas.openxmlformats.org/drawingml/2006/table">
            <a:tbl>
              <a:tblPr>
                <a:noFill/>
                <a:tableStyleId>{35B01C8E-079B-455C-B0FE-434CC22D0EA9}</a:tableStyleId>
              </a:tblPr>
              <a:tblGrid>
                <a:gridCol w="1597650"/>
                <a:gridCol w="1597650"/>
                <a:gridCol w="1597650"/>
                <a:gridCol w="1597650"/>
                <a:gridCol w="1493350"/>
              </a:tblGrid>
              <a:tr h="312875">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Algorithm</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Logistic Regression</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KNN</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Gradient Boosted Trees</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SVC</a:t>
                      </a:r>
                      <a:endParaRPr sz="900">
                        <a:solidFill>
                          <a:schemeClr val="dk2"/>
                        </a:solidFill>
                        <a:latin typeface="Roboto"/>
                        <a:ea typeface="Roboto"/>
                        <a:cs typeface="Roboto"/>
                        <a:sym typeface="Roboto"/>
                      </a:endParaRPr>
                    </a:p>
                  </a:txBody>
                  <a:tcPr marT="91425" marB="91425" marR="91425" marL="91425"/>
                </a:tc>
              </a:tr>
              <a:tr h="570600">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Interpretability</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Provides coefficients that indicate the impact of features.</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No explicit model, making it less interpretable.</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Less interpretable due to complex ensemble structures.</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Can be less interpretable, especially in high-dimensional spaces.</a:t>
                      </a:r>
                      <a:endParaRPr sz="900">
                        <a:solidFill>
                          <a:schemeClr val="dk2"/>
                        </a:solidFill>
                        <a:latin typeface="Roboto"/>
                        <a:ea typeface="Roboto"/>
                        <a:cs typeface="Roboto"/>
                        <a:sym typeface="Roboto"/>
                      </a:endParaRPr>
                    </a:p>
                  </a:txBody>
                  <a:tcPr marT="91425" marB="91425" marR="91425" marL="91425"/>
                </a:tc>
              </a:tr>
              <a:tr h="570600">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Handling Non-Linearity</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Assumes a linear relationship between features and the log-odds.</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Suitable for capturing non-linear patterns.</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Can capture non-linear relationships effectively.</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Can handle non-linear decision boundaries with kernel functions.</a:t>
                      </a:r>
                      <a:endParaRPr sz="900">
                        <a:solidFill>
                          <a:schemeClr val="dk2"/>
                        </a:solidFill>
                        <a:latin typeface="Roboto"/>
                        <a:ea typeface="Roboto"/>
                        <a:cs typeface="Roboto"/>
                        <a:sym typeface="Roboto"/>
                      </a:endParaRPr>
                    </a:p>
                  </a:txBody>
                  <a:tcPr marT="91425" marB="91425" marR="91425" marL="91425"/>
                </a:tc>
              </a:tr>
              <a:tr h="407500">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Scalability</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Highly scalable.</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Not very scalable, especially during inference.</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 Less scalable due to ensemble complexity.</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Can be less scalable on large </a:t>
                      </a:r>
                      <a:endParaRPr sz="900">
                        <a:solidFill>
                          <a:schemeClr val="dk2"/>
                        </a:solidFill>
                        <a:latin typeface="Roboto"/>
                        <a:ea typeface="Roboto"/>
                        <a:cs typeface="Roboto"/>
                        <a:sym typeface="Roboto"/>
                      </a:endParaRPr>
                    </a:p>
                  </a:txBody>
                  <a:tcPr marT="91425" marB="91425" marR="91425" marL="91425"/>
                </a:tc>
              </a:tr>
              <a:tr h="529775">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Parameter Sensitivity</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Limited hyperparameters, often robust.</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Sensitive to the choice of k.</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Sensitive to hyperparameters, requires tuning.</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Sensitive to the choice of kernel and regularization parameters.</a:t>
                      </a:r>
                      <a:endParaRPr sz="900">
                        <a:solidFill>
                          <a:schemeClr val="dk2"/>
                        </a:solidFill>
                        <a:latin typeface="Roboto"/>
                        <a:ea typeface="Roboto"/>
                        <a:cs typeface="Roboto"/>
                        <a:sym typeface="Roboto"/>
                      </a:endParaRPr>
                    </a:p>
                  </a:txBody>
                  <a:tcPr marT="91425" marB="91425" marR="91425" marL="91425"/>
                </a:tc>
              </a:tr>
              <a:tr h="407500">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Multiclass</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Available</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Available</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Available</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Need to extend SVMs, may not generalize well.</a:t>
                      </a:r>
                      <a:endParaRPr sz="900">
                        <a:solidFill>
                          <a:schemeClr val="dk2"/>
                        </a:solidFill>
                        <a:latin typeface="Roboto"/>
                        <a:ea typeface="Roboto"/>
                        <a:cs typeface="Roboto"/>
                        <a:sym typeface="Roboto"/>
                      </a:endParaRPr>
                    </a:p>
                  </a:txBody>
                  <a:tcPr marT="91425" marB="91425" marR="91425" marL="91425"/>
                </a:tc>
              </a:tr>
              <a:tr h="563225">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Training Speed</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Fast training on large datasets.</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Lazy learner, slow during inference.</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Slower training, especially with deep trees.</a:t>
                      </a:r>
                      <a:endParaRPr sz="9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zh-TW" sz="900">
                          <a:solidFill>
                            <a:schemeClr val="dk2"/>
                          </a:solidFill>
                          <a:latin typeface="Roboto"/>
                          <a:ea typeface="Roboto"/>
                          <a:cs typeface="Roboto"/>
                          <a:sym typeface="Roboto"/>
                        </a:rPr>
                        <a:t>Can be slow on large datasets, especially with non-linear kernels.</a:t>
                      </a:r>
                      <a:endParaRPr sz="900">
                        <a:solidFill>
                          <a:schemeClr val="dk2"/>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Evaluation results</a:t>
            </a:r>
            <a:endParaRPr/>
          </a:p>
        </p:txBody>
      </p:sp>
      <p:pic>
        <p:nvPicPr>
          <p:cNvPr id="173" name="Google Shape;173;p25"/>
          <p:cNvPicPr preferRelativeResize="0"/>
          <p:nvPr/>
        </p:nvPicPr>
        <p:blipFill>
          <a:blip r:embed="rId3">
            <a:alphaModFix/>
          </a:blip>
          <a:stretch>
            <a:fillRect/>
          </a:stretch>
        </p:blipFill>
        <p:spPr>
          <a:xfrm>
            <a:off x="834550" y="1842576"/>
            <a:ext cx="2970349" cy="1712225"/>
          </a:xfrm>
          <a:prstGeom prst="rect">
            <a:avLst/>
          </a:prstGeom>
          <a:noFill/>
          <a:ln>
            <a:noFill/>
          </a:ln>
        </p:spPr>
      </p:pic>
      <p:pic>
        <p:nvPicPr>
          <p:cNvPr id="174" name="Google Shape;174;p25"/>
          <p:cNvPicPr preferRelativeResize="0"/>
          <p:nvPr/>
        </p:nvPicPr>
        <p:blipFill>
          <a:blip r:embed="rId4">
            <a:alphaModFix/>
          </a:blip>
          <a:stretch>
            <a:fillRect/>
          </a:stretch>
        </p:blipFill>
        <p:spPr>
          <a:xfrm>
            <a:off x="5209125" y="1796625"/>
            <a:ext cx="3100324" cy="1758175"/>
          </a:xfrm>
          <a:prstGeom prst="rect">
            <a:avLst/>
          </a:prstGeom>
          <a:noFill/>
          <a:ln>
            <a:noFill/>
          </a:ln>
        </p:spPr>
      </p:pic>
      <p:sp>
        <p:nvSpPr>
          <p:cNvPr id="175" name="Google Shape;175;p25"/>
          <p:cNvSpPr txBox="1"/>
          <p:nvPr/>
        </p:nvSpPr>
        <p:spPr>
          <a:xfrm>
            <a:off x="1458675" y="1199338"/>
            <a:ext cx="20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800">
                <a:solidFill>
                  <a:schemeClr val="dk2"/>
                </a:solidFill>
                <a:latin typeface="Roboto"/>
                <a:ea typeface="Roboto"/>
                <a:cs typeface="Roboto"/>
                <a:sym typeface="Roboto"/>
              </a:rPr>
              <a:t>DummyClassifier</a:t>
            </a:r>
            <a:endParaRPr b="1" sz="1800">
              <a:solidFill>
                <a:schemeClr val="dk2"/>
              </a:solidFill>
              <a:latin typeface="Roboto"/>
              <a:ea typeface="Roboto"/>
              <a:cs typeface="Roboto"/>
              <a:sym typeface="Roboto"/>
            </a:endParaRPr>
          </a:p>
        </p:txBody>
      </p:sp>
      <p:sp>
        <p:nvSpPr>
          <p:cNvPr id="176" name="Google Shape;176;p25"/>
          <p:cNvSpPr txBox="1"/>
          <p:nvPr/>
        </p:nvSpPr>
        <p:spPr>
          <a:xfrm>
            <a:off x="5799375" y="1199350"/>
            <a:ext cx="236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800">
                <a:solidFill>
                  <a:schemeClr val="dk2"/>
                </a:solidFill>
                <a:latin typeface="Roboto"/>
                <a:ea typeface="Roboto"/>
                <a:cs typeface="Roboto"/>
                <a:sym typeface="Roboto"/>
              </a:rPr>
              <a:t>KNeighborClassifier</a:t>
            </a:r>
            <a:endParaRPr b="1" sz="18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Evaluation results</a:t>
            </a:r>
            <a:endParaRPr/>
          </a:p>
        </p:txBody>
      </p:sp>
      <p:sp>
        <p:nvSpPr>
          <p:cNvPr id="182" name="Google Shape;182;p26"/>
          <p:cNvSpPr txBox="1"/>
          <p:nvPr/>
        </p:nvSpPr>
        <p:spPr>
          <a:xfrm>
            <a:off x="2220675" y="1199338"/>
            <a:ext cx="20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800">
                <a:solidFill>
                  <a:schemeClr val="dk2"/>
                </a:solidFill>
                <a:latin typeface="Roboto"/>
                <a:ea typeface="Roboto"/>
                <a:cs typeface="Roboto"/>
                <a:sym typeface="Roboto"/>
              </a:rPr>
              <a:t>SVC</a:t>
            </a:r>
            <a:endParaRPr b="1" sz="1800">
              <a:solidFill>
                <a:schemeClr val="dk2"/>
              </a:solidFill>
              <a:latin typeface="Roboto"/>
              <a:ea typeface="Roboto"/>
              <a:cs typeface="Roboto"/>
              <a:sym typeface="Roboto"/>
            </a:endParaRPr>
          </a:p>
        </p:txBody>
      </p:sp>
      <p:sp>
        <p:nvSpPr>
          <p:cNvPr id="183" name="Google Shape;183;p26"/>
          <p:cNvSpPr txBox="1"/>
          <p:nvPr/>
        </p:nvSpPr>
        <p:spPr>
          <a:xfrm>
            <a:off x="5342175" y="1199350"/>
            <a:ext cx="297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800">
                <a:solidFill>
                  <a:schemeClr val="dk2"/>
                </a:solidFill>
                <a:latin typeface="Roboto"/>
                <a:ea typeface="Roboto"/>
                <a:cs typeface="Roboto"/>
                <a:sym typeface="Roboto"/>
              </a:rPr>
              <a:t>GradientBoostingClassifier</a:t>
            </a:r>
            <a:endParaRPr b="1" sz="1800">
              <a:solidFill>
                <a:schemeClr val="dk2"/>
              </a:solidFill>
              <a:latin typeface="Roboto"/>
              <a:ea typeface="Roboto"/>
              <a:cs typeface="Roboto"/>
              <a:sym typeface="Roboto"/>
            </a:endParaRPr>
          </a:p>
        </p:txBody>
      </p:sp>
      <p:pic>
        <p:nvPicPr>
          <p:cNvPr id="184" name="Google Shape;184;p26"/>
          <p:cNvPicPr preferRelativeResize="0"/>
          <p:nvPr/>
        </p:nvPicPr>
        <p:blipFill>
          <a:blip r:embed="rId3">
            <a:alphaModFix/>
          </a:blip>
          <a:stretch>
            <a:fillRect/>
          </a:stretch>
        </p:blipFill>
        <p:spPr>
          <a:xfrm>
            <a:off x="823350" y="1842600"/>
            <a:ext cx="3093238" cy="1712199"/>
          </a:xfrm>
          <a:prstGeom prst="rect">
            <a:avLst/>
          </a:prstGeom>
          <a:noFill/>
          <a:ln>
            <a:noFill/>
          </a:ln>
        </p:spPr>
      </p:pic>
      <p:pic>
        <p:nvPicPr>
          <p:cNvPr id="185" name="Google Shape;185;p26"/>
          <p:cNvPicPr preferRelativeResize="0"/>
          <p:nvPr/>
        </p:nvPicPr>
        <p:blipFill>
          <a:blip r:embed="rId4">
            <a:alphaModFix/>
          </a:blip>
          <a:stretch>
            <a:fillRect/>
          </a:stretch>
        </p:blipFill>
        <p:spPr>
          <a:xfrm>
            <a:off x="5233700" y="1822825"/>
            <a:ext cx="3093250" cy="17494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Combining models</a:t>
            </a:r>
            <a:endParaRPr/>
          </a:p>
        </p:txBody>
      </p:sp>
      <p:sp>
        <p:nvSpPr>
          <p:cNvPr id="191" name="Google Shape;191;p27"/>
          <p:cNvSpPr txBox="1"/>
          <p:nvPr/>
        </p:nvSpPr>
        <p:spPr>
          <a:xfrm>
            <a:off x="1534875" y="1199338"/>
            <a:ext cx="20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800">
                <a:solidFill>
                  <a:schemeClr val="dk2"/>
                </a:solidFill>
                <a:latin typeface="Roboto"/>
                <a:ea typeface="Roboto"/>
                <a:cs typeface="Roboto"/>
                <a:sym typeface="Roboto"/>
              </a:rPr>
              <a:t>VotingClassifier</a:t>
            </a:r>
            <a:endParaRPr b="1" sz="1800">
              <a:solidFill>
                <a:schemeClr val="dk2"/>
              </a:solidFill>
              <a:latin typeface="Roboto"/>
              <a:ea typeface="Roboto"/>
              <a:cs typeface="Roboto"/>
              <a:sym typeface="Roboto"/>
            </a:endParaRPr>
          </a:p>
        </p:txBody>
      </p:sp>
      <p:sp>
        <p:nvSpPr>
          <p:cNvPr id="192" name="Google Shape;192;p27"/>
          <p:cNvSpPr txBox="1"/>
          <p:nvPr/>
        </p:nvSpPr>
        <p:spPr>
          <a:xfrm>
            <a:off x="5279575" y="1199350"/>
            <a:ext cx="2982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dk2"/>
                </a:solidFill>
                <a:latin typeface="Roboto"/>
                <a:ea typeface="Roboto"/>
                <a:cs typeface="Roboto"/>
                <a:sym typeface="Roboto"/>
              </a:rPr>
              <a:t>We fused logistic regression and gradient boosted trees to create a voting classifier. This new ensemble model enhanced precision and recall for activities 3 and 4, albeit resulting in a slight reduction in classification performance for activities 1 and 2.</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93" name="Google Shape;193;p27"/>
          <p:cNvPicPr preferRelativeResize="0"/>
          <p:nvPr/>
        </p:nvPicPr>
        <p:blipFill>
          <a:blip r:embed="rId3">
            <a:alphaModFix/>
          </a:blip>
          <a:stretch>
            <a:fillRect/>
          </a:stretch>
        </p:blipFill>
        <p:spPr>
          <a:xfrm>
            <a:off x="187700" y="1813451"/>
            <a:ext cx="4308837" cy="210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a:t>
            </a:r>
            <a:r>
              <a:rPr lang="zh-TW"/>
              <a:t>onfusion Matrix</a:t>
            </a:r>
            <a:endParaRPr/>
          </a:p>
        </p:txBody>
      </p:sp>
      <p:pic>
        <p:nvPicPr>
          <p:cNvPr id="199" name="Google Shape;199;p28"/>
          <p:cNvPicPr preferRelativeResize="0"/>
          <p:nvPr/>
        </p:nvPicPr>
        <p:blipFill>
          <a:blip r:embed="rId3">
            <a:alphaModFix/>
          </a:blip>
          <a:stretch>
            <a:fillRect/>
          </a:stretch>
        </p:blipFill>
        <p:spPr>
          <a:xfrm>
            <a:off x="775600" y="1335200"/>
            <a:ext cx="3796401" cy="2948351"/>
          </a:xfrm>
          <a:prstGeom prst="rect">
            <a:avLst/>
          </a:prstGeom>
          <a:noFill/>
          <a:ln>
            <a:noFill/>
          </a:ln>
        </p:spPr>
      </p:pic>
      <p:sp>
        <p:nvSpPr>
          <p:cNvPr id="200" name="Google Shape;200;p28"/>
          <p:cNvSpPr txBox="1"/>
          <p:nvPr/>
        </p:nvSpPr>
        <p:spPr>
          <a:xfrm>
            <a:off x="5279575" y="1199350"/>
            <a:ext cx="2982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dk2"/>
                </a:solidFill>
                <a:latin typeface="Roboto"/>
                <a:ea typeface="Roboto"/>
                <a:cs typeface="Roboto"/>
                <a:sym typeface="Roboto"/>
              </a:rPr>
              <a:t>We fused logistic regression and gradient boosted trees to create a voting classifier. This new ensemble model enhanced precision and recall for activities 3 and 4, albeit resulting in a slight reduction in classification performance for activities 1 and 2.</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201" name="Google Shape;201;p28"/>
          <p:cNvSpPr/>
          <p:nvPr/>
        </p:nvSpPr>
        <p:spPr>
          <a:xfrm>
            <a:off x="2280050" y="1206550"/>
            <a:ext cx="438900" cy="17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7" name="Google Shape;207;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zh-TW" sz="1400">
                <a:latin typeface="Nunito"/>
                <a:ea typeface="Nunito"/>
                <a:cs typeface="Nunito"/>
                <a:sym typeface="Nunito"/>
              </a:rPr>
              <a:t>We can group users based on the genre in their profiles and suggest courses that are popular within the same cluster.</a:t>
            </a:r>
            <a:endParaRPr sz="1400">
              <a:latin typeface="Nunito"/>
              <a:ea typeface="Nunito"/>
              <a:cs typeface="Nunito"/>
              <a:sym typeface="Nunito"/>
            </a:endParaRPr>
          </a:p>
          <a:p>
            <a:pPr indent="-317500" lvl="0" marL="457200" rtl="0" algn="l">
              <a:lnSpc>
                <a:spcPct val="100000"/>
              </a:lnSpc>
              <a:spcBef>
                <a:spcPts val="1000"/>
              </a:spcBef>
              <a:spcAft>
                <a:spcPts val="0"/>
              </a:spcAft>
              <a:buSzPts val="1400"/>
              <a:buChar char="●"/>
            </a:pPr>
            <a:r>
              <a:rPr lang="zh-TW" sz="1400">
                <a:latin typeface="Nunito"/>
                <a:ea typeface="Nunito"/>
                <a:cs typeface="Nunito"/>
                <a:sym typeface="Nunito"/>
              </a:rPr>
              <a:t>Applying PCA to user profile feature vectors can decrease dimensions, consequently reducing computational power requirements</a:t>
            </a:r>
            <a:endParaRPr sz="1400"/>
          </a:p>
          <a:p>
            <a:pPr indent="-317500" lvl="0" marL="457200" rtl="0" algn="l">
              <a:spcBef>
                <a:spcPts val="1000"/>
              </a:spcBef>
              <a:spcAft>
                <a:spcPts val="0"/>
              </a:spcAft>
              <a:buSzPts val="1400"/>
              <a:buChar char="●"/>
            </a:pPr>
            <a:r>
              <a:rPr lang="zh-TW" sz="1400"/>
              <a:t>The K-means method is preferred for our project.</a:t>
            </a:r>
            <a:endParaRPr sz="1400"/>
          </a:p>
          <a:p>
            <a:pPr indent="-317500" lvl="0" marL="457200" rtl="0" algn="l">
              <a:spcBef>
                <a:spcPts val="1000"/>
              </a:spcBef>
              <a:spcAft>
                <a:spcPts val="0"/>
              </a:spcAft>
              <a:buSzPts val="1400"/>
              <a:buChar char="●"/>
            </a:pPr>
            <a:r>
              <a:rPr lang="zh-TW" sz="1400"/>
              <a:t>We have the flexibility to fine-tune the number of recommended courses by adjusting the popular ratio parameter.</a:t>
            </a:r>
            <a:endParaRPr sz="1400"/>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13" name="Google Shape;213;p30"/>
          <p:cNvSpPr txBox="1"/>
          <p:nvPr>
            <p:ph idx="1" type="body"/>
          </p:nvPr>
        </p:nvSpPr>
        <p:spPr>
          <a:xfrm>
            <a:off x="1299975" y="918900"/>
            <a:ext cx="6730200" cy="3383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zh-TW" sz="1200"/>
              <a:t>Possible issues:</a:t>
            </a:r>
            <a:endParaRPr b="1" sz="1200"/>
          </a:p>
          <a:p>
            <a:pPr indent="-304800" lvl="0" marL="457200" rtl="0" algn="l">
              <a:lnSpc>
                <a:spcPct val="105000"/>
              </a:lnSpc>
              <a:spcBef>
                <a:spcPts val="1200"/>
              </a:spcBef>
              <a:spcAft>
                <a:spcPts val="0"/>
              </a:spcAft>
              <a:buSzPts val="1200"/>
              <a:buChar char="●"/>
            </a:pPr>
            <a:r>
              <a:rPr b="1" lang="zh-TW" sz="1200"/>
              <a:t>Lower accuracy/recall for activity </a:t>
            </a:r>
            <a:r>
              <a:rPr b="1" lang="zh-TW" sz="1200"/>
              <a:t>2, 3</a:t>
            </a:r>
            <a:r>
              <a:rPr b="1" lang="zh-TW" sz="1200"/>
              <a:t> prediction: </a:t>
            </a:r>
            <a:endParaRPr b="1" sz="1200"/>
          </a:p>
          <a:p>
            <a:pPr indent="0" lvl="0" marL="457200" rtl="0" algn="l">
              <a:lnSpc>
                <a:spcPct val="105000"/>
              </a:lnSpc>
              <a:spcBef>
                <a:spcPts val="0"/>
              </a:spcBef>
              <a:spcAft>
                <a:spcPts val="0"/>
              </a:spcAft>
              <a:buNone/>
            </a:pPr>
            <a:r>
              <a:rPr lang="zh-TW" sz="1200"/>
              <a:t>The accuracy and recall are almost one, except for predictions related to activity 2 and 3, where a decrease in performance is observed.</a:t>
            </a:r>
            <a:endParaRPr sz="1200"/>
          </a:p>
          <a:p>
            <a:pPr indent="-304800" lvl="0" marL="457200" rtl="0" algn="l">
              <a:lnSpc>
                <a:spcPct val="105000"/>
              </a:lnSpc>
              <a:spcBef>
                <a:spcPts val="1000"/>
              </a:spcBef>
              <a:spcAft>
                <a:spcPts val="1000"/>
              </a:spcAft>
              <a:buSzPts val="1200"/>
              <a:buChar char="●"/>
            </a:pPr>
            <a:r>
              <a:rPr b="1" lang="zh-TW" sz="1200"/>
              <a:t>Sensor functionality</a:t>
            </a:r>
            <a:r>
              <a:rPr b="1" lang="zh-TW" sz="1200"/>
              <a:t>: </a:t>
            </a:r>
            <a:r>
              <a:rPr lang="zh-TW" sz="1200"/>
              <a:t>The collected data exclusively originates from operational sensors, and data from malfunctioning sensors has been excluded.</a:t>
            </a:r>
            <a:endParaRPr b="1"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19" name="Google Shape;219;p31"/>
          <p:cNvSpPr txBox="1"/>
          <p:nvPr>
            <p:ph idx="1" type="body"/>
          </p:nvPr>
        </p:nvSpPr>
        <p:spPr>
          <a:xfrm>
            <a:off x="1308100" y="920325"/>
            <a:ext cx="6749700" cy="33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1200"/>
              <a:t>Possible solutions:</a:t>
            </a:r>
            <a:endParaRPr b="1" sz="1200"/>
          </a:p>
          <a:p>
            <a:pPr indent="-304800" lvl="0" marL="457200" rtl="0" algn="l">
              <a:lnSpc>
                <a:spcPct val="105000"/>
              </a:lnSpc>
              <a:spcBef>
                <a:spcPts val="1200"/>
              </a:spcBef>
              <a:spcAft>
                <a:spcPts val="0"/>
              </a:spcAft>
              <a:buSzPts val="1200"/>
              <a:buChar char="●"/>
            </a:pPr>
            <a:r>
              <a:rPr b="1" lang="zh-TW" sz="1200"/>
              <a:t>Lower accuracy/recall for activity 2, 3 prediction: </a:t>
            </a:r>
            <a:endParaRPr b="1" sz="1200"/>
          </a:p>
          <a:p>
            <a:pPr indent="0" lvl="0" marL="457200" rtl="0" algn="l">
              <a:lnSpc>
                <a:spcPct val="105000"/>
              </a:lnSpc>
              <a:spcBef>
                <a:spcPts val="0"/>
              </a:spcBef>
              <a:spcAft>
                <a:spcPts val="0"/>
              </a:spcAft>
              <a:buNone/>
            </a:pPr>
            <a:r>
              <a:rPr lang="zh-TW" sz="1200"/>
              <a:t>The data can be partitioned into two different dataset: one for instances with labels 2 and 3, and another for the remaining labels. Subsequently, we can train a dedicated model for predicting activities 2 and 3 and a separate model for the remaining activities. Combining the outputs of these specialized models is expected to yield improved results.</a:t>
            </a:r>
            <a:endParaRPr sz="1200"/>
          </a:p>
          <a:p>
            <a:pPr indent="-304800" lvl="0" marL="457200" rtl="0" algn="l">
              <a:lnSpc>
                <a:spcPct val="105000"/>
              </a:lnSpc>
              <a:spcBef>
                <a:spcPts val="1000"/>
              </a:spcBef>
              <a:spcAft>
                <a:spcPts val="1000"/>
              </a:spcAft>
              <a:buSzPts val="1200"/>
              <a:buChar char="●"/>
            </a:pPr>
            <a:r>
              <a:rPr b="1" lang="zh-TW" sz="1200"/>
              <a:t>Sensor functionality: </a:t>
            </a:r>
            <a:r>
              <a:rPr lang="zh-TW" sz="1200"/>
              <a:t>We should introduce a new label, such as 'Not Available,' to signify data originating from malfunctioning sensors. Subsequently, we can train a model with the capability to detect whether the sensors are operational or broken.</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 - Background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TW"/>
              <a:t>Smartphones have become indispensable in our daily lives. We aim to develop an app capable of monitoring human activities using the inertial sensors embedded in a waist-mounted smartphone. This app will serve to track exercise levels, detect falls, and identify periods of unconsciousness.</a:t>
            </a:r>
            <a:endParaRPr/>
          </a:p>
          <a:p>
            <a:pPr indent="0" lvl="0" marL="0" rtl="0" algn="l">
              <a:spcBef>
                <a:spcPts val="1200"/>
              </a:spcBef>
              <a:spcAft>
                <a:spcPts val="0"/>
              </a:spcAft>
              <a:buNone/>
            </a:pPr>
            <a:r>
              <a:rPr lang="zh-TW"/>
              <a:t>Our goal is to classify participants' activities into six categories: walking, walking upstairs, walking downstairs, sitting, standing, and laying. To achieve this, we will utilize the Human Activity Recognition with Smartphones database. This dataset is compiled from recordings of study participants who carried smartphones with embedded inertial sensors while engaging in various activities of daily living (ADL).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Appendix</a:t>
            </a:r>
            <a:endParaRPr sz="2150"/>
          </a:p>
        </p:txBody>
      </p:sp>
      <p:sp>
        <p:nvSpPr>
          <p:cNvPr id="225" name="Google Shape;225;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Data source: </a:t>
            </a:r>
            <a:r>
              <a:rPr lang="zh-TW" sz="1400" u="sng">
                <a:solidFill>
                  <a:schemeClr val="hlink"/>
                </a:solidFill>
                <a:hlinkClick r:id="rId3"/>
              </a:rPr>
              <a:t>https://cf-courses-data.s3.us.cloud-object-storage.appdomain.cloud/IBM-ML241EN-SkillsNetwork/labs/datasets/Human_Activity_Recognition_Using_Smartphones_Data.csv</a:t>
            </a:r>
            <a:endParaRPr sz="1400"/>
          </a:p>
          <a:p>
            <a:pPr indent="0" lvl="0" marL="0" rtl="0" algn="l">
              <a:spcBef>
                <a:spcPts val="1200"/>
              </a:spcBef>
              <a:spcAft>
                <a:spcPts val="0"/>
              </a:spcAft>
              <a:buNone/>
            </a:pPr>
            <a:r>
              <a:rPr lang="zh-TW" sz="1400"/>
              <a:t>Courses:  </a:t>
            </a:r>
            <a:endParaRPr sz="1400"/>
          </a:p>
          <a:p>
            <a:pPr indent="0" lvl="0" marL="0" rtl="0" algn="l">
              <a:spcBef>
                <a:spcPts val="0"/>
              </a:spcBef>
              <a:spcAft>
                <a:spcPts val="0"/>
              </a:spcAft>
              <a:buNone/>
            </a:pPr>
            <a:r>
              <a:rPr lang="zh-TW" sz="1400" u="sng">
                <a:solidFill>
                  <a:schemeClr val="hlink"/>
                </a:solidFill>
                <a:hlinkClick r:id="rId4"/>
              </a:rPr>
              <a:t>https://www.coursera.org/learn/supervised-machine-learning-classification/home</a:t>
            </a:r>
            <a:endParaRPr sz="1400"/>
          </a:p>
          <a:p>
            <a:pPr indent="0" lvl="0" marL="0" rtl="0" algn="l">
              <a:spcBef>
                <a:spcPts val="0"/>
              </a:spcBef>
              <a:spcAft>
                <a:spcPts val="0"/>
              </a:spcAft>
              <a:buNone/>
            </a:pPr>
            <a:r>
              <a:t/>
            </a:r>
            <a:endParaRPr sz="1400" u="sng">
              <a:solidFill>
                <a:schemeClr val="hlink"/>
              </a:solidFill>
            </a:endParaRPr>
          </a:p>
          <a:p>
            <a:pPr indent="0" lvl="0" marL="0" rtl="0" algn="l">
              <a:spcBef>
                <a:spcPts val="0"/>
              </a:spcBef>
              <a:spcAft>
                <a:spcPts val="0"/>
              </a:spcAft>
              <a:buNone/>
            </a:pPr>
            <a:r>
              <a:rPr lang="zh-TW" sz="1400"/>
              <a:t>Jupyter notebook: </a:t>
            </a:r>
            <a:endParaRPr sz="1400"/>
          </a:p>
          <a:p>
            <a:pPr indent="0" lvl="0" marL="0" rtl="0" algn="l">
              <a:spcBef>
                <a:spcPts val="0"/>
              </a:spcBef>
              <a:spcAft>
                <a:spcPts val="0"/>
              </a:spcAft>
              <a:buNone/>
            </a:pPr>
            <a:r>
              <a:rPr lang="zh-TW" sz="1400" u="sng">
                <a:solidFill>
                  <a:schemeClr val="hlink"/>
                </a:solidFill>
                <a:hlinkClick r:id="rId5"/>
              </a:rPr>
              <a:t>https://github.com/r95222023/IBM-Machine-Learning-Professional-Certificate/tree/main/Supervised%20Machine%20Learning%20-%20Classification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 - Challenges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zh-TW" sz="1300"/>
              <a:t>Data Quality and Variability:</a:t>
            </a:r>
            <a:r>
              <a:rPr lang="zh-TW" sz="1300"/>
              <a:t> The quality and variability of sensor data collected from wearable smartphones can significantly impact the model's performance. Variations in user behavior, device placement, and environmental conditions may introduce noise and affect the accuracy of motion classification.</a:t>
            </a:r>
            <a:endParaRPr sz="1300"/>
          </a:p>
          <a:p>
            <a:pPr indent="-311150" lvl="0" marL="457200" rtl="0" algn="l">
              <a:spcBef>
                <a:spcPts val="1000"/>
              </a:spcBef>
              <a:spcAft>
                <a:spcPts val="0"/>
              </a:spcAft>
              <a:buSzPts val="1300"/>
              <a:buChar char="●"/>
            </a:pPr>
            <a:r>
              <a:rPr b="1" lang="zh-TW" sz="1300"/>
              <a:t>Model Generalization Across Users:</a:t>
            </a:r>
            <a:r>
              <a:rPr lang="zh-TW" sz="1300"/>
              <a:t> Users have diverse walking patterns, body sizes, and device placements. Achieving a model that generalizes well across different users is challenging, as individual variations can lead to overfitting or underfitting issues.</a:t>
            </a:r>
            <a:endParaRPr sz="1300"/>
          </a:p>
          <a:p>
            <a:pPr indent="-311150" lvl="0" marL="457200" rtl="0" algn="l">
              <a:spcBef>
                <a:spcPts val="1000"/>
              </a:spcBef>
              <a:spcAft>
                <a:spcPts val="0"/>
              </a:spcAft>
              <a:buSzPts val="1300"/>
              <a:buChar char="●"/>
            </a:pPr>
            <a:r>
              <a:rPr b="1" lang="zh-TW" sz="1300"/>
              <a:t>Real-time Inference: </a:t>
            </a:r>
            <a:r>
              <a:rPr lang="zh-TW" sz="1300"/>
              <a:t>Real-time classification of human activities while managing power consumption on a wearable device is a critical challenge. The app needs to efficiently process sensor data, make predictions promptly, and operate within the constraints of limited battery resources.</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 - Transfer Learning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zh-TW" sz="1300"/>
              <a:t>Data Quality and Variability:</a:t>
            </a:r>
            <a:r>
              <a:rPr lang="zh-TW" sz="1300"/>
              <a:t> The quality and variability of sensor data collected from wearable smartphones can significantly impact the model's performance. Variations in user behavior, device placement, and environmental conditions may introduce noise and affect the accuracy of motion classification.</a:t>
            </a:r>
            <a:endParaRPr sz="1300"/>
          </a:p>
          <a:p>
            <a:pPr indent="-311150" lvl="0" marL="457200" rtl="0" algn="l">
              <a:spcBef>
                <a:spcPts val="1000"/>
              </a:spcBef>
              <a:spcAft>
                <a:spcPts val="0"/>
              </a:spcAft>
              <a:buSzPts val="1300"/>
              <a:buChar char="●"/>
            </a:pPr>
            <a:r>
              <a:rPr b="1" lang="zh-TW" sz="1300"/>
              <a:t>Model Generalization Across Users:</a:t>
            </a:r>
            <a:r>
              <a:rPr lang="zh-TW" sz="1300"/>
              <a:t> Users have diverse walking patterns, body sizes, and device placements. Achieving a model that generalizes well across different users is challenging, as individual variations can lead to overfitting or underfitting issues.</a:t>
            </a:r>
            <a:endParaRPr sz="1300"/>
          </a:p>
          <a:p>
            <a:pPr indent="-311150" lvl="0" marL="457200" rtl="0" algn="l">
              <a:spcBef>
                <a:spcPts val="1000"/>
              </a:spcBef>
              <a:spcAft>
                <a:spcPts val="0"/>
              </a:spcAft>
              <a:buSzPts val="1300"/>
              <a:buChar char="●"/>
            </a:pPr>
            <a:r>
              <a:rPr b="1" lang="zh-TW" sz="1300"/>
              <a:t>Real-time Inference: </a:t>
            </a:r>
            <a:r>
              <a:rPr lang="zh-TW" sz="1300"/>
              <a:t>Real-time classification of human activities while managing power consumption on a wearable device is a critical challenge. The app needs to efficiently process sensor data, make predictions promptly, and operate within the constraints of limited battery resources.</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7"/>
          <p:cNvSpPr txBox="1"/>
          <p:nvPr>
            <p:ph idx="12" type="sldNum"/>
          </p:nvPr>
        </p:nvSpPr>
        <p:spPr>
          <a:xfrm>
            <a:off x="6354343" y="34974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sp>
        <p:nvSpPr>
          <p:cNvPr id="111" name="Google Shape;111;p17"/>
          <p:cNvSpPr txBox="1"/>
          <p:nvPr/>
        </p:nvSpPr>
        <p:spPr>
          <a:xfrm>
            <a:off x="392451" y="556388"/>
            <a:ext cx="7897500" cy="411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B49CB"/>
              </a:buClr>
              <a:buSzPts val="3000"/>
              <a:buFont typeface="Arial"/>
              <a:buNone/>
            </a:pPr>
            <a:r>
              <a:rPr lang="zh-TW" sz="2700">
                <a:solidFill>
                  <a:schemeClr val="dk1"/>
                </a:solidFill>
              </a:rPr>
              <a:t>Machine Learning Workflow</a:t>
            </a:r>
            <a:endParaRPr sz="2700">
              <a:solidFill>
                <a:schemeClr val="dk1"/>
              </a:solidFill>
            </a:endParaRPr>
          </a:p>
        </p:txBody>
      </p:sp>
      <p:pic>
        <p:nvPicPr>
          <p:cNvPr id="112" name="Google Shape;112;p17"/>
          <p:cNvPicPr preferRelativeResize="0"/>
          <p:nvPr/>
        </p:nvPicPr>
        <p:blipFill>
          <a:blip r:embed="rId3">
            <a:alphaModFix/>
          </a:blip>
          <a:stretch>
            <a:fillRect/>
          </a:stretch>
        </p:blipFill>
        <p:spPr>
          <a:xfrm>
            <a:off x="502669" y="1183481"/>
            <a:ext cx="8222449" cy="37579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Exploratory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1500"/>
              </a:spcBef>
              <a:spcAft>
                <a:spcPts val="0"/>
              </a:spcAft>
              <a:buSzPts val="1600"/>
              <a:buFont typeface="Arial"/>
              <a:buChar char="●"/>
            </a:pPr>
            <a:r>
              <a:rPr lang="zh-TW" sz="1600">
                <a:latin typeface="Arial"/>
                <a:ea typeface="Arial"/>
                <a:cs typeface="Arial"/>
                <a:sym typeface="Arial"/>
              </a:rPr>
              <a:t>Statistical Overview</a:t>
            </a:r>
            <a:endParaRPr sz="1600">
              <a:latin typeface="Arial"/>
              <a:ea typeface="Arial"/>
              <a:cs typeface="Arial"/>
              <a:sym typeface="Arial"/>
            </a:endParaRPr>
          </a:p>
          <a:p>
            <a:pPr indent="-330200" lvl="0" marL="457200" rtl="0" algn="l">
              <a:spcBef>
                <a:spcPts val="1000"/>
              </a:spcBef>
              <a:spcAft>
                <a:spcPts val="0"/>
              </a:spcAft>
              <a:buSzPts val="1600"/>
              <a:buFont typeface="Arial"/>
              <a:buChar char="●"/>
            </a:pPr>
            <a:r>
              <a:rPr lang="zh-TW" sz="1600">
                <a:latin typeface="Arial"/>
                <a:ea typeface="Arial"/>
                <a:cs typeface="Arial"/>
                <a:sym typeface="Arial"/>
              </a:rPr>
              <a:t>Key feature Identification</a:t>
            </a:r>
            <a:endParaRPr sz="1600">
              <a:latin typeface="Arial"/>
              <a:ea typeface="Arial"/>
              <a:cs typeface="Arial"/>
              <a:sym typeface="Arial"/>
            </a:endParaRPr>
          </a:p>
          <a:p>
            <a:pPr indent="-330200" lvl="0" marL="457200" rtl="0" algn="l">
              <a:spcBef>
                <a:spcPts val="1000"/>
              </a:spcBef>
              <a:spcAft>
                <a:spcPts val="0"/>
              </a:spcAft>
              <a:buSzPts val="1600"/>
              <a:buFont typeface="Arial"/>
              <a:buChar char="●"/>
            </a:pPr>
            <a:r>
              <a:rPr lang="zh-TW" sz="1600">
                <a:latin typeface="Arial"/>
                <a:ea typeface="Arial"/>
                <a:cs typeface="Arial"/>
                <a:sym typeface="Arial"/>
              </a:rPr>
              <a:t>Find Popular Activities</a:t>
            </a:r>
            <a:endParaRPr sz="1600">
              <a:latin typeface="Arial"/>
              <a:ea typeface="Arial"/>
              <a:cs typeface="Arial"/>
              <a:sym typeface="Arial"/>
            </a:endParaRPr>
          </a:p>
          <a:p>
            <a:pPr indent="-330200" lvl="0" marL="457200" rtl="0" algn="l">
              <a:spcBef>
                <a:spcPts val="1000"/>
              </a:spcBef>
              <a:spcAft>
                <a:spcPts val="0"/>
              </a:spcAft>
              <a:buSzPts val="1600"/>
              <a:buFont typeface="Arial"/>
              <a:buChar char="●"/>
            </a:pPr>
            <a:r>
              <a:rPr lang="zh-TW" sz="1600">
                <a:latin typeface="Arial"/>
                <a:ea typeface="Arial"/>
                <a:cs typeface="Arial"/>
                <a:sym typeface="Arial"/>
              </a:rPr>
              <a:t>Summary Statistics and Visualizations for the data</a:t>
            </a:r>
            <a:endParaRPr sz="16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Columns/Features of the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1238475" y="1174963"/>
            <a:ext cx="6667051" cy="2681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Examine the breakdown of activities</a:t>
            </a:r>
            <a:endParaRPr/>
          </a:p>
        </p:txBody>
      </p:sp>
      <p:pic>
        <p:nvPicPr>
          <p:cNvPr id="130" name="Google Shape;130;p20"/>
          <p:cNvPicPr preferRelativeResize="0"/>
          <p:nvPr/>
        </p:nvPicPr>
        <p:blipFill>
          <a:blip r:embed="rId3">
            <a:alphaModFix/>
          </a:blip>
          <a:stretch>
            <a:fillRect/>
          </a:stretch>
        </p:blipFill>
        <p:spPr>
          <a:xfrm>
            <a:off x="1295400" y="1331125"/>
            <a:ext cx="3782800" cy="2789075"/>
          </a:xfrm>
          <a:prstGeom prst="rect">
            <a:avLst/>
          </a:prstGeom>
          <a:noFill/>
          <a:ln>
            <a:noFill/>
          </a:ln>
        </p:spPr>
      </p:pic>
      <p:sp>
        <p:nvSpPr>
          <p:cNvPr id="131" name="Google Shape;131;p20"/>
          <p:cNvSpPr txBox="1"/>
          <p:nvPr/>
        </p:nvSpPr>
        <p:spPr>
          <a:xfrm>
            <a:off x="5593875" y="1760750"/>
            <a:ext cx="23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The activity </a:t>
            </a:r>
            <a:r>
              <a:rPr lang="zh-TW" sz="1800">
                <a:solidFill>
                  <a:schemeClr val="dk2"/>
                </a:solidFill>
                <a:latin typeface="Roboto"/>
                <a:ea typeface="Roboto"/>
                <a:cs typeface="Roboto"/>
                <a:sym typeface="Roboto"/>
              </a:rPr>
              <a:t>labels</a:t>
            </a:r>
            <a:r>
              <a:rPr lang="zh-TW" sz="1800">
                <a:solidFill>
                  <a:schemeClr val="dk2"/>
                </a:solidFill>
                <a:latin typeface="Roboto"/>
                <a:ea typeface="Roboto"/>
                <a:cs typeface="Roboto"/>
                <a:sym typeface="Roboto"/>
              </a:rPr>
              <a:t> are relatively balanced</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a:t>
            </a:r>
            <a:r>
              <a:rPr lang="zh-TW"/>
              <a:t>orrelations</a:t>
            </a:r>
            <a:endParaRPr/>
          </a:p>
        </p:txBody>
      </p:sp>
      <p:pic>
        <p:nvPicPr>
          <p:cNvPr id="137" name="Google Shape;137;p21"/>
          <p:cNvPicPr preferRelativeResize="0"/>
          <p:nvPr/>
        </p:nvPicPr>
        <p:blipFill>
          <a:blip r:embed="rId3">
            <a:alphaModFix/>
          </a:blip>
          <a:stretch>
            <a:fillRect/>
          </a:stretch>
        </p:blipFill>
        <p:spPr>
          <a:xfrm>
            <a:off x="710275" y="1230325"/>
            <a:ext cx="4816924" cy="3093999"/>
          </a:xfrm>
          <a:prstGeom prst="rect">
            <a:avLst/>
          </a:prstGeom>
          <a:noFill/>
          <a:ln>
            <a:noFill/>
          </a:ln>
        </p:spPr>
      </p:pic>
      <p:sp>
        <p:nvSpPr>
          <p:cNvPr id="138" name="Google Shape;138;p21"/>
          <p:cNvSpPr txBox="1"/>
          <p:nvPr/>
        </p:nvSpPr>
        <p:spPr>
          <a:xfrm>
            <a:off x="5962800" y="1509750"/>
            <a:ext cx="3181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Plotting a correlation matrix is impractical due to the extensive number of features, exceeding 500. However, we can identify those that are most correlated.</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