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IBM Plex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49510B-4952-4A84-B414-657EA9592732}">
  <a:tblStyle styleId="{AB49510B-4952-4A84-B414-657EA959273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Mono-bold.fntdata"/><Relationship Id="rId20" Type="http://schemas.openxmlformats.org/officeDocument/2006/relationships/slide" Target="slides/slide14.xml"/><Relationship Id="rId42" Type="http://schemas.openxmlformats.org/officeDocument/2006/relationships/font" Target="fonts/IBMPlexMono-boldItalic.fntdata"/><Relationship Id="rId41" Type="http://schemas.openxmlformats.org/officeDocument/2006/relationships/font" Target="fonts/IBMPlexMon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IBMPlexMon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63b6d6e7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63b6d6e7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63b6d6e7b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63b6d6e7b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Data augmentation presents a cost-effective and efficient method for enhancing the performance and precision of machine learning models, especially in situations with limited data availability. To boost the representation of the "cat" class, one can replicate cat images and mirror them horizontally. Additional modifications, such as rotation, cropping, and translation, can also be applied.</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zh-TW" sz="1200">
                <a:solidFill>
                  <a:srgbClr val="434343"/>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 Furthermore, simulating varying weather conditions by adjusting image brightness can contribute to the generation of augmented data, offering the model exposure to diverse environmental factors.</a:t>
            </a:r>
            <a:endParaRPr sz="1200">
              <a:solidFill>
                <a:srgbClr val="434343"/>
              </a:solidFill>
              <a:latin typeface="Roboto"/>
              <a:ea typeface="Roboto"/>
              <a:cs typeface="Roboto"/>
              <a:sym typeface="Roboto"/>
            </a:endParaRPr>
          </a:p>
          <a:p>
            <a:pPr indent="0" lvl="0" marL="0" rtl="0" algn="l">
              <a:spcBef>
                <a:spcPts val="0"/>
              </a:spcBef>
              <a:spcAft>
                <a:spcPts val="0"/>
              </a:spcAft>
              <a:buNone/>
            </a:pPr>
            <a:r>
              <a:t/>
            </a:r>
            <a:endParaRPr sz="1200">
              <a:solidFill>
                <a:srgbClr val="43434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63b6d6e7b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63b6d6e7b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Next, w</a:t>
            </a:r>
            <a:r>
              <a:rPr lang="zh-TW"/>
              <a:t>e choose ResNet, pre-trained on ImageNet, an extensive image dataset consisting of over 14 million images spanning thousands of categories.</a:t>
            </a:r>
            <a:endParaRPr/>
          </a:p>
          <a:p>
            <a:pPr indent="0" lvl="0" marL="0" rtl="0" algn="l">
              <a:spcBef>
                <a:spcPts val="0"/>
              </a:spcBef>
              <a:spcAft>
                <a:spcPts val="0"/>
              </a:spcAft>
              <a:buNone/>
            </a:pPr>
            <a:r>
              <a:rPr lang="zh-TW"/>
              <a:t>Keras makes available several models that have been pre-trained on this dataset here.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32b8de6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32b8de6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b32b8de6d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b32b8de6d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63b6d6e7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63b6d6e7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63b6d6e7b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63b6d6e7b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050">
                <a:solidFill>
                  <a:schemeClr val="dk1"/>
                </a:solidFill>
              </a:rPr>
              <a:t>The parameters from ResNet are frozen, allowing only the last layer to be trainable. Therefore, the total number of trainable parameters is equal to twice the number of nodes in the last layer (2 * 2048), resulting in 4096 parameters.</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Clr>
                <a:schemeClr val="dk1"/>
              </a:buClr>
              <a:buSzPts val="1100"/>
              <a:buFont typeface="Arial"/>
              <a:buNone/>
            </a:pPr>
            <a:r>
              <a:rPr lang="zh-TW" sz="1050">
                <a:solidFill>
                  <a:schemeClr val="dk1"/>
                </a:solidFill>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50">
              <a:solidFill>
                <a:schemeClr val="dk1"/>
              </a:solidFill>
            </a:endParaRPr>
          </a:p>
          <a:p>
            <a:pPr indent="0" lvl="0" marL="0" rtl="0" algn="l">
              <a:spcBef>
                <a:spcPts val="0"/>
              </a:spcBef>
              <a:spcAft>
                <a:spcPts val="0"/>
              </a:spcAft>
              <a:buClr>
                <a:schemeClr val="dk1"/>
              </a:buClr>
              <a:buSzPts val="1100"/>
              <a:buFont typeface="Arial"/>
              <a:buNone/>
            </a:pPr>
            <a:r>
              <a:t/>
            </a:r>
            <a:endParaRPr sz="1050">
              <a:solidFill>
                <a:schemeClr val="dk1"/>
              </a:solidFill>
            </a:endParaRPr>
          </a:p>
          <a:p>
            <a:pPr indent="0" lvl="0" marL="0" rtl="0" algn="l">
              <a:spcBef>
                <a:spcPts val="0"/>
              </a:spcBef>
              <a:spcAft>
                <a:spcPts val="0"/>
              </a:spcAft>
              <a:buNone/>
            </a:pPr>
            <a:r>
              <a:t/>
            </a:r>
            <a:endParaRPr sz="105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63b6d6e7b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63b6d6e7b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displayed validation accuracy </a:t>
            </a:r>
            <a:r>
              <a:rPr lang="zh-TW"/>
              <a:t>may </a:t>
            </a:r>
            <a:r>
              <a:rPr lang="zh-TW"/>
              <a:t>appear significantly better than the training accuracy </a:t>
            </a:r>
            <a:r>
              <a:rPr lang="zh-TW"/>
              <a:t>during this stage, which might be initially perplexing.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This discrepancy arises because the training accuracy is computed at various intervals as the neural network undergoes improvement (the numbers in the convolutions were being updated to make the model more accurate). When the model encounters the initial training images, the weights haven't undergone extensive training or improvement yet, impacting the initial training accuracy calculation. These initial results are then averaged into the overall measure.</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In contrast, validation loss and accuracy metrics are calculated after the model has processed the entire dataset. At this point, the network has undergone complete training, resulting in the calculation of these scores.</a:t>
            </a:r>
            <a:endParaRPr/>
          </a:p>
          <a:p>
            <a:pPr indent="0" lvl="0" marL="0" rtl="0" algn="l">
              <a:spcBef>
                <a:spcPts val="0"/>
              </a:spcBef>
              <a:spcAft>
                <a:spcPts val="0"/>
              </a:spcAft>
              <a:buNone/>
            </a:pPr>
            <a:r>
              <a:rPr lang="zh-TW"/>
              <a:t>While this difference can be puzzling at first, it is not a significant concern in practice, and it is typically not a cause for worry.</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After implementing data augmentation, we observed improved results using the same training data.</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63b6d6e7b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663b6d6e7b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663b6d6e7b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663b6d6e7b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zh-TW" sz="1050">
                <a:solidFill>
                  <a:schemeClr val="dk1"/>
                </a:solidFill>
              </a:rPr>
              <a:t>The training and validation accuracies are 70% and 85%, respectively. Similar to the previously shown results, the displayed validation accuracy appears notably better than the training accuracy for the same reasons. While the accuracy may be lower than the previous model, it still surpasses a random guess (50%), indicating the efficacy of transfer learning.</a:t>
            </a:r>
            <a:endParaRPr sz="105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663b6d6e7b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663b6d6e7b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The accuracy on training and validation data are 70% and 85% respectively.</a:t>
            </a:r>
            <a:endParaRPr>
              <a:solidFill>
                <a:schemeClr val="dk1"/>
              </a:solidFill>
            </a:endParaRPr>
          </a:p>
          <a:p>
            <a:pPr indent="0" lvl="0" marL="0" rtl="0" algn="l">
              <a:spcBef>
                <a:spcPts val="0"/>
              </a:spcBef>
              <a:spcAft>
                <a:spcPts val="0"/>
              </a:spcAft>
              <a:buNone/>
            </a:pPr>
            <a:r>
              <a:rPr lang="zh-TW">
                <a:solidFill>
                  <a:schemeClr val="dk1"/>
                </a:solidFill>
              </a:rPr>
              <a:t>The displayed validation accuracy appear significantly better than the training accuracy as showed previously,  where the same reason apply.</a:t>
            </a:r>
            <a:endParaRPr>
              <a:solidFill>
                <a:schemeClr val="dk1"/>
              </a:solidFill>
            </a:endParaRPr>
          </a:p>
          <a:p>
            <a:pPr indent="0" lvl="0" marL="0" rtl="0" algn="l">
              <a:spcBef>
                <a:spcPts val="0"/>
              </a:spcBef>
              <a:spcAft>
                <a:spcPts val="0"/>
              </a:spcAft>
              <a:buNone/>
            </a:pPr>
            <a:r>
              <a:rPr lang="zh-TW">
                <a:solidFill>
                  <a:schemeClr val="dk1"/>
                </a:solidFill>
              </a:rPr>
              <a:t>Although the accuracy seems lower than the previous one, it is still considerably higher than a random guess (50%), which shows that transfer learning works well.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63b6d6e7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63b6d6e7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zh-TW">
                <a:solidFill>
                  <a:schemeClr val="dk1"/>
                </a:solidFill>
              </a:rPr>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b32b8de6d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b32b8de6d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We have evaluated two well-known pre-trained models, ResNet50 and Xception. The "Random" classifier, operating as a completely random predictor, generates predictions with a 50/50 split between rural and urban classes.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For ResNet, the accuracy on the training and validation data is approximately 90% and 100%, respectively, raising concerns about potential overfitting. It is anticipated that the accuracy for ResNet will decrease with an increase in the training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For Xception, the accuracy on the training and validation data is approximately 71% and 85%, respectively. While this accuracy might seem lower than ResNet, it significantly surpasses a random guess (50%), showcasing the efficacy of transfer learning. Given the relatively small size of the training dataset, an improvement in accuracy is anticipated with an increase in training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Nevertheless, the performance achieved is quite remarkable considering the limited size of the dataset.</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63b6d6e7b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63b6d6e7b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663b6d6e7b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663b6d6e7b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663b6d6e7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663b6d6e7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63b6d6e7b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63b6d6e7b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63b6d6e7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63b6d6e7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63b6d6e7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63b6d6e7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63b6d6e7b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63b6d6e7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63b6d6e7b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63b6d6e7b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63b6d6e7b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63b6d6e7b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3a093d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3a093d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32b8de6d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32b8de6d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t>The dataset is divided into training data, comprising 36 images for each urban and rural scene, and a test set, which incorporates 10 images for each category. The labeling is based on the directory names of the respective image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keras.io/api/applications/" TargetMode="External"/><Relationship Id="rId4" Type="http://schemas.openxmlformats.org/officeDocument/2006/relationships/hyperlink" Target="https://keras.io/api/applications/xception" TargetMode="External"/><Relationship Id="rId11" Type="http://schemas.openxmlformats.org/officeDocument/2006/relationships/hyperlink" Target="https://keras.io/api/applications/inceptionv3" TargetMode="External"/><Relationship Id="rId10" Type="http://schemas.openxmlformats.org/officeDocument/2006/relationships/hyperlink" Target="https://keras.io/api/applications/resnet/#resnet101v2-function" TargetMode="External"/><Relationship Id="rId9" Type="http://schemas.openxmlformats.org/officeDocument/2006/relationships/hyperlink" Target="https://keras.io/api/applications/resnet/#resnet101-function" TargetMode="External"/><Relationship Id="rId5" Type="http://schemas.openxmlformats.org/officeDocument/2006/relationships/hyperlink" Target="https://keras.io/api/applications/vgg/#vgg16-function" TargetMode="External"/><Relationship Id="rId6" Type="http://schemas.openxmlformats.org/officeDocument/2006/relationships/hyperlink" Target="https://keras.io/api/applications/vgg/#vgg19-function" TargetMode="External"/><Relationship Id="rId7" Type="http://schemas.openxmlformats.org/officeDocument/2006/relationships/hyperlink" Target="https://keras.io/api/applications/resnet/#resnet50-function" TargetMode="External"/><Relationship Id="rId8" Type="http://schemas.openxmlformats.org/officeDocument/2006/relationships/hyperlink" Target="https://keras.io/api/applications/resnet/#resnet50v2-func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kaggle.com/datasets/dansbecker/urban-and-rural-photos" TargetMode="External"/><Relationship Id="rId4" Type="http://schemas.openxmlformats.org/officeDocument/2006/relationships/hyperlink" Target="https://keras.io/api/applications/" TargetMode="External"/><Relationship Id="rId5" Type="http://schemas.openxmlformats.org/officeDocument/2006/relationships/hyperlink" Target="https://www.coursera.org/learn/deep-learning-reinforcement-learning/home/week/1" TargetMode="External"/><Relationship Id="rId6" Type="http://schemas.openxmlformats.org/officeDocument/2006/relationships/hyperlink" Target="https://github.com/r95222023/IBM-Machine-Learning-Professional-Certificate/tree/main/Deep%20Learning%20and%20Reinforcement%20Learn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1.jpg"/><Relationship Id="rId10" Type="http://schemas.openxmlformats.org/officeDocument/2006/relationships/image" Target="../media/image3.jpg"/><Relationship Id="rId9" Type="http://schemas.openxmlformats.org/officeDocument/2006/relationships/image" Target="../media/image19.jpg"/><Relationship Id="rId5" Type="http://schemas.openxmlformats.org/officeDocument/2006/relationships/image" Target="../media/image5.jpg"/><Relationship Id="rId6" Type="http://schemas.openxmlformats.org/officeDocument/2006/relationships/image" Target="../media/image7.jpg"/><Relationship Id="rId7" Type="http://schemas.openxmlformats.org/officeDocument/2006/relationships/image" Target="../media/image4.jpg"/><Relationship Id="rId8"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Urban Area Detection System</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zh-TW"/>
              <a:t>with </a:t>
            </a:r>
            <a:r>
              <a:rPr lang="zh-TW"/>
              <a:t>Transfer Learning</a:t>
            </a:r>
            <a:endParaRPr/>
          </a:p>
        </p:txBody>
      </p:sp>
      <p:sp>
        <p:nvSpPr>
          <p:cNvPr id="87" name="Google Shape;87;p13"/>
          <p:cNvSpPr txBox="1"/>
          <p:nvPr/>
        </p:nvSpPr>
        <p:spPr>
          <a:xfrm>
            <a:off x="5850674" y="3705500"/>
            <a:ext cx="1675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a:solidFill>
                  <a:srgbClr val="FFFFFF"/>
                </a:solidFill>
              </a:rPr>
              <a:t>Bo-Yan Huang</a:t>
            </a:r>
            <a:endParaRPr>
              <a:solidFill>
                <a:srgbClr val="FFFFFF"/>
              </a:solidFill>
            </a:endParaRPr>
          </a:p>
          <a:p>
            <a:pPr indent="0" lvl="0" marL="0" marR="0" rtl="0" algn="l">
              <a:spcBef>
                <a:spcPts val="0"/>
              </a:spcBef>
              <a:spcAft>
                <a:spcPts val="0"/>
              </a:spcAft>
              <a:buNone/>
            </a:pPr>
            <a:r>
              <a:rPr lang="zh-TW">
                <a:solidFill>
                  <a:srgbClr val="FFFFFF"/>
                </a:solidFill>
              </a:rPr>
              <a:t>2024 1/16</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Data augmentation</a:t>
            </a:r>
            <a:endParaRPr/>
          </a:p>
        </p:txBody>
      </p:sp>
      <p:pic>
        <p:nvPicPr>
          <p:cNvPr id="186" name="Google Shape;186;p22"/>
          <p:cNvPicPr preferRelativeResize="0"/>
          <p:nvPr/>
        </p:nvPicPr>
        <p:blipFill>
          <a:blip r:embed="rId3">
            <a:alphaModFix/>
          </a:blip>
          <a:stretch>
            <a:fillRect/>
          </a:stretch>
        </p:blipFill>
        <p:spPr>
          <a:xfrm>
            <a:off x="3256475" y="1219363"/>
            <a:ext cx="5191100" cy="2704775"/>
          </a:xfrm>
          <a:prstGeom prst="rect">
            <a:avLst/>
          </a:prstGeom>
          <a:noFill/>
          <a:ln>
            <a:noFill/>
          </a:ln>
        </p:spPr>
      </p:pic>
      <p:sp>
        <p:nvSpPr>
          <p:cNvPr id="187" name="Google Shape;187;p22"/>
          <p:cNvSpPr txBox="1"/>
          <p:nvPr/>
        </p:nvSpPr>
        <p:spPr>
          <a:xfrm>
            <a:off x="505850" y="1219350"/>
            <a:ext cx="2699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Data augmentation is a low-cost and effective approach to improving the performance and accuracy of machine learning models in data-constrained scenarios.</a:t>
            </a:r>
            <a:endParaRPr sz="1200">
              <a:solidFill>
                <a:schemeClr val="dk2"/>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In our specific scenario, unrestricted rotation is not feasible due to the necessity for the building to maintain an upright appearance. Nevertheless, horizontal flipping and cropping remains a viable option.</a:t>
            </a:r>
            <a:endParaRPr sz="12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Pre-trained Models</a:t>
            </a:r>
            <a:endParaRPr/>
          </a:p>
        </p:txBody>
      </p:sp>
      <p:sp>
        <p:nvSpPr>
          <p:cNvPr id="193" name="Google Shape;193;p23"/>
          <p:cNvSpPr txBox="1"/>
          <p:nvPr>
            <p:ph idx="1" type="body"/>
          </p:nvPr>
        </p:nvSpPr>
        <p:spPr>
          <a:xfrm>
            <a:off x="5245275" y="1717350"/>
            <a:ext cx="3725700" cy="17088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zh-TW" sz="1400"/>
              <a:t>Keras Applications offer pre-trained deep learning models with accompanying weights. These models serve various purposes, including prediction, feature extraction, and fine-tuning.</a:t>
            </a:r>
            <a:endParaRPr sz="1400"/>
          </a:p>
          <a:p>
            <a:pPr indent="0" lvl="0" marL="0" rtl="0" algn="l">
              <a:spcBef>
                <a:spcPts val="1200"/>
              </a:spcBef>
              <a:spcAft>
                <a:spcPts val="0"/>
              </a:spcAft>
              <a:buNone/>
            </a:pPr>
            <a:r>
              <a:rPr lang="zh-TW" sz="1400"/>
              <a:t>The </a:t>
            </a:r>
            <a:r>
              <a:rPr lang="zh-TW" sz="1400"/>
              <a:t>the table to the left </a:t>
            </a:r>
            <a:r>
              <a:rPr lang="zh-TW" sz="1400"/>
              <a:t>displays some of the available pre-trained models. For the complete list, refer to </a:t>
            </a:r>
            <a:r>
              <a:rPr lang="zh-TW" sz="1400" u="sng">
                <a:solidFill>
                  <a:schemeClr val="hlink"/>
                </a:solidFill>
                <a:hlinkClick r:id="rId3"/>
              </a:rPr>
              <a:t>https://keras.io/api/applications/</a:t>
            </a:r>
            <a:r>
              <a:rPr lang="zh-TW" sz="1400"/>
              <a:t>.</a:t>
            </a:r>
            <a:endParaRPr sz="1400"/>
          </a:p>
          <a:p>
            <a:pPr indent="0" lvl="0" marL="0" rtl="0" algn="l">
              <a:spcBef>
                <a:spcPts val="1200"/>
              </a:spcBef>
              <a:spcAft>
                <a:spcPts val="1200"/>
              </a:spcAft>
              <a:buNone/>
            </a:pPr>
            <a:r>
              <a:t/>
            </a:r>
            <a:endParaRPr sz="1400"/>
          </a:p>
        </p:txBody>
      </p:sp>
      <p:graphicFrame>
        <p:nvGraphicFramePr>
          <p:cNvPr id="194" name="Google Shape;194;p23"/>
          <p:cNvGraphicFramePr/>
          <p:nvPr/>
        </p:nvGraphicFramePr>
        <p:xfrm>
          <a:off x="311700" y="1516600"/>
          <a:ext cx="3000000" cy="3000000"/>
        </p:xfrm>
        <a:graphic>
          <a:graphicData uri="http://schemas.openxmlformats.org/drawingml/2006/table">
            <a:tbl>
              <a:tblPr>
                <a:noFill/>
                <a:tableStyleId>{AB49510B-4952-4A84-B414-657EA9592732}</a:tableStyleId>
              </a:tblPr>
              <a:tblGrid>
                <a:gridCol w="594550"/>
                <a:gridCol w="594550"/>
                <a:gridCol w="594550"/>
                <a:gridCol w="594550"/>
                <a:gridCol w="594550"/>
                <a:gridCol w="594550"/>
                <a:gridCol w="594550"/>
                <a:gridCol w="594550"/>
              </a:tblGrid>
              <a:tr h="513800">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Model</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Size (MB)</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Top-1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Top-5 Accuracy</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Parameters</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Depth</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(CPU)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zh-TW" sz="700">
                          <a:solidFill>
                            <a:srgbClr val="212529"/>
                          </a:solidFill>
                          <a:highlight>
                            <a:srgbClr val="FFFFFF"/>
                          </a:highlight>
                        </a:rPr>
                        <a:t>Time (ms) per inference step (GPU)</a:t>
                      </a:r>
                      <a:endParaRPr b="1"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4">
                            <a:extLst>
                              <a:ext uri="{A12FA001-AC4F-418D-AE19-62706E023703}">
                                <ahyp:hlinkClr val="tx"/>
                              </a:ext>
                            </a:extLst>
                          </a:hlinkClick>
                        </a:rPr>
                        <a:t>Xception</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79.0%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94.5%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22.9M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109.4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5">
                            <a:extLst>
                              <a:ext uri="{A12FA001-AC4F-418D-AE19-62706E023703}">
                                <ahyp:hlinkClr val="tx"/>
                              </a:ext>
                            </a:extLst>
                          </a:hlinkClick>
                        </a:rPr>
                        <a:t>VGG16</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138.4M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6">
                            <a:extLst>
                              <a:ext uri="{A12FA001-AC4F-418D-AE19-62706E023703}">
                                <ahyp:hlinkClr val="tx"/>
                              </a:ext>
                            </a:extLst>
                          </a:hlinkClick>
                        </a:rPr>
                        <a:t>VGG19</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71.3%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90.0%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143.7M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84.8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7">
                            <a:extLst>
                              <a:ext uri="{A12FA001-AC4F-418D-AE19-62706E023703}">
                                <ahyp:hlinkClr val="tx"/>
                              </a:ext>
                            </a:extLst>
                          </a:hlinkClick>
                        </a:rPr>
                        <a:t>ResNet50</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74.9%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58.2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8">
                            <a:extLst>
                              <a:ext uri="{A12FA001-AC4F-418D-AE19-62706E023703}">
                                <ahyp:hlinkClr val="tx"/>
                              </a:ext>
                            </a:extLst>
                          </a:hlinkClick>
                        </a:rPr>
                        <a:t>ResNet50V2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93.0%</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25.6M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103</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45.6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9">
                            <a:extLst>
                              <a:ext uri="{A12FA001-AC4F-418D-AE19-62706E023703}">
                                <ahyp:hlinkClr val="tx"/>
                              </a:ext>
                            </a:extLst>
                          </a:hlinkClick>
                        </a:rPr>
                        <a:t>ResNet101</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76.4%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89.6</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0">
                            <a:extLst>
                              <a:ext uri="{A12FA001-AC4F-418D-AE19-62706E023703}">
                                <ahyp:hlinkClr val="tx"/>
                              </a:ext>
                            </a:extLst>
                          </a:hlinkClick>
                        </a:rPr>
                        <a:t>ResNet101V2</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171</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93.8%</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44.7M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205</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72.7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5.4</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r h="327975">
                <a:tc>
                  <a:txBody>
                    <a:bodyPr/>
                    <a:lstStyle/>
                    <a:p>
                      <a:pPr indent="0" lvl="0" marL="0" rtl="0" algn="l">
                        <a:spcBef>
                          <a:spcPts val="0"/>
                        </a:spcBef>
                        <a:spcAft>
                          <a:spcPts val="0"/>
                        </a:spcAft>
                        <a:buNone/>
                      </a:pPr>
                      <a:r>
                        <a:rPr lang="zh-TW" sz="700">
                          <a:solidFill>
                            <a:srgbClr val="D00000"/>
                          </a:solidFill>
                          <a:highlight>
                            <a:srgbClr val="FFFFFF"/>
                          </a:highlight>
                          <a:uFill>
                            <a:noFill/>
                          </a:uFill>
                          <a:hlinkClick r:id="rId11">
                            <a:extLst>
                              <a:ext uri="{A12FA001-AC4F-418D-AE19-62706E023703}">
                                <ahyp:hlinkClr val="tx"/>
                              </a:ext>
                            </a:extLst>
                          </a:hlinkClick>
                        </a:rPr>
                        <a:t>InceptionV3</a:t>
                      </a:r>
                      <a:endParaRPr sz="700">
                        <a:solidFill>
                          <a:srgbClr val="D00000"/>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77.9%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93.7%</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23.9M</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189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42.2</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zh-TW" sz="700">
                          <a:solidFill>
                            <a:srgbClr val="212529"/>
                          </a:solidFill>
                          <a:highlight>
                            <a:srgbClr val="FFFFFF"/>
                          </a:highlight>
                        </a:rPr>
                        <a:t>6.9</a:t>
                      </a:r>
                      <a:endParaRPr sz="700">
                        <a:solidFill>
                          <a:srgbClr val="212529"/>
                        </a:solidFill>
                        <a:highlight>
                          <a:srgbClr val="FFFFFF"/>
                        </a:highlight>
                      </a:endParaRPr>
                    </a:p>
                  </a:txBody>
                  <a:tcPr marT="18000" marB="18000" marR="18000" marL="18000">
                    <a:lnL cap="flat" cmpd="sng" w="5075">
                      <a:solidFill>
                        <a:srgbClr val="808080"/>
                      </a:solidFill>
                      <a:prstDash val="solid"/>
                      <a:round/>
                      <a:headEnd len="sm" w="sm" type="none"/>
                      <a:tailEnd len="sm" w="sm" type="none"/>
                    </a:lnL>
                    <a:lnR cap="flat" cmpd="sng" w="5075">
                      <a:solidFill>
                        <a:srgbClr val="808080"/>
                      </a:solidFill>
                      <a:prstDash val="solid"/>
                      <a:round/>
                      <a:headEnd len="sm" w="sm" type="none"/>
                      <a:tailEnd len="sm" w="sm" type="none"/>
                    </a:lnR>
                    <a:lnT cap="flat" cmpd="sng" w="5075">
                      <a:solidFill>
                        <a:srgbClr val="808080"/>
                      </a:solidFill>
                      <a:prstDash val="solid"/>
                      <a:round/>
                      <a:headEnd len="sm" w="sm" type="none"/>
                      <a:tailEnd len="sm" w="sm" type="none"/>
                    </a:lnT>
                    <a:lnB cap="flat" cmpd="sng" w="5075">
                      <a:solidFill>
                        <a:srgbClr val="80808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00" name="Google Shape;200;p24"/>
          <p:cNvSpPr txBox="1"/>
          <p:nvPr/>
        </p:nvSpPr>
        <p:spPr>
          <a:xfrm>
            <a:off x="1391675" y="3130475"/>
            <a:ext cx="6653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Residual networks (ResNet in short) architecture is one of the most well known and popular networks in the literature, introduced by Microsoft Reseach in 2015 in the paper written by He. et. al. The residual networks proposed in this paper won the first places on ILSVRC 2015 classification task, ImageNet detection, ImageNet localization, COCO detection and COCO segmentation task.</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201" name="Google Shape;201;p24"/>
          <p:cNvPicPr preferRelativeResize="0"/>
          <p:nvPr/>
        </p:nvPicPr>
        <p:blipFill>
          <a:blip r:embed="rId3">
            <a:alphaModFix/>
          </a:blip>
          <a:stretch>
            <a:fillRect/>
          </a:stretch>
        </p:blipFill>
        <p:spPr>
          <a:xfrm>
            <a:off x="1098913" y="1131250"/>
            <a:ext cx="6946166" cy="1885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07" name="Google Shape;207;p25"/>
          <p:cNvSpPr txBox="1"/>
          <p:nvPr/>
        </p:nvSpPr>
        <p:spPr>
          <a:xfrm>
            <a:off x="600625" y="1172875"/>
            <a:ext cx="3322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identity block is a residual block that preserves the input information by bypassing the identity of the input directly to the output. It consists of three main layers: two convolutional layers with smaller filter sizes and a batch normalization layer. These layers operate in a sequence without any skip connections. The skip connection helps mitigate the vanishing gradient problem, facilitating the flow of gradients during backpropagation.</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The convolutional block, also known as a residual block with a convolutional shortcut, includes a convolutional layer in the shortcut connection. It involves three layers: a convolutional layer with a larger filter size, a batch normalization layer, and a rectified linear unit (ReLU) activation function. The convolutional shortcut provides an alternative route for gradient flow, enhancing the ability of the network to learn complex features.</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 </a:t>
            </a:r>
            <a:endParaRPr sz="1000">
              <a:solidFill>
                <a:schemeClr val="dk2"/>
              </a:solidFill>
              <a:latin typeface="Roboto"/>
              <a:ea typeface="Roboto"/>
              <a:cs typeface="Roboto"/>
              <a:sym typeface="Roboto"/>
            </a:endParaRPr>
          </a:p>
        </p:txBody>
      </p:sp>
      <p:pic>
        <p:nvPicPr>
          <p:cNvPr id="208" name="Google Shape;208;p25"/>
          <p:cNvPicPr preferRelativeResize="0"/>
          <p:nvPr/>
        </p:nvPicPr>
        <p:blipFill>
          <a:blip r:embed="rId3">
            <a:alphaModFix/>
          </a:blip>
          <a:stretch>
            <a:fillRect/>
          </a:stretch>
        </p:blipFill>
        <p:spPr>
          <a:xfrm>
            <a:off x="4232400" y="1172875"/>
            <a:ext cx="4424026" cy="2018625"/>
          </a:xfrm>
          <a:prstGeom prst="rect">
            <a:avLst/>
          </a:prstGeom>
          <a:noFill/>
          <a:ln>
            <a:noFill/>
          </a:ln>
        </p:spPr>
      </p:pic>
      <p:sp>
        <p:nvSpPr>
          <p:cNvPr id="209" name="Google Shape;209;p25"/>
          <p:cNvSpPr/>
          <p:nvPr/>
        </p:nvSpPr>
        <p:spPr>
          <a:xfrm>
            <a:off x="4728663" y="2515550"/>
            <a:ext cx="224100" cy="230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0" name="Google Shape;210;p25"/>
          <p:cNvSpPr/>
          <p:nvPr/>
        </p:nvSpPr>
        <p:spPr>
          <a:xfrm>
            <a:off x="6630413" y="2515550"/>
            <a:ext cx="224100" cy="230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25"/>
          <p:cNvSpPr txBox="1"/>
          <p:nvPr/>
        </p:nvSpPr>
        <p:spPr>
          <a:xfrm>
            <a:off x="4706913" y="2453750"/>
            <a:ext cx="26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
        <p:nvSpPr>
          <p:cNvPr id="212" name="Google Shape;212;p25"/>
          <p:cNvSpPr txBox="1"/>
          <p:nvPr/>
        </p:nvSpPr>
        <p:spPr>
          <a:xfrm>
            <a:off x="6608663" y="2453750"/>
            <a:ext cx="26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dk2"/>
                </a:solidFill>
                <a:latin typeface="Roboto"/>
                <a:ea typeface="Roboto"/>
                <a:cs typeface="Roboto"/>
                <a:sym typeface="Roboto"/>
              </a:rPr>
              <a:t>+</a:t>
            </a:r>
            <a:endParaRPr sz="11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sp>
        <p:nvSpPr>
          <p:cNvPr id="218" name="Google Shape;218;p26"/>
          <p:cNvSpPr txBox="1"/>
          <p:nvPr/>
        </p:nvSpPr>
        <p:spPr>
          <a:xfrm>
            <a:off x="1090700" y="1229125"/>
            <a:ext cx="3149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We categorize photos into two classes: urban and rural, denoted as num_classes. Moving on to building the model, we configure a sequential model to which we can add layers. Initially, we incorporate a pre-trained ResNet model. By setting include_top=False during the ResNet model creation, we indicate the exclusion of its last prediction-making layer. Additionally, we use a file without the weights for that layer.</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The argument pooling='avg' specifies that, if there are extra channels in the tensor at the end of this step, we want to condense them into a 1D tensor by taking an average. This results in a pre-trained model that generates the layer depicted in the graphic. Subsequently, we add a Dense layer for predictions, specifying the number of nodes in alignment with the number of classes. Finally, we apply the softmax function to generate probabilities.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pic>
        <p:nvPicPr>
          <p:cNvPr id="219" name="Google Shape;219;p26"/>
          <p:cNvPicPr preferRelativeResize="0"/>
          <p:nvPr/>
        </p:nvPicPr>
        <p:blipFill>
          <a:blip r:embed="rId3">
            <a:alphaModFix/>
          </a:blip>
          <a:stretch>
            <a:fillRect/>
          </a:stretch>
        </p:blipFill>
        <p:spPr>
          <a:xfrm>
            <a:off x="4386125" y="1624475"/>
            <a:ext cx="4386174" cy="115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a:t>
            </a:r>
            <a:endParaRPr/>
          </a:p>
        </p:txBody>
      </p:sp>
      <p:pic>
        <p:nvPicPr>
          <p:cNvPr id="225" name="Google Shape;225;p27"/>
          <p:cNvPicPr preferRelativeResize="0"/>
          <p:nvPr/>
        </p:nvPicPr>
        <p:blipFill>
          <a:blip r:embed="rId3">
            <a:alphaModFix/>
          </a:blip>
          <a:stretch>
            <a:fillRect/>
          </a:stretch>
        </p:blipFill>
        <p:spPr>
          <a:xfrm>
            <a:off x="4381150" y="1476875"/>
            <a:ext cx="4118599" cy="2119925"/>
          </a:xfrm>
          <a:prstGeom prst="rect">
            <a:avLst/>
          </a:prstGeom>
          <a:noFill/>
          <a:ln>
            <a:noFill/>
          </a:ln>
        </p:spPr>
      </p:pic>
      <p:sp>
        <p:nvSpPr>
          <p:cNvPr id="226" name="Google Shape;226;p27"/>
          <p:cNvSpPr txBox="1"/>
          <p:nvPr/>
        </p:nvSpPr>
        <p:spPr>
          <a:xfrm>
            <a:off x="925725" y="1401900"/>
            <a:ext cx="314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The parameters from ResNet are frozen, allowing only the last layer to be trainable. Therefore, 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 employ stochastic gradient descent (SGD) to minimize the categorical cross-entropy loss. Additionally, we instruct the code to provide the accuracy metric, representing the fraction of correct predictions. This metric is more straightforward to interpret compared to categorical cross-entropy scores, making it beneficial to print and assess the model's performance.</a:t>
            </a:r>
            <a:endParaRPr sz="1000">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ResNet50  Results</a:t>
            </a:r>
            <a:endParaRPr/>
          </a:p>
        </p:txBody>
      </p:sp>
      <p:pic>
        <p:nvPicPr>
          <p:cNvPr id="232" name="Google Shape;232;p28"/>
          <p:cNvPicPr preferRelativeResize="0"/>
          <p:nvPr/>
        </p:nvPicPr>
        <p:blipFill>
          <a:blip r:embed="rId3">
            <a:alphaModFix/>
          </a:blip>
          <a:stretch>
            <a:fillRect/>
          </a:stretch>
        </p:blipFill>
        <p:spPr>
          <a:xfrm>
            <a:off x="841325" y="1341175"/>
            <a:ext cx="6696599" cy="1135450"/>
          </a:xfrm>
          <a:prstGeom prst="rect">
            <a:avLst/>
          </a:prstGeom>
          <a:noFill/>
          <a:ln>
            <a:noFill/>
          </a:ln>
        </p:spPr>
      </p:pic>
      <p:pic>
        <p:nvPicPr>
          <p:cNvPr id="233" name="Google Shape;233;p28"/>
          <p:cNvPicPr preferRelativeResize="0"/>
          <p:nvPr/>
        </p:nvPicPr>
        <p:blipFill>
          <a:blip r:embed="rId4">
            <a:alphaModFix/>
          </a:blip>
          <a:stretch>
            <a:fillRect/>
          </a:stretch>
        </p:blipFill>
        <p:spPr>
          <a:xfrm>
            <a:off x="1392600" y="2813223"/>
            <a:ext cx="7018999" cy="265850"/>
          </a:xfrm>
          <a:prstGeom prst="rect">
            <a:avLst/>
          </a:prstGeom>
          <a:noFill/>
          <a:ln>
            <a:noFill/>
          </a:ln>
        </p:spPr>
      </p:pic>
      <p:sp>
        <p:nvSpPr>
          <p:cNvPr id="234" name="Google Shape;234;p28"/>
          <p:cNvSpPr txBox="1"/>
          <p:nvPr/>
        </p:nvSpPr>
        <p:spPr>
          <a:xfrm>
            <a:off x="1223700" y="247662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Without data augmentation:</a:t>
            </a:r>
            <a:endParaRPr sz="1000">
              <a:solidFill>
                <a:schemeClr val="dk2"/>
              </a:solidFill>
              <a:latin typeface="Roboto"/>
              <a:ea typeface="Roboto"/>
              <a:cs typeface="Roboto"/>
              <a:sym typeface="Roboto"/>
            </a:endParaRPr>
          </a:p>
        </p:txBody>
      </p:sp>
      <p:sp>
        <p:nvSpPr>
          <p:cNvPr id="235" name="Google Shape;235;p28"/>
          <p:cNvSpPr txBox="1"/>
          <p:nvPr/>
        </p:nvSpPr>
        <p:spPr>
          <a:xfrm>
            <a:off x="1223700" y="31531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36" name="Google Shape;236;p28"/>
          <p:cNvPicPr preferRelativeResize="0"/>
          <p:nvPr/>
        </p:nvPicPr>
        <p:blipFill>
          <a:blip r:embed="rId5">
            <a:alphaModFix/>
          </a:blip>
          <a:stretch>
            <a:fillRect/>
          </a:stretch>
        </p:blipFill>
        <p:spPr>
          <a:xfrm>
            <a:off x="1392600" y="3491875"/>
            <a:ext cx="7018999" cy="265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42" name="Google Shape;242;p29"/>
          <p:cNvSpPr txBox="1"/>
          <p:nvPr/>
        </p:nvSpPr>
        <p:spPr>
          <a:xfrm>
            <a:off x="5520950" y="1286450"/>
            <a:ext cx="2931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Let's delve into another pre-trained model to evaluate the efficacy of transfer learning. Xception, which was emphasized in the previous slide as the most accurate model, achieves a top-1 accuracy of 79% and a top-5 accuracy of 94.5%. Derived from InceptionV3, the Xception model is named for its adapted method, Extreme Inception.</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In Xception Model, the data frist goes through the entry flow, then through the middle flow which is repeated eight times, and finally through the exit flow. The architecture is shown to the left.</a:t>
            </a:r>
            <a:endParaRPr sz="1000">
              <a:solidFill>
                <a:schemeClr val="dk2"/>
              </a:solidFill>
              <a:latin typeface="Roboto"/>
              <a:ea typeface="Roboto"/>
              <a:cs typeface="Roboto"/>
              <a:sym typeface="Roboto"/>
            </a:endParaRPr>
          </a:p>
        </p:txBody>
      </p:sp>
      <p:pic>
        <p:nvPicPr>
          <p:cNvPr id="243" name="Google Shape;243;p29"/>
          <p:cNvPicPr preferRelativeResize="0"/>
          <p:nvPr/>
        </p:nvPicPr>
        <p:blipFill>
          <a:blip r:embed="rId3">
            <a:alphaModFix/>
          </a:blip>
          <a:stretch>
            <a:fillRect/>
          </a:stretch>
        </p:blipFill>
        <p:spPr>
          <a:xfrm>
            <a:off x="775575" y="1163713"/>
            <a:ext cx="4113649" cy="2816075"/>
          </a:xfrm>
          <a:prstGeom prst="rect">
            <a:avLst/>
          </a:prstGeom>
          <a:noFill/>
          <a:ln>
            <a:noFill/>
          </a:ln>
        </p:spPr>
      </p:pic>
      <p:sp>
        <p:nvSpPr>
          <p:cNvPr id="244" name="Google Shape;244;p29"/>
          <p:cNvSpPr/>
          <p:nvPr/>
        </p:nvSpPr>
        <p:spPr>
          <a:xfrm>
            <a:off x="1364525" y="4199400"/>
            <a:ext cx="1068000" cy="310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latin typeface="Roboto"/>
                <a:ea typeface="Roboto"/>
                <a:cs typeface="Roboto"/>
                <a:sym typeface="Roboto"/>
              </a:rPr>
              <a:t>Entry flow</a:t>
            </a:r>
            <a:endParaRPr sz="1200">
              <a:latin typeface="Roboto"/>
              <a:ea typeface="Roboto"/>
              <a:cs typeface="Roboto"/>
              <a:sym typeface="Roboto"/>
            </a:endParaRPr>
          </a:p>
        </p:txBody>
      </p:sp>
      <p:sp>
        <p:nvSpPr>
          <p:cNvPr id="245" name="Google Shape;245;p29"/>
          <p:cNvSpPr/>
          <p:nvPr/>
        </p:nvSpPr>
        <p:spPr>
          <a:xfrm>
            <a:off x="2640574" y="4199400"/>
            <a:ext cx="1250400" cy="3102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100">
                <a:latin typeface="Roboto"/>
                <a:ea typeface="Roboto"/>
                <a:cs typeface="Roboto"/>
                <a:sym typeface="Roboto"/>
              </a:rPr>
              <a:t>Middle flow (x8)</a:t>
            </a:r>
            <a:endParaRPr sz="1100">
              <a:latin typeface="Roboto"/>
              <a:ea typeface="Roboto"/>
              <a:cs typeface="Roboto"/>
              <a:sym typeface="Roboto"/>
            </a:endParaRPr>
          </a:p>
        </p:txBody>
      </p:sp>
      <p:sp>
        <p:nvSpPr>
          <p:cNvPr id="246" name="Google Shape;246;p29"/>
          <p:cNvSpPr/>
          <p:nvPr/>
        </p:nvSpPr>
        <p:spPr>
          <a:xfrm>
            <a:off x="4134575" y="4199400"/>
            <a:ext cx="1015500" cy="31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200">
                <a:latin typeface="Roboto"/>
                <a:ea typeface="Roboto"/>
                <a:cs typeface="Roboto"/>
                <a:sym typeface="Roboto"/>
              </a:rPr>
              <a:t>Exit flow</a:t>
            </a:r>
            <a:endParaRPr sz="1200">
              <a:latin typeface="Roboto"/>
              <a:ea typeface="Roboto"/>
              <a:cs typeface="Roboto"/>
              <a:sym typeface="Roboto"/>
            </a:endParaRPr>
          </a:p>
        </p:txBody>
      </p:sp>
      <p:cxnSp>
        <p:nvCxnSpPr>
          <p:cNvPr id="247" name="Google Shape;247;p29"/>
          <p:cNvCxnSpPr>
            <a:stCxn id="244" idx="3"/>
            <a:endCxn id="245" idx="1"/>
          </p:cNvCxnSpPr>
          <p:nvPr/>
        </p:nvCxnSpPr>
        <p:spPr>
          <a:xfrm>
            <a:off x="2432525" y="4354500"/>
            <a:ext cx="207900" cy="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9"/>
          <p:cNvCxnSpPr/>
          <p:nvPr/>
        </p:nvCxnSpPr>
        <p:spPr>
          <a:xfrm>
            <a:off x="3890975" y="4354500"/>
            <a:ext cx="243600" cy="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29"/>
          <p:cNvCxnSpPr/>
          <p:nvPr/>
        </p:nvCxnSpPr>
        <p:spPr>
          <a:xfrm>
            <a:off x="5167075" y="4354500"/>
            <a:ext cx="243600" cy="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9"/>
          <p:cNvSpPr txBox="1"/>
          <p:nvPr/>
        </p:nvSpPr>
        <p:spPr>
          <a:xfrm>
            <a:off x="5326400" y="4185150"/>
            <a:ext cx="57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Output</a:t>
            </a:r>
            <a:endParaRPr sz="1000">
              <a:solidFill>
                <a:schemeClr val="dk2"/>
              </a:solidFill>
              <a:latin typeface="Roboto"/>
              <a:ea typeface="Roboto"/>
              <a:cs typeface="Roboto"/>
              <a:sym typeface="Roboto"/>
            </a:endParaRPr>
          </a:p>
        </p:txBody>
      </p:sp>
      <p:sp>
        <p:nvSpPr>
          <p:cNvPr id="251" name="Google Shape;251;p29"/>
          <p:cNvSpPr txBox="1"/>
          <p:nvPr/>
        </p:nvSpPr>
        <p:spPr>
          <a:xfrm>
            <a:off x="664800" y="4185150"/>
            <a:ext cx="57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Input</a:t>
            </a:r>
            <a:endParaRPr sz="1000">
              <a:solidFill>
                <a:schemeClr val="dk2"/>
              </a:solidFill>
              <a:latin typeface="Roboto"/>
              <a:ea typeface="Roboto"/>
              <a:cs typeface="Roboto"/>
              <a:sym typeface="Roboto"/>
            </a:endParaRPr>
          </a:p>
        </p:txBody>
      </p:sp>
      <p:cxnSp>
        <p:nvCxnSpPr>
          <p:cNvPr id="252" name="Google Shape;252;p29"/>
          <p:cNvCxnSpPr/>
          <p:nvPr/>
        </p:nvCxnSpPr>
        <p:spPr>
          <a:xfrm>
            <a:off x="1120875" y="4354500"/>
            <a:ext cx="243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a:t>
            </a:r>
            <a:endParaRPr/>
          </a:p>
        </p:txBody>
      </p:sp>
      <p:sp>
        <p:nvSpPr>
          <p:cNvPr id="258" name="Google Shape;258;p30"/>
          <p:cNvSpPr txBox="1"/>
          <p:nvPr/>
        </p:nvSpPr>
        <p:spPr>
          <a:xfrm>
            <a:off x="925725" y="1401900"/>
            <a:ext cx="3149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T</a:t>
            </a:r>
            <a:r>
              <a:rPr lang="zh-TW" sz="1000">
                <a:solidFill>
                  <a:schemeClr val="dk2"/>
                </a:solidFill>
                <a:latin typeface="Roboto"/>
                <a:ea typeface="Roboto"/>
                <a:cs typeface="Roboto"/>
                <a:sym typeface="Roboto"/>
              </a:rPr>
              <a:t>he total number of trainable parameters is equal to twice the number of nodes in the last layer (2 * 2048), resulting in 4096 parameters.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Similar to previous </a:t>
            </a:r>
            <a:r>
              <a:rPr lang="zh-TW" sz="1000">
                <a:solidFill>
                  <a:schemeClr val="dk2"/>
                </a:solidFill>
                <a:latin typeface="Roboto"/>
                <a:ea typeface="Roboto"/>
                <a:cs typeface="Roboto"/>
                <a:sym typeface="Roboto"/>
              </a:rPr>
              <a:t>the previous configuration, we utilize stochastic gradient descent (SGD) to minimize categorical cross-entropy loss. We also specify the accuracy metric in the code, offering a more easily interpretable measure of the model's performance in terms of correct predictions, as opposed to categorical cross-entropy scores.</a:t>
            </a:r>
            <a:endParaRPr sz="1000">
              <a:solidFill>
                <a:schemeClr val="dk2"/>
              </a:solidFill>
              <a:latin typeface="Roboto"/>
              <a:ea typeface="Roboto"/>
              <a:cs typeface="Roboto"/>
              <a:sym typeface="Roboto"/>
            </a:endParaRPr>
          </a:p>
        </p:txBody>
      </p:sp>
      <p:pic>
        <p:nvPicPr>
          <p:cNvPr id="259" name="Google Shape;259;p30"/>
          <p:cNvPicPr preferRelativeResize="0"/>
          <p:nvPr/>
        </p:nvPicPr>
        <p:blipFill>
          <a:blip r:embed="rId3">
            <a:alphaModFix/>
          </a:blip>
          <a:stretch>
            <a:fillRect/>
          </a:stretch>
        </p:blipFill>
        <p:spPr>
          <a:xfrm>
            <a:off x="4419600" y="1512810"/>
            <a:ext cx="4572001" cy="19209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Xception </a:t>
            </a:r>
            <a:r>
              <a:rPr lang="zh-TW"/>
              <a:t>Results</a:t>
            </a:r>
            <a:endParaRPr/>
          </a:p>
        </p:txBody>
      </p:sp>
      <p:pic>
        <p:nvPicPr>
          <p:cNvPr id="265" name="Google Shape;265;p31"/>
          <p:cNvPicPr preferRelativeResize="0"/>
          <p:nvPr/>
        </p:nvPicPr>
        <p:blipFill>
          <a:blip r:embed="rId3">
            <a:alphaModFix/>
          </a:blip>
          <a:stretch>
            <a:fillRect/>
          </a:stretch>
        </p:blipFill>
        <p:spPr>
          <a:xfrm>
            <a:off x="841325" y="1341175"/>
            <a:ext cx="6696599" cy="1135450"/>
          </a:xfrm>
          <a:prstGeom prst="rect">
            <a:avLst/>
          </a:prstGeom>
          <a:noFill/>
          <a:ln>
            <a:noFill/>
          </a:ln>
        </p:spPr>
      </p:pic>
      <p:sp>
        <p:nvSpPr>
          <p:cNvPr id="266" name="Google Shape;266;p31"/>
          <p:cNvSpPr txBox="1"/>
          <p:nvPr/>
        </p:nvSpPr>
        <p:spPr>
          <a:xfrm>
            <a:off x="1223700" y="2695975"/>
            <a:ext cx="228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2"/>
                </a:solidFill>
                <a:latin typeface="Roboto"/>
                <a:ea typeface="Roboto"/>
                <a:cs typeface="Roboto"/>
                <a:sym typeface="Roboto"/>
              </a:rPr>
              <a:t>With data augmentation:</a:t>
            </a:r>
            <a:endParaRPr sz="1000">
              <a:solidFill>
                <a:schemeClr val="dk2"/>
              </a:solidFill>
              <a:latin typeface="Roboto"/>
              <a:ea typeface="Roboto"/>
              <a:cs typeface="Roboto"/>
              <a:sym typeface="Roboto"/>
            </a:endParaRPr>
          </a:p>
        </p:txBody>
      </p:sp>
      <p:pic>
        <p:nvPicPr>
          <p:cNvPr id="267" name="Google Shape;267;p31"/>
          <p:cNvPicPr preferRelativeResize="0"/>
          <p:nvPr/>
        </p:nvPicPr>
        <p:blipFill>
          <a:blip r:embed="rId4">
            <a:alphaModFix/>
          </a:blip>
          <a:stretch>
            <a:fillRect/>
          </a:stretch>
        </p:blipFill>
        <p:spPr>
          <a:xfrm>
            <a:off x="1392600" y="3108775"/>
            <a:ext cx="7018998" cy="265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Background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a:t>Contemporary vehicles are equipped with built-in cameras that enable them to perceive their surroundings, and some even possess self-driving capabilities. A car endowed with urban area detection features utilizes cutting-edge sensor technologies and machine learning algorithms. This allows it to smartly identify and react to urban environments, enhancing safety and providing a driving experience finely tuned to the intricacies of city living.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Compare the performance of models</a:t>
            </a:r>
            <a:endParaRPr/>
          </a:p>
        </p:txBody>
      </p:sp>
      <p:graphicFrame>
        <p:nvGraphicFramePr>
          <p:cNvPr id="273" name="Google Shape;273;p32"/>
          <p:cNvGraphicFramePr/>
          <p:nvPr/>
        </p:nvGraphicFramePr>
        <p:xfrm>
          <a:off x="952500" y="2000250"/>
          <a:ext cx="3000000" cy="3000000"/>
        </p:xfrm>
        <a:graphic>
          <a:graphicData uri="http://schemas.openxmlformats.org/drawingml/2006/table">
            <a:tbl>
              <a:tblPr>
                <a:noFill/>
                <a:tableStyleId>{AB49510B-4952-4A84-B414-657EA9592732}</a:tableStyleId>
              </a:tblPr>
              <a:tblGrid>
                <a:gridCol w="1809750"/>
                <a:gridCol w="2108800"/>
                <a:gridCol w="1931550"/>
                <a:gridCol w="1388900"/>
              </a:tblGrid>
              <a:tr h="381000">
                <a:tc>
                  <a:txBody>
                    <a:bodyPr/>
                    <a:lstStyle/>
                    <a:p>
                      <a:pPr indent="0" lvl="0" marL="0" rtl="0" algn="l">
                        <a:spcBef>
                          <a:spcPts val="0"/>
                        </a:spcBef>
                        <a:spcAft>
                          <a:spcPts val="0"/>
                        </a:spcAft>
                        <a:buNone/>
                      </a:pPr>
                      <a:r>
                        <a:rPr lang="zh-TW"/>
                        <a:t>Pre-trained Model</a:t>
                      </a:r>
                      <a:endParaRPr/>
                    </a:p>
                  </a:txBody>
                  <a:tcPr marT="91425" marB="91425" marR="91425" marL="91425"/>
                </a:tc>
                <a:tc>
                  <a:txBody>
                    <a:bodyPr/>
                    <a:lstStyle/>
                    <a:p>
                      <a:pPr indent="0" lvl="0" marL="0" rtl="0" algn="l">
                        <a:spcBef>
                          <a:spcPts val="0"/>
                        </a:spcBef>
                        <a:spcAft>
                          <a:spcPts val="0"/>
                        </a:spcAft>
                        <a:buNone/>
                      </a:pPr>
                      <a:r>
                        <a:rPr lang="zh-TW"/>
                        <a:t>Accuracy on Testing dataset</a:t>
                      </a:r>
                      <a:endParaRPr/>
                    </a:p>
                  </a:txBody>
                  <a:tcPr marT="91425" marB="91425" marR="91425" marL="91425"/>
                </a:tc>
                <a:tc>
                  <a:txBody>
                    <a:bodyPr/>
                    <a:lstStyle/>
                    <a:p>
                      <a:pPr indent="0" lvl="0" marL="0" rtl="0" algn="l">
                        <a:spcBef>
                          <a:spcPts val="0"/>
                        </a:spcBef>
                        <a:spcAft>
                          <a:spcPts val="0"/>
                        </a:spcAft>
                        <a:buNone/>
                      </a:pPr>
                      <a:r>
                        <a:rPr lang="zh-TW"/>
                        <a:t>Accuracy on Training dataset</a:t>
                      </a:r>
                      <a:endParaRPr/>
                    </a:p>
                  </a:txBody>
                  <a:tcPr marT="91425" marB="91425" marR="91425" marL="91425"/>
                </a:tc>
                <a:tc>
                  <a:txBody>
                    <a:bodyPr/>
                    <a:lstStyle/>
                    <a:p>
                      <a:pPr indent="0" lvl="0" marL="0" rtl="0" algn="l">
                        <a:spcBef>
                          <a:spcPts val="0"/>
                        </a:spcBef>
                        <a:spcAft>
                          <a:spcPts val="0"/>
                        </a:spcAft>
                        <a:buNone/>
                      </a:pPr>
                      <a:r>
                        <a:rPr lang="zh-TW"/>
                        <a:t>Training time</a:t>
                      </a:r>
                      <a:endParaRPr/>
                    </a:p>
                  </a:txBody>
                  <a:tcPr marT="91425" marB="91425" marR="91425" marL="91425"/>
                </a:tc>
              </a:tr>
              <a:tr h="381000">
                <a:tc>
                  <a:txBody>
                    <a:bodyPr/>
                    <a:lstStyle/>
                    <a:p>
                      <a:pPr indent="0" lvl="0" marL="0" rtl="0" algn="l">
                        <a:spcBef>
                          <a:spcPts val="0"/>
                        </a:spcBef>
                        <a:spcAft>
                          <a:spcPts val="0"/>
                        </a:spcAft>
                        <a:buNone/>
                      </a:pPr>
                      <a:r>
                        <a:rPr lang="zh-TW"/>
                        <a:t>ResNet50</a:t>
                      </a:r>
                      <a:endParaRPr/>
                    </a:p>
                  </a:txBody>
                  <a:tcPr marT="91425" marB="91425" marR="91425" marL="91425"/>
                </a:tc>
                <a:tc>
                  <a:txBody>
                    <a:bodyPr/>
                    <a:lstStyle/>
                    <a:p>
                      <a:pPr indent="0" lvl="0" marL="0" rtl="0" algn="l">
                        <a:spcBef>
                          <a:spcPts val="0"/>
                        </a:spcBef>
                        <a:spcAft>
                          <a:spcPts val="0"/>
                        </a:spcAft>
                        <a:buNone/>
                      </a:pPr>
                      <a:r>
                        <a:rPr lang="zh-TW"/>
                        <a:t>100%</a:t>
                      </a:r>
                      <a:endParaRPr/>
                    </a:p>
                  </a:txBody>
                  <a:tcPr marT="91425" marB="91425" marR="91425" marL="91425"/>
                </a:tc>
                <a:tc>
                  <a:txBody>
                    <a:bodyPr/>
                    <a:lstStyle/>
                    <a:p>
                      <a:pPr indent="0" lvl="0" marL="0" rtl="0" algn="l">
                        <a:spcBef>
                          <a:spcPts val="0"/>
                        </a:spcBef>
                        <a:spcAft>
                          <a:spcPts val="0"/>
                        </a:spcAft>
                        <a:buNone/>
                      </a:pPr>
                      <a:r>
                        <a:rPr lang="zh-TW"/>
                        <a:t>90%</a:t>
                      </a:r>
                      <a:endParaRPr/>
                    </a:p>
                  </a:txBody>
                  <a:tcPr marT="91425" marB="91425" marR="91425" marL="91425"/>
                </a:tc>
                <a:tc>
                  <a:txBody>
                    <a:bodyPr/>
                    <a:lstStyle/>
                    <a:p>
                      <a:pPr indent="0" lvl="0" marL="0" rtl="0" algn="l">
                        <a:spcBef>
                          <a:spcPts val="0"/>
                        </a:spcBef>
                        <a:spcAft>
                          <a:spcPts val="0"/>
                        </a:spcAft>
                        <a:buNone/>
                      </a:pPr>
                      <a:r>
                        <a:rPr lang="zh-TW"/>
                        <a:t>6s</a:t>
                      </a:r>
                      <a:endParaRPr/>
                    </a:p>
                  </a:txBody>
                  <a:tcPr marT="91425" marB="91425" marR="91425" marL="91425"/>
                </a:tc>
              </a:tr>
              <a:tr h="381000">
                <a:tc>
                  <a:txBody>
                    <a:bodyPr/>
                    <a:lstStyle/>
                    <a:p>
                      <a:pPr indent="0" lvl="0" marL="0" rtl="0" algn="l">
                        <a:spcBef>
                          <a:spcPts val="0"/>
                        </a:spcBef>
                        <a:spcAft>
                          <a:spcPts val="0"/>
                        </a:spcAft>
                        <a:buNone/>
                      </a:pPr>
                      <a:r>
                        <a:rPr lang="zh-TW"/>
                        <a:t>Xception</a:t>
                      </a:r>
                      <a:endParaRPr/>
                    </a:p>
                  </a:txBody>
                  <a:tcPr marT="91425" marB="91425" marR="91425" marL="91425"/>
                </a:tc>
                <a:tc>
                  <a:txBody>
                    <a:bodyPr/>
                    <a:lstStyle/>
                    <a:p>
                      <a:pPr indent="0" lvl="0" marL="0" rtl="0" algn="l">
                        <a:spcBef>
                          <a:spcPts val="0"/>
                        </a:spcBef>
                        <a:spcAft>
                          <a:spcPts val="0"/>
                        </a:spcAft>
                        <a:buNone/>
                      </a:pPr>
                      <a:r>
                        <a:rPr lang="zh-TW"/>
                        <a:t>85%</a:t>
                      </a:r>
                      <a:endParaRPr/>
                    </a:p>
                  </a:txBody>
                  <a:tcPr marT="91425" marB="91425" marR="91425" marL="91425"/>
                </a:tc>
                <a:tc>
                  <a:txBody>
                    <a:bodyPr/>
                    <a:lstStyle/>
                    <a:p>
                      <a:pPr indent="0" lvl="0" marL="0" rtl="0" algn="l">
                        <a:spcBef>
                          <a:spcPts val="0"/>
                        </a:spcBef>
                        <a:spcAft>
                          <a:spcPts val="0"/>
                        </a:spcAft>
                        <a:buNone/>
                      </a:pPr>
                      <a:r>
                        <a:rPr lang="zh-TW"/>
                        <a:t>71%</a:t>
                      </a:r>
                      <a:endParaRPr/>
                    </a:p>
                  </a:txBody>
                  <a:tcPr marT="91425" marB="91425" marR="91425" marL="91425"/>
                </a:tc>
                <a:tc>
                  <a:txBody>
                    <a:bodyPr/>
                    <a:lstStyle/>
                    <a:p>
                      <a:pPr indent="0" lvl="0" marL="0" rtl="0" algn="l">
                        <a:spcBef>
                          <a:spcPts val="0"/>
                        </a:spcBef>
                        <a:spcAft>
                          <a:spcPts val="0"/>
                        </a:spcAft>
                        <a:buNone/>
                      </a:pPr>
                      <a:r>
                        <a:rPr lang="zh-TW"/>
                        <a:t>5s</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Conclusions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9" name="Google Shape;279;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zh-TW" sz="1400">
                <a:latin typeface="Nunito"/>
                <a:ea typeface="Nunito"/>
                <a:cs typeface="Nunito"/>
                <a:sym typeface="Nunito"/>
              </a:rPr>
              <a:t>The effectiveness of t</a:t>
            </a:r>
            <a:r>
              <a:rPr lang="zh-TW" sz="1400">
                <a:latin typeface="Nunito"/>
                <a:ea typeface="Nunito"/>
                <a:cs typeface="Nunito"/>
                <a:sym typeface="Nunito"/>
              </a:rPr>
              <a:t>ransfer learning</a:t>
            </a:r>
            <a:r>
              <a:rPr lang="zh-TW" sz="1400">
                <a:latin typeface="Nunito"/>
                <a:ea typeface="Nunito"/>
                <a:cs typeface="Nunito"/>
                <a:sym typeface="Nunito"/>
              </a:rPr>
              <a:t> becomes apparent when employed for a new task. The resulting model predicts whether an image belongs to a rural or urban category with satisfactory accuracy.</a:t>
            </a:r>
            <a:endParaRPr sz="1400">
              <a:latin typeface="Nunito"/>
              <a:ea typeface="Nunito"/>
              <a:cs typeface="Nunito"/>
              <a:sym typeface="Nunito"/>
            </a:endParaRPr>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Transfer learning allows us to train only the additional layers, significantly reducing both training time and the computational resources required.</a:t>
            </a:r>
            <a:endParaRPr sz="1400"/>
          </a:p>
          <a:p>
            <a:pPr indent="-317500" lvl="0" marL="457200" rtl="0" algn="l">
              <a:spcBef>
                <a:spcPts val="1000"/>
              </a:spcBef>
              <a:spcAft>
                <a:spcPts val="0"/>
              </a:spcAft>
              <a:buSzPts val="1400"/>
              <a:buChar char="●"/>
            </a:pPr>
            <a:r>
              <a:rPr lang="zh-TW" sz="1400"/>
              <a:t>Even a small dataset can suffice for training a satisfactory model.</a:t>
            </a:r>
            <a:endParaRPr sz="1400"/>
          </a:p>
          <a:p>
            <a:pPr indent="-317500" lvl="0" marL="457200" rtl="0" algn="l">
              <a:lnSpc>
                <a:spcPct val="100000"/>
              </a:lnSpc>
              <a:spcBef>
                <a:spcPts val="1000"/>
              </a:spcBef>
              <a:spcAft>
                <a:spcPts val="0"/>
              </a:spcAft>
              <a:buSzPts val="1400"/>
              <a:buChar char="●"/>
            </a:pPr>
            <a:r>
              <a:rPr lang="zh-TW" sz="1400">
                <a:latin typeface="Nunito"/>
                <a:ea typeface="Nunito"/>
                <a:cs typeface="Nunito"/>
                <a:sym typeface="Nunito"/>
              </a:rPr>
              <a:t>Data augmentation enhances the performance and robustness of machine learning models by artificially expanding the dataset and exposing the model to a diverse range of input variations.</a:t>
            </a:r>
            <a:endParaRPr sz="1400"/>
          </a:p>
          <a:p>
            <a:pPr indent="0" lvl="0" marL="457200" rtl="0" algn="l">
              <a:spcBef>
                <a:spcPts val="10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85" name="Google Shape;285;p34"/>
          <p:cNvSpPr txBox="1"/>
          <p:nvPr>
            <p:ph idx="1" type="body"/>
          </p:nvPr>
        </p:nvSpPr>
        <p:spPr>
          <a:xfrm>
            <a:off x="1299975" y="918900"/>
            <a:ext cx="6730200" cy="3383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zh-TW" sz="1200"/>
              <a:t>Possible issues:</a:t>
            </a:r>
            <a:endParaRPr b="1" sz="1200"/>
          </a:p>
          <a:p>
            <a:pPr indent="-304800" lvl="0" marL="457200" rtl="0" algn="l">
              <a:lnSpc>
                <a:spcPct val="105000"/>
              </a:lnSpc>
              <a:spcBef>
                <a:spcPts val="1200"/>
              </a:spcBef>
              <a:spcAft>
                <a:spcPts val="0"/>
              </a:spcAft>
              <a:buSzPts val="1200"/>
              <a:buChar char="●"/>
            </a:pPr>
            <a:r>
              <a:rPr b="1" lang="zh-TW" sz="1200"/>
              <a:t>Limited Representations: </a:t>
            </a:r>
            <a:r>
              <a:rPr lang="zh-TW" sz="1200"/>
              <a:t>The pre-trained model may not have encountered sufficient diversity in the small dataset (ex. the weather are basically the same in the rural dataset), limiting its ability to represent the full range of variations in the new task.</a:t>
            </a:r>
            <a:endParaRPr sz="1200"/>
          </a:p>
          <a:p>
            <a:pPr indent="-304800" lvl="0" marL="457200" rtl="0" algn="l">
              <a:lnSpc>
                <a:spcPct val="105000"/>
              </a:lnSpc>
              <a:spcBef>
                <a:spcPts val="1000"/>
              </a:spcBef>
              <a:spcAft>
                <a:spcPts val="0"/>
              </a:spcAft>
              <a:buSzPts val="1200"/>
              <a:buChar char="●"/>
            </a:pPr>
            <a:r>
              <a:rPr b="1" lang="zh-TW" sz="1200"/>
              <a:t>Fine-tuning Challenges: </a:t>
            </a:r>
            <a:r>
              <a:rPr lang="zh-TW" sz="1200"/>
              <a:t>With a small dataset, fine-tuning the pre-trained model's parameters may be challenging. The model might not converge effectively, or it may be sensitive to hyperparameter choices.</a:t>
            </a:r>
            <a:endParaRPr sz="1200"/>
          </a:p>
          <a:p>
            <a:pPr indent="-304800" lvl="0" marL="457200" rtl="0" algn="l">
              <a:lnSpc>
                <a:spcPct val="105000"/>
              </a:lnSpc>
              <a:spcBef>
                <a:spcPts val="1000"/>
              </a:spcBef>
              <a:spcAft>
                <a:spcPts val="0"/>
              </a:spcAft>
              <a:buSzPts val="1200"/>
              <a:buChar char="●"/>
            </a:pPr>
            <a:r>
              <a:rPr b="1" lang="zh-TW" sz="1200"/>
              <a:t>Transferability of Features: </a:t>
            </a:r>
            <a:r>
              <a:rPr lang="zh-TW" sz="1200"/>
              <a:t>The features learned on a large dataset may not be as transferable to a small, task-specific dataset. The relevance of pre-trained features may be diminished if the new task requires unique or specific representations.</a:t>
            </a:r>
            <a:endParaRPr sz="1200"/>
          </a:p>
          <a:p>
            <a:pPr indent="-304800" lvl="0" marL="457200" rtl="0" algn="l">
              <a:lnSpc>
                <a:spcPct val="105000"/>
              </a:lnSpc>
              <a:spcBef>
                <a:spcPts val="1000"/>
              </a:spcBef>
              <a:spcAft>
                <a:spcPts val="0"/>
              </a:spcAft>
              <a:buSzPts val="1200"/>
              <a:buChar char="●"/>
            </a:pPr>
            <a:r>
              <a:rPr b="1" lang="zh-TW" sz="1200"/>
              <a:t>Domain Shift: </a:t>
            </a:r>
            <a:r>
              <a:rPr lang="zh-TW" sz="1200"/>
              <a:t>If there is a significant domain shift between the pre-training dataset and the new task dataset, the transferred knowledge may not align well with the target task.</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Outlook</a:t>
            </a:r>
            <a:endParaRPr sz="2150"/>
          </a:p>
        </p:txBody>
      </p:sp>
      <p:sp>
        <p:nvSpPr>
          <p:cNvPr id="291" name="Google Shape;291;p35"/>
          <p:cNvSpPr txBox="1"/>
          <p:nvPr>
            <p:ph idx="1" type="body"/>
          </p:nvPr>
        </p:nvSpPr>
        <p:spPr>
          <a:xfrm>
            <a:off x="1308100" y="920325"/>
            <a:ext cx="6749700" cy="33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sz="1200"/>
              <a:t>Possible solutions:</a:t>
            </a:r>
            <a:endParaRPr b="1" sz="1200"/>
          </a:p>
          <a:p>
            <a:pPr indent="-304800" lvl="0" marL="457200" rtl="0" algn="l">
              <a:spcBef>
                <a:spcPts val="1200"/>
              </a:spcBef>
              <a:spcAft>
                <a:spcPts val="0"/>
              </a:spcAft>
              <a:buSzPts val="1200"/>
              <a:buChar char="●"/>
            </a:pPr>
            <a:r>
              <a:rPr b="1" lang="zh-TW" sz="1200"/>
              <a:t>Limited Representations</a:t>
            </a:r>
            <a:r>
              <a:rPr b="1" lang="zh-TW" sz="1200"/>
              <a:t>: </a:t>
            </a:r>
            <a:r>
              <a:rPr lang="zh-TW" sz="1200"/>
              <a:t>We need to correct more images </a:t>
            </a:r>
            <a:r>
              <a:rPr lang="zh-TW" sz="1200"/>
              <a:t>encompassing various weather conditions, day and night settings, and different seasons.</a:t>
            </a:r>
            <a:endParaRPr sz="1200"/>
          </a:p>
          <a:p>
            <a:pPr indent="-304800" lvl="0" marL="457200" rtl="0" algn="l">
              <a:spcBef>
                <a:spcPts val="1000"/>
              </a:spcBef>
              <a:spcAft>
                <a:spcPts val="0"/>
              </a:spcAft>
              <a:buSzPts val="1200"/>
              <a:buChar char="●"/>
            </a:pPr>
            <a:r>
              <a:rPr b="1" lang="zh-TW" sz="1200"/>
              <a:t>Fine-tuning Challenges</a:t>
            </a:r>
            <a:r>
              <a:rPr b="1" lang="zh-TW" sz="1200"/>
              <a:t>: </a:t>
            </a:r>
            <a:r>
              <a:rPr lang="zh-TW" sz="1200"/>
              <a:t>Expanding the dataset using data augmentation techniques can alleviate problems associated with fine-tuning.</a:t>
            </a:r>
            <a:endParaRPr sz="1200"/>
          </a:p>
          <a:p>
            <a:pPr indent="-304800" lvl="0" marL="457200" rtl="0" algn="l">
              <a:spcBef>
                <a:spcPts val="1000"/>
              </a:spcBef>
              <a:spcAft>
                <a:spcPts val="0"/>
              </a:spcAft>
              <a:buSzPts val="1200"/>
              <a:buChar char="●"/>
            </a:pPr>
            <a:r>
              <a:rPr b="1" lang="zh-TW" sz="1200"/>
              <a:t>Transferability of Features</a:t>
            </a:r>
            <a:r>
              <a:rPr b="1" lang="zh-TW" sz="1200"/>
              <a:t>: </a:t>
            </a:r>
            <a:r>
              <a:rPr lang="zh-TW" sz="1200"/>
              <a:t>Explore alternative pre-trained models that have been trained on datasets similar to the one used in our task. Additionally, consider models that have been trained for comparable tasks.</a:t>
            </a:r>
            <a:endParaRPr sz="1200"/>
          </a:p>
          <a:p>
            <a:pPr indent="-304800" lvl="0" marL="457200" rtl="0" algn="l">
              <a:spcBef>
                <a:spcPts val="1000"/>
              </a:spcBef>
              <a:spcAft>
                <a:spcPts val="0"/>
              </a:spcAft>
              <a:buSzPts val="1200"/>
              <a:buChar char="●"/>
            </a:pPr>
            <a:r>
              <a:rPr b="1" lang="zh-TW" sz="1200"/>
              <a:t>Domain Shift</a:t>
            </a:r>
            <a:r>
              <a:rPr b="1" lang="zh-TW" sz="1200"/>
              <a:t>: </a:t>
            </a:r>
            <a:r>
              <a:rPr lang="zh-TW" sz="1200"/>
              <a:t>Regularly evaluate the model's performance on the target domain during training. Monitor domain shift indicators and adjust models accordingly.</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150"/>
              <a:t>Appendix</a:t>
            </a:r>
            <a:endParaRPr sz="2150"/>
          </a:p>
        </p:txBody>
      </p:sp>
      <p:sp>
        <p:nvSpPr>
          <p:cNvPr id="297" name="Google Shape;297;p3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t>Data  source: </a:t>
            </a:r>
            <a:r>
              <a:rPr lang="zh-TW" sz="1200" u="sng">
                <a:solidFill>
                  <a:schemeClr val="hlink"/>
                </a:solidFill>
                <a:hlinkClick r:id="rId3"/>
              </a:rPr>
              <a:t>https://www.kaggle.com/datasets/dansbecker/urban-and-rural-photos</a:t>
            </a:r>
            <a:endParaRPr sz="1200"/>
          </a:p>
          <a:p>
            <a:pPr indent="0" lvl="0" marL="0" rtl="0" algn="l">
              <a:spcBef>
                <a:spcPts val="1200"/>
              </a:spcBef>
              <a:spcAft>
                <a:spcPts val="0"/>
              </a:spcAft>
              <a:buNone/>
            </a:pPr>
            <a:r>
              <a:rPr lang="zh-TW" sz="1200"/>
              <a:t>Pre-trained models: </a:t>
            </a:r>
            <a:r>
              <a:rPr lang="zh-TW" sz="1200" u="sng">
                <a:solidFill>
                  <a:schemeClr val="hlink"/>
                </a:solidFill>
                <a:hlinkClick r:id="rId4"/>
              </a:rPr>
              <a:t>https://keras.io/api/applications/</a:t>
            </a:r>
            <a:endParaRPr sz="1200"/>
          </a:p>
          <a:p>
            <a:pPr indent="0" lvl="0" marL="0" rtl="0" algn="l">
              <a:spcBef>
                <a:spcPts val="1200"/>
              </a:spcBef>
              <a:spcAft>
                <a:spcPts val="0"/>
              </a:spcAft>
              <a:buNone/>
            </a:pPr>
            <a:r>
              <a:rPr lang="zh-TW" sz="1200"/>
              <a:t>Courses: </a:t>
            </a:r>
            <a:r>
              <a:rPr lang="zh-TW" sz="1200" u="sng">
                <a:solidFill>
                  <a:schemeClr val="hlink"/>
                </a:solidFill>
                <a:hlinkClick r:id="rId5"/>
              </a:rPr>
              <a:t>https://www.coursera.org/learn/deep-learning-reinforcement-learning/home</a:t>
            </a:r>
            <a:endParaRPr sz="1200"/>
          </a:p>
          <a:p>
            <a:pPr indent="0" lvl="0" marL="0" rtl="0" algn="l">
              <a:spcBef>
                <a:spcPts val="1200"/>
              </a:spcBef>
              <a:spcAft>
                <a:spcPts val="0"/>
              </a:spcAft>
              <a:buNone/>
            </a:pPr>
            <a:r>
              <a:rPr lang="zh-TW" sz="1200"/>
              <a:t>Jupyter notebook:</a:t>
            </a:r>
            <a:endParaRPr sz="1200"/>
          </a:p>
          <a:p>
            <a:pPr indent="0" lvl="0" marL="0" rtl="0" algn="l">
              <a:spcBef>
                <a:spcPts val="0"/>
              </a:spcBef>
              <a:spcAft>
                <a:spcPts val="1200"/>
              </a:spcAft>
              <a:buNone/>
            </a:pPr>
            <a:r>
              <a:rPr lang="zh-TW" sz="1200" u="sng">
                <a:solidFill>
                  <a:schemeClr val="hlink"/>
                </a:solidFill>
                <a:hlinkClick r:id="rId6"/>
              </a:rPr>
              <a:t>https://github.com/r95222023/IBM-Machine-Learning-Professional-Certificate/tree/main/Deep%20Learning%20and%20Reinforcement%20Learning</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Introduction - Challenges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zh-TW" sz="1300"/>
              <a:t>Data Quality and Variability:</a:t>
            </a:r>
            <a:r>
              <a:rPr lang="zh-TW" sz="1300"/>
              <a:t> Developing robust machine learning algorithms requires diverse and high-quality training datasets that accurately represent the complexity of urban environments. Obtaining and curating such datasets can be resource-intensive. </a:t>
            </a:r>
            <a:endParaRPr sz="1300"/>
          </a:p>
          <a:p>
            <a:pPr indent="-311150" lvl="0" marL="457200" rtl="0" algn="l">
              <a:spcBef>
                <a:spcPts val="1000"/>
              </a:spcBef>
              <a:spcAft>
                <a:spcPts val="0"/>
              </a:spcAft>
              <a:buSzPts val="1300"/>
              <a:buChar char="●"/>
            </a:pPr>
            <a:r>
              <a:rPr b="1" lang="zh-TW" sz="1300"/>
              <a:t>Model Generalization:</a:t>
            </a:r>
            <a:r>
              <a:rPr lang="zh-TW" sz="1300"/>
              <a:t> Urban landscapes can be highly diverse, encompassing different architectural styles, road layouts, and infrastructure. Adapting a system to recognize this variability poses a significant challenge.</a:t>
            </a:r>
            <a:endParaRPr sz="1300"/>
          </a:p>
          <a:p>
            <a:pPr indent="-311150" lvl="0" marL="457200" rtl="0" algn="l">
              <a:spcBef>
                <a:spcPts val="1000"/>
              </a:spcBef>
              <a:spcAft>
                <a:spcPts val="0"/>
              </a:spcAft>
              <a:buSzPts val="1300"/>
              <a:buChar char="●"/>
            </a:pPr>
            <a:r>
              <a:rPr b="1" lang="zh-TW" sz="1300"/>
              <a:t>Real-time Inference: </a:t>
            </a:r>
            <a:r>
              <a:rPr lang="zh-TW" sz="1300"/>
              <a:t>Real-time classification of human activities while managing power consumption on a car device is a critical challenge. The app needs to efficiently process sensor data, make predictions promptly, and operate within the constraints of limited battery resources.</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t>Transfer learning addresses several challenges associated with building machine learning models, especially when dealing with limited data or specific use cases. </a:t>
            </a:r>
            <a:endParaRPr sz="1300"/>
          </a:p>
          <a:p>
            <a:pPr indent="0" lvl="0" marL="0" rtl="0" algn="l">
              <a:spcBef>
                <a:spcPts val="1200"/>
              </a:spcBef>
              <a:spcAft>
                <a:spcPts val="0"/>
              </a:spcAft>
              <a:buNone/>
            </a:pPr>
            <a:r>
              <a:rPr lang="zh-TW" sz="1300"/>
              <a:t>Pre-trained models, which have learned from vast and varied datasets, can capture generic features, patterns, and representations. This knowledge can be transferred and fine-tuned for the specific nuances of urban or rural environments, reducing the need for an exhaustive dataset.</a:t>
            </a:r>
            <a:endParaRPr sz="1300"/>
          </a:p>
          <a:p>
            <a:pPr indent="0" lvl="0" marL="0" rtl="0" algn="l">
              <a:spcBef>
                <a:spcPts val="1200"/>
              </a:spcBef>
              <a:spcAft>
                <a:spcPts val="1200"/>
              </a:spcAft>
              <a:buNone/>
            </a:pPr>
            <a:r>
              <a:rPr lang="zh-TW" sz="1300"/>
              <a:t>Transfer learning allows leveraging the knowledge acquired by a model on a different but related task. This significantly reduces the need for extensive labeled data, making it possible to achieve good results even with limited data for the new use case.</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Transfer learning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p:nvPr/>
        </p:nvSpPr>
        <p:spPr>
          <a:xfrm>
            <a:off x="1340575" y="1552025"/>
            <a:ext cx="1893300" cy="9195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2" name="Google Shape;112;p17"/>
          <p:cNvSpPr/>
          <p:nvPr/>
        </p:nvSpPr>
        <p:spPr>
          <a:xfrm>
            <a:off x="3233922" y="1552025"/>
            <a:ext cx="232500" cy="919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3" name="Google Shape;113;p17"/>
          <p:cNvSpPr txBox="1"/>
          <p:nvPr/>
        </p:nvSpPr>
        <p:spPr>
          <a:xfrm>
            <a:off x="1760125" y="10801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Pre-trained Model</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ResNet</a:t>
            </a:r>
            <a:endParaRPr sz="1200">
              <a:solidFill>
                <a:schemeClr val="dk2"/>
              </a:solidFill>
              <a:latin typeface="Roboto"/>
              <a:ea typeface="Roboto"/>
              <a:cs typeface="Roboto"/>
              <a:sym typeface="Roboto"/>
            </a:endParaRPr>
          </a:p>
        </p:txBody>
      </p:sp>
      <p:sp>
        <p:nvSpPr>
          <p:cNvPr id="114" name="Google Shape;114;p17"/>
          <p:cNvSpPr txBox="1"/>
          <p:nvPr/>
        </p:nvSpPr>
        <p:spPr>
          <a:xfrm>
            <a:off x="505325" y="1734725"/>
            <a:ext cx="1035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Input </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Images</a:t>
            </a:r>
            <a:endParaRPr sz="1200">
              <a:solidFill>
                <a:schemeClr val="dk2"/>
              </a:solidFill>
              <a:latin typeface="Roboto"/>
              <a:ea typeface="Roboto"/>
              <a:cs typeface="Roboto"/>
              <a:sym typeface="Roboto"/>
            </a:endParaRPr>
          </a:p>
        </p:txBody>
      </p:sp>
      <p:sp>
        <p:nvSpPr>
          <p:cNvPr id="115" name="Google Shape;115;p17"/>
          <p:cNvSpPr txBox="1"/>
          <p:nvPr/>
        </p:nvSpPr>
        <p:spPr>
          <a:xfrm>
            <a:off x="3406275" y="1734725"/>
            <a:ext cx="1385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Output</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2048 nodes</a:t>
            </a:r>
            <a:endParaRPr sz="1200">
              <a:solidFill>
                <a:schemeClr val="dk2"/>
              </a:solidFill>
              <a:latin typeface="Roboto"/>
              <a:ea typeface="Roboto"/>
              <a:cs typeface="Roboto"/>
              <a:sym typeface="Roboto"/>
            </a:endParaRPr>
          </a:p>
        </p:txBody>
      </p:sp>
      <p:sp>
        <p:nvSpPr>
          <p:cNvPr id="116" name="Google Shape;116;p17"/>
          <p:cNvSpPr txBox="1"/>
          <p:nvPr/>
        </p:nvSpPr>
        <p:spPr>
          <a:xfrm>
            <a:off x="1553800" y="2412475"/>
            <a:ext cx="2062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Roboto"/>
                <a:ea typeface="Roboto"/>
                <a:cs typeface="Roboto"/>
                <a:sym typeface="Roboto"/>
              </a:rPr>
              <a:t>Blue: Many layers</a:t>
            </a:r>
            <a:endParaRPr sz="1200">
              <a:solidFill>
                <a:schemeClr val="dk2"/>
              </a:solidFill>
              <a:latin typeface="Roboto"/>
              <a:ea typeface="Roboto"/>
              <a:cs typeface="Roboto"/>
              <a:sym typeface="Roboto"/>
            </a:endParaRPr>
          </a:p>
          <a:p>
            <a:pPr indent="0" lvl="0" marL="0" rtl="0" algn="l">
              <a:spcBef>
                <a:spcPts val="0"/>
              </a:spcBef>
              <a:spcAft>
                <a:spcPts val="0"/>
              </a:spcAft>
              <a:buNone/>
            </a:pPr>
            <a:r>
              <a:rPr lang="zh-TW" sz="1200">
                <a:solidFill>
                  <a:schemeClr val="dk2"/>
                </a:solidFill>
                <a:latin typeface="Roboto"/>
                <a:ea typeface="Roboto"/>
                <a:cs typeface="Roboto"/>
                <a:sym typeface="Roboto"/>
              </a:rPr>
              <a:t>Yellow: Prediction layer</a:t>
            </a:r>
            <a:endParaRPr sz="1200">
              <a:solidFill>
                <a:schemeClr val="dk2"/>
              </a:solidFill>
              <a:latin typeface="Roboto"/>
              <a:ea typeface="Roboto"/>
              <a:cs typeface="Roboto"/>
              <a:sym typeface="Roboto"/>
            </a:endParaRPr>
          </a:p>
        </p:txBody>
      </p:sp>
      <p:sp>
        <p:nvSpPr>
          <p:cNvPr id="117" name="Google Shape;117;p17"/>
          <p:cNvSpPr/>
          <p:nvPr/>
        </p:nvSpPr>
        <p:spPr>
          <a:xfrm>
            <a:off x="5571675" y="1570438"/>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8" name="Google Shape;118;p17"/>
          <p:cNvSpPr/>
          <p:nvPr/>
        </p:nvSpPr>
        <p:spPr>
          <a:xfrm>
            <a:off x="5571675" y="1853450"/>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17"/>
          <p:cNvSpPr/>
          <p:nvPr/>
        </p:nvSpPr>
        <p:spPr>
          <a:xfrm>
            <a:off x="5571675" y="24488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0" name="Google Shape;120;p17"/>
          <p:cNvSpPr/>
          <p:nvPr/>
        </p:nvSpPr>
        <p:spPr>
          <a:xfrm>
            <a:off x="5571675" y="27318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1" name="Google Shape;121;p17"/>
          <p:cNvSpPr txBox="1"/>
          <p:nvPr/>
        </p:nvSpPr>
        <p:spPr>
          <a:xfrm rot="5400000">
            <a:off x="5573550" y="1990175"/>
            <a:ext cx="30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p:txBody>
      </p:sp>
      <p:sp>
        <p:nvSpPr>
          <p:cNvPr id="122" name="Google Shape;122;p17"/>
          <p:cNvSpPr/>
          <p:nvPr/>
        </p:nvSpPr>
        <p:spPr>
          <a:xfrm>
            <a:off x="6314625" y="1971513"/>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7"/>
          <p:cNvSpPr/>
          <p:nvPr/>
        </p:nvSpPr>
        <p:spPr>
          <a:xfrm>
            <a:off x="6314625" y="2254525"/>
            <a:ext cx="157800" cy="1647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124" name="Google Shape;124;p17"/>
          <p:cNvCxnSpPr>
            <a:stCxn id="117" idx="6"/>
            <a:endCxn id="122" idx="2"/>
          </p:cNvCxnSpPr>
          <p:nvPr/>
        </p:nvCxnSpPr>
        <p:spPr>
          <a:xfrm>
            <a:off x="5729475" y="1652788"/>
            <a:ext cx="585300" cy="4011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7"/>
          <p:cNvCxnSpPr>
            <a:stCxn id="122" idx="2"/>
            <a:endCxn id="118" idx="6"/>
          </p:cNvCxnSpPr>
          <p:nvPr/>
        </p:nvCxnSpPr>
        <p:spPr>
          <a:xfrm rot="10800000">
            <a:off x="5729625" y="1935663"/>
            <a:ext cx="585000" cy="1182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7"/>
          <p:cNvCxnSpPr>
            <a:stCxn id="122" idx="2"/>
            <a:endCxn id="120" idx="6"/>
          </p:cNvCxnSpPr>
          <p:nvPr/>
        </p:nvCxnSpPr>
        <p:spPr>
          <a:xfrm flipH="1">
            <a:off x="5729625" y="2053863"/>
            <a:ext cx="585000" cy="7602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7"/>
          <p:cNvCxnSpPr>
            <a:stCxn id="117" idx="6"/>
            <a:endCxn id="123" idx="2"/>
          </p:cNvCxnSpPr>
          <p:nvPr/>
        </p:nvCxnSpPr>
        <p:spPr>
          <a:xfrm>
            <a:off x="5729475" y="1652788"/>
            <a:ext cx="585300" cy="6840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7"/>
          <p:cNvCxnSpPr>
            <a:stCxn id="122" idx="2"/>
            <a:endCxn id="119" idx="6"/>
          </p:cNvCxnSpPr>
          <p:nvPr/>
        </p:nvCxnSpPr>
        <p:spPr>
          <a:xfrm flipH="1">
            <a:off x="5729625" y="2053863"/>
            <a:ext cx="585000" cy="4773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7"/>
          <p:cNvCxnSpPr>
            <a:stCxn id="123" idx="2"/>
            <a:endCxn id="118" idx="6"/>
          </p:cNvCxnSpPr>
          <p:nvPr/>
        </p:nvCxnSpPr>
        <p:spPr>
          <a:xfrm rot="10800000">
            <a:off x="5729625" y="1935775"/>
            <a:ext cx="585000" cy="4011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7"/>
          <p:cNvCxnSpPr>
            <a:stCxn id="123" idx="2"/>
            <a:endCxn id="119" idx="6"/>
          </p:cNvCxnSpPr>
          <p:nvPr/>
        </p:nvCxnSpPr>
        <p:spPr>
          <a:xfrm flipH="1">
            <a:off x="5729625" y="2336875"/>
            <a:ext cx="585000" cy="1944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7"/>
          <p:cNvCxnSpPr>
            <a:stCxn id="123" idx="2"/>
            <a:endCxn id="120" idx="6"/>
          </p:cNvCxnSpPr>
          <p:nvPr/>
        </p:nvCxnSpPr>
        <p:spPr>
          <a:xfrm flipH="1">
            <a:off x="5729625" y="2336875"/>
            <a:ext cx="585000" cy="477300"/>
          </a:xfrm>
          <a:prstGeom prst="straightConnector1">
            <a:avLst/>
          </a:prstGeom>
          <a:noFill/>
          <a:ln cap="flat" cmpd="sng" w="9525">
            <a:solidFill>
              <a:schemeClr val="dk2"/>
            </a:solidFill>
            <a:prstDash val="solid"/>
            <a:round/>
            <a:headEnd len="med" w="med" type="none"/>
            <a:tailEnd len="med" w="med" type="none"/>
          </a:ln>
        </p:spPr>
      </p:cxnSp>
      <p:sp>
        <p:nvSpPr>
          <p:cNvPr id="132" name="Google Shape;132;p17"/>
          <p:cNvSpPr txBox="1"/>
          <p:nvPr/>
        </p:nvSpPr>
        <p:spPr>
          <a:xfrm>
            <a:off x="4873425" y="108382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Last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(Yellow)</a:t>
            </a:r>
            <a:endParaRPr sz="1200">
              <a:solidFill>
                <a:schemeClr val="dk2"/>
              </a:solidFill>
              <a:latin typeface="Roboto"/>
              <a:ea typeface="Roboto"/>
              <a:cs typeface="Roboto"/>
              <a:sym typeface="Roboto"/>
            </a:endParaRPr>
          </a:p>
        </p:txBody>
      </p:sp>
      <p:sp>
        <p:nvSpPr>
          <p:cNvPr id="133" name="Google Shape;133;p17"/>
          <p:cNvSpPr txBox="1"/>
          <p:nvPr/>
        </p:nvSpPr>
        <p:spPr>
          <a:xfrm>
            <a:off x="6509475" y="1935475"/>
            <a:ext cx="1554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200">
                <a:solidFill>
                  <a:schemeClr val="dk2"/>
                </a:solidFill>
                <a:latin typeface="Roboto"/>
                <a:ea typeface="Roboto"/>
                <a:cs typeface="Roboto"/>
                <a:sym typeface="Roboto"/>
              </a:rPr>
              <a:t>New output layer</a:t>
            </a:r>
            <a:endParaRPr sz="1200">
              <a:solidFill>
                <a:schemeClr val="dk2"/>
              </a:solidFill>
              <a:latin typeface="Roboto"/>
              <a:ea typeface="Roboto"/>
              <a:cs typeface="Roboto"/>
              <a:sym typeface="Roboto"/>
            </a:endParaRPr>
          </a:p>
          <a:p>
            <a:pPr indent="0" lvl="0" marL="0" rtl="0" algn="ctr">
              <a:spcBef>
                <a:spcPts val="0"/>
              </a:spcBef>
              <a:spcAft>
                <a:spcPts val="0"/>
              </a:spcAft>
              <a:buNone/>
            </a:pPr>
            <a:r>
              <a:rPr lang="zh-TW" sz="1200">
                <a:solidFill>
                  <a:schemeClr val="dk2"/>
                </a:solidFill>
                <a:latin typeface="Roboto"/>
                <a:ea typeface="Roboto"/>
                <a:cs typeface="Roboto"/>
                <a:sym typeface="Roboto"/>
              </a:rPr>
              <a:t>Urban/Rural</a:t>
            </a:r>
            <a:endParaRPr sz="1200">
              <a:solidFill>
                <a:schemeClr val="dk2"/>
              </a:solidFill>
              <a:latin typeface="Roboto"/>
              <a:ea typeface="Roboto"/>
              <a:cs typeface="Roboto"/>
              <a:sym typeface="Roboto"/>
            </a:endParaRPr>
          </a:p>
        </p:txBody>
      </p:sp>
      <p:sp>
        <p:nvSpPr>
          <p:cNvPr id="134" name="Google Shape;134;p17"/>
          <p:cNvSpPr txBox="1"/>
          <p:nvPr/>
        </p:nvSpPr>
        <p:spPr>
          <a:xfrm>
            <a:off x="750725" y="3180300"/>
            <a:ext cx="5465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Roboto"/>
              <a:ea typeface="Roboto"/>
              <a:cs typeface="Roboto"/>
              <a:sym typeface="Roboto"/>
            </a:endParaRPr>
          </a:p>
          <a:p>
            <a:pPr indent="0" lvl="0" marL="0" rtl="0" algn="l">
              <a:spcBef>
                <a:spcPts val="0"/>
              </a:spcBef>
              <a:spcAft>
                <a:spcPts val="0"/>
              </a:spcAft>
              <a:buNone/>
            </a:pPr>
            <a:r>
              <a:rPr lang="zh-TW" sz="1000">
                <a:solidFill>
                  <a:schemeClr val="dk2"/>
                </a:solidFill>
                <a:latin typeface="Roboto"/>
                <a:ea typeface="Roboto"/>
                <a:cs typeface="Roboto"/>
                <a:sym typeface="Roboto"/>
              </a:rPr>
              <a:t>We're replacing the final layer of the ResNet model with a new dense layer featuring two nodes. One node assesses urban characteristics, and the other evaluates rural qualities. All nodes in the layer before prediction contribute to gauging urban attributes, and connections illustrate these potential relationships. Similarly, the information at each node influences our assessment of the photo's rural characteristics. Finally, we employ softmax to obtain the predicted class.</a:t>
            </a:r>
            <a:endParaRPr sz="1000">
              <a:solidFill>
                <a:schemeClr val="dk2"/>
              </a:solidFill>
              <a:latin typeface="Roboto"/>
              <a:ea typeface="Roboto"/>
              <a:cs typeface="Roboto"/>
              <a:sym typeface="Roboto"/>
            </a:endParaRPr>
          </a:p>
          <a:p>
            <a:pPr indent="0" lvl="0" marL="0" rtl="0" algn="l">
              <a:spcBef>
                <a:spcPts val="0"/>
              </a:spcBef>
              <a:spcAft>
                <a:spcPts val="0"/>
              </a:spcAft>
              <a:buNone/>
            </a:pPr>
            <a:r>
              <a:t/>
            </a:r>
            <a:endParaRPr sz="10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Flowchart of urban area detection system</a:t>
            </a:r>
            <a:endParaRPr/>
          </a:p>
        </p:txBody>
      </p:sp>
      <p:sp>
        <p:nvSpPr>
          <p:cNvPr id="140" name="Google Shape;140;p18"/>
          <p:cNvSpPr txBox="1"/>
          <p:nvPr/>
        </p:nvSpPr>
        <p:spPr>
          <a:xfrm>
            <a:off x="1104202" y="2335195"/>
            <a:ext cx="1479600" cy="1873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 collection of images sized 225x225 pixels with a color depth of 24 bits.</a:t>
            </a:r>
            <a:endParaRPr sz="1200">
              <a:solidFill>
                <a:schemeClr val="dk2"/>
              </a:solidFill>
              <a:latin typeface="IBM Plex Mono"/>
              <a:ea typeface="IBM Plex Mono"/>
              <a:cs typeface="IBM Plex Mono"/>
              <a:sym typeface="IBM Plex Mono"/>
            </a:endParaRPr>
          </a:p>
        </p:txBody>
      </p:sp>
      <p:sp>
        <p:nvSpPr>
          <p:cNvPr id="141" name="Google Shape;141;p18"/>
          <p:cNvSpPr txBox="1"/>
          <p:nvPr/>
        </p:nvSpPr>
        <p:spPr>
          <a:xfrm>
            <a:off x="2817349" y="2335200"/>
            <a:ext cx="1756200" cy="17121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Resizing images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Converting color depth to RGB 256</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Rescale the pixel values</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Data augmentation</a:t>
            </a:r>
            <a:endParaRPr sz="1200">
              <a:solidFill>
                <a:schemeClr val="dk2"/>
              </a:solidFill>
              <a:latin typeface="Nunito"/>
              <a:ea typeface="Nunito"/>
              <a:cs typeface="Nunito"/>
              <a:sym typeface="Nunito"/>
            </a:endParaRPr>
          </a:p>
          <a:p>
            <a:pPr indent="0" lvl="0" marL="0" rtl="0" algn="l">
              <a:spcBef>
                <a:spcPts val="0"/>
              </a:spcBef>
              <a:spcAft>
                <a:spcPts val="0"/>
              </a:spcAft>
              <a:buNone/>
            </a:pPr>
            <a:r>
              <a:rPr lang="zh-TW" sz="1200">
                <a:solidFill>
                  <a:schemeClr val="dk2"/>
                </a:solidFill>
                <a:latin typeface="Nunito"/>
                <a:ea typeface="Nunito"/>
                <a:cs typeface="Nunito"/>
                <a:sym typeface="Nunito"/>
              </a:rPr>
              <a:t>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2" name="Google Shape;142;p18"/>
          <p:cNvSpPr txBox="1"/>
          <p:nvPr/>
        </p:nvSpPr>
        <p:spPr>
          <a:xfrm>
            <a:off x="4927725" y="2335200"/>
            <a:ext cx="1527000" cy="15777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Select a suitable pre-trained model and fine-tune the additional layers to create a new model.</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
        <p:nvSpPr>
          <p:cNvPr id="143" name="Google Shape;143;p18"/>
          <p:cNvSpPr txBox="1"/>
          <p:nvPr/>
        </p:nvSpPr>
        <p:spPr>
          <a:xfrm>
            <a:off x="6726326" y="2335195"/>
            <a:ext cx="1618800" cy="15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Nunito"/>
                <a:ea typeface="Nunito"/>
                <a:cs typeface="Nunito"/>
                <a:sym typeface="Nunito"/>
              </a:rPr>
              <a:t>Assess the model to determine if it meets our requirements. If not, revisit the previous step for further refinement.</a:t>
            </a:r>
            <a:endParaRPr sz="1200">
              <a:solidFill>
                <a:schemeClr val="dk2"/>
              </a:solidFill>
              <a:latin typeface="Nunito"/>
              <a:ea typeface="Nunito"/>
              <a:cs typeface="Nunito"/>
              <a:sym typeface="Nunito"/>
            </a:endParaRPr>
          </a:p>
        </p:txBody>
      </p:sp>
      <p:cxnSp>
        <p:nvCxnSpPr>
          <p:cNvPr id="144" name="Google Shape;144;p18"/>
          <p:cNvCxnSpPr/>
          <p:nvPr/>
        </p:nvCxnSpPr>
        <p:spPr>
          <a:xfrm>
            <a:off x="2393417"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5" name="Google Shape;145;p18"/>
          <p:cNvSpPr/>
          <p:nvPr/>
        </p:nvSpPr>
        <p:spPr>
          <a:xfrm>
            <a:off x="1028000" y="1633124"/>
            <a:ext cx="1365300" cy="3987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Raw data</a:t>
            </a:r>
            <a:endParaRPr/>
          </a:p>
        </p:txBody>
      </p:sp>
      <p:sp>
        <p:nvSpPr>
          <p:cNvPr id="146" name="Google Shape;146;p18"/>
          <p:cNvSpPr/>
          <p:nvPr/>
        </p:nvSpPr>
        <p:spPr>
          <a:xfrm>
            <a:off x="2741175" y="1505925"/>
            <a:ext cx="1756200" cy="6981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Data Preprocessing</a:t>
            </a:r>
            <a:endParaRPr/>
          </a:p>
        </p:txBody>
      </p:sp>
      <p:cxnSp>
        <p:nvCxnSpPr>
          <p:cNvPr id="147" name="Google Shape;147;p18"/>
          <p:cNvCxnSpPr/>
          <p:nvPr/>
        </p:nvCxnSpPr>
        <p:spPr>
          <a:xfrm>
            <a:off x="4497376" y="1832402"/>
            <a:ext cx="348000" cy="0"/>
          </a:xfrm>
          <a:prstGeom prst="straightConnector1">
            <a:avLst/>
          </a:prstGeom>
          <a:noFill/>
          <a:ln cap="flat" cmpd="sng" w="15875">
            <a:solidFill>
              <a:srgbClr val="C0791B"/>
            </a:solidFill>
            <a:prstDash val="solid"/>
            <a:miter lim="800000"/>
            <a:headEnd len="sm" w="sm" type="none"/>
            <a:tailEnd len="med" w="med" type="triangle"/>
          </a:ln>
        </p:spPr>
      </p:cxnSp>
      <p:sp>
        <p:nvSpPr>
          <p:cNvPr id="148" name="Google Shape;148;p18"/>
          <p:cNvSpPr/>
          <p:nvPr/>
        </p:nvSpPr>
        <p:spPr>
          <a:xfrm>
            <a:off x="4851525" y="1632975"/>
            <a:ext cx="1527000" cy="398700"/>
          </a:xfrm>
          <a:prstGeom prst="rect">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zh-TW" sz="1800">
                <a:solidFill>
                  <a:srgbClr val="C0791B"/>
                </a:solidFill>
                <a:latin typeface="Calibri"/>
                <a:ea typeface="Calibri"/>
                <a:cs typeface="Calibri"/>
                <a:sym typeface="Calibri"/>
              </a:rPr>
              <a:t>Model training</a:t>
            </a:r>
            <a:endParaRPr/>
          </a:p>
        </p:txBody>
      </p:sp>
      <p:sp>
        <p:nvSpPr>
          <p:cNvPr id="149" name="Google Shape;149;p18"/>
          <p:cNvSpPr/>
          <p:nvPr/>
        </p:nvSpPr>
        <p:spPr>
          <a:xfrm>
            <a:off x="6726325" y="1505925"/>
            <a:ext cx="1479600" cy="616500"/>
          </a:xfrm>
          <a:prstGeom prst="roundRect">
            <a:avLst>
              <a:gd fmla="val 16667" name="adj"/>
            </a:avLst>
          </a:prstGeom>
          <a:noFill/>
          <a:ln cap="flat" cmpd="sng" w="12700">
            <a:solidFill>
              <a:srgbClr val="C0791B"/>
            </a:solidFill>
            <a:prstDash val="solid"/>
            <a:miter lim="800000"/>
            <a:headEnd len="sm" w="sm" type="none"/>
            <a:tailEnd len="sm" w="sm" type="none"/>
          </a:ln>
        </p:spPr>
        <p:txBody>
          <a:bodyPr anchorCtr="0" anchor="ctr" bIns="45700" lIns="0" spcFirstLastPara="1" rIns="0" wrap="square" tIns="45700">
            <a:noAutofit/>
          </a:bodyPr>
          <a:lstStyle/>
          <a:p>
            <a:pPr indent="0" lvl="0" marL="0" rtl="0" algn="ctr">
              <a:spcBef>
                <a:spcPts val="0"/>
              </a:spcBef>
              <a:spcAft>
                <a:spcPts val="0"/>
              </a:spcAft>
              <a:buNone/>
            </a:pPr>
            <a:r>
              <a:rPr lang="zh-TW" sz="1800">
                <a:solidFill>
                  <a:srgbClr val="C0791B"/>
                </a:solidFill>
                <a:latin typeface="Calibri"/>
                <a:ea typeface="Calibri"/>
                <a:cs typeface="Calibri"/>
                <a:sym typeface="Calibri"/>
              </a:rPr>
              <a:t>Evaluation of the models</a:t>
            </a:r>
            <a:endParaRPr/>
          </a:p>
        </p:txBody>
      </p:sp>
      <p:cxnSp>
        <p:nvCxnSpPr>
          <p:cNvPr id="150" name="Google Shape;150;p18"/>
          <p:cNvCxnSpPr/>
          <p:nvPr/>
        </p:nvCxnSpPr>
        <p:spPr>
          <a:xfrm>
            <a:off x="6378581" y="1831231"/>
            <a:ext cx="348000" cy="0"/>
          </a:xfrm>
          <a:prstGeom prst="straightConnector1">
            <a:avLst/>
          </a:prstGeom>
          <a:noFill/>
          <a:ln cap="flat" cmpd="sng" w="15875">
            <a:solidFill>
              <a:srgbClr val="C0791B"/>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About d</a:t>
            </a:r>
            <a:r>
              <a:rPr lang="zh-TW"/>
              <a:t>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6" name="Google Shape;156;p19"/>
          <p:cNvSpPr txBox="1"/>
          <p:nvPr>
            <p:ph idx="1" type="body"/>
          </p:nvPr>
        </p:nvSpPr>
        <p:spPr>
          <a:xfrm>
            <a:off x="499150" y="1274125"/>
            <a:ext cx="3680700" cy="33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latin typeface="Arial"/>
                <a:ea typeface="Arial"/>
                <a:cs typeface="Arial"/>
                <a:sym typeface="Arial"/>
              </a:rPr>
              <a:t>This dataset consists of images sized 225x225 pixels with a color depth of 24 bits. It was compiled from a Google Image search, encompassing both rural and urban subjects. The search was limited to images in the public domain, specifically those with a 1:1 aspect ratio. This dataset proves valuable for experimenting with diverse image processing techniques.</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pic>
        <p:nvPicPr>
          <p:cNvPr id="157" name="Google Shape;157;p19"/>
          <p:cNvPicPr preferRelativeResize="0"/>
          <p:nvPr/>
        </p:nvPicPr>
        <p:blipFill>
          <a:blip r:embed="rId3">
            <a:alphaModFix/>
          </a:blip>
          <a:stretch>
            <a:fillRect/>
          </a:stretch>
        </p:blipFill>
        <p:spPr>
          <a:xfrm>
            <a:off x="5616650" y="1495375"/>
            <a:ext cx="662250" cy="662250"/>
          </a:xfrm>
          <a:prstGeom prst="rect">
            <a:avLst/>
          </a:prstGeom>
          <a:noFill/>
          <a:ln>
            <a:noFill/>
          </a:ln>
        </p:spPr>
      </p:pic>
      <p:pic>
        <p:nvPicPr>
          <p:cNvPr id="158" name="Google Shape;158;p19"/>
          <p:cNvPicPr preferRelativeResize="0"/>
          <p:nvPr/>
        </p:nvPicPr>
        <p:blipFill>
          <a:blip r:embed="rId4">
            <a:alphaModFix/>
          </a:blip>
          <a:stretch>
            <a:fillRect/>
          </a:stretch>
        </p:blipFill>
        <p:spPr>
          <a:xfrm>
            <a:off x="6431300" y="1495375"/>
            <a:ext cx="662250" cy="662250"/>
          </a:xfrm>
          <a:prstGeom prst="rect">
            <a:avLst/>
          </a:prstGeom>
          <a:noFill/>
          <a:ln>
            <a:noFill/>
          </a:ln>
        </p:spPr>
      </p:pic>
      <p:pic>
        <p:nvPicPr>
          <p:cNvPr id="159" name="Google Shape;159;p19"/>
          <p:cNvPicPr preferRelativeResize="0"/>
          <p:nvPr/>
        </p:nvPicPr>
        <p:blipFill>
          <a:blip r:embed="rId5">
            <a:alphaModFix/>
          </a:blip>
          <a:stretch>
            <a:fillRect/>
          </a:stretch>
        </p:blipFill>
        <p:spPr>
          <a:xfrm>
            <a:off x="7245950" y="1495375"/>
            <a:ext cx="662250" cy="662250"/>
          </a:xfrm>
          <a:prstGeom prst="rect">
            <a:avLst/>
          </a:prstGeom>
          <a:noFill/>
          <a:ln>
            <a:noFill/>
          </a:ln>
        </p:spPr>
      </p:pic>
      <p:pic>
        <p:nvPicPr>
          <p:cNvPr id="160" name="Google Shape;160;p19"/>
          <p:cNvPicPr preferRelativeResize="0"/>
          <p:nvPr/>
        </p:nvPicPr>
        <p:blipFill>
          <a:blip r:embed="rId6">
            <a:alphaModFix/>
          </a:blip>
          <a:stretch>
            <a:fillRect/>
          </a:stretch>
        </p:blipFill>
        <p:spPr>
          <a:xfrm>
            <a:off x="4802000" y="1474612"/>
            <a:ext cx="662250" cy="662275"/>
          </a:xfrm>
          <a:prstGeom prst="rect">
            <a:avLst/>
          </a:prstGeom>
          <a:noFill/>
          <a:ln>
            <a:noFill/>
          </a:ln>
        </p:spPr>
      </p:pic>
      <p:sp>
        <p:nvSpPr>
          <p:cNvPr id="161" name="Google Shape;161;p19"/>
          <p:cNvSpPr txBox="1"/>
          <p:nvPr/>
        </p:nvSpPr>
        <p:spPr>
          <a:xfrm>
            <a:off x="6046575" y="1010475"/>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Rural</a:t>
            </a:r>
            <a:endParaRPr sz="1800">
              <a:solidFill>
                <a:schemeClr val="dk2"/>
              </a:solidFill>
              <a:latin typeface="Roboto"/>
              <a:ea typeface="Roboto"/>
              <a:cs typeface="Roboto"/>
              <a:sym typeface="Roboto"/>
            </a:endParaRPr>
          </a:p>
        </p:txBody>
      </p:sp>
      <p:sp>
        <p:nvSpPr>
          <p:cNvPr id="162" name="Google Shape;162;p19"/>
          <p:cNvSpPr txBox="1"/>
          <p:nvPr/>
        </p:nvSpPr>
        <p:spPr>
          <a:xfrm>
            <a:off x="6039150" y="2384900"/>
            <a:ext cx="356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Roboto"/>
                <a:ea typeface="Roboto"/>
                <a:cs typeface="Roboto"/>
                <a:sym typeface="Roboto"/>
              </a:rPr>
              <a:t>Urban</a:t>
            </a:r>
            <a:endParaRPr sz="1800">
              <a:solidFill>
                <a:schemeClr val="dk2"/>
              </a:solidFill>
              <a:latin typeface="Roboto"/>
              <a:ea typeface="Roboto"/>
              <a:cs typeface="Roboto"/>
              <a:sym typeface="Roboto"/>
            </a:endParaRPr>
          </a:p>
        </p:txBody>
      </p:sp>
      <p:pic>
        <p:nvPicPr>
          <p:cNvPr id="163" name="Google Shape;163;p19"/>
          <p:cNvPicPr preferRelativeResize="0"/>
          <p:nvPr/>
        </p:nvPicPr>
        <p:blipFill>
          <a:blip r:embed="rId7">
            <a:alphaModFix/>
          </a:blip>
          <a:stretch>
            <a:fillRect/>
          </a:stretch>
        </p:blipFill>
        <p:spPr>
          <a:xfrm>
            <a:off x="6431300" y="2836475"/>
            <a:ext cx="662250" cy="662250"/>
          </a:xfrm>
          <a:prstGeom prst="rect">
            <a:avLst/>
          </a:prstGeom>
          <a:noFill/>
          <a:ln>
            <a:noFill/>
          </a:ln>
        </p:spPr>
      </p:pic>
      <p:pic>
        <p:nvPicPr>
          <p:cNvPr id="164" name="Google Shape;164;p19"/>
          <p:cNvPicPr preferRelativeResize="0"/>
          <p:nvPr/>
        </p:nvPicPr>
        <p:blipFill>
          <a:blip r:embed="rId8">
            <a:alphaModFix/>
          </a:blip>
          <a:stretch>
            <a:fillRect/>
          </a:stretch>
        </p:blipFill>
        <p:spPr>
          <a:xfrm>
            <a:off x="7245950" y="2836475"/>
            <a:ext cx="662250" cy="662250"/>
          </a:xfrm>
          <a:prstGeom prst="rect">
            <a:avLst/>
          </a:prstGeom>
          <a:noFill/>
          <a:ln>
            <a:noFill/>
          </a:ln>
        </p:spPr>
      </p:pic>
      <p:pic>
        <p:nvPicPr>
          <p:cNvPr id="165" name="Google Shape;165;p19"/>
          <p:cNvPicPr preferRelativeResize="0"/>
          <p:nvPr/>
        </p:nvPicPr>
        <p:blipFill>
          <a:blip r:embed="rId9">
            <a:alphaModFix/>
          </a:blip>
          <a:stretch>
            <a:fillRect/>
          </a:stretch>
        </p:blipFill>
        <p:spPr>
          <a:xfrm>
            <a:off x="5616650" y="2836475"/>
            <a:ext cx="662250" cy="662250"/>
          </a:xfrm>
          <a:prstGeom prst="rect">
            <a:avLst/>
          </a:prstGeom>
          <a:noFill/>
          <a:ln>
            <a:noFill/>
          </a:ln>
        </p:spPr>
      </p:pic>
      <p:pic>
        <p:nvPicPr>
          <p:cNvPr id="166" name="Google Shape;166;p19"/>
          <p:cNvPicPr preferRelativeResize="0"/>
          <p:nvPr/>
        </p:nvPicPr>
        <p:blipFill>
          <a:blip r:embed="rId10">
            <a:alphaModFix/>
          </a:blip>
          <a:stretch>
            <a:fillRect/>
          </a:stretch>
        </p:blipFill>
        <p:spPr>
          <a:xfrm>
            <a:off x="4802000" y="2836475"/>
            <a:ext cx="662250" cy="66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About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20"/>
          <p:cNvSpPr txBox="1"/>
          <p:nvPr>
            <p:ph idx="1" type="body"/>
          </p:nvPr>
        </p:nvSpPr>
        <p:spPr>
          <a:xfrm>
            <a:off x="891300" y="1307000"/>
            <a:ext cx="3680700" cy="33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1200">
                <a:latin typeface="Arial"/>
                <a:ea typeface="Arial"/>
                <a:cs typeface="Arial"/>
                <a:sym typeface="Arial"/>
              </a:rPr>
              <a:t>The image will be resized to 224 x 224 x 3 with 256 RGB colors. An example image can be converted into an array with a shape of (12, 224, 224, 3), where 12 represents the batch size, 224 represents the height and width, and 3 represents RGB colors</a:t>
            </a:r>
            <a:r>
              <a:rPr lang="zh-TW" sz="1200">
                <a:latin typeface="Arial"/>
                <a:ea typeface="Arial"/>
                <a:cs typeface="Arial"/>
                <a:sym typeface="Arial"/>
              </a:rPr>
              <a:t>.</a:t>
            </a:r>
            <a:endParaRPr sz="1200">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pic>
        <p:nvPicPr>
          <p:cNvPr id="173" name="Google Shape;173;p20"/>
          <p:cNvPicPr preferRelativeResize="0"/>
          <p:nvPr/>
        </p:nvPicPr>
        <p:blipFill>
          <a:blip r:embed="rId3">
            <a:alphaModFix/>
          </a:blip>
          <a:stretch>
            <a:fillRect/>
          </a:stretch>
        </p:blipFill>
        <p:spPr>
          <a:xfrm>
            <a:off x="5155200" y="1306988"/>
            <a:ext cx="2401625" cy="2529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Label</a:t>
            </a:r>
            <a:r>
              <a:rPr lang="zh-TW"/>
              <a:t> counts per category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9" name="Google Shape;179;p21"/>
          <p:cNvPicPr preferRelativeResize="0"/>
          <p:nvPr/>
        </p:nvPicPr>
        <p:blipFill>
          <a:blip r:embed="rId3">
            <a:alphaModFix/>
          </a:blip>
          <a:stretch>
            <a:fillRect/>
          </a:stretch>
        </p:blipFill>
        <p:spPr>
          <a:xfrm>
            <a:off x="885463" y="1247175"/>
            <a:ext cx="4471274" cy="2913250"/>
          </a:xfrm>
          <a:prstGeom prst="rect">
            <a:avLst/>
          </a:prstGeom>
          <a:noFill/>
          <a:ln>
            <a:noFill/>
          </a:ln>
        </p:spPr>
      </p:pic>
      <p:sp>
        <p:nvSpPr>
          <p:cNvPr id="180" name="Google Shape;180;p21"/>
          <p:cNvSpPr txBox="1"/>
          <p:nvPr/>
        </p:nvSpPr>
        <p:spPr>
          <a:xfrm>
            <a:off x="5853075" y="1371150"/>
            <a:ext cx="24828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t>The dataset is divided into training data, comprising 36 images for each urban and rural scene, and a test set, which incorporates 10 images for each category. The labeling is based on the directory names of the respective image files.</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