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57" r:id="rId6"/>
    <p:sldId id="269" r:id="rId7"/>
    <p:sldId id="272" r:id="rId8"/>
    <p:sldId id="277" r:id="rId9"/>
    <p:sldId id="273" r:id="rId10"/>
    <p:sldId id="271" r:id="rId11"/>
    <p:sldId id="270" r:id="rId12"/>
    <p:sldId id="268" r:id="rId13"/>
    <p:sldId id="265" r:id="rId14"/>
    <p:sldId id="267" r:id="rId15"/>
    <p:sldId id="266" r:id="rId16"/>
    <p:sldId id="276" r:id="rId17"/>
    <p:sldId id="275" r:id="rId18"/>
    <p:sldId id="274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12BA-79BB-4D44-B13F-0778295F7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7604C-135B-406A-B4B9-9D4DEE6D5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51F0-5E7E-4033-8EE4-ECBB24C0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B097-CAE5-471A-B875-A96B9B83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4047-2778-4B56-A31F-9EF5A532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981-5B04-4302-8602-768D7012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BAC5-8CAC-4E1D-8F5B-E1A30B24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7B91-4106-405C-A1CD-C8F10F9D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19D5-42D0-4D31-AE6D-D565109E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DEF2-5070-43E9-A06D-2E45CF62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673DE-9D56-47F5-BFBC-4938DCE5C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B76AE-3BCF-4349-B395-CE65254CB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5E6A-F094-4EAB-B136-547E3FF2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B235-A159-4757-8D34-FBE6744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E0CB-EB03-461E-B3D1-37153EA4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679-A863-4C1E-A0CC-BEBD35A5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791D-755C-48EE-8742-DC18B66A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5160-7318-4FB1-A71E-0936C086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372A-34EA-4362-AEBA-0D314343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9855-16F1-4EAD-8023-94E389E8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B31C-21BC-4D4D-8421-8B4CDCEF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83F62-7D3F-469E-88D0-B5B2FC2E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8CBB-1B1E-448E-80A3-62D904E1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BB34-B7CD-47A0-8507-A27AB022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9867-E2BA-4314-BAF0-5479E4B8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0D63-B572-4A60-9DC5-8DF759E4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B61A-AD6C-4BA4-A6D7-267B3647D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B3F0D-48E5-4FF3-8C66-1160B8AB1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697A1-7E39-40E1-BCA0-741E3250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C8CC-3289-4D68-9495-35355D01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6B355-34AE-4E28-8782-C7F720C4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3827-966F-4F02-A963-A7BC2FA7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BB0A2-43A3-4BE9-BEBE-7EBCE805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5A3EB-99C7-4E26-8B94-170413BA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4DA20-5C93-4254-AB1D-C4B962BB9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2D782-E401-4D50-B218-F13F83D4C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78523-4FD0-4E41-9C27-6A8D3C59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9B7B3-7674-4F95-8AAA-1E7CE679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9D05C-0235-4239-8620-59D63702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4600-0E0F-4394-9AF6-CAA490ED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E7971-201D-4968-95CA-D81BD1BD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97F7C-7A50-429C-BD79-FDEC6C49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EB942-E33F-46FC-A7C5-562D4BE3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DFF97-161D-4FDF-A3A3-735680BD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37A9-D3F2-485E-8658-D0865B1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B4071-E7AF-481F-9DB7-D12294F8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21BE-921F-47D1-8D4B-7B3E5012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4A15-8826-4D0E-B93F-6F631745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BA319-7077-4C74-9BBA-1133E6D64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6FB2-43B4-4991-B71A-5F95B324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898F-0B18-4761-8CEF-B2F9A548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B2D10-084D-4B2F-9876-EF6B4836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3938-24A6-4C51-B29E-A813B95B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D433-CC32-467D-AA1F-28BE35785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4604-9885-465C-8EDE-A313BADC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110D-C837-40D6-8B08-82D02D06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2144-BFDA-484A-B5D1-605B9CE4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79F36-9744-4680-878C-DBB44CFC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18F12-4520-4E15-810A-0BF5C183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F5719-4981-4AC0-A4AF-E50BB44F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1B06-E45D-4B41-A002-4344EBC8A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486E-48A6-4667-A19A-610A55EAA36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AF50A-3F92-4E31-B468-0C190610C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DDD7-7C01-44C6-9080-6B4435A1E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EC11-DFE3-45A9-A06D-A877128C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9aman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erial view of a city&#10;&#10;Description automatically generated">
            <a:extLst>
              <a:ext uri="{FF2B5EF4-FFF2-40B4-BE49-F238E27FC236}">
                <a16:creationId xmlns:a16="http://schemas.microsoft.com/office/drawing/2014/main" id="{AB93C1FF-EC68-47F9-809C-A9B1859FD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0245-D4F3-468F-8932-8829DC33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 of Facebook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6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9"/>
            <a:ext cx="10515600" cy="9400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Total Likes distribution among each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738311" y="5652511"/>
            <a:ext cx="871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Likes by Male are 32.1%</a:t>
            </a:r>
          </a:p>
          <a:p>
            <a:pPr algn="ctr"/>
            <a:r>
              <a:rPr lang="en-US" dirty="0"/>
              <a:t>Total Likes by Female are 67.9%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A3B4A-3BE1-450C-9468-218B7F0F5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1134681"/>
            <a:ext cx="6461709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284A6E-F3A6-4C8A-B786-F09092571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489" y="1134681"/>
            <a:ext cx="4604945" cy="43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29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204226"/>
            <a:ext cx="11505460" cy="6463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Total Mobile Likes distribution among each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534541" y="5661389"/>
            <a:ext cx="871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Likes are 67.9% of Total Likes</a:t>
            </a:r>
          </a:p>
          <a:p>
            <a:pPr algn="ctr"/>
            <a:r>
              <a:rPr lang="en-US" dirty="0"/>
              <a:t>Mobile Likes by Male are 22.8% of Total Likes</a:t>
            </a:r>
          </a:p>
          <a:p>
            <a:pPr algn="ctr"/>
            <a:r>
              <a:rPr lang="en-US" dirty="0"/>
              <a:t>Mobile Likes by Female are 45.1% of Total Likes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DCAD8-FF18-4D6C-A3DA-C1A79544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026674"/>
            <a:ext cx="7231509" cy="4351338"/>
          </a:xfrm>
        </p:spPr>
      </p:pic>
    </p:spTree>
    <p:extLst>
      <p:ext uri="{BB962C8B-B14F-4D97-AF65-F5344CB8AC3E}">
        <p14:creationId xmlns:p14="http://schemas.microsoft.com/office/powerpoint/2010/main" val="292341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17" y="44388"/>
            <a:ext cx="11016448" cy="94008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Total Web Likes distribution among each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738312" y="5614751"/>
            <a:ext cx="871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Likes are 32.1 % of Total Likes</a:t>
            </a:r>
          </a:p>
          <a:p>
            <a:pPr algn="ctr"/>
            <a:r>
              <a:rPr lang="en-US" dirty="0"/>
              <a:t>Web Likes by Male are 9.3% of Total Likes</a:t>
            </a:r>
          </a:p>
          <a:p>
            <a:pPr algn="ctr"/>
            <a:r>
              <a:rPr lang="en-US" dirty="0"/>
              <a:t>Web Likes by Female are 22.8% of Total Likes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8CF5F-023D-4C91-B0C1-521E8850D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50" y="977066"/>
            <a:ext cx="7025383" cy="4351338"/>
          </a:xfrm>
        </p:spPr>
      </p:pic>
    </p:spTree>
    <p:extLst>
      <p:ext uri="{BB962C8B-B14F-4D97-AF65-F5344CB8AC3E}">
        <p14:creationId xmlns:p14="http://schemas.microsoft.com/office/powerpoint/2010/main" val="1938130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9"/>
            <a:ext cx="10515600" cy="94008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Like Received distribution among each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738311" y="5520531"/>
            <a:ext cx="871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Likes Received by Male are 28.2%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Likes Received by Female are 71.8%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Though number of Male are more in the dataset, still Female received more likes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1DA682-F104-4F09-A140-E244527C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" y="1048958"/>
            <a:ext cx="6823136" cy="40970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940098-3800-4EC7-AEE7-749FA1FCF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941" y="1048958"/>
            <a:ext cx="4402304" cy="40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28109"/>
            <a:ext cx="12041059" cy="94008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Mobile Likes Received distribution among each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616798" y="5538536"/>
            <a:ext cx="871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Mobile Likes Received are 58.8% of Total Likes Received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Mobile Likes Received by Male are 16.9% of Total Likes Received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Mobile Likes Received by Female are 41.9% of Total Like Received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B32B2E-C348-4951-B600-6142CAAF5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69" y="996298"/>
            <a:ext cx="7011635" cy="4351338"/>
          </a:xfrm>
        </p:spPr>
      </p:pic>
    </p:spTree>
    <p:extLst>
      <p:ext uri="{BB962C8B-B14F-4D97-AF65-F5344CB8AC3E}">
        <p14:creationId xmlns:p14="http://schemas.microsoft.com/office/powerpoint/2010/main" val="1835106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28109"/>
            <a:ext cx="11922711" cy="94008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Web Likes Received distribution among each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738312" y="5634756"/>
            <a:ext cx="871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Web Likes Received are 40.9% of Total Likes Received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Web Likes Received by Male are 11.1% of Total Likes Received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Web Likes Received by Female are 29.8% of Total Like Received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EE6DCE-040D-46D4-B997-A38B87B0B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2" y="996298"/>
            <a:ext cx="7023813" cy="4351338"/>
          </a:xfrm>
        </p:spPr>
      </p:pic>
    </p:spTree>
    <p:extLst>
      <p:ext uri="{BB962C8B-B14F-4D97-AF65-F5344CB8AC3E}">
        <p14:creationId xmlns:p14="http://schemas.microsoft.com/office/powerpoint/2010/main" val="1867384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9"/>
            <a:ext cx="10515600" cy="9400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Total Friend </a:t>
            </a:r>
            <a:r>
              <a:rPr lang="en-US" dirty="0">
                <a:solidFill>
                  <a:srgbClr val="FFFFFF"/>
                </a:solidFill>
              </a:rPr>
              <a:t>Count distribution in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2276475" y="5652511"/>
            <a:ext cx="871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Friend count of Female are 50.2%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Friend count of Male are 49.8%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Though number of Male are more in the dataset, still Female have more Friend Count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31E01-47E1-430B-B43B-D72E7AB1A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3" y="968189"/>
            <a:ext cx="6667724" cy="444159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57CDF8-2DE3-43B8-9F58-7BAF2CC77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053" y="968189"/>
            <a:ext cx="4433147" cy="444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46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2" y="28109"/>
            <a:ext cx="11904955" cy="94008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Friendship initiated distribution among each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649534" y="5652511"/>
            <a:ext cx="871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Friend Request Sent by Male are 56.8%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Friend Request Sent by Female are 43.2%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Male sends more Friend Request than Female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57F31-001A-443D-8FD3-C709D5990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5" y="1063660"/>
            <a:ext cx="6386326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68C071-30D0-4642-8B40-889EB2FB7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736" y="1063660"/>
            <a:ext cx="4524973" cy="42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6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9"/>
            <a:ext cx="10515600" cy="9400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Observation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7E81-69A5-49AB-9743-F5E71189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01" y="727969"/>
            <a:ext cx="11452195" cy="618625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Facebook dataset contains 59.3% Male and 40.7% Female data</a:t>
            </a:r>
          </a:p>
          <a:p>
            <a:r>
              <a:rPr lang="en-US" dirty="0"/>
              <a:t>The age group 21-30 years has maximum number of users followed by 16-20 years</a:t>
            </a:r>
          </a:p>
          <a:p>
            <a:r>
              <a:rPr lang="en-US" dirty="0"/>
              <a:t>Male users are more active in almost all group as per the dataset except the age group 46-65 years, in which more Female data is present</a:t>
            </a:r>
          </a:p>
          <a:p>
            <a:r>
              <a:rPr lang="en-US" dirty="0"/>
              <a:t>The dataset contains more entries with Tenure between 100-600 days</a:t>
            </a:r>
          </a:p>
          <a:p>
            <a:r>
              <a:rPr lang="en-US" dirty="0"/>
              <a:t>We have seen various correlation between data</a:t>
            </a:r>
          </a:p>
          <a:p>
            <a:r>
              <a:rPr lang="en-US" dirty="0"/>
              <a:t>The total likes given by Female is 67.9% whereas only 32.1% by Male</a:t>
            </a:r>
          </a:p>
          <a:p>
            <a:r>
              <a:rPr lang="en-US" dirty="0"/>
              <a:t>Female of age group 16-20(18.6%) and 46-65(14.3%) years have liked more</a:t>
            </a:r>
          </a:p>
          <a:p>
            <a:r>
              <a:rPr lang="en-US" dirty="0"/>
              <a:t>Out of all likes, mobile app likes are 67.9% and web likes are only 32.1%</a:t>
            </a:r>
          </a:p>
          <a:p>
            <a:r>
              <a:rPr lang="en-US" dirty="0"/>
              <a:t>The total likes received by Female is 71.8% whereas Male have received only 28.2%</a:t>
            </a:r>
          </a:p>
          <a:p>
            <a:r>
              <a:rPr lang="en-US" dirty="0"/>
              <a:t>Here we can see that, though number of Male are more in the dataset, still Female received more likes</a:t>
            </a:r>
          </a:p>
          <a:p>
            <a:r>
              <a:rPr lang="en-US" dirty="0"/>
              <a:t>The Female of age group 16-20 years have received maximum numbers of likes 27.5%, followed by 16.2% by age group 21-30 years</a:t>
            </a:r>
          </a:p>
          <a:p>
            <a:r>
              <a:rPr lang="en-US" dirty="0"/>
              <a:t>Out of all, received likes by mobile app are 58.8% and by web 40.9%</a:t>
            </a:r>
          </a:p>
          <a:p>
            <a:r>
              <a:rPr lang="en-US" dirty="0"/>
              <a:t>Though number of Male are more in the dataset, still Female have more Friend Count 50.2%</a:t>
            </a:r>
          </a:p>
          <a:p>
            <a:r>
              <a:rPr lang="en-US" dirty="0"/>
              <a:t>The Female of age group 16-20 years have maximum friend counts 18.5%</a:t>
            </a:r>
          </a:p>
          <a:p>
            <a:r>
              <a:rPr lang="en-US" dirty="0"/>
              <a:t>Male have sent more friend request than Female, i.e. Male 56.8% and Female 43.2%</a:t>
            </a:r>
          </a:p>
          <a:p>
            <a:r>
              <a:rPr lang="en-US" dirty="0"/>
              <a:t>The Male of age group 16-20 years and 21-30 years have sent more friend request with 17.9% and 17.5% respectively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3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9"/>
            <a:ext cx="10515600" cy="9400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ADADC-B7E2-4CC6-9901-7B587179DAB3}"/>
              </a:ext>
            </a:extLst>
          </p:cNvPr>
          <p:cNvSpPr txBox="1"/>
          <p:nvPr/>
        </p:nvSpPr>
        <p:spPr>
          <a:xfrm>
            <a:off x="568171" y="1162975"/>
            <a:ext cx="1099055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Maximum users prefer to use Facebook Mobile app rather than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 Facebook will allocate more resources and manpower to manage and monitor Mobile application rather than Web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Facebook can deploy extra features to their Mobile app first, as more users are active through Mobile app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Female are more active on Facebook as compared to Male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 Facebook will prefer to create a different database for Female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Also Female uploads more pictures and videos on Facebook so it require a huge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Whereas Male database can be of little lesser size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67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68560-3D39-4901-867B-D3DC413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Facebook dataset consists the information about its users around the world.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Various features of Facebook application are present in the dataset like, </a:t>
            </a:r>
            <a:r>
              <a:rPr lang="en-US" b="1" dirty="0"/>
              <a:t>Age</a:t>
            </a:r>
            <a:r>
              <a:rPr lang="en-US" dirty="0"/>
              <a:t>, </a:t>
            </a:r>
            <a:r>
              <a:rPr lang="en-US" b="1" dirty="0"/>
              <a:t>Gender</a:t>
            </a:r>
            <a:r>
              <a:rPr lang="en-US" dirty="0"/>
              <a:t>, </a:t>
            </a:r>
            <a:r>
              <a:rPr lang="en-US" b="1" dirty="0"/>
              <a:t>Tenure</a:t>
            </a:r>
            <a:r>
              <a:rPr lang="en-US" dirty="0"/>
              <a:t>, </a:t>
            </a:r>
            <a:r>
              <a:rPr lang="en-US" b="1" dirty="0"/>
              <a:t>Likes</a:t>
            </a:r>
            <a:r>
              <a:rPr lang="en-US" dirty="0"/>
              <a:t> 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dataset comprises of </a:t>
            </a:r>
            <a:r>
              <a:rPr lang="en-US" b="1" dirty="0"/>
              <a:t>99003 observations of 15 columns</a:t>
            </a:r>
            <a:r>
              <a:rPr lang="en-US" dirty="0"/>
              <a:t>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A8C016-B872-4CDE-B7A5-D0D309AC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Facebook 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44467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CADADC-B7E2-4CC6-9901-7B587179DAB3}"/>
              </a:ext>
            </a:extLst>
          </p:cNvPr>
          <p:cNvSpPr txBox="1"/>
          <p:nvPr/>
        </p:nvSpPr>
        <p:spPr>
          <a:xfrm>
            <a:off x="568171" y="1162975"/>
            <a:ext cx="1099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F86B0-4729-43F1-9D29-2A4FC687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48" y="14235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53573-3B2B-44FB-98EA-02CA268761FB}"/>
              </a:ext>
            </a:extLst>
          </p:cNvPr>
          <p:cNvSpPr txBox="1"/>
          <p:nvPr/>
        </p:nvSpPr>
        <p:spPr>
          <a:xfrm>
            <a:off x="4431436" y="4483224"/>
            <a:ext cx="3329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Rahul Kumar</a:t>
            </a:r>
          </a:p>
          <a:p>
            <a:pPr algn="ctr"/>
            <a:r>
              <a:rPr lang="en-US" sz="2800" dirty="0"/>
              <a:t>+91-7903500361</a:t>
            </a:r>
          </a:p>
          <a:p>
            <a:pPr algn="ctr"/>
            <a:r>
              <a:rPr lang="en-US" sz="2800" dirty="0">
                <a:hlinkClick r:id="rId4"/>
              </a:rPr>
              <a:t>r9aman@gmail.com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71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68560-3D39-4901-867B-D3DC413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give insights about the application usage behavior by users and to come up with database solution.</a:t>
            </a:r>
          </a:p>
          <a:p>
            <a:endParaRPr lang="en-US" dirty="0"/>
          </a:p>
          <a:p>
            <a:r>
              <a:rPr lang="en-US" dirty="0"/>
              <a:t>Who are more active on Facebook, Male or Female.</a:t>
            </a:r>
          </a:p>
          <a:p>
            <a:endParaRPr lang="en-US" dirty="0"/>
          </a:p>
          <a:p>
            <a:r>
              <a:rPr lang="en-US" dirty="0"/>
              <a:t>Which app users prefer most, Mobile app or Web app.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A8C016-B872-4CDE-B7A5-D0D309AC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02858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68560-3D39-4901-867B-D3DC413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Facebook</a:t>
            </a:r>
            <a:r>
              <a:rPr lang="en-US" dirty="0"/>
              <a:t>, is an American online social media and social networking service company, founded by Mark Zuckerberg.</a:t>
            </a:r>
          </a:p>
          <a:p>
            <a:r>
              <a:rPr lang="en-US" dirty="0"/>
              <a:t>The Facebook service can be accessed from devices with Internet connectivity, such as computers and smartphones.</a:t>
            </a:r>
          </a:p>
          <a:p>
            <a:r>
              <a:rPr lang="en-US" dirty="0"/>
              <a:t>After registering, users can create a customized profile revealing information about themselves.</a:t>
            </a:r>
          </a:p>
          <a:p>
            <a:r>
              <a:rPr lang="en-US" dirty="0"/>
              <a:t>They can post text, photos and multimedia which is shared with any other users that have agreed to be their </a:t>
            </a:r>
            <a:r>
              <a:rPr lang="en-US" b="1" dirty="0"/>
              <a:t>"friend"</a:t>
            </a:r>
            <a:r>
              <a:rPr lang="en-US" dirty="0"/>
              <a:t>.</a:t>
            </a:r>
          </a:p>
          <a:p>
            <a:r>
              <a:rPr lang="en-US" dirty="0"/>
              <a:t>Facebook is one of the world's most valuable companies.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A8C016-B872-4CDE-B7A5-D0D309AC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About Facebook</a:t>
            </a:r>
          </a:p>
        </p:txBody>
      </p:sp>
    </p:spTree>
    <p:extLst>
      <p:ext uri="{BB962C8B-B14F-4D97-AF65-F5344CB8AC3E}">
        <p14:creationId xmlns:p14="http://schemas.microsoft.com/office/powerpoint/2010/main" val="299259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9"/>
            <a:ext cx="10515600" cy="9400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Gender distribution in dataset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6A8D86-A1EC-4BB0-A7A0-17419859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34" y="968189"/>
            <a:ext cx="6525087" cy="42994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594789" y="5561355"/>
            <a:ext cx="871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Male	: 59.3%</a:t>
            </a:r>
          </a:p>
          <a:p>
            <a:pPr algn="ctr"/>
            <a:r>
              <a:rPr lang="en-US" dirty="0"/>
              <a:t>Female	: 40.7%</a:t>
            </a:r>
          </a:p>
        </p:txBody>
      </p:sp>
    </p:spTree>
    <p:extLst>
      <p:ext uri="{BB962C8B-B14F-4D97-AF65-F5344CB8AC3E}">
        <p14:creationId xmlns:p14="http://schemas.microsoft.com/office/powerpoint/2010/main" val="56626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9"/>
            <a:ext cx="10515600" cy="9400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Number of users among different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652586" y="5861702"/>
            <a:ext cx="8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group 21-30 years has maximum number of users followed by 16-20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C251A-F60F-4F77-8334-508BF1FD9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3985" y="996298"/>
            <a:ext cx="5459766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9E69E-00FB-41A3-AE9D-42CFC3865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541" y="996298"/>
            <a:ext cx="5730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3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9"/>
            <a:ext cx="10515600" cy="94008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Gender distribution among different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572597" y="5613572"/>
            <a:ext cx="8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Male users are more in almost all age group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1D506-64F6-494B-AABC-C00C0E0F3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50" y="1125803"/>
            <a:ext cx="6889070" cy="4351338"/>
          </a:xfrm>
        </p:spPr>
      </p:pic>
    </p:spTree>
    <p:extLst>
      <p:ext uri="{BB962C8B-B14F-4D97-AF65-F5344CB8AC3E}">
        <p14:creationId xmlns:p14="http://schemas.microsoft.com/office/powerpoint/2010/main" val="71154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9"/>
            <a:ext cx="10515600" cy="9400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Tenure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572596" y="5727798"/>
            <a:ext cx="8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contains more entries with Tenure between 100-600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C618D-09A3-4BA1-8355-037540E49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503" y="945536"/>
            <a:ext cx="6853562" cy="44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0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27F7E80-0F39-465A-8498-8ABB710D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b="2107"/>
          <a:stretch/>
        </p:blipFill>
        <p:spPr>
          <a:xfrm>
            <a:off x="20" y="281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970C2-7F00-446C-89CB-C8BB973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09"/>
            <a:ext cx="10515600" cy="9400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Data correlation between each 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D7621-1277-4405-84FB-A8920DE786B6}"/>
              </a:ext>
            </a:extLst>
          </p:cNvPr>
          <p:cNvSpPr txBox="1"/>
          <p:nvPr/>
        </p:nvSpPr>
        <p:spPr>
          <a:xfrm>
            <a:off x="1738312" y="6198014"/>
            <a:ext cx="8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between various data and their relative indices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CA19D1-E1FD-4F6C-91C6-C91D3E6EE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824613"/>
            <a:ext cx="8715375" cy="5208774"/>
          </a:xfrm>
        </p:spPr>
      </p:pic>
    </p:spTree>
    <p:extLst>
      <p:ext uri="{BB962C8B-B14F-4D97-AF65-F5344CB8AC3E}">
        <p14:creationId xmlns:p14="http://schemas.microsoft.com/office/powerpoint/2010/main" val="3462542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870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Exploratory Data Analysis of Facebook Data</vt:lpstr>
      <vt:lpstr>Facebook Dataset Description</vt:lpstr>
      <vt:lpstr>Problem Statement</vt:lpstr>
      <vt:lpstr>About Facebook</vt:lpstr>
      <vt:lpstr>Gender distribution in dataset</vt:lpstr>
      <vt:lpstr>Number of users among different age group</vt:lpstr>
      <vt:lpstr>Gender distribution among different age group</vt:lpstr>
      <vt:lpstr>Tenure distribution</vt:lpstr>
      <vt:lpstr>Data correlation between each other</vt:lpstr>
      <vt:lpstr>Total Likes distribution among each age group</vt:lpstr>
      <vt:lpstr>Total Mobile Likes distribution among each age group</vt:lpstr>
      <vt:lpstr>Total Web Likes distribution among each age group</vt:lpstr>
      <vt:lpstr>Like Received distribution among each age group</vt:lpstr>
      <vt:lpstr>Mobile Likes Received distribution among each age group</vt:lpstr>
      <vt:lpstr>Web Likes Received distribution among each age group</vt:lpstr>
      <vt:lpstr>Total Friend Count distribution in dataset</vt:lpstr>
      <vt:lpstr>Friendship initiated distribution among each age group</vt:lpstr>
      <vt:lpstr>Observation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Facebook Data</dc:title>
  <dc:creator>Rahul Kumar</dc:creator>
  <cp:lastModifiedBy>Rahul Kumar</cp:lastModifiedBy>
  <cp:revision>31</cp:revision>
  <dcterms:created xsi:type="dcterms:W3CDTF">2019-07-19T05:30:23Z</dcterms:created>
  <dcterms:modified xsi:type="dcterms:W3CDTF">2019-07-20T15:27:56Z</dcterms:modified>
</cp:coreProperties>
</file>