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853" r:id="rId2"/>
    <p:sldId id="3852" r:id="rId3"/>
    <p:sldId id="3835" r:id="rId4"/>
    <p:sldId id="3836" r:id="rId5"/>
    <p:sldId id="3838" r:id="rId6"/>
    <p:sldId id="3837" r:id="rId7"/>
    <p:sldId id="3858" r:id="rId8"/>
    <p:sldId id="3839" r:id="rId9"/>
    <p:sldId id="3848" r:id="rId10"/>
    <p:sldId id="3840" r:id="rId11"/>
    <p:sldId id="3847" r:id="rId12"/>
    <p:sldId id="3850" r:id="rId13"/>
    <p:sldId id="3851" r:id="rId14"/>
    <p:sldId id="3844" r:id="rId15"/>
    <p:sldId id="3855" r:id="rId16"/>
    <p:sldId id="3845" r:id="rId17"/>
    <p:sldId id="3846" r:id="rId18"/>
    <p:sldId id="3856" r:id="rId19"/>
    <p:sldId id="3859" r:id="rId20"/>
    <p:sldId id="3860" r:id="rId21"/>
    <p:sldId id="3861" r:id="rId22"/>
    <p:sldId id="3863" r:id="rId23"/>
    <p:sldId id="3864" r:id="rId24"/>
    <p:sldId id="3866" r:id="rId25"/>
    <p:sldId id="3867" r:id="rId26"/>
    <p:sldId id="38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4660"/>
  </p:normalViewPr>
  <p:slideViewPr>
    <p:cSldViewPr snapToGrid="0">
      <p:cViewPr varScale="1">
        <p:scale>
          <a:sx n="81" d="100"/>
          <a:sy n="81" d="100"/>
        </p:scale>
        <p:origin x="97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custT="1"/>
      <dgm:spPr>
        <a:solidFill>
          <a:schemeClr val="accent1">
            <a:lumMod val="20000"/>
            <a:lumOff val="80000"/>
            <a:alpha val="90000"/>
          </a:schemeClr>
        </a:solidFill>
        <a:ln>
          <a:noFill/>
        </a:ln>
      </dgm:spPr>
      <dgm:t>
        <a:bodyPr/>
        <a:lstStyle/>
        <a:p>
          <a:pPr algn="ctr"/>
          <a:r>
            <a:rPr lang="en-US" sz="1800" b="1" i="0" u="none" dirty="0"/>
            <a:t>Classic Load </a:t>
          </a:r>
        </a:p>
        <a:p>
          <a:pPr algn="ctr"/>
          <a:r>
            <a:rPr lang="en-US" sz="1800" b="1" i="0" u="none" dirty="0"/>
            <a:t>Balancer </a:t>
          </a:r>
        </a:p>
        <a:p>
          <a:pPr algn="ctr"/>
          <a:r>
            <a:rPr lang="en-US" sz="1800" b="0" i="0" u="none" dirty="0"/>
            <a:t>(V1-old generation) - 2009</a:t>
          </a:r>
          <a:endParaRPr lang="en-US" sz="1800" dirty="0"/>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a:t>1</a:t>
          </a:r>
          <a:endParaRPr lang="en-US" dirty="0"/>
        </a:p>
      </dgm:t>
    </dgm:pt>
    <dgm:pt modelId="{0F6BA1FB-59E5-4F16-A7B4-1533BB1F09E4}">
      <dgm:prSet custT="1"/>
      <dgm:spPr>
        <a:solidFill>
          <a:schemeClr val="accent2">
            <a:lumMod val="20000"/>
            <a:lumOff val="80000"/>
            <a:alpha val="90000"/>
          </a:schemeClr>
        </a:solidFill>
        <a:ln>
          <a:noFill/>
        </a:ln>
      </dgm:spPr>
      <dgm:t>
        <a:bodyPr/>
        <a:lstStyle/>
        <a:p>
          <a:pPr algn="ctr"/>
          <a:r>
            <a:rPr lang="en-US" sz="1800" b="1" i="0" u="none" dirty="0"/>
            <a:t>Application Load Balancer </a:t>
          </a:r>
        </a:p>
        <a:p>
          <a:pPr algn="ctr"/>
          <a:r>
            <a:rPr lang="en-US" sz="1800" b="0" i="0" u="none" dirty="0"/>
            <a:t>(V2-new generation) - 2016</a:t>
          </a:r>
          <a:endParaRPr lang="en-US" sz="1800" dirty="0"/>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a:solidFill>
          <a:schemeClr val="accent2"/>
        </a:solidFill>
        <a:ln>
          <a:noFill/>
        </a:ln>
      </dgm:spPr>
      <dgm:t>
        <a:bodyPr/>
        <a:lstStyle/>
        <a:p>
          <a:r>
            <a:rPr lang="en-US"/>
            <a:t>2</a:t>
          </a:r>
          <a:endParaRPr lang="en-US" dirty="0"/>
        </a:p>
      </dgm:t>
    </dgm:pt>
    <dgm:pt modelId="{1D096F01-AEA8-401D-8348-98E9A81F3CE0}">
      <dgm:prSet custT="1"/>
      <dgm:spPr>
        <a:solidFill>
          <a:schemeClr val="accent4">
            <a:lumMod val="20000"/>
            <a:lumOff val="80000"/>
            <a:alpha val="90000"/>
          </a:schemeClr>
        </a:solidFill>
        <a:ln>
          <a:noFill/>
        </a:ln>
      </dgm:spPr>
      <dgm:t>
        <a:bodyPr/>
        <a:lstStyle/>
        <a:p>
          <a:pPr algn="ctr"/>
          <a:r>
            <a:rPr lang="en-US" sz="2000" b="1" i="0" u="none" dirty="0"/>
            <a:t>Network Load Balancer </a:t>
          </a:r>
        </a:p>
        <a:p>
          <a:pPr algn="ctr"/>
          <a:r>
            <a:rPr lang="en-US" sz="2000" b="0" i="0" u="none" dirty="0"/>
            <a:t>(V2-new generation) - 2017</a:t>
          </a:r>
          <a:endParaRPr lang="en-US" sz="2000" dirty="0"/>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a:solidFill>
          <a:schemeClr val="accent4"/>
        </a:solidFill>
        <a:ln>
          <a:noFill/>
        </a:ln>
      </dgm:spPr>
      <dgm:t>
        <a:bodyPr/>
        <a:lstStyle/>
        <a:p>
          <a:r>
            <a:rPr lang="en-US"/>
            <a:t>3</a:t>
          </a:r>
          <a:endParaRPr lang="en-US" dirty="0"/>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3"/>
      <dgm:spPr/>
    </dgm:pt>
    <dgm:pt modelId="{9C3A7F13-9585-42DF-AD32-B56F82B123C8}" type="pres">
      <dgm:prSet presAssocID="{C54063C4-24CD-4834-9424-53756AE38C6B}" presName="sibTransNodeCircle" presStyleLbl="alignNode1" presStyleIdx="0" presStyleCnt="6">
        <dgm:presLayoutVars>
          <dgm:chMax val="0"/>
          <dgm:bulletEnabled/>
        </dgm:presLayoutVars>
      </dgm:prSet>
      <dgm:spPr/>
    </dgm:pt>
    <dgm:pt modelId="{923B2301-552B-45D2-9EF0-53A10AA17FC6}" type="pres">
      <dgm:prSet presAssocID="{198ACE8E-34F4-43E6-BB2E-1809B1CC58DC}" presName="bottomLine" presStyleLbl="alignNode1" presStyleIdx="1" presStyleCnt="6">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3">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3"/>
      <dgm:spPr/>
    </dgm:pt>
    <dgm:pt modelId="{C08FC467-91FE-48BD-B243-273925C2B75A}" type="pres">
      <dgm:prSet presAssocID="{7DBF5CB5-29DD-4671-A0F3-981D48571500}" presName="sibTransNodeCircle" presStyleLbl="alignNode1" presStyleIdx="2" presStyleCnt="6">
        <dgm:presLayoutVars>
          <dgm:chMax val="0"/>
          <dgm:bulletEnabled/>
        </dgm:presLayoutVars>
      </dgm:prSet>
      <dgm:spPr/>
    </dgm:pt>
    <dgm:pt modelId="{DE393E47-CBB6-4D77-A342-C9AFD9FC8CB6}" type="pres">
      <dgm:prSet presAssocID="{0F6BA1FB-59E5-4F16-A7B4-1533BB1F09E4}" presName="bottomLine" presStyleLbl="alignNode1" presStyleIdx="3" presStyleCnt="6">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3">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3" custLinFactNeighborY="249"/>
      <dgm:spPr/>
    </dgm:pt>
    <dgm:pt modelId="{4104A2F1-FB99-4C42-8067-46B8EEEC9610}" type="pres">
      <dgm:prSet presAssocID="{6088456C-4B73-4948-985C-DD954DEF44EF}" presName="sibTransNodeCircle" presStyleLbl="alignNode1" presStyleIdx="4" presStyleCnt="6">
        <dgm:presLayoutVars>
          <dgm:chMax val="0"/>
          <dgm:bulletEnabled/>
        </dgm:presLayoutVars>
      </dgm:prSet>
      <dgm:spPr/>
    </dgm:pt>
    <dgm:pt modelId="{2EB92C72-3528-4913-AFF6-FF0B4F338399}" type="pres">
      <dgm:prSet presAssocID="{1D096F01-AEA8-401D-8348-98E9A81F3CE0}" presName="bottomLine" presStyleLbl="alignNode1" presStyleIdx="5" presStyleCnt="6">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3">
        <dgm:presLayoutVars>
          <dgm:bulletEnabled val="1"/>
        </dgm:presLayoutVars>
      </dgm:prSet>
      <dgm:spPr/>
    </dgm:pt>
  </dgm:ptLst>
  <dgm:cxnLst>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2E8EE86D-D18A-48C5-817B-661FEDBE5EB5}" type="presOf" srcId="{0F6BA1FB-59E5-4F16-A7B4-1533BB1F09E4}" destId="{6209B655-7BD8-4C2E-802B-7A837190A817}"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0" y="0"/>
          <a:ext cx="3186112" cy="3675888"/>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402" tIns="330200" rIns="248402" bIns="330200" numCol="1" spcCol="1270" anchor="t" anchorCtr="0">
          <a:noAutofit/>
        </a:bodyPr>
        <a:lstStyle/>
        <a:p>
          <a:pPr marL="0" lvl="0" indent="0" algn="ctr" defTabSz="800100">
            <a:lnSpc>
              <a:spcPct val="90000"/>
            </a:lnSpc>
            <a:spcBef>
              <a:spcPct val="0"/>
            </a:spcBef>
            <a:spcAft>
              <a:spcPct val="35000"/>
            </a:spcAft>
            <a:buNone/>
          </a:pPr>
          <a:r>
            <a:rPr lang="en-US" sz="1800" b="1" i="0" u="none" kern="1200" dirty="0"/>
            <a:t>Classic Load </a:t>
          </a:r>
        </a:p>
        <a:p>
          <a:pPr marL="0" lvl="0" indent="0" algn="ctr" defTabSz="800100">
            <a:lnSpc>
              <a:spcPct val="90000"/>
            </a:lnSpc>
            <a:spcBef>
              <a:spcPct val="0"/>
            </a:spcBef>
            <a:spcAft>
              <a:spcPct val="35000"/>
            </a:spcAft>
            <a:buNone/>
          </a:pPr>
          <a:r>
            <a:rPr lang="en-US" sz="1800" b="1" i="0" u="none" kern="1200" dirty="0"/>
            <a:t>Balancer </a:t>
          </a:r>
        </a:p>
        <a:p>
          <a:pPr marL="0" lvl="0" indent="0" algn="ctr" defTabSz="800100">
            <a:lnSpc>
              <a:spcPct val="90000"/>
            </a:lnSpc>
            <a:spcBef>
              <a:spcPct val="0"/>
            </a:spcBef>
            <a:spcAft>
              <a:spcPct val="35000"/>
            </a:spcAft>
            <a:buNone/>
          </a:pPr>
          <a:r>
            <a:rPr lang="en-US" sz="1800" b="0" i="0" u="none" kern="1200" dirty="0"/>
            <a:t>(V1-old generation) - 2009</a:t>
          </a:r>
          <a:endParaRPr lang="en-US" sz="1800" kern="1200" dirty="0"/>
        </a:p>
      </dsp:txBody>
      <dsp:txXfrm>
        <a:off x="0" y="1396837"/>
        <a:ext cx="3186112" cy="2205532"/>
      </dsp:txXfrm>
    </dsp:sp>
    <dsp:sp modelId="{9C3A7F13-9585-42DF-AD32-B56F82B123C8}">
      <dsp:nvSpPr>
        <dsp:cNvPr id="0" name=""/>
        <dsp:cNvSpPr/>
      </dsp:nvSpPr>
      <dsp:spPr>
        <a:xfrm>
          <a:off x="1041673" y="367588"/>
          <a:ext cx="1102766" cy="110276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976" tIns="12700" rIns="8597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203169" y="529084"/>
        <a:ext cx="779774" cy="779774"/>
      </dsp:txXfrm>
    </dsp:sp>
    <dsp:sp modelId="{923B2301-552B-45D2-9EF0-53A10AA17FC6}">
      <dsp:nvSpPr>
        <dsp:cNvPr id="0" name=""/>
        <dsp:cNvSpPr/>
      </dsp:nvSpPr>
      <dsp:spPr>
        <a:xfrm>
          <a:off x="0" y="3675816"/>
          <a:ext cx="3186112"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3504723" y="0"/>
          <a:ext cx="3186112" cy="3675888"/>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402" tIns="330200" rIns="248402" bIns="330200" numCol="1" spcCol="1270" anchor="t" anchorCtr="0">
          <a:noAutofit/>
        </a:bodyPr>
        <a:lstStyle/>
        <a:p>
          <a:pPr marL="0" lvl="0" indent="0" algn="ctr" defTabSz="800100">
            <a:lnSpc>
              <a:spcPct val="90000"/>
            </a:lnSpc>
            <a:spcBef>
              <a:spcPct val="0"/>
            </a:spcBef>
            <a:spcAft>
              <a:spcPct val="35000"/>
            </a:spcAft>
            <a:buNone/>
          </a:pPr>
          <a:r>
            <a:rPr lang="en-US" sz="1800" b="1" i="0" u="none" kern="1200" dirty="0"/>
            <a:t>Application Load Balancer </a:t>
          </a:r>
        </a:p>
        <a:p>
          <a:pPr marL="0" lvl="0" indent="0" algn="ctr" defTabSz="800100">
            <a:lnSpc>
              <a:spcPct val="90000"/>
            </a:lnSpc>
            <a:spcBef>
              <a:spcPct val="0"/>
            </a:spcBef>
            <a:spcAft>
              <a:spcPct val="35000"/>
            </a:spcAft>
            <a:buNone/>
          </a:pPr>
          <a:r>
            <a:rPr lang="en-US" sz="1800" b="0" i="0" u="none" kern="1200" dirty="0"/>
            <a:t>(V2-new generation) - 2016</a:t>
          </a:r>
          <a:endParaRPr lang="en-US" sz="1800" kern="1200" dirty="0"/>
        </a:p>
      </dsp:txBody>
      <dsp:txXfrm>
        <a:off x="3504723" y="1396837"/>
        <a:ext cx="3186112" cy="2205532"/>
      </dsp:txXfrm>
    </dsp:sp>
    <dsp:sp modelId="{C08FC467-91FE-48BD-B243-273925C2B75A}">
      <dsp:nvSpPr>
        <dsp:cNvPr id="0" name=""/>
        <dsp:cNvSpPr/>
      </dsp:nvSpPr>
      <dsp:spPr>
        <a:xfrm>
          <a:off x="4546396" y="367588"/>
          <a:ext cx="1102766" cy="1102766"/>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976" tIns="12700" rIns="8597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4707892" y="529084"/>
        <a:ext cx="779774" cy="779774"/>
      </dsp:txXfrm>
    </dsp:sp>
    <dsp:sp modelId="{DE393E47-CBB6-4D77-A342-C9AFD9FC8CB6}">
      <dsp:nvSpPr>
        <dsp:cNvPr id="0" name=""/>
        <dsp:cNvSpPr/>
      </dsp:nvSpPr>
      <dsp:spPr>
        <a:xfrm>
          <a:off x="3504723" y="3675816"/>
          <a:ext cx="3186112" cy="72"/>
        </a:xfrm>
        <a:prstGeom prst="rect">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7009447" y="0"/>
          <a:ext cx="3186112" cy="3675888"/>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402" tIns="330200" rIns="248402" bIns="330200" numCol="1" spcCol="1270" anchor="t" anchorCtr="0">
          <a:noAutofit/>
        </a:bodyPr>
        <a:lstStyle/>
        <a:p>
          <a:pPr marL="0" lvl="0" indent="0" algn="ctr" defTabSz="889000">
            <a:lnSpc>
              <a:spcPct val="90000"/>
            </a:lnSpc>
            <a:spcBef>
              <a:spcPct val="0"/>
            </a:spcBef>
            <a:spcAft>
              <a:spcPct val="35000"/>
            </a:spcAft>
            <a:buNone/>
          </a:pPr>
          <a:r>
            <a:rPr lang="en-US" sz="2000" b="1" i="0" u="none" kern="1200" dirty="0"/>
            <a:t>Network Load Balancer </a:t>
          </a:r>
        </a:p>
        <a:p>
          <a:pPr marL="0" lvl="0" indent="0" algn="ctr" defTabSz="889000">
            <a:lnSpc>
              <a:spcPct val="90000"/>
            </a:lnSpc>
            <a:spcBef>
              <a:spcPct val="0"/>
            </a:spcBef>
            <a:spcAft>
              <a:spcPct val="35000"/>
            </a:spcAft>
            <a:buNone/>
          </a:pPr>
          <a:r>
            <a:rPr lang="en-US" sz="2000" b="0" i="0" u="none" kern="1200" dirty="0"/>
            <a:t>(V2-new generation) - 2017</a:t>
          </a:r>
          <a:endParaRPr lang="en-US" sz="2000" kern="1200" dirty="0"/>
        </a:p>
      </dsp:txBody>
      <dsp:txXfrm>
        <a:off x="7009447" y="1396837"/>
        <a:ext cx="3186112" cy="2205532"/>
      </dsp:txXfrm>
    </dsp:sp>
    <dsp:sp modelId="{4104A2F1-FB99-4C42-8067-46B8EEEC9610}">
      <dsp:nvSpPr>
        <dsp:cNvPr id="0" name=""/>
        <dsp:cNvSpPr/>
      </dsp:nvSpPr>
      <dsp:spPr>
        <a:xfrm>
          <a:off x="8051120" y="367588"/>
          <a:ext cx="1102766" cy="1102766"/>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976" tIns="12700" rIns="8597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dsp:txBody>
      <dsp:txXfrm>
        <a:off x="8212616" y="529084"/>
        <a:ext cx="779774" cy="779774"/>
      </dsp:txXfrm>
    </dsp:sp>
    <dsp:sp modelId="{2EB92C72-3528-4913-AFF6-FF0B4F338399}">
      <dsp:nvSpPr>
        <dsp:cNvPr id="0" name=""/>
        <dsp:cNvSpPr/>
      </dsp:nvSpPr>
      <dsp:spPr>
        <a:xfrm>
          <a:off x="7009447" y="3675816"/>
          <a:ext cx="3186112" cy="72"/>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E8AA7-D262-4CB6-8928-268ECAC47966}" type="datetimeFigureOut">
              <a:rPr lang="en-IN" smtClean="0"/>
              <a:t>27-11-2021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DDA3B-56AB-494D-A173-B0305D5482FF}" type="slidenum">
              <a:rPr lang="en-IN" smtClean="0"/>
              <a:t>‹#›</a:t>
            </a:fld>
            <a:endParaRPr lang="en-IN"/>
          </a:p>
        </p:txBody>
      </p:sp>
    </p:spTree>
    <p:extLst>
      <p:ext uri="{BB962C8B-B14F-4D97-AF65-F5344CB8AC3E}">
        <p14:creationId xmlns:p14="http://schemas.microsoft.com/office/powerpoint/2010/main" val="289697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Overall it is recommended to use the newer v2 generation load balancers as they provide more features.</a:t>
            </a:r>
          </a:p>
        </p:txBody>
      </p:sp>
      <p:sp>
        <p:nvSpPr>
          <p:cNvPr id="4" name="Slide Number Placeholder 3"/>
          <p:cNvSpPr>
            <a:spLocks noGrp="1"/>
          </p:cNvSpPr>
          <p:nvPr>
            <p:ph type="sldNum" sz="quarter" idx="5"/>
          </p:nvPr>
        </p:nvSpPr>
        <p:spPr/>
        <p:txBody>
          <a:bodyPr/>
          <a:lstStyle/>
          <a:p>
            <a:fld id="{EE8DDA3B-56AB-494D-A173-B0305D5482FF}" type="slidenum">
              <a:rPr lang="en-IN" smtClean="0"/>
              <a:t>8</a:t>
            </a:fld>
            <a:endParaRPr lang="en-IN"/>
          </a:p>
        </p:txBody>
      </p:sp>
    </p:spTree>
    <p:extLst>
      <p:ext uri="{BB962C8B-B14F-4D97-AF65-F5344CB8AC3E}">
        <p14:creationId xmlns:p14="http://schemas.microsoft.com/office/powerpoint/2010/main" val="203073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3900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85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49882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4875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37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9382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854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15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86655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456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9182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91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873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9790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753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300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1065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elasticloadbalancing/" TargetMode="External"/><Relationship Id="rId2" Type="http://schemas.openxmlformats.org/officeDocument/2006/relationships/hyperlink" Target="https://docs.aws.amazon.com/" TargetMode="External"/><Relationship Id="rId1" Type="http://schemas.openxmlformats.org/officeDocument/2006/relationships/slideLayout" Target="../slideLayouts/slideLayout5.xml"/><Relationship Id="rId4" Type="http://schemas.openxmlformats.org/officeDocument/2006/relationships/hyperlink" Target="https://aws.amazon.com/about-aws/whats-new/2018/01/introducing-aws-auto-scal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F31A43-BC3C-4E2C-B3E0-B4186042F220}"/>
              </a:ext>
            </a:extLst>
          </p:cNvPr>
          <p:cNvSpPr>
            <a:spLocks noGrp="1"/>
          </p:cNvSpPr>
          <p:nvPr>
            <p:ph type="ctrTitle"/>
          </p:nvPr>
        </p:nvSpPr>
        <p:spPr>
          <a:xfrm>
            <a:off x="5253464" y="1042416"/>
            <a:ext cx="6592824" cy="2386584"/>
          </a:xfrm>
        </p:spPr>
        <p:txBody>
          <a:bodyPr>
            <a:normAutofit/>
          </a:bodyPr>
          <a:lstStyle/>
          <a:p>
            <a:pPr algn="ctr"/>
            <a:r>
              <a:rPr lang="en-IN" sz="4000" dirty="0">
                <a:solidFill>
                  <a:schemeClr val="tx1">
                    <a:lumMod val="95000"/>
                    <a:lumOff val="5000"/>
                  </a:schemeClr>
                </a:solidFill>
              </a:rPr>
              <a:t>LOAD-BALANCING &amp; AUTO SCALING ON AWS</a:t>
            </a:r>
          </a:p>
        </p:txBody>
      </p:sp>
      <p:sp>
        <p:nvSpPr>
          <p:cNvPr id="5" name="Content Placeholder 4">
            <a:extLst>
              <a:ext uri="{FF2B5EF4-FFF2-40B4-BE49-F238E27FC236}">
                <a16:creationId xmlns:a16="http://schemas.microsoft.com/office/drawing/2014/main" id="{48FC13C4-F3D2-4B6A-83AF-C7833B0B6DD5}"/>
              </a:ext>
            </a:extLst>
          </p:cNvPr>
          <p:cNvSpPr>
            <a:spLocks noGrp="1"/>
          </p:cNvSpPr>
          <p:nvPr>
            <p:ph type="subTitle" idx="1"/>
          </p:nvPr>
        </p:nvSpPr>
        <p:spPr>
          <a:xfrm>
            <a:off x="8252962" y="3994985"/>
            <a:ext cx="3939038" cy="1820599"/>
          </a:xfrm>
        </p:spPr>
        <p:txBody>
          <a:bodyPr>
            <a:noAutofit/>
          </a:bodyPr>
          <a:lstStyle/>
          <a:p>
            <a:pPr algn="l"/>
            <a:r>
              <a:rPr lang="en-IN" sz="1800" dirty="0">
                <a:solidFill>
                  <a:schemeClr val="tx1">
                    <a:lumMod val="95000"/>
                    <a:lumOff val="5000"/>
                  </a:schemeClr>
                </a:solidFill>
              </a:rPr>
              <a:t>Prashant Raj         (C-71) </a:t>
            </a:r>
          </a:p>
          <a:p>
            <a:pPr algn="l"/>
            <a:r>
              <a:rPr lang="en-IN" sz="1800" dirty="0">
                <a:solidFill>
                  <a:schemeClr val="tx1">
                    <a:lumMod val="95000"/>
                    <a:lumOff val="5000"/>
                  </a:schemeClr>
                </a:solidFill>
              </a:rPr>
              <a:t>Pritesh Gaikwad  (C-74) </a:t>
            </a:r>
          </a:p>
          <a:p>
            <a:pPr algn="l"/>
            <a:r>
              <a:rPr lang="en-IN" sz="1800" dirty="0">
                <a:solidFill>
                  <a:schemeClr val="tx1">
                    <a:lumMod val="95000"/>
                    <a:lumOff val="5000"/>
                  </a:schemeClr>
                </a:solidFill>
              </a:rPr>
              <a:t>Sarang Rajurkar  (D-3) </a:t>
            </a:r>
          </a:p>
          <a:p>
            <a:pPr algn="l"/>
            <a:r>
              <a:rPr lang="en-IN" sz="1800" dirty="0">
                <a:solidFill>
                  <a:schemeClr val="tx1">
                    <a:lumMod val="95000"/>
                    <a:lumOff val="5000"/>
                  </a:schemeClr>
                </a:solidFill>
              </a:rPr>
              <a:t>Vivek Pundkar     (C-77) </a:t>
            </a:r>
          </a:p>
          <a:p>
            <a:pPr algn="l"/>
            <a:r>
              <a:rPr lang="en-IN" sz="1800" dirty="0">
                <a:solidFill>
                  <a:schemeClr val="tx1">
                    <a:lumMod val="95000"/>
                    <a:lumOff val="5000"/>
                  </a:schemeClr>
                </a:solidFill>
              </a:rPr>
              <a:t>Pushkar Pawar     (C-64)</a:t>
            </a:r>
          </a:p>
        </p:txBody>
      </p:sp>
      <p:sp>
        <p:nvSpPr>
          <p:cNvPr id="2" name="TextBox 1">
            <a:extLst>
              <a:ext uri="{FF2B5EF4-FFF2-40B4-BE49-F238E27FC236}">
                <a16:creationId xmlns:a16="http://schemas.microsoft.com/office/drawing/2014/main" id="{4BEB5559-D5E0-44B5-AB09-01D0FB474CA3}"/>
              </a:ext>
            </a:extLst>
          </p:cNvPr>
          <p:cNvSpPr txBox="1"/>
          <p:nvPr/>
        </p:nvSpPr>
        <p:spPr>
          <a:xfrm>
            <a:off x="4837316" y="4720618"/>
            <a:ext cx="2749423" cy="369332"/>
          </a:xfrm>
          <a:prstGeom prst="rect">
            <a:avLst/>
          </a:prstGeom>
          <a:noFill/>
        </p:spPr>
        <p:txBody>
          <a:bodyPr wrap="square" rtlCol="0">
            <a:spAutoFit/>
          </a:bodyPr>
          <a:lstStyle/>
          <a:p>
            <a:r>
              <a:rPr lang="en-IN" dirty="0"/>
              <a:t>Guide: Vijay Mane SIR</a:t>
            </a:r>
          </a:p>
        </p:txBody>
      </p:sp>
    </p:spTree>
    <p:extLst>
      <p:ext uri="{BB962C8B-B14F-4D97-AF65-F5344CB8AC3E}">
        <p14:creationId xmlns:p14="http://schemas.microsoft.com/office/powerpoint/2010/main" val="184080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DCAC45-3347-4005-A66C-48DB74E6447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5" name="Footer Placeholder 4">
            <a:extLst>
              <a:ext uri="{FF2B5EF4-FFF2-40B4-BE49-F238E27FC236}">
                <a16:creationId xmlns:a16="http://schemas.microsoft.com/office/drawing/2014/main" id="{141BFAB2-AC2B-4F86-BD75-B8FCB393D7E6}"/>
              </a:ext>
            </a:extLst>
          </p:cNvPr>
          <p:cNvSpPr>
            <a:spLocks noGrp="1"/>
          </p:cNvSpPr>
          <p:nvPr>
            <p:ph type="ftr" sz="quarter" idx="11"/>
          </p:nvPr>
        </p:nvSpPr>
        <p:spPr/>
        <p:txBody>
          <a:bodyPr/>
          <a:lstStyle/>
          <a:p>
            <a:pPr>
              <a:defRPr/>
            </a:pPr>
            <a:r>
              <a:rPr lang="en-US" dirty="0">
                <a:solidFill>
                  <a:prstClr val="black">
                    <a:tint val="75000"/>
                  </a:prstClr>
                </a:solidFill>
              </a:rPr>
              <a:t>Application Load Balancer</a:t>
            </a:r>
          </a:p>
        </p:txBody>
      </p:sp>
      <p:sp>
        <p:nvSpPr>
          <p:cNvPr id="6" name="Slide Number Placeholder 5">
            <a:extLst>
              <a:ext uri="{FF2B5EF4-FFF2-40B4-BE49-F238E27FC236}">
                <a16:creationId xmlns:a16="http://schemas.microsoft.com/office/drawing/2014/main" id="{3B978AE9-67B6-4F97-8610-0E5E3DF7AA9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grpSp>
        <p:nvGrpSpPr>
          <p:cNvPr id="16" name="Group 15">
            <a:extLst>
              <a:ext uri="{FF2B5EF4-FFF2-40B4-BE49-F238E27FC236}">
                <a16:creationId xmlns:a16="http://schemas.microsoft.com/office/drawing/2014/main" id="{867DB256-87E3-4ED5-99FE-0C877B2C9CA4}"/>
              </a:ext>
            </a:extLst>
          </p:cNvPr>
          <p:cNvGrpSpPr/>
          <p:nvPr/>
        </p:nvGrpSpPr>
        <p:grpSpPr>
          <a:xfrm>
            <a:off x="616744" y="1591056"/>
            <a:ext cx="3186112" cy="3675888"/>
            <a:chOff x="67545" y="136525"/>
            <a:chExt cx="3186112" cy="3675888"/>
          </a:xfrm>
        </p:grpSpPr>
        <p:grpSp>
          <p:nvGrpSpPr>
            <p:cNvPr id="10" name="Group 9">
              <a:extLst>
                <a:ext uri="{FF2B5EF4-FFF2-40B4-BE49-F238E27FC236}">
                  <a16:creationId xmlns:a16="http://schemas.microsoft.com/office/drawing/2014/main" id="{299FFF6B-E518-4E0B-8C93-5689982D7F6A}"/>
                </a:ext>
              </a:extLst>
            </p:cNvPr>
            <p:cNvGrpSpPr/>
            <p:nvPr/>
          </p:nvGrpSpPr>
          <p:grpSpPr>
            <a:xfrm>
              <a:off x="67545" y="136525"/>
              <a:ext cx="3186112" cy="3675888"/>
              <a:chOff x="3504723" y="0"/>
              <a:chExt cx="3186112" cy="3675888"/>
            </a:xfrm>
          </p:grpSpPr>
          <p:sp>
            <p:nvSpPr>
              <p:cNvPr id="11" name="Rectangle 10">
                <a:extLst>
                  <a:ext uri="{FF2B5EF4-FFF2-40B4-BE49-F238E27FC236}">
                    <a16:creationId xmlns:a16="http://schemas.microsoft.com/office/drawing/2014/main" id="{FA0394D6-B29E-48F8-A7CD-4B54B1F9D264}"/>
                  </a:ext>
                </a:extLst>
              </p:cNvPr>
              <p:cNvSpPr/>
              <p:nvPr/>
            </p:nvSpPr>
            <p:spPr>
              <a:xfrm>
                <a:off x="3504723" y="0"/>
                <a:ext cx="3186112" cy="3675888"/>
              </a:xfrm>
              <a:prstGeom prst="rect">
                <a:avLst/>
              </a:prstGeom>
              <a:solidFill>
                <a:schemeClr val="accent2">
                  <a:lumMod val="20000"/>
                  <a:lumOff val="80000"/>
                  <a:alpha val="90000"/>
                </a:schemeClr>
              </a:solidFill>
              <a:ln>
                <a:noFill/>
              </a:ln>
            </p:spPr>
            <p:style>
              <a:lnRef idx="2">
                <a:scrgbClr r="0" g="0" b="0"/>
              </a:lnRef>
              <a:fillRef idx="1">
                <a:scrgbClr r="0" g="0" b="0"/>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762AA631-A1ED-4692-807C-BE33A18D173B}"/>
                  </a:ext>
                </a:extLst>
              </p:cNvPr>
              <p:cNvSpPr txBox="1"/>
              <p:nvPr/>
            </p:nvSpPr>
            <p:spPr>
              <a:xfrm>
                <a:off x="3504723" y="1396837"/>
                <a:ext cx="3186112" cy="22055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402" tIns="330200" rIns="248402" bIns="330200" numCol="1" spcCol="1270" anchor="t" anchorCtr="0">
                <a:noAutofit/>
              </a:bodyPr>
              <a:lstStyle/>
              <a:p>
                <a:pPr marL="0" lvl="0" indent="0" algn="ctr" defTabSz="800100">
                  <a:lnSpc>
                    <a:spcPct val="90000"/>
                  </a:lnSpc>
                  <a:spcBef>
                    <a:spcPct val="0"/>
                  </a:spcBef>
                  <a:spcAft>
                    <a:spcPct val="35000"/>
                  </a:spcAft>
                  <a:buNone/>
                </a:pPr>
                <a:r>
                  <a:rPr lang="en-US" sz="1800" b="1" i="0" u="none" kern="1200" dirty="0"/>
                  <a:t>Application Load Balancer </a:t>
                </a:r>
              </a:p>
              <a:p>
                <a:pPr marL="0" lvl="0" indent="0" algn="ctr" defTabSz="800100">
                  <a:lnSpc>
                    <a:spcPct val="90000"/>
                  </a:lnSpc>
                  <a:spcBef>
                    <a:spcPct val="0"/>
                  </a:spcBef>
                  <a:spcAft>
                    <a:spcPct val="35000"/>
                  </a:spcAft>
                  <a:buNone/>
                </a:pPr>
                <a:r>
                  <a:rPr lang="en-US" sz="1800" b="0" i="0" u="none" kern="1200" dirty="0"/>
                  <a:t>(V2-new generation) - 2016</a:t>
                </a:r>
                <a:endParaRPr lang="en-US" sz="1800" kern="1200" dirty="0"/>
              </a:p>
            </p:txBody>
          </p:sp>
        </p:grpSp>
        <p:grpSp>
          <p:nvGrpSpPr>
            <p:cNvPr id="13" name="Group 12">
              <a:extLst>
                <a:ext uri="{FF2B5EF4-FFF2-40B4-BE49-F238E27FC236}">
                  <a16:creationId xmlns:a16="http://schemas.microsoft.com/office/drawing/2014/main" id="{12910434-E4A4-4E73-BFAC-212D7684A4C6}"/>
                </a:ext>
              </a:extLst>
            </p:cNvPr>
            <p:cNvGrpSpPr/>
            <p:nvPr/>
          </p:nvGrpSpPr>
          <p:grpSpPr>
            <a:xfrm>
              <a:off x="1109218" y="433825"/>
              <a:ext cx="1102766" cy="1102766"/>
              <a:chOff x="4546396" y="367588"/>
              <a:chExt cx="1102766" cy="1102766"/>
            </a:xfrm>
          </p:grpSpPr>
          <p:sp>
            <p:nvSpPr>
              <p:cNvPr id="14" name="Oval 13">
                <a:extLst>
                  <a:ext uri="{FF2B5EF4-FFF2-40B4-BE49-F238E27FC236}">
                    <a16:creationId xmlns:a16="http://schemas.microsoft.com/office/drawing/2014/main" id="{2547D0DA-9FC7-49B2-9DC4-7DF176F5EC35}"/>
                  </a:ext>
                </a:extLst>
              </p:cNvPr>
              <p:cNvSpPr/>
              <p:nvPr/>
            </p:nvSpPr>
            <p:spPr>
              <a:xfrm>
                <a:off x="4546396" y="367588"/>
                <a:ext cx="1102766" cy="1102766"/>
              </a:xfrm>
              <a:prstGeom prst="ellipse">
                <a:avLst/>
              </a:prstGeom>
              <a:solidFill>
                <a:schemeClr val="accent2"/>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486C483D-D683-48E9-BF53-498A55519C7D}"/>
                  </a:ext>
                </a:extLst>
              </p:cNvPr>
              <p:cNvSpPr txBox="1"/>
              <p:nvPr/>
            </p:nvSpPr>
            <p:spPr>
              <a:xfrm>
                <a:off x="4707892" y="529084"/>
                <a:ext cx="779774" cy="7797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976" tIns="12700" rIns="85976"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grpSp>
      </p:grpSp>
      <p:sp>
        <p:nvSpPr>
          <p:cNvPr id="17" name="Content Placeholder 3">
            <a:extLst>
              <a:ext uri="{FF2B5EF4-FFF2-40B4-BE49-F238E27FC236}">
                <a16:creationId xmlns:a16="http://schemas.microsoft.com/office/drawing/2014/main" id="{2A3B5A5C-351F-42DD-8919-16C50BC545D7}"/>
              </a:ext>
            </a:extLst>
          </p:cNvPr>
          <p:cNvSpPr txBox="1">
            <a:spLocks/>
          </p:cNvSpPr>
          <p:nvPr/>
        </p:nvSpPr>
        <p:spPr>
          <a:xfrm>
            <a:off x="4121350" y="1545877"/>
            <a:ext cx="7854627" cy="372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Application load balancers allow to do:</a:t>
            </a:r>
          </a:p>
          <a:p>
            <a:pPr lvl="1"/>
            <a:r>
              <a:rPr lang="en-US" sz="2000" dirty="0"/>
              <a:t>Load balancing to multiple HTTP applications across machines (multiple instances)</a:t>
            </a:r>
          </a:p>
          <a:p>
            <a:pPr lvl="1"/>
            <a:r>
              <a:rPr lang="en-US" sz="2000" dirty="0"/>
              <a:t>Load balancing to multiple applications on same machines (ex: containerized applications)</a:t>
            </a:r>
          </a:p>
          <a:p>
            <a:pPr lvl="1"/>
            <a:r>
              <a:rPr lang="en-US" sz="2000" dirty="0"/>
              <a:t>Load balancing based on route in URL</a:t>
            </a:r>
          </a:p>
          <a:p>
            <a:pPr lvl="1"/>
            <a:r>
              <a:rPr lang="en-US" sz="2000" dirty="0"/>
              <a:t>Load balancing based on hostname in URL</a:t>
            </a:r>
          </a:p>
          <a:p>
            <a:r>
              <a:rPr lang="en-US" dirty="0"/>
              <a:t>They are really good for micro services &amp; container based application</a:t>
            </a:r>
          </a:p>
          <a:p>
            <a:pPr lvl="1"/>
            <a:endParaRPr lang="en-US" sz="1400" dirty="0"/>
          </a:p>
        </p:txBody>
      </p:sp>
    </p:spTree>
    <p:extLst>
      <p:ext uri="{BB962C8B-B14F-4D97-AF65-F5344CB8AC3E}">
        <p14:creationId xmlns:p14="http://schemas.microsoft.com/office/powerpoint/2010/main" val="269108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DCAC45-3347-4005-A66C-48DB74E6447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5" name="Footer Placeholder 4">
            <a:extLst>
              <a:ext uri="{FF2B5EF4-FFF2-40B4-BE49-F238E27FC236}">
                <a16:creationId xmlns:a16="http://schemas.microsoft.com/office/drawing/2014/main" id="{141BFAB2-AC2B-4F86-BD75-B8FCB393D7E6}"/>
              </a:ext>
            </a:extLst>
          </p:cNvPr>
          <p:cNvSpPr>
            <a:spLocks noGrp="1"/>
          </p:cNvSpPr>
          <p:nvPr>
            <p:ph type="ftr" sz="quarter" idx="11"/>
          </p:nvPr>
        </p:nvSpPr>
        <p:spPr/>
        <p:txBody>
          <a:bodyPr/>
          <a:lstStyle/>
          <a:p>
            <a:pPr>
              <a:defRPr/>
            </a:pPr>
            <a:r>
              <a:rPr lang="en-US" dirty="0">
                <a:solidFill>
                  <a:prstClr val="black">
                    <a:tint val="75000"/>
                  </a:prstClr>
                </a:solidFill>
              </a:rPr>
              <a:t>Application Load Balancer</a:t>
            </a:r>
          </a:p>
        </p:txBody>
      </p:sp>
      <p:sp>
        <p:nvSpPr>
          <p:cNvPr id="6" name="Slide Number Placeholder 5">
            <a:extLst>
              <a:ext uri="{FF2B5EF4-FFF2-40B4-BE49-F238E27FC236}">
                <a16:creationId xmlns:a16="http://schemas.microsoft.com/office/drawing/2014/main" id="{3B978AE9-67B6-4F97-8610-0E5E3DF7AA9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grpSp>
        <p:nvGrpSpPr>
          <p:cNvPr id="16" name="Group 15">
            <a:extLst>
              <a:ext uri="{FF2B5EF4-FFF2-40B4-BE49-F238E27FC236}">
                <a16:creationId xmlns:a16="http://schemas.microsoft.com/office/drawing/2014/main" id="{867DB256-87E3-4ED5-99FE-0C877B2C9CA4}"/>
              </a:ext>
            </a:extLst>
          </p:cNvPr>
          <p:cNvGrpSpPr/>
          <p:nvPr/>
        </p:nvGrpSpPr>
        <p:grpSpPr>
          <a:xfrm>
            <a:off x="616744" y="1591056"/>
            <a:ext cx="3186112" cy="3675888"/>
            <a:chOff x="67545" y="136525"/>
            <a:chExt cx="3186112" cy="3675888"/>
          </a:xfrm>
        </p:grpSpPr>
        <p:grpSp>
          <p:nvGrpSpPr>
            <p:cNvPr id="10" name="Group 9">
              <a:extLst>
                <a:ext uri="{FF2B5EF4-FFF2-40B4-BE49-F238E27FC236}">
                  <a16:creationId xmlns:a16="http://schemas.microsoft.com/office/drawing/2014/main" id="{299FFF6B-E518-4E0B-8C93-5689982D7F6A}"/>
                </a:ext>
              </a:extLst>
            </p:cNvPr>
            <p:cNvGrpSpPr/>
            <p:nvPr/>
          </p:nvGrpSpPr>
          <p:grpSpPr>
            <a:xfrm>
              <a:off x="67545" y="136525"/>
              <a:ext cx="3186112" cy="3675888"/>
              <a:chOff x="3504723" y="0"/>
              <a:chExt cx="3186112" cy="3675888"/>
            </a:xfrm>
          </p:grpSpPr>
          <p:sp>
            <p:nvSpPr>
              <p:cNvPr id="11" name="Rectangle 10">
                <a:extLst>
                  <a:ext uri="{FF2B5EF4-FFF2-40B4-BE49-F238E27FC236}">
                    <a16:creationId xmlns:a16="http://schemas.microsoft.com/office/drawing/2014/main" id="{FA0394D6-B29E-48F8-A7CD-4B54B1F9D264}"/>
                  </a:ext>
                </a:extLst>
              </p:cNvPr>
              <p:cNvSpPr/>
              <p:nvPr/>
            </p:nvSpPr>
            <p:spPr>
              <a:xfrm>
                <a:off x="3504723" y="0"/>
                <a:ext cx="3186112" cy="3675888"/>
              </a:xfrm>
              <a:prstGeom prst="rect">
                <a:avLst/>
              </a:prstGeom>
              <a:solidFill>
                <a:schemeClr val="accent2">
                  <a:lumMod val="20000"/>
                  <a:lumOff val="80000"/>
                  <a:alpha val="90000"/>
                </a:schemeClr>
              </a:solidFill>
              <a:ln>
                <a:noFill/>
              </a:ln>
            </p:spPr>
            <p:style>
              <a:lnRef idx="2">
                <a:scrgbClr r="0" g="0" b="0"/>
              </a:lnRef>
              <a:fillRef idx="1">
                <a:scrgbClr r="0" g="0" b="0"/>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762AA631-A1ED-4692-807C-BE33A18D173B}"/>
                  </a:ext>
                </a:extLst>
              </p:cNvPr>
              <p:cNvSpPr txBox="1"/>
              <p:nvPr/>
            </p:nvSpPr>
            <p:spPr>
              <a:xfrm>
                <a:off x="3504723" y="1396837"/>
                <a:ext cx="3186112" cy="22055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402" tIns="330200" rIns="248402" bIns="330200" numCol="1" spcCol="1270" anchor="t" anchorCtr="0">
                <a:noAutofit/>
              </a:bodyPr>
              <a:lstStyle/>
              <a:p>
                <a:pPr marL="0" lvl="0" indent="0" algn="ctr" defTabSz="800100">
                  <a:lnSpc>
                    <a:spcPct val="90000"/>
                  </a:lnSpc>
                  <a:spcBef>
                    <a:spcPct val="0"/>
                  </a:spcBef>
                  <a:spcAft>
                    <a:spcPct val="35000"/>
                  </a:spcAft>
                  <a:buNone/>
                </a:pPr>
                <a:r>
                  <a:rPr lang="en-US" sz="1800" b="1" i="0" u="none" kern="1200" dirty="0"/>
                  <a:t>Application Load Balancer </a:t>
                </a:r>
              </a:p>
              <a:p>
                <a:pPr marL="0" lvl="0" indent="0" algn="ctr" defTabSz="800100">
                  <a:lnSpc>
                    <a:spcPct val="90000"/>
                  </a:lnSpc>
                  <a:spcBef>
                    <a:spcPct val="0"/>
                  </a:spcBef>
                  <a:spcAft>
                    <a:spcPct val="35000"/>
                  </a:spcAft>
                  <a:buNone/>
                </a:pPr>
                <a:r>
                  <a:rPr lang="en-US" sz="1800" b="0" i="0" u="none" kern="1200" dirty="0"/>
                  <a:t>(V2-new generation) - 2016</a:t>
                </a:r>
                <a:endParaRPr lang="en-US" sz="1800" kern="1200" dirty="0"/>
              </a:p>
            </p:txBody>
          </p:sp>
        </p:grpSp>
        <p:grpSp>
          <p:nvGrpSpPr>
            <p:cNvPr id="13" name="Group 12">
              <a:extLst>
                <a:ext uri="{FF2B5EF4-FFF2-40B4-BE49-F238E27FC236}">
                  <a16:creationId xmlns:a16="http://schemas.microsoft.com/office/drawing/2014/main" id="{12910434-E4A4-4E73-BFAC-212D7684A4C6}"/>
                </a:ext>
              </a:extLst>
            </p:cNvPr>
            <p:cNvGrpSpPr/>
            <p:nvPr/>
          </p:nvGrpSpPr>
          <p:grpSpPr>
            <a:xfrm>
              <a:off x="1109218" y="433825"/>
              <a:ext cx="1102766" cy="1102766"/>
              <a:chOff x="4546396" y="367588"/>
              <a:chExt cx="1102766" cy="1102766"/>
            </a:xfrm>
          </p:grpSpPr>
          <p:sp>
            <p:nvSpPr>
              <p:cNvPr id="14" name="Oval 13">
                <a:extLst>
                  <a:ext uri="{FF2B5EF4-FFF2-40B4-BE49-F238E27FC236}">
                    <a16:creationId xmlns:a16="http://schemas.microsoft.com/office/drawing/2014/main" id="{2547D0DA-9FC7-49B2-9DC4-7DF176F5EC35}"/>
                  </a:ext>
                </a:extLst>
              </p:cNvPr>
              <p:cNvSpPr/>
              <p:nvPr/>
            </p:nvSpPr>
            <p:spPr>
              <a:xfrm>
                <a:off x="4546396" y="367588"/>
                <a:ext cx="1102766" cy="1102766"/>
              </a:xfrm>
              <a:prstGeom prst="ellipse">
                <a:avLst/>
              </a:prstGeom>
              <a:solidFill>
                <a:schemeClr val="accent2"/>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486C483D-D683-48E9-BF53-498A55519C7D}"/>
                  </a:ext>
                </a:extLst>
              </p:cNvPr>
              <p:cNvSpPr txBox="1"/>
              <p:nvPr/>
            </p:nvSpPr>
            <p:spPr>
              <a:xfrm>
                <a:off x="4707892" y="529084"/>
                <a:ext cx="779774" cy="7797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976" tIns="12700" rIns="85976"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grpSp>
      </p:grpSp>
      <p:sp>
        <p:nvSpPr>
          <p:cNvPr id="19" name="Rectangle 18">
            <a:extLst>
              <a:ext uri="{FF2B5EF4-FFF2-40B4-BE49-F238E27FC236}">
                <a16:creationId xmlns:a16="http://schemas.microsoft.com/office/drawing/2014/main" id="{452E2B36-FF0F-4553-ACDC-7FE17610BAFB}"/>
              </a:ext>
            </a:extLst>
          </p:cNvPr>
          <p:cNvSpPr/>
          <p:nvPr/>
        </p:nvSpPr>
        <p:spPr>
          <a:xfrm>
            <a:off x="6758348" y="1968798"/>
            <a:ext cx="1224379" cy="2645484"/>
          </a:xfrm>
          <a:prstGeom prst="rect">
            <a:avLst/>
          </a:prstGeom>
          <a:noFill/>
          <a:ln w="28575">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48D52015-E313-4D33-BDB2-D2E884E9EF1F}"/>
              </a:ext>
            </a:extLst>
          </p:cNvPr>
          <p:cNvGrpSpPr/>
          <p:nvPr/>
        </p:nvGrpSpPr>
        <p:grpSpPr>
          <a:xfrm>
            <a:off x="4171298" y="2050320"/>
            <a:ext cx="7318900" cy="2335676"/>
            <a:chOff x="4805779" y="3755254"/>
            <a:chExt cx="7318900" cy="2335676"/>
          </a:xfrm>
        </p:grpSpPr>
        <p:pic>
          <p:nvPicPr>
            <p:cNvPr id="18" name="Graphic 6">
              <a:extLst>
                <a:ext uri="{FF2B5EF4-FFF2-40B4-BE49-F238E27FC236}">
                  <a16:creationId xmlns:a16="http://schemas.microsoft.com/office/drawing/2014/main" id="{37C4BC44-7062-4792-8ACD-B23DA563DDE7}"/>
                </a:ext>
              </a:extLst>
            </p:cNvPr>
            <p:cNvPicPr>
              <a:picLocks noChangeArrowheads="1"/>
            </p:cNvPicPr>
            <p:nvPr/>
          </p:nvPicPr>
          <p:blipFill>
            <a:blip r:embed="rId2"/>
            <a:srcRect/>
            <a:stretch/>
          </p:blipFill>
          <p:spPr bwMode="auto">
            <a:xfrm>
              <a:off x="7627146" y="457714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4E7F4790-BB79-4A37-AB36-DD6F4A9D5515}"/>
                </a:ext>
              </a:extLst>
            </p:cNvPr>
            <p:cNvSpPr txBox="1"/>
            <p:nvPr/>
          </p:nvSpPr>
          <p:spPr>
            <a:xfrm>
              <a:off x="4805779" y="4207816"/>
              <a:ext cx="905523" cy="369332"/>
            </a:xfrm>
            <a:prstGeom prst="rect">
              <a:avLst/>
            </a:prstGeom>
            <a:noFill/>
          </p:spPr>
          <p:txBody>
            <a:bodyPr wrap="square" rtlCol="0">
              <a:spAutoFit/>
            </a:bodyPr>
            <a:lstStyle/>
            <a:p>
              <a:r>
                <a:rPr lang="en-IN" dirty="0"/>
                <a:t>WWW</a:t>
              </a:r>
            </a:p>
          </p:txBody>
        </p:sp>
        <p:sp>
          <p:nvSpPr>
            <p:cNvPr id="21" name="TextBox 20">
              <a:extLst>
                <a:ext uri="{FF2B5EF4-FFF2-40B4-BE49-F238E27FC236}">
                  <a16:creationId xmlns:a16="http://schemas.microsoft.com/office/drawing/2014/main" id="{16FF50E4-E780-4651-9E9E-73E70D0392F9}"/>
                </a:ext>
              </a:extLst>
            </p:cNvPr>
            <p:cNvSpPr txBox="1"/>
            <p:nvPr/>
          </p:nvSpPr>
          <p:spPr>
            <a:xfrm>
              <a:off x="4805780" y="5339148"/>
              <a:ext cx="905523" cy="369332"/>
            </a:xfrm>
            <a:prstGeom prst="rect">
              <a:avLst/>
            </a:prstGeom>
            <a:noFill/>
          </p:spPr>
          <p:txBody>
            <a:bodyPr wrap="square" rtlCol="0">
              <a:spAutoFit/>
            </a:bodyPr>
            <a:lstStyle/>
            <a:p>
              <a:r>
                <a:rPr lang="en-IN" dirty="0"/>
                <a:t>WWW</a:t>
              </a:r>
            </a:p>
          </p:txBody>
        </p:sp>
        <p:cxnSp>
          <p:nvCxnSpPr>
            <p:cNvPr id="25" name="Straight Arrow Connector 24">
              <a:extLst>
                <a:ext uri="{FF2B5EF4-FFF2-40B4-BE49-F238E27FC236}">
                  <a16:creationId xmlns:a16="http://schemas.microsoft.com/office/drawing/2014/main" id="{88155F5F-40D1-4BA7-9791-971D7D8A68D5}"/>
                </a:ext>
              </a:extLst>
            </p:cNvPr>
            <p:cNvCxnSpPr>
              <a:stCxn id="20" idx="3"/>
            </p:cNvCxnSpPr>
            <p:nvPr/>
          </p:nvCxnSpPr>
          <p:spPr>
            <a:xfrm>
              <a:off x="5711302" y="4392482"/>
              <a:ext cx="15683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D28A52C-2373-47CD-9B4B-C856AF7069FC}"/>
                </a:ext>
              </a:extLst>
            </p:cNvPr>
            <p:cNvCxnSpPr/>
            <p:nvPr/>
          </p:nvCxnSpPr>
          <p:spPr>
            <a:xfrm>
              <a:off x="8722312" y="4383119"/>
              <a:ext cx="15683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72A953-E5DB-49EE-BBF0-973CA58E3B5C}"/>
                </a:ext>
              </a:extLst>
            </p:cNvPr>
            <p:cNvCxnSpPr/>
            <p:nvPr/>
          </p:nvCxnSpPr>
          <p:spPr>
            <a:xfrm>
              <a:off x="5711301" y="5523814"/>
              <a:ext cx="15683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7779213-A6FD-40B6-80EB-8C0F78E0976D}"/>
                </a:ext>
              </a:extLst>
            </p:cNvPr>
            <p:cNvCxnSpPr/>
            <p:nvPr/>
          </p:nvCxnSpPr>
          <p:spPr>
            <a:xfrm>
              <a:off x="8722312" y="5523814"/>
              <a:ext cx="15683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Graphic 17">
              <a:extLst>
                <a:ext uri="{FF2B5EF4-FFF2-40B4-BE49-F238E27FC236}">
                  <a16:creationId xmlns:a16="http://schemas.microsoft.com/office/drawing/2014/main" id="{92BDB7C1-4A75-4C00-A8FC-DB3EA6C03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3937" y="3891190"/>
              <a:ext cx="372238" cy="37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7">
              <a:extLst>
                <a:ext uri="{FF2B5EF4-FFF2-40B4-BE49-F238E27FC236}">
                  <a16:creationId xmlns:a16="http://schemas.microsoft.com/office/drawing/2014/main" id="{76564C08-5489-4B3A-B6AA-D78D49828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3937" y="4382194"/>
              <a:ext cx="372238" cy="37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Graphic 17">
              <a:extLst>
                <a:ext uri="{FF2B5EF4-FFF2-40B4-BE49-F238E27FC236}">
                  <a16:creationId xmlns:a16="http://schemas.microsoft.com/office/drawing/2014/main" id="{4AE4D1E5-DA6F-4580-9912-3F1AAF14F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3937" y="5080825"/>
              <a:ext cx="372238" cy="37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17">
              <a:extLst>
                <a:ext uri="{FF2B5EF4-FFF2-40B4-BE49-F238E27FC236}">
                  <a16:creationId xmlns:a16="http://schemas.microsoft.com/office/drawing/2014/main" id="{9E17A69C-C412-411D-829A-D764F0E9D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3937" y="5567845"/>
              <a:ext cx="372238" cy="37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a:extLst>
                <a:ext uri="{FF2B5EF4-FFF2-40B4-BE49-F238E27FC236}">
                  <a16:creationId xmlns:a16="http://schemas.microsoft.com/office/drawing/2014/main" id="{A3D9F337-6B25-4E09-BF6C-8CF622984C5A}"/>
                </a:ext>
              </a:extLst>
            </p:cNvPr>
            <p:cNvSpPr/>
            <p:nvPr/>
          </p:nvSpPr>
          <p:spPr>
            <a:xfrm>
              <a:off x="10395751" y="3755254"/>
              <a:ext cx="1722268" cy="1070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10506114-5ED6-4CB3-B944-103AE5F8B8E0}"/>
                </a:ext>
              </a:extLst>
            </p:cNvPr>
            <p:cNvSpPr/>
            <p:nvPr/>
          </p:nvSpPr>
          <p:spPr>
            <a:xfrm>
              <a:off x="10402411" y="5020746"/>
              <a:ext cx="1722268" cy="1070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68D459FB-E922-4FCC-A389-2B04FAAD058C}"/>
                </a:ext>
              </a:extLst>
            </p:cNvPr>
            <p:cNvSpPr/>
            <p:nvPr/>
          </p:nvSpPr>
          <p:spPr>
            <a:xfrm>
              <a:off x="11683014" y="3891190"/>
              <a:ext cx="292963" cy="8632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AD38FF48-81DD-4E3D-A0CC-D47357CD6B72}"/>
                </a:ext>
              </a:extLst>
            </p:cNvPr>
            <p:cNvSpPr/>
            <p:nvPr/>
          </p:nvSpPr>
          <p:spPr>
            <a:xfrm>
              <a:off x="11683014" y="5092193"/>
              <a:ext cx="292963" cy="8632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AB5F1303-1034-4B67-B93D-BE3A244148C2}"/>
                </a:ext>
              </a:extLst>
            </p:cNvPr>
            <p:cNvSpPr txBox="1"/>
            <p:nvPr/>
          </p:nvSpPr>
          <p:spPr>
            <a:xfrm rot="16200000">
              <a:off x="11382591" y="4236230"/>
              <a:ext cx="905523" cy="215444"/>
            </a:xfrm>
            <a:prstGeom prst="rect">
              <a:avLst/>
            </a:prstGeom>
            <a:noFill/>
          </p:spPr>
          <p:txBody>
            <a:bodyPr wrap="square" rtlCol="0">
              <a:spAutoFit/>
            </a:bodyPr>
            <a:lstStyle/>
            <a:p>
              <a:pPr algn="ctr"/>
              <a:r>
                <a:rPr lang="en-IN" sz="800" b="1" dirty="0"/>
                <a:t>Health Checks</a:t>
              </a:r>
            </a:p>
          </p:txBody>
        </p:sp>
        <p:sp>
          <p:nvSpPr>
            <p:cNvPr id="39" name="TextBox 38">
              <a:extLst>
                <a:ext uri="{FF2B5EF4-FFF2-40B4-BE49-F238E27FC236}">
                  <a16:creationId xmlns:a16="http://schemas.microsoft.com/office/drawing/2014/main" id="{81AC404D-9A1C-46D7-88EA-0A7BF706F206}"/>
                </a:ext>
              </a:extLst>
            </p:cNvPr>
            <p:cNvSpPr txBox="1"/>
            <p:nvPr/>
          </p:nvSpPr>
          <p:spPr>
            <a:xfrm rot="16200000">
              <a:off x="11376733" y="5416091"/>
              <a:ext cx="905523" cy="215444"/>
            </a:xfrm>
            <a:prstGeom prst="rect">
              <a:avLst/>
            </a:prstGeom>
            <a:noFill/>
          </p:spPr>
          <p:txBody>
            <a:bodyPr wrap="square" rtlCol="0">
              <a:spAutoFit/>
            </a:bodyPr>
            <a:lstStyle/>
            <a:p>
              <a:pPr algn="ctr"/>
              <a:r>
                <a:rPr lang="en-IN" sz="800" b="1" dirty="0"/>
                <a:t>Health Checks</a:t>
              </a:r>
            </a:p>
          </p:txBody>
        </p:sp>
        <p:sp>
          <p:nvSpPr>
            <p:cNvPr id="40" name="TextBox 39">
              <a:extLst>
                <a:ext uri="{FF2B5EF4-FFF2-40B4-BE49-F238E27FC236}">
                  <a16:creationId xmlns:a16="http://schemas.microsoft.com/office/drawing/2014/main" id="{495F4411-ED1F-45CE-A580-A0679C34FEAC}"/>
                </a:ext>
              </a:extLst>
            </p:cNvPr>
            <p:cNvSpPr txBox="1"/>
            <p:nvPr/>
          </p:nvSpPr>
          <p:spPr>
            <a:xfrm>
              <a:off x="9195451" y="4090659"/>
              <a:ext cx="747028" cy="369332"/>
            </a:xfrm>
            <a:prstGeom prst="rect">
              <a:avLst/>
            </a:prstGeom>
            <a:noFill/>
          </p:spPr>
          <p:txBody>
            <a:bodyPr wrap="square" rtlCol="0">
              <a:spAutoFit/>
            </a:bodyPr>
            <a:lstStyle/>
            <a:p>
              <a:r>
                <a:rPr lang="en-IN" dirty="0"/>
                <a:t>HTTP</a:t>
              </a:r>
            </a:p>
          </p:txBody>
        </p:sp>
        <p:sp>
          <p:nvSpPr>
            <p:cNvPr id="41" name="TextBox 40">
              <a:extLst>
                <a:ext uri="{FF2B5EF4-FFF2-40B4-BE49-F238E27FC236}">
                  <a16:creationId xmlns:a16="http://schemas.microsoft.com/office/drawing/2014/main" id="{19DBA9BA-3862-4536-B250-F4EBA73D6572}"/>
                </a:ext>
              </a:extLst>
            </p:cNvPr>
            <p:cNvSpPr txBox="1"/>
            <p:nvPr/>
          </p:nvSpPr>
          <p:spPr>
            <a:xfrm>
              <a:off x="9195451" y="5152984"/>
              <a:ext cx="747028" cy="369332"/>
            </a:xfrm>
            <a:prstGeom prst="rect">
              <a:avLst/>
            </a:prstGeom>
            <a:noFill/>
          </p:spPr>
          <p:txBody>
            <a:bodyPr wrap="square" rtlCol="0">
              <a:spAutoFit/>
            </a:bodyPr>
            <a:lstStyle/>
            <a:p>
              <a:r>
                <a:rPr lang="en-IN" dirty="0"/>
                <a:t>HTTP</a:t>
              </a:r>
            </a:p>
          </p:txBody>
        </p:sp>
        <p:sp>
          <p:nvSpPr>
            <p:cNvPr id="42" name="TextBox 41">
              <a:extLst>
                <a:ext uri="{FF2B5EF4-FFF2-40B4-BE49-F238E27FC236}">
                  <a16:creationId xmlns:a16="http://schemas.microsoft.com/office/drawing/2014/main" id="{578D94B0-6FC5-48CD-BB40-B2CA834017D6}"/>
                </a:ext>
              </a:extLst>
            </p:cNvPr>
            <p:cNvSpPr txBox="1"/>
            <p:nvPr/>
          </p:nvSpPr>
          <p:spPr>
            <a:xfrm>
              <a:off x="5836816" y="4080080"/>
              <a:ext cx="1394923" cy="307777"/>
            </a:xfrm>
            <a:prstGeom prst="rect">
              <a:avLst/>
            </a:prstGeom>
            <a:noFill/>
          </p:spPr>
          <p:txBody>
            <a:bodyPr wrap="square" rtlCol="0">
              <a:spAutoFit/>
            </a:bodyPr>
            <a:lstStyle/>
            <a:p>
              <a:r>
                <a:rPr lang="en-IN" sz="1400" dirty="0"/>
                <a:t> Route /user</a:t>
              </a:r>
            </a:p>
          </p:txBody>
        </p:sp>
        <p:sp>
          <p:nvSpPr>
            <p:cNvPr id="43" name="TextBox 42">
              <a:extLst>
                <a:ext uri="{FF2B5EF4-FFF2-40B4-BE49-F238E27FC236}">
                  <a16:creationId xmlns:a16="http://schemas.microsoft.com/office/drawing/2014/main" id="{235E321D-D6BC-4D6E-8DE4-9142EA4B1440}"/>
                </a:ext>
              </a:extLst>
            </p:cNvPr>
            <p:cNvSpPr txBox="1"/>
            <p:nvPr/>
          </p:nvSpPr>
          <p:spPr>
            <a:xfrm>
              <a:off x="5851300" y="5180650"/>
              <a:ext cx="1394923" cy="307777"/>
            </a:xfrm>
            <a:prstGeom prst="rect">
              <a:avLst/>
            </a:prstGeom>
            <a:noFill/>
          </p:spPr>
          <p:txBody>
            <a:bodyPr wrap="square" rtlCol="0">
              <a:spAutoFit/>
            </a:bodyPr>
            <a:lstStyle/>
            <a:p>
              <a:r>
                <a:rPr lang="en-IN" sz="1400" dirty="0"/>
                <a:t> Route /search</a:t>
              </a:r>
            </a:p>
          </p:txBody>
        </p:sp>
      </p:grpSp>
    </p:spTree>
    <p:extLst>
      <p:ext uri="{BB962C8B-B14F-4D97-AF65-F5344CB8AC3E}">
        <p14:creationId xmlns:p14="http://schemas.microsoft.com/office/powerpoint/2010/main" val="134332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DCAC45-3347-4005-A66C-48DB74E6447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5" name="Footer Placeholder 4">
            <a:extLst>
              <a:ext uri="{FF2B5EF4-FFF2-40B4-BE49-F238E27FC236}">
                <a16:creationId xmlns:a16="http://schemas.microsoft.com/office/drawing/2014/main" id="{141BFAB2-AC2B-4F86-BD75-B8FCB393D7E6}"/>
              </a:ext>
            </a:extLst>
          </p:cNvPr>
          <p:cNvSpPr>
            <a:spLocks noGrp="1"/>
          </p:cNvSpPr>
          <p:nvPr>
            <p:ph type="ftr" sz="quarter" idx="11"/>
          </p:nvPr>
        </p:nvSpPr>
        <p:spPr/>
        <p:txBody>
          <a:bodyPr/>
          <a:lstStyle/>
          <a:p>
            <a:pPr>
              <a:defRPr/>
            </a:pPr>
            <a:r>
              <a:rPr lang="en-US" dirty="0">
                <a:solidFill>
                  <a:prstClr val="black">
                    <a:tint val="75000"/>
                  </a:prstClr>
                </a:solidFill>
              </a:rPr>
              <a:t>Application Load Balancer</a:t>
            </a:r>
          </a:p>
        </p:txBody>
      </p:sp>
      <p:sp>
        <p:nvSpPr>
          <p:cNvPr id="6" name="Slide Number Placeholder 5">
            <a:extLst>
              <a:ext uri="{FF2B5EF4-FFF2-40B4-BE49-F238E27FC236}">
                <a16:creationId xmlns:a16="http://schemas.microsoft.com/office/drawing/2014/main" id="{3B978AE9-67B6-4F97-8610-0E5E3DF7AA9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17" name="Content Placeholder 3">
            <a:extLst>
              <a:ext uri="{FF2B5EF4-FFF2-40B4-BE49-F238E27FC236}">
                <a16:creationId xmlns:a16="http://schemas.microsoft.com/office/drawing/2014/main" id="{2A3B5A5C-351F-42DD-8919-16C50BC545D7}"/>
              </a:ext>
            </a:extLst>
          </p:cNvPr>
          <p:cNvSpPr txBox="1">
            <a:spLocks/>
          </p:cNvSpPr>
          <p:nvPr/>
        </p:nvSpPr>
        <p:spPr>
          <a:xfrm>
            <a:off x="4121350" y="1545877"/>
            <a:ext cx="7854627" cy="372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we use Network Load Balancer:</a:t>
            </a:r>
          </a:p>
          <a:p>
            <a:pPr lvl="1"/>
            <a:r>
              <a:rPr lang="en-US" sz="2200" dirty="0"/>
              <a:t>Fourth layer of the Open Systems Interconnection (OSI) model</a:t>
            </a:r>
          </a:p>
          <a:p>
            <a:pPr lvl="1"/>
            <a:r>
              <a:rPr lang="en-US" sz="2200" dirty="0"/>
              <a:t>Ability to handle volatile workloads and scale to millions of requests per second</a:t>
            </a:r>
          </a:p>
          <a:p>
            <a:pPr lvl="1"/>
            <a:r>
              <a:rPr lang="en-US" sz="2200" dirty="0"/>
              <a:t>Support for static IP addresses for the load balancer.</a:t>
            </a:r>
          </a:p>
          <a:p>
            <a:pPr lvl="1"/>
            <a:r>
              <a:rPr lang="en-US" sz="2200" dirty="0"/>
              <a:t>Support for monitoring the health of each service independently</a:t>
            </a:r>
          </a:p>
          <a:p>
            <a:pPr lvl="1"/>
            <a:r>
              <a:rPr lang="en-US" sz="2200" dirty="0"/>
              <a:t>Support for routing requests to multiple applications</a:t>
            </a:r>
          </a:p>
        </p:txBody>
      </p:sp>
      <p:grpSp>
        <p:nvGrpSpPr>
          <p:cNvPr id="18" name="Group 17">
            <a:extLst>
              <a:ext uri="{FF2B5EF4-FFF2-40B4-BE49-F238E27FC236}">
                <a16:creationId xmlns:a16="http://schemas.microsoft.com/office/drawing/2014/main" id="{3C19019E-84F3-44DB-8CE5-0B229801E34C}"/>
              </a:ext>
            </a:extLst>
          </p:cNvPr>
          <p:cNvGrpSpPr/>
          <p:nvPr/>
        </p:nvGrpSpPr>
        <p:grpSpPr>
          <a:xfrm>
            <a:off x="616744" y="1568466"/>
            <a:ext cx="3186112" cy="3675888"/>
            <a:chOff x="7009447" y="0"/>
            <a:chExt cx="3186112" cy="3675888"/>
          </a:xfrm>
        </p:grpSpPr>
        <p:sp>
          <p:nvSpPr>
            <p:cNvPr id="22" name="Rectangle 21">
              <a:extLst>
                <a:ext uri="{FF2B5EF4-FFF2-40B4-BE49-F238E27FC236}">
                  <a16:creationId xmlns:a16="http://schemas.microsoft.com/office/drawing/2014/main" id="{BCE04A53-503A-4FA3-9055-A400300A522F}"/>
                </a:ext>
              </a:extLst>
            </p:cNvPr>
            <p:cNvSpPr/>
            <p:nvPr/>
          </p:nvSpPr>
          <p:spPr>
            <a:xfrm>
              <a:off x="7009447" y="0"/>
              <a:ext cx="3186112" cy="3675888"/>
            </a:xfrm>
            <a:prstGeom prst="rect">
              <a:avLst/>
            </a:prstGeom>
            <a:solidFill>
              <a:schemeClr val="accent4">
                <a:lumMod val="20000"/>
                <a:lumOff val="80000"/>
                <a:alpha val="90000"/>
              </a:schemeClr>
            </a:solidFill>
            <a:ln>
              <a:noFill/>
            </a:ln>
          </p:spPr>
          <p:style>
            <a:lnRef idx="2">
              <a:scrgbClr r="0" g="0" b="0"/>
            </a:lnRef>
            <a:fillRef idx="1">
              <a:scrgbClr r="0" g="0" b="0"/>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23" name="TextBox 22">
              <a:extLst>
                <a:ext uri="{FF2B5EF4-FFF2-40B4-BE49-F238E27FC236}">
                  <a16:creationId xmlns:a16="http://schemas.microsoft.com/office/drawing/2014/main" id="{2E1FABDF-6593-4D6F-9ED4-81252885E9DD}"/>
                </a:ext>
              </a:extLst>
            </p:cNvPr>
            <p:cNvSpPr txBox="1"/>
            <p:nvPr/>
          </p:nvSpPr>
          <p:spPr>
            <a:xfrm>
              <a:off x="7009447" y="1396837"/>
              <a:ext cx="3186112" cy="22055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402" tIns="330200" rIns="248402" bIns="330200" numCol="1" spcCol="1270" anchor="t" anchorCtr="0">
              <a:noAutofit/>
            </a:bodyPr>
            <a:lstStyle/>
            <a:p>
              <a:pPr marL="0" lvl="0" indent="0" algn="ctr" defTabSz="889000">
                <a:lnSpc>
                  <a:spcPct val="90000"/>
                </a:lnSpc>
                <a:spcBef>
                  <a:spcPct val="0"/>
                </a:spcBef>
                <a:spcAft>
                  <a:spcPct val="35000"/>
                </a:spcAft>
                <a:buNone/>
              </a:pPr>
              <a:r>
                <a:rPr lang="en-US" sz="2000" b="1" i="0" u="none" kern="1200" dirty="0"/>
                <a:t>Network Load Balancer </a:t>
              </a:r>
            </a:p>
            <a:p>
              <a:pPr marL="0" lvl="0" indent="0" algn="ctr" defTabSz="889000">
                <a:lnSpc>
                  <a:spcPct val="90000"/>
                </a:lnSpc>
                <a:spcBef>
                  <a:spcPct val="0"/>
                </a:spcBef>
                <a:spcAft>
                  <a:spcPct val="35000"/>
                </a:spcAft>
                <a:buNone/>
              </a:pPr>
              <a:r>
                <a:rPr lang="en-US" sz="2000" b="0" i="0" u="none" kern="1200" dirty="0"/>
                <a:t>(V2-new generation) - 2016</a:t>
              </a:r>
              <a:endParaRPr lang="en-US" sz="2000" kern="1200" dirty="0"/>
            </a:p>
          </p:txBody>
        </p:sp>
      </p:grpSp>
      <p:grpSp>
        <p:nvGrpSpPr>
          <p:cNvPr id="19" name="Group 18">
            <a:extLst>
              <a:ext uri="{FF2B5EF4-FFF2-40B4-BE49-F238E27FC236}">
                <a16:creationId xmlns:a16="http://schemas.microsoft.com/office/drawing/2014/main" id="{D79321C9-79F7-4596-BFD1-06D414275E76}"/>
              </a:ext>
            </a:extLst>
          </p:cNvPr>
          <p:cNvGrpSpPr/>
          <p:nvPr/>
        </p:nvGrpSpPr>
        <p:grpSpPr>
          <a:xfrm>
            <a:off x="1658417" y="1687165"/>
            <a:ext cx="1102766" cy="1102766"/>
            <a:chOff x="8051120" y="367588"/>
            <a:chExt cx="1102766" cy="1102766"/>
          </a:xfrm>
        </p:grpSpPr>
        <p:sp>
          <p:nvSpPr>
            <p:cNvPr id="20" name="Oval 19">
              <a:extLst>
                <a:ext uri="{FF2B5EF4-FFF2-40B4-BE49-F238E27FC236}">
                  <a16:creationId xmlns:a16="http://schemas.microsoft.com/office/drawing/2014/main" id="{93A9B2B5-2E71-41EB-9808-47FD44F93AF8}"/>
                </a:ext>
              </a:extLst>
            </p:cNvPr>
            <p:cNvSpPr/>
            <p:nvPr/>
          </p:nvSpPr>
          <p:spPr>
            <a:xfrm>
              <a:off x="8051120" y="367588"/>
              <a:ext cx="1102766" cy="1102766"/>
            </a:xfrm>
            <a:prstGeom prst="ellipse">
              <a:avLst/>
            </a:prstGeom>
            <a:solidFill>
              <a:schemeClr val="accent4"/>
            </a:solid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21" name="Oval 6">
              <a:extLst>
                <a:ext uri="{FF2B5EF4-FFF2-40B4-BE49-F238E27FC236}">
                  <a16:creationId xmlns:a16="http://schemas.microsoft.com/office/drawing/2014/main" id="{8E1E48D7-D81C-4271-A7F7-610A002F462D}"/>
                </a:ext>
              </a:extLst>
            </p:cNvPr>
            <p:cNvSpPr txBox="1"/>
            <p:nvPr/>
          </p:nvSpPr>
          <p:spPr>
            <a:xfrm>
              <a:off x="8212616" y="529084"/>
              <a:ext cx="779774" cy="7797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976" tIns="12700" rIns="8597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p:txBody>
        </p:sp>
      </p:grpSp>
    </p:spTree>
    <p:extLst>
      <p:ext uri="{BB962C8B-B14F-4D97-AF65-F5344CB8AC3E}">
        <p14:creationId xmlns:p14="http://schemas.microsoft.com/office/powerpoint/2010/main" val="198869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B3ACB3-B0EA-41C9-A353-992912924B9A}"/>
              </a:ext>
            </a:extLst>
          </p:cNvPr>
          <p:cNvSpPr>
            <a:spLocks noGrp="1"/>
          </p:cNvSpPr>
          <p:nvPr>
            <p:ph type="title"/>
          </p:nvPr>
        </p:nvSpPr>
        <p:spPr/>
        <p:txBody>
          <a:bodyPr/>
          <a:lstStyle/>
          <a:p>
            <a:r>
              <a:rPr lang="en-IN" dirty="0"/>
              <a:t>AUTO-SCALING</a:t>
            </a:r>
          </a:p>
        </p:txBody>
      </p:sp>
      <p:sp>
        <p:nvSpPr>
          <p:cNvPr id="5" name="Date Placeholder 4">
            <a:extLst>
              <a:ext uri="{FF2B5EF4-FFF2-40B4-BE49-F238E27FC236}">
                <a16:creationId xmlns:a16="http://schemas.microsoft.com/office/drawing/2014/main" id="{5AB5480E-AEEF-4C9C-861A-0C08C146E633}"/>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E5499D02-00CF-4403-B1E3-5C3382244261}"/>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E1A6FD28-B6FA-4800-AA1D-B7C0AE4E2754}"/>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297731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A1F38-9EC7-4434-9BB8-38450F8E8CF7}"/>
              </a:ext>
            </a:extLst>
          </p:cNvPr>
          <p:cNvSpPr>
            <a:spLocks noGrp="1"/>
          </p:cNvSpPr>
          <p:nvPr>
            <p:ph type="title"/>
          </p:nvPr>
        </p:nvSpPr>
        <p:spPr/>
        <p:txBody>
          <a:bodyPr/>
          <a:lstStyle/>
          <a:p>
            <a:r>
              <a:rPr lang="en-IN" dirty="0"/>
              <a:t>What’s an Auto Scaling?</a:t>
            </a:r>
          </a:p>
        </p:txBody>
      </p:sp>
      <p:sp>
        <p:nvSpPr>
          <p:cNvPr id="5" name="Content Placeholder 4">
            <a:extLst>
              <a:ext uri="{FF2B5EF4-FFF2-40B4-BE49-F238E27FC236}">
                <a16:creationId xmlns:a16="http://schemas.microsoft.com/office/drawing/2014/main" id="{5554880B-CBE5-4563-AB43-F9C17266E98F}"/>
              </a:ext>
            </a:extLst>
          </p:cNvPr>
          <p:cNvSpPr>
            <a:spLocks noGrp="1"/>
          </p:cNvSpPr>
          <p:nvPr>
            <p:ph idx="1"/>
          </p:nvPr>
        </p:nvSpPr>
        <p:spPr/>
        <p:txBody>
          <a:bodyPr/>
          <a:lstStyle/>
          <a:p>
            <a:r>
              <a:rPr lang="en-IN" sz="2400" dirty="0"/>
              <a:t>In real life, the load on your websites and application can change</a:t>
            </a:r>
          </a:p>
          <a:p>
            <a:r>
              <a:rPr lang="en-IN" sz="2400" dirty="0"/>
              <a:t>In the cloud, you can create and get rid of servers very quickly</a:t>
            </a:r>
          </a:p>
          <a:p>
            <a:pPr lvl="2"/>
            <a:endParaRPr lang="en-IN" dirty="0"/>
          </a:p>
          <a:p>
            <a:pPr lvl="1"/>
            <a:r>
              <a:rPr lang="en-IN" sz="2800" b="1" dirty="0"/>
              <a:t>Goals of Auto Scaling</a:t>
            </a:r>
          </a:p>
          <a:p>
            <a:pPr lvl="2"/>
            <a:r>
              <a:rPr lang="en-IN" sz="2400" dirty="0"/>
              <a:t>Scale out to match an increased load</a:t>
            </a:r>
          </a:p>
          <a:p>
            <a:pPr lvl="2"/>
            <a:r>
              <a:rPr lang="en-IN" sz="2400" dirty="0"/>
              <a:t>Scale in to match decreased load</a:t>
            </a:r>
          </a:p>
          <a:p>
            <a:pPr lvl="2"/>
            <a:r>
              <a:rPr lang="en-IN" sz="2400" dirty="0"/>
              <a:t>Ensure we have a min and max number of machines running</a:t>
            </a:r>
          </a:p>
          <a:p>
            <a:pPr lvl="2"/>
            <a:r>
              <a:rPr lang="en-IN" sz="2400" dirty="0"/>
              <a:t>Automatically register new instances to load balancer</a:t>
            </a:r>
          </a:p>
        </p:txBody>
      </p:sp>
      <p:sp>
        <p:nvSpPr>
          <p:cNvPr id="6" name="Date Placeholder 4">
            <a:extLst>
              <a:ext uri="{FF2B5EF4-FFF2-40B4-BE49-F238E27FC236}">
                <a16:creationId xmlns:a16="http://schemas.microsoft.com/office/drawing/2014/main" id="{BC7FCCB2-6572-47DB-B325-1E5DB5E3BC0F}"/>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7" name="Footer Placeholder 5">
            <a:extLst>
              <a:ext uri="{FF2B5EF4-FFF2-40B4-BE49-F238E27FC236}">
                <a16:creationId xmlns:a16="http://schemas.microsoft.com/office/drawing/2014/main" id="{D42B04D4-D05B-41B1-A7F0-2FF100B574A1}"/>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Auto Scaling Group</a:t>
            </a:r>
          </a:p>
        </p:txBody>
      </p:sp>
      <p:sp>
        <p:nvSpPr>
          <p:cNvPr id="8" name="Slide Number Placeholder 6">
            <a:extLst>
              <a:ext uri="{FF2B5EF4-FFF2-40B4-BE49-F238E27FC236}">
                <a16:creationId xmlns:a16="http://schemas.microsoft.com/office/drawing/2014/main" id="{CD942A66-4007-44B1-8772-8E00B323684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989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6D23-3C42-4018-8E0D-EC064DDA929E}"/>
              </a:ext>
            </a:extLst>
          </p:cNvPr>
          <p:cNvSpPr>
            <a:spLocks noGrp="1"/>
          </p:cNvSpPr>
          <p:nvPr>
            <p:ph type="title"/>
          </p:nvPr>
        </p:nvSpPr>
        <p:spPr/>
        <p:txBody>
          <a:bodyPr/>
          <a:lstStyle/>
          <a:p>
            <a:r>
              <a:rPr lang="en-IN" dirty="0"/>
              <a:t>Key Terms</a:t>
            </a:r>
          </a:p>
        </p:txBody>
      </p:sp>
      <p:sp>
        <p:nvSpPr>
          <p:cNvPr id="3" name="Content Placeholder 2">
            <a:extLst>
              <a:ext uri="{FF2B5EF4-FFF2-40B4-BE49-F238E27FC236}">
                <a16:creationId xmlns:a16="http://schemas.microsoft.com/office/drawing/2014/main" id="{8C95709F-FF4B-4658-A5F0-05450C682ADF}"/>
              </a:ext>
            </a:extLst>
          </p:cNvPr>
          <p:cNvSpPr>
            <a:spLocks noGrp="1"/>
          </p:cNvSpPr>
          <p:nvPr>
            <p:ph idx="1"/>
          </p:nvPr>
        </p:nvSpPr>
        <p:spPr/>
        <p:txBody>
          <a:bodyPr/>
          <a:lstStyle/>
          <a:p>
            <a:r>
              <a:rPr lang="en-IN" dirty="0"/>
              <a:t>Scale Out</a:t>
            </a:r>
          </a:p>
          <a:p>
            <a:pPr lvl="1"/>
            <a:r>
              <a:rPr lang="en-IN" dirty="0"/>
              <a:t>Achieving scalability by increasing the number of ec2 instances.</a:t>
            </a:r>
          </a:p>
          <a:p>
            <a:pPr lvl="1"/>
            <a:endParaRPr lang="en-IN" dirty="0"/>
          </a:p>
          <a:p>
            <a:r>
              <a:rPr lang="en-IN" dirty="0"/>
              <a:t>Scale In </a:t>
            </a:r>
          </a:p>
          <a:p>
            <a:pPr lvl="1"/>
            <a:r>
              <a:rPr lang="en-IN" dirty="0"/>
              <a:t>Achieving scalability by decreasing the number oof ec2 instances.</a:t>
            </a:r>
          </a:p>
        </p:txBody>
      </p:sp>
      <p:sp>
        <p:nvSpPr>
          <p:cNvPr id="4" name="Date Placeholder 3">
            <a:extLst>
              <a:ext uri="{FF2B5EF4-FFF2-40B4-BE49-F238E27FC236}">
                <a16:creationId xmlns:a16="http://schemas.microsoft.com/office/drawing/2014/main" id="{3974FFA5-2640-48C5-B002-721E0169DD3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DB7FBAC1-BF1E-4700-ACEE-91D370F3740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EA6EE602-587C-46DC-9335-907259578DD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177932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496FBB-5775-4480-8149-66A90D38DB6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5" name="Footer Placeholder 4">
            <a:extLst>
              <a:ext uri="{FF2B5EF4-FFF2-40B4-BE49-F238E27FC236}">
                <a16:creationId xmlns:a16="http://schemas.microsoft.com/office/drawing/2014/main" id="{6D2D1F9E-CEF6-4E9A-AB0D-EA88ACB8A888}"/>
              </a:ext>
            </a:extLst>
          </p:cNvPr>
          <p:cNvSpPr>
            <a:spLocks noGrp="1"/>
          </p:cNvSpPr>
          <p:nvPr>
            <p:ph type="ftr" sz="quarter" idx="11"/>
          </p:nvPr>
        </p:nvSpPr>
        <p:spPr/>
        <p:txBody>
          <a:bodyPr/>
          <a:lstStyle/>
          <a:p>
            <a:pPr>
              <a:defRPr/>
            </a:pPr>
            <a:r>
              <a:rPr lang="en-US" dirty="0">
                <a:solidFill>
                  <a:prstClr val="black">
                    <a:tint val="75000"/>
                  </a:prstClr>
                </a:solidFill>
              </a:rPr>
              <a:t>Auto Scaling AWS</a:t>
            </a:r>
          </a:p>
        </p:txBody>
      </p:sp>
      <p:sp>
        <p:nvSpPr>
          <p:cNvPr id="6" name="Slide Number Placeholder 5">
            <a:extLst>
              <a:ext uri="{FF2B5EF4-FFF2-40B4-BE49-F238E27FC236}">
                <a16:creationId xmlns:a16="http://schemas.microsoft.com/office/drawing/2014/main" id="{BC7F0A35-6E06-4C90-9615-D957FB0053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7" name="Arrow: Left-Right 6">
            <a:extLst>
              <a:ext uri="{FF2B5EF4-FFF2-40B4-BE49-F238E27FC236}">
                <a16:creationId xmlns:a16="http://schemas.microsoft.com/office/drawing/2014/main" id="{1B1134C2-EF40-4705-9EE2-4593A82D02CE}"/>
              </a:ext>
            </a:extLst>
          </p:cNvPr>
          <p:cNvSpPr/>
          <p:nvPr/>
        </p:nvSpPr>
        <p:spPr>
          <a:xfrm>
            <a:off x="838200" y="3582955"/>
            <a:ext cx="10657114" cy="2015412"/>
          </a:xfrm>
          <a:prstGeom prst="leftRightArrow">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BF21EC6E-DA0F-454A-B709-D133295C4839}"/>
              </a:ext>
            </a:extLst>
          </p:cNvPr>
          <p:cNvGrpSpPr/>
          <p:nvPr/>
        </p:nvGrpSpPr>
        <p:grpSpPr>
          <a:xfrm>
            <a:off x="2278401" y="4209061"/>
            <a:ext cx="2605997" cy="764217"/>
            <a:chOff x="1936459" y="4209061"/>
            <a:chExt cx="2605997" cy="764217"/>
          </a:xfrm>
        </p:grpSpPr>
        <p:pic>
          <p:nvPicPr>
            <p:cNvPr id="8" name="Graphic 17">
              <a:extLst>
                <a:ext uri="{FF2B5EF4-FFF2-40B4-BE49-F238E27FC236}">
                  <a16:creationId xmlns:a16="http://schemas.microsoft.com/office/drawing/2014/main" id="{15261650-C7C6-4400-8348-FFD1575A8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256" y="4209061"/>
              <a:ext cx="763200" cy="7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17">
              <a:extLst>
                <a:ext uri="{FF2B5EF4-FFF2-40B4-BE49-F238E27FC236}">
                  <a16:creationId xmlns:a16="http://schemas.microsoft.com/office/drawing/2014/main" id="{4C35A647-5025-4C51-BE01-2A461314A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459" y="4210078"/>
              <a:ext cx="763200" cy="7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17">
              <a:extLst>
                <a:ext uri="{FF2B5EF4-FFF2-40B4-BE49-F238E27FC236}">
                  <a16:creationId xmlns:a16="http://schemas.microsoft.com/office/drawing/2014/main" id="{D9851435-6DB0-45BD-969C-1FEEDE20E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195" y="4209061"/>
              <a:ext cx="763200" cy="7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a:extLst>
              <a:ext uri="{FF2B5EF4-FFF2-40B4-BE49-F238E27FC236}">
                <a16:creationId xmlns:a16="http://schemas.microsoft.com/office/drawing/2014/main" id="{534615C7-6A1E-41EE-AAA1-46BD8E69B025}"/>
              </a:ext>
            </a:extLst>
          </p:cNvPr>
          <p:cNvGrpSpPr/>
          <p:nvPr/>
        </p:nvGrpSpPr>
        <p:grpSpPr>
          <a:xfrm>
            <a:off x="7114946" y="4209061"/>
            <a:ext cx="2605997" cy="764217"/>
            <a:chOff x="1936459" y="4209061"/>
            <a:chExt cx="2605997" cy="764217"/>
          </a:xfrm>
        </p:grpSpPr>
        <p:pic>
          <p:nvPicPr>
            <p:cNvPr id="13" name="Graphic 17">
              <a:extLst>
                <a:ext uri="{FF2B5EF4-FFF2-40B4-BE49-F238E27FC236}">
                  <a16:creationId xmlns:a16="http://schemas.microsoft.com/office/drawing/2014/main" id="{29352010-3CA8-47AE-A89F-0C5FE7A3C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256" y="4209061"/>
              <a:ext cx="763200" cy="763200"/>
            </a:xfrm>
            <a:prstGeom prst="rect">
              <a:avLst/>
            </a:prstGeom>
            <a:ln/>
          </p:spPr>
          <p:style>
            <a:lnRef idx="1">
              <a:schemeClr val="accent6"/>
            </a:lnRef>
            <a:fillRef idx="2">
              <a:schemeClr val="accent6"/>
            </a:fillRef>
            <a:effectRef idx="1">
              <a:schemeClr val="accent6"/>
            </a:effectRef>
            <a:fontRef idx="minor">
              <a:schemeClr val="dk1"/>
            </a:fontRef>
          </p:style>
        </p:pic>
        <p:pic>
          <p:nvPicPr>
            <p:cNvPr id="14" name="Graphic 17">
              <a:extLst>
                <a:ext uri="{FF2B5EF4-FFF2-40B4-BE49-F238E27FC236}">
                  <a16:creationId xmlns:a16="http://schemas.microsoft.com/office/drawing/2014/main" id="{E352EB30-1078-4F7E-8738-B00824348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459" y="4210078"/>
              <a:ext cx="763200" cy="763200"/>
            </a:xfrm>
            <a:prstGeom prst="rect">
              <a:avLst/>
            </a:prstGeom>
            <a:ln/>
          </p:spPr>
          <p:style>
            <a:lnRef idx="1">
              <a:schemeClr val="accent6"/>
            </a:lnRef>
            <a:fillRef idx="2">
              <a:schemeClr val="accent6"/>
            </a:fillRef>
            <a:effectRef idx="1">
              <a:schemeClr val="accent6"/>
            </a:effectRef>
            <a:fontRef idx="minor">
              <a:schemeClr val="dk1"/>
            </a:fontRef>
          </p:style>
        </p:pic>
        <p:pic>
          <p:nvPicPr>
            <p:cNvPr id="15" name="Graphic 17">
              <a:extLst>
                <a:ext uri="{FF2B5EF4-FFF2-40B4-BE49-F238E27FC236}">
                  <a16:creationId xmlns:a16="http://schemas.microsoft.com/office/drawing/2014/main" id="{CC58B940-1A8B-4459-92A2-ECE7D118C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195" y="4209061"/>
              <a:ext cx="763200" cy="763200"/>
            </a:xfrm>
            <a:prstGeom prst="rect">
              <a:avLst/>
            </a:prstGeom>
            <a:ln/>
          </p:spPr>
          <p:style>
            <a:lnRef idx="1">
              <a:schemeClr val="accent6"/>
            </a:lnRef>
            <a:fillRef idx="2">
              <a:schemeClr val="accent6"/>
            </a:fillRef>
            <a:effectRef idx="1">
              <a:schemeClr val="accent6"/>
            </a:effectRef>
            <a:fontRef idx="minor">
              <a:schemeClr val="dk1"/>
            </a:fontRef>
          </p:style>
        </p:pic>
      </p:grpSp>
      <p:sp>
        <p:nvSpPr>
          <p:cNvPr id="16" name="Right Brace 15">
            <a:extLst>
              <a:ext uri="{FF2B5EF4-FFF2-40B4-BE49-F238E27FC236}">
                <a16:creationId xmlns:a16="http://schemas.microsoft.com/office/drawing/2014/main" id="{7CDF744F-7F84-4802-9047-5E23F9BD9B59}"/>
              </a:ext>
            </a:extLst>
          </p:cNvPr>
          <p:cNvSpPr/>
          <p:nvPr/>
        </p:nvSpPr>
        <p:spPr>
          <a:xfrm rot="16200000">
            <a:off x="3006191" y="3116426"/>
            <a:ext cx="363896" cy="1240970"/>
          </a:xfrm>
          <a:prstGeom prst="rightBrace">
            <a:avLst>
              <a:gd name="adj1" fmla="val 8333"/>
              <a:gd name="adj2" fmla="val 5039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a:extLst>
              <a:ext uri="{FF2B5EF4-FFF2-40B4-BE49-F238E27FC236}">
                <a16:creationId xmlns:a16="http://schemas.microsoft.com/office/drawing/2014/main" id="{D5AE697B-F8B2-4751-917F-76012A3588BE}"/>
              </a:ext>
            </a:extLst>
          </p:cNvPr>
          <p:cNvSpPr txBox="1"/>
          <p:nvPr/>
        </p:nvSpPr>
        <p:spPr>
          <a:xfrm>
            <a:off x="2525663" y="3244401"/>
            <a:ext cx="1631302" cy="338554"/>
          </a:xfrm>
          <a:prstGeom prst="rect">
            <a:avLst/>
          </a:prstGeom>
          <a:noFill/>
        </p:spPr>
        <p:txBody>
          <a:bodyPr wrap="square" rtlCol="0">
            <a:spAutoFit/>
          </a:bodyPr>
          <a:lstStyle/>
          <a:p>
            <a:r>
              <a:rPr lang="en-IN" sz="1600" dirty="0"/>
              <a:t>Minimum Size</a:t>
            </a:r>
          </a:p>
        </p:txBody>
      </p:sp>
      <p:sp>
        <p:nvSpPr>
          <p:cNvPr id="18" name="Right Brace 17">
            <a:extLst>
              <a:ext uri="{FF2B5EF4-FFF2-40B4-BE49-F238E27FC236}">
                <a16:creationId xmlns:a16="http://schemas.microsoft.com/office/drawing/2014/main" id="{B2292492-C243-4254-8252-1F0D562C95E0}"/>
              </a:ext>
            </a:extLst>
          </p:cNvPr>
          <p:cNvSpPr/>
          <p:nvPr/>
        </p:nvSpPr>
        <p:spPr>
          <a:xfrm rot="16200000">
            <a:off x="3544079" y="1666599"/>
            <a:ext cx="363896" cy="2316746"/>
          </a:xfrm>
          <a:prstGeom prst="rightBrace">
            <a:avLst>
              <a:gd name="adj1" fmla="val 8333"/>
              <a:gd name="adj2" fmla="val 5039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9" name="TextBox 18">
            <a:extLst>
              <a:ext uri="{FF2B5EF4-FFF2-40B4-BE49-F238E27FC236}">
                <a16:creationId xmlns:a16="http://schemas.microsoft.com/office/drawing/2014/main" id="{8A0E9CF0-236B-417A-A331-491E5CF96429}"/>
              </a:ext>
            </a:extLst>
          </p:cNvPr>
          <p:cNvSpPr txBox="1"/>
          <p:nvPr/>
        </p:nvSpPr>
        <p:spPr>
          <a:xfrm>
            <a:off x="2301643" y="2304469"/>
            <a:ext cx="2988814" cy="338554"/>
          </a:xfrm>
          <a:prstGeom prst="rect">
            <a:avLst/>
          </a:prstGeom>
          <a:noFill/>
        </p:spPr>
        <p:txBody>
          <a:bodyPr wrap="square" rtlCol="0">
            <a:spAutoFit/>
          </a:bodyPr>
          <a:lstStyle/>
          <a:p>
            <a:r>
              <a:rPr lang="en-IN" sz="1600" dirty="0"/>
              <a:t>Actual Size / Desired Capacity</a:t>
            </a:r>
          </a:p>
        </p:txBody>
      </p:sp>
      <p:sp>
        <p:nvSpPr>
          <p:cNvPr id="20" name="Right Brace 19">
            <a:extLst>
              <a:ext uri="{FF2B5EF4-FFF2-40B4-BE49-F238E27FC236}">
                <a16:creationId xmlns:a16="http://schemas.microsoft.com/office/drawing/2014/main" id="{D681DA1B-4E10-46AB-986C-0FABE90C26CE}"/>
              </a:ext>
            </a:extLst>
          </p:cNvPr>
          <p:cNvSpPr/>
          <p:nvPr/>
        </p:nvSpPr>
        <p:spPr>
          <a:xfrm rot="16200000">
            <a:off x="5962350" y="-1890447"/>
            <a:ext cx="363896" cy="7153289"/>
          </a:xfrm>
          <a:prstGeom prst="rightBrace">
            <a:avLst>
              <a:gd name="adj1" fmla="val 8333"/>
              <a:gd name="adj2" fmla="val 5039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1" name="TextBox 20">
            <a:extLst>
              <a:ext uri="{FF2B5EF4-FFF2-40B4-BE49-F238E27FC236}">
                <a16:creationId xmlns:a16="http://schemas.microsoft.com/office/drawing/2014/main" id="{A24F5824-321A-4AFF-94FD-620E6EDAD62F}"/>
              </a:ext>
            </a:extLst>
          </p:cNvPr>
          <p:cNvSpPr txBox="1"/>
          <p:nvPr/>
        </p:nvSpPr>
        <p:spPr>
          <a:xfrm>
            <a:off x="5328647" y="1165695"/>
            <a:ext cx="1631302" cy="338554"/>
          </a:xfrm>
          <a:prstGeom prst="rect">
            <a:avLst/>
          </a:prstGeom>
          <a:noFill/>
        </p:spPr>
        <p:txBody>
          <a:bodyPr wrap="square" rtlCol="0">
            <a:spAutoFit/>
          </a:bodyPr>
          <a:lstStyle/>
          <a:p>
            <a:r>
              <a:rPr lang="en-IN" sz="1600" dirty="0"/>
              <a:t>Maximum Size</a:t>
            </a:r>
          </a:p>
        </p:txBody>
      </p:sp>
      <p:sp>
        <p:nvSpPr>
          <p:cNvPr id="22" name="Right Brace 21">
            <a:extLst>
              <a:ext uri="{FF2B5EF4-FFF2-40B4-BE49-F238E27FC236}">
                <a16:creationId xmlns:a16="http://schemas.microsoft.com/office/drawing/2014/main" id="{7142BE22-53E3-40CB-BFA7-6645F865CF49}"/>
              </a:ext>
            </a:extLst>
          </p:cNvPr>
          <p:cNvSpPr/>
          <p:nvPr/>
        </p:nvSpPr>
        <p:spPr>
          <a:xfrm rot="16200000">
            <a:off x="8284025" y="1686807"/>
            <a:ext cx="363896" cy="2316746"/>
          </a:xfrm>
          <a:prstGeom prst="rightBrace">
            <a:avLst>
              <a:gd name="adj1" fmla="val 8333"/>
              <a:gd name="adj2" fmla="val 5039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3" name="TextBox 22">
            <a:extLst>
              <a:ext uri="{FF2B5EF4-FFF2-40B4-BE49-F238E27FC236}">
                <a16:creationId xmlns:a16="http://schemas.microsoft.com/office/drawing/2014/main" id="{1B9743F5-805E-466F-B5E0-F24A3261BAFD}"/>
              </a:ext>
            </a:extLst>
          </p:cNvPr>
          <p:cNvSpPr txBox="1"/>
          <p:nvPr/>
        </p:nvSpPr>
        <p:spPr>
          <a:xfrm>
            <a:off x="7307600" y="2324975"/>
            <a:ext cx="2316746" cy="338554"/>
          </a:xfrm>
          <a:prstGeom prst="rect">
            <a:avLst/>
          </a:prstGeom>
          <a:noFill/>
        </p:spPr>
        <p:txBody>
          <a:bodyPr wrap="square" rtlCol="0">
            <a:spAutoFit/>
          </a:bodyPr>
          <a:lstStyle/>
          <a:p>
            <a:r>
              <a:rPr lang="en-IN" sz="1600" dirty="0"/>
              <a:t>Scale Out As Needed</a:t>
            </a:r>
          </a:p>
        </p:txBody>
      </p:sp>
      <p:sp>
        <p:nvSpPr>
          <p:cNvPr id="24" name="Title 1">
            <a:extLst>
              <a:ext uri="{FF2B5EF4-FFF2-40B4-BE49-F238E27FC236}">
                <a16:creationId xmlns:a16="http://schemas.microsoft.com/office/drawing/2014/main" id="{1D0047CD-6B6B-403D-9FB5-FDB5C0128AA7}"/>
              </a:ext>
            </a:extLst>
          </p:cNvPr>
          <p:cNvSpPr txBox="1">
            <a:spLocks/>
          </p:cNvSpPr>
          <p:nvPr/>
        </p:nvSpPr>
        <p:spPr>
          <a:xfrm>
            <a:off x="539496" y="10386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Auto Scaling Group in AWS</a:t>
            </a:r>
          </a:p>
        </p:txBody>
      </p:sp>
    </p:spTree>
    <p:extLst>
      <p:ext uri="{BB962C8B-B14F-4D97-AF65-F5344CB8AC3E}">
        <p14:creationId xmlns:p14="http://schemas.microsoft.com/office/powerpoint/2010/main" val="312750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2216E8-10D2-4801-99D2-2B7B9EE7521B}"/>
              </a:ext>
            </a:extLst>
          </p:cNvPr>
          <p:cNvSpPr>
            <a:spLocks noGrp="1"/>
          </p:cNvSpPr>
          <p:nvPr>
            <p:ph type="title"/>
          </p:nvPr>
        </p:nvSpPr>
        <p:spPr/>
        <p:txBody>
          <a:bodyPr/>
          <a:lstStyle/>
          <a:p>
            <a:r>
              <a:rPr lang="en-IN" dirty="0"/>
              <a:t>ASG Attributes in AWS</a:t>
            </a:r>
          </a:p>
        </p:txBody>
      </p:sp>
      <p:sp>
        <p:nvSpPr>
          <p:cNvPr id="10" name="Content Placeholder 9">
            <a:extLst>
              <a:ext uri="{FF2B5EF4-FFF2-40B4-BE49-F238E27FC236}">
                <a16:creationId xmlns:a16="http://schemas.microsoft.com/office/drawing/2014/main" id="{7E2EB07F-DA10-45F9-8ADA-561DEB881C8D}"/>
              </a:ext>
            </a:extLst>
          </p:cNvPr>
          <p:cNvSpPr>
            <a:spLocks noGrp="1"/>
          </p:cNvSpPr>
          <p:nvPr>
            <p:ph idx="1"/>
          </p:nvPr>
        </p:nvSpPr>
        <p:spPr>
          <a:xfrm>
            <a:off x="1179576" y="1735496"/>
            <a:ext cx="9829800" cy="4184634"/>
          </a:xfrm>
        </p:spPr>
        <p:txBody>
          <a:bodyPr>
            <a:normAutofit fontScale="92500" lnSpcReduction="20000"/>
          </a:bodyPr>
          <a:lstStyle/>
          <a:p>
            <a:r>
              <a:rPr lang="en-IN" sz="3200" dirty="0"/>
              <a:t>A launch configuration</a:t>
            </a:r>
          </a:p>
          <a:p>
            <a:pPr lvl="1"/>
            <a:r>
              <a:rPr lang="en-IN" sz="2800" dirty="0"/>
              <a:t>AMI + Instance Type</a:t>
            </a:r>
          </a:p>
          <a:p>
            <a:pPr lvl="1"/>
            <a:r>
              <a:rPr lang="en-IN" sz="2800" dirty="0"/>
              <a:t>EC2 User Data</a:t>
            </a:r>
          </a:p>
          <a:p>
            <a:pPr lvl="1"/>
            <a:r>
              <a:rPr lang="en-IN" sz="2800" dirty="0"/>
              <a:t>EBS Volumes</a:t>
            </a:r>
          </a:p>
          <a:p>
            <a:pPr lvl="1"/>
            <a:r>
              <a:rPr lang="en-IN" sz="2800" dirty="0"/>
              <a:t>Security Groups</a:t>
            </a:r>
          </a:p>
          <a:p>
            <a:pPr lvl="1"/>
            <a:r>
              <a:rPr lang="en-IN" sz="2800" dirty="0"/>
              <a:t>SSH Key Pair</a:t>
            </a:r>
          </a:p>
          <a:p>
            <a:r>
              <a:rPr lang="en-IN" sz="3200" dirty="0"/>
              <a:t>Min / Max Size / Initial Capacity</a:t>
            </a:r>
          </a:p>
          <a:p>
            <a:r>
              <a:rPr lang="en-IN" sz="3200" dirty="0"/>
              <a:t>Network + Subnets Information</a:t>
            </a:r>
          </a:p>
          <a:p>
            <a:r>
              <a:rPr lang="en-IN" sz="3200" dirty="0"/>
              <a:t>Load Balancer Information</a:t>
            </a:r>
          </a:p>
          <a:p>
            <a:r>
              <a:rPr lang="en-IN" sz="3200" dirty="0"/>
              <a:t>Scaling Policies</a:t>
            </a:r>
          </a:p>
        </p:txBody>
      </p:sp>
      <p:sp>
        <p:nvSpPr>
          <p:cNvPr id="2" name="Date Placeholder 1">
            <a:extLst>
              <a:ext uri="{FF2B5EF4-FFF2-40B4-BE49-F238E27FC236}">
                <a16:creationId xmlns:a16="http://schemas.microsoft.com/office/drawing/2014/main" id="{712F3335-B528-4698-A12A-63B79C2BC1B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3" name="Footer Placeholder 2">
            <a:extLst>
              <a:ext uri="{FF2B5EF4-FFF2-40B4-BE49-F238E27FC236}">
                <a16:creationId xmlns:a16="http://schemas.microsoft.com/office/drawing/2014/main" id="{4932CF32-CF55-404C-B609-73F470D83457}"/>
              </a:ext>
            </a:extLst>
          </p:cNvPr>
          <p:cNvSpPr>
            <a:spLocks noGrp="1"/>
          </p:cNvSpPr>
          <p:nvPr>
            <p:ph type="ftr" sz="quarter" idx="11"/>
          </p:nvPr>
        </p:nvSpPr>
        <p:spPr/>
        <p:txBody>
          <a:bodyPr/>
          <a:lstStyle/>
          <a:p>
            <a:r>
              <a:rPr lang="en-US" dirty="0"/>
              <a:t>ASG Attributes</a:t>
            </a:r>
          </a:p>
        </p:txBody>
      </p:sp>
      <p:sp>
        <p:nvSpPr>
          <p:cNvPr id="4" name="Slide Number Placeholder 3">
            <a:extLst>
              <a:ext uri="{FF2B5EF4-FFF2-40B4-BE49-F238E27FC236}">
                <a16:creationId xmlns:a16="http://schemas.microsoft.com/office/drawing/2014/main" id="{5B0A01E5-CD72-4886-A838-971CB7D3A345}"/>
              </a:ext>
            </a:extLst>
          </p:cNvPr>
          <p:cNvSpPr>
            <a:spLocks noGrp="1"/>
          </p:cNvSpPr>
          <p:nvPr>
            <p:ph type="sldNum" sz="quarter" idx="12"/>
          </p:nvPr>
        </p:nvSpPr>
        <p:spPr/>
        <p:txBody>
          <a:bodyPr/>
          <a:lstStyle/>
          <a:p>
            <a:fld id="{D76B855D-E9CC-4FF8-AD85-6CDC7B89A0DE}" type="slidenum">
              <a:rPr lang="en-US" smtClean="0"/>
              <a:pPr/>
              <a:t>17</a:t>
            </a:fld>
            <a:endParaRPr lang="en-US" dirty="0"/>
          </a:p>
        </p:txBody>
      </p:sp>
      <p:sp>
        <p:nvSpPr>
          <p:cNvPr id="5" name="Title 3">
            <a:extLst>
              <a:ext uri="{FF2B5EF4-FFF2-40B4-BE49-F238E27FC236}">
                <a16:creationId xmlns:a16="http://schemas.microsoft.com/office/drawing/2014/main" id="{803E1405-7212-4018-B7A3-79C2D43DAB08}"/>
              </a:ext>
            </a:extLst>
          </p:cNvPr>
          <p:cNvSpPr txBox="1">
            <a:spLocks/>
          </p:cNvSpPr>
          <p:nvPr/>
        </p:nvSpPr>
        <p:spPr>
          <a:xfrm>
            <a:off x="539496"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369363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6698-0B30-49A2-86FD-F323077F1972}"/>
              </a:ext>
            </a:extLst>
          </p:cNvPr>
          <p:cNvSpPr>
            <a:spLocks noGrp="1"/>
          </p:cNvSpPr>
          <p:nvPr>
            <p:ph type="title"/>
          </p:nvPr>
        </p:nvSpPr>
        <p:spPr/>
        <p:txBody>
          <a:bodyPr/>
          <a:lstStyle/>
          <a:p>
            <a:r>
              <a:rPr lang="en-IN" dirty="0"/>
              <a:t>Scaling Plans</a:t>
            </a:r>
          </a:p>
        </p:txBody>
      </p:sp>
      <p:sp>
        <p:nvSpPr>
          <p:cNvPr id="3" name="Content Placeholder 2">
            <a:extLst>
              <a:ext uri="{FF2B5EF4-FFF2-40B4-BE49-F238E27FC236}">
                <a16:creationId xmlns:a16="http://schemas.microsoft.com/office/drawing/2014/main" id="{1783118A-E456-445D-9CD3-CC38E2933177}"/>
              </a:ext>
            </a:extLst>
          </p:cNvPr>
          <p:cNvSpPr>
            <a:spLocks noGrp="1"/>
          </p:cNvSpPr>
          <p:nvPr>
            <p:ph idx="1"/>
          </p:nvPr>
        </p:nvSpPr>
        <p:spPr>
          <a:xfrm>
            <a:off x="1179576" y="1911096"/>
            <a:ext cx="10515600" cy="3859742"/>
          </a:xfrm>
        </p:spPr>
        <p:txBody>
          <a:bodyPr>
            <a:normAutofit/>
          </a:bodyPr>
          <a:lstStyle/>
          <a:p>
            <a:pPr algn="just"/>
            <a:r>
              <a:rPr lang="en-US" dirty="0"/>
              <a:t>A scaling plan is the core component of AWS Auto Scaling. It's where you configure a set of instructions for scaling your resources. </a:t>
            </a:r>
          </a:p>
          <a:p>
            <a:pPr algn="just"/>
            <a:endParaRPr lang="en-IN" dirty="0"/>
          </a:p>
          <a:p>
            <a:pPr algn="just"/>
            <a:r>
              <a:rPr lang="en-IN" dirty="0"/>
              <a:t>Manual Scaling:        Modify via API, Trigger, CLI, AWS Console</a:t>
            </a:r>
          </a:p>
          <a:p>
            <a:pPr algn="just"/>
            <a:r>
              <a:rPr lang="en-IN" dirty="0"/>
              <a:t>Scheduled Scaling:  Based in Time Events</a:t>
            </a:r>
          </a:p>
          <a:p>
            <a:pPr algn="just"/>
            <a:r>
              <a:rPr lang="en-IN" dirty="0"/>
              <a:t>Dynamic Scaling:      Scale on AWS CloudWatch Metrics</a:t>
            </a:r>
          </a:p>
        </p:txBody>
      </p:sp>
      <p:sp>
        <p:nvSpPr>
          <p:cNvPr id="4" name="Date Placeholder 3">
            <a:extLst>
              <a:ext uri="{FF2B5EF4-FFF2-40B4-BE49-F238E27FC236}">
                <a16:creationId xmlns:a16="http://schemas.microsoft.com/office/drawing/2014/main" id="{BDC9CD2F-93C2-4D66-9DB8-D1CB1288FD1D}"/>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893EC314-0E1B-4C47-9E32-32786CC5DE6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Tree>
    <p:extLst>
      <p:ext uri="{BB962C8B-B14F-4D97-AF65-F5344CB8AC3E}">
        <p14:creationId xmlns:p14="http://schemas.microsoft.com/office/powerpoint/2010/main" val="327742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DB48-670E-4E18-BB5A-35DCFC112906}"/>
              </a:ext>
            </a:extLst>
          </p:cNvPr>
          <p:cNvSpPr>
            <a:spLocks noGrp="1"/>
          </p:cNvSpPr>
          <p:nvPr>
            <p:ph type="title"/>
          </p:nvPr>
        </p:nvSpPr>
        <p:spPr/>
        <p:txBody>
          <a:bodyPr/>
          <a:lstStyle/>
          <a:p>
            <a:r>
              <a:rPr lang="en-IN" dirty="0"/>
              <a:t>How scaling plans work</a:t>
            </a:r>
          </a:p>
        </p:txBody>
      </p:sp>
      <p:sp>
        <p:nvSpPr>
          <p:cNvPr id="3" name="Content Placeholder 2">
            <a:extLst>
              <a:ext uri="{FF2B5EF4-FFF2-40B4-BE49-F238E27FC236}">
                <a16:creationId xmlns:a16="http://schemas.microsoft.com/office/drawing/2014/main" id="{0A6C928C-AEF9-4A88-9359-9096CC4695A8}"/>
              </a:ext>
            </a:extLst>
          </p:cNvPr>
          <p:cNvSpPr>
            <a:spLocks noGrp="1"/>
          </p:cNvSpPr>
          <p:nvPr>
            <p:ph idx="1"/>
          </p:nvPr>
        </p:nvSpPr>
        <p:spPr>
          <a:xfrm>
            <a:off x="1179576" y="1911096"/>
            <a:ext cx="9829800" cy="3852890"/>
          </a:xfrm>
        </p:spPr>
        <p:txBody>
          <a:bodyPr>
            <a:normAutofit/>
          </a:bodyPr>
          <a:lstStyle/>
          <a:p>
            <a:pPr algn="just"/>
            <a:r>
              <a:rPr lang="en-US" dirty="0"/>
              <a:t>If </a:t>
            </a:r>
            <a:r>
              <a:rPr lang="en-US" i="1" dirty="0"/>
              <a:t>one</a:t>
            </a:r>
            <a:r>
              <a:rPr lang="en-US" dirty="0"/>
              <a:t> works with AWS CloudFormation or add tags to scalable resources, </a:t>
            </a:r>
            <a:r>
              <a:rPr lang="en-US" i="1" dirty="0"/>
              <a:t>one</a:t>
            </a:r>
            <a:r>
              <a:rPr lang="en-US" dirty="0"/>
              <a:t> can set up scaling plans for different sets of resources, per application.</a:t>
            </a:r>
          </a:p>
          <a:p>
            <a:pPr algn="just"/>
            <a:r>
              <a:rPr lang="en-US" dirty="0"/>
              <a:t> AWS Auto Scaling provides recommendations for scaling strategies customized to each resource. </a:t>
            </a:r>
          </a:p>
          <a:p>
            <a:pPr algn="just"/>
            <a:r>
              <a:rPr lang="en-US" dirty="0"/>
              <a:t>After creating your scaling plan, AWS Auto Scaling combines dynamic scaling and predictive scaling methods together to support your </a:t>
            </a:r>
            <a:r>
              <a:rPr lang="en-US" u="sng" dirty="0"/>
              <a:t>scaling strategy.</a:t>
            </a:r>
            <a:endParaRPr lang="en-IN" u="sng" dirty="0"/>
          </a:p>
        </p:txBody>
      </p:sp>
      <p:sp>
        <p:nvSpPr>
          <p:cNvPr id="4" name="Date Placeholder 3">
            <a:extLst>
              <a:ext uri="{FF2B5EF4-FFF2-40B4-BE49-F238E27FC236}">
                <a16:creationId xmlns:a16="http://schemas.microsoft.com/office/drawing/2014/main" id="{37A5BDCC-88F4-4242-811D-EF9A3BAB551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F108480-6164-4644-B497-B3308A8EE2F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Tree>
    <p:extLst>
      <p:ext uri="{BB962C8B-B14F-4D97-AF65-F5344CB8AC3E}">
        <p14:creationId xmlns:p14="http://schemas.microsoft.com/office/powerpoint/2010/main" val="111712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43E6E90-57AE-487B-92F4-4BCE1E465B9C}"/>
              </a:ext>
            </a:extLst>
          </p:cNvPr>
          <p:cNvSpPr>
            <a:spLocks noGrp="1"/>
          </p:cNvSpPr>
          <p:nvPr>
            <p:ph type="title"/>
          </p:nvPr>
        </p:nvSpPr>
        <p:spPr/>
        <p:txBody>
          <a:bodyPr>
            <a:normAutofit/>
          </a:bodyPr>
          <a:lstStyle/>
          <a:p>
            <a:r>
              <a:rPr lang="en-IN" sz="5400" dirty="0"/>
              <a:t>LOADBALANCING</a:t>
            </a:r>
          </a:p>
        </p:txBody>
      </p:sp>
      <p:sp>
        <p:nvSpPr>
          <p:cNvPr id="7" name="Date Placeholder 6">
            <a:extLst>
              <a:ext uri="{FF2B5EF4-FFF2-40B4-BE49-F238E27FC236}">
                <a16:creationId xmlns:a16="http://schemas.microsoft.com/office/drawing/2014/main" id="{06895AF6-C2EB-4CF3-B1BD-4223F8CB846A}"/>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505D96FB-974F-41F5-970C-F58CF89A8B8C}"/>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5A9C6655-7B85-4E80-9B49-0713DED63FB5}"/>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3091326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6089-6A0D-4453-AF8C-F086E300B2FF}"/>
              </a:ext>
            </a:extLst>
          </p:cNvPr>
          <p:cNvSpPr>
            <a:spLocks noGrp="1"/>
          </p:cNvSpPr>
          <p:nvPr>
            <p:ph type="title"/>
          </p:nvPr>
        </p:nvSpPr>
        <p:spPr/>
        <p:txBody>
          <a:bodyPr/>
          <a:lstStyle/>
          <a:p>
            <a:r>
              <a:rPr lang="en-US" dirty="0"/>
              <a:t>What is a scaling strategy?</a:t>
            </a:r>
            <a:endParaRPr lang="en-IN" dirty="0"/>
          </a:p>
        </p:txBody>
      </p:sp>
      <p:sp>
        <p:nvSpPr>
          <p:cNvPr id="3" name="Content Placeholder 2">
            <a:extLst>
              <a:ext uri="{FF2B5EF4-FFF2-40B4-BE49-F238E27FC236}">
                <a16:creationId xmlns:a16="http://schemas.microsoft.com/office/drawing/2014/main" id="{3E64FCED-1071-4F3C-93EB-26E9DB313FB5}"/>
              </a:ext>
            </a:extLst>
          </p:cNvPr>
          <p:cNvSpPr>
            <a:spLocks noGrp="1"/>
          </p:cNvSpPr>
          <p:nvPr>
            <p:ph idx="1"/>
          </p:nvPr>
        </p:nvSpPr>
        <p:spPr/>
        <p:txBody>
          <a:bodyPr/>
          <a:lstStyle/>
          <a:p>
            <a:pPr algn="just"/>
            <a:r>
              <a:rPr lang="en-US" dirty="0"/>
              <a:t>The scaling strategy tells AWS Auto Scaling how to optimize the utilization of resources in your scaling plan. </a:t>
            </a:r>
          </a:p>
          <a:p>
            <a:pPr algn="just"/>
            <a:r>
              <a:rPr lang="en-US" i="1" dirty="0"/>
              <a:t>One</a:t>
            </a:r>
            <a:r>
              <a:rPr lang="en-US" dirty="0"/>
              <a:t> can optimize for availability, for cost, or a balance of both. Alternatively, you can also create your own custom strategy, per the metrics and thresholds you define. </a:t>
            </a:r>
          </a:p>
          <a:p>
            <a:pPr algn="just"/>
            <a:r>
              <a:rPr lang="en-US" i="1" dirty="0"/>
              <a:t>One</a:t>
            </a:r>
            <a:r>
              <a:rPr lang="en-US" dirty="0"/>
              <a:t> can set separate strategies for each resource or resource type.</a:t>
            </a:r>
            <a:endParaRPr lang="en-IN" dirty="0"/>
          </a:p>
        </p:txBody>
      </p:sp>
      <p:sp>
        <p:nvSpPr>
          <p:cNvPr id="4" name="Date Placeholder 3">
            <a:extLst>
              <a:ext uri="{FF2B5EF4-FFF2-40B4-BE49-F238E27FC236}">
                <a16:creationId xmlns:a16="http://schemas.microsoft.com/office/drawing/2014/main" id="{EEDB6C88-E1EF-49B0-9CD2-46DED4D3833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861836AD-1643-4D3C-918C-AAB7DF696BA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pic>
        <p:nvPicPr>
          <p:cNvPr id="1026" name="Picture 2">
            <a:extLst>
              <a:ext uri="{FF2B5EF4-FFF2-40B4-BE49-F238E27FC236}">
                <a16:creationId xmlns:a16="http://schemas.microsoft.com/office/drawing/2014/main" id="{DAD88773-F8B8-4305-A895-5489AA813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933" y="5061857"/>
            <a:ext cx="5421086" cy="100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4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9655-6F0D-45B8-86DC-B1456CFABCF1}"/>
              </a:ext>
            </a:extLst>
          </p:cNvPr>
          <p:cNvSpPr>
            <a:spLocks noGrp="1"/>
          </p:cNvSpPr>
          <p:nvPr>
            <p:ph type="title"/>
          </p:nvPr>
        </p:nvSpPr>
        <p:spPr/>
        <p:txBody>
          <a:bodyPr/>
          <a:lstStyle/>
          <a:p>
            <a:r>
              <a:rPr lang="en-IN" dirty="0"/>
              <a:t>Dynamic and Predictive scaling?</a:t>
            </a:r>
          </a:p>
        </p:txBody>
      </p:sp>
      <p:sp>
        <p:nvSpPr>
          <p:cNvPr id="3" name="Content Placeholder 2">
            <a:extLst>
              <a:ext uri="{FF2B5EF4-FFF2-40B4-BE49-F238E27FC236}">
                <a16:creationId xmlns:a16="http://schemas.microsoft.com/office/drawing/2014/main" id="{DFEC67F9-9AF1-4D85-BE03-9D03A6BE3CB8}"/>
              </a:ext>
            </a:extLst>
          </p:cNvPr>
          <p:cNvSpPr>
            <a:spLocks noGrp="1"/>
          </p:cNvSpPr>
          <p:nvPr>
            <p:ph idx="1"/>
          </p:nvPr>
        </p:nvSpPr>
        <p:spPr/>
        <p:txBody>
          <a:bodyPr>
            <a:normAutofit lnSpcReduction="10000"/>
          </a:bodyPr>
          <a:lstStyle/>
          <a:p>
            <a:pPr algn="just"/>
            <a:r>
              <a:rPr lang="en-US" dirty="0"/>
              <a:t>Dynamic scaling is a feature of auto scaling. That allows you to automatically scale the capacity of your group in response to changing demand. So we can configure scaling policies that track a specific metric. For example, CPU utilization.</a:t>
            </a:r>
          </a:p>
          <a:p>
            <a:pPr algn="just"/>
            <a:endParaRPr lang="en-US" dirty="0"/>
          </a:p>
          <a:p>
            <a:pPr algn="just"/>
            <a:r>
              <a:rPr lang="en-US" dirty="0"/>
              <a:t>Predictive scaling uses machine learning to analyze each resource's historical workload and regularly forecasts the future load for the next two days. This is similar to how weather forecasts work. </a:t>
            </a:r>
            <a:endParaRPr lang="en-IN" dirty="0"/>
          </a:p>
        </p:txBody>
      </p:sp>
      <p:sp>
        <p:nvSpPr>
          <p:cNvPr id="4" name="Date Placeholder 3">
            <a:extLst>
              <a:ext uri="{FF2B5EF4-FFF2-40B4-BE49-F238E27FC236}">
                <a16:creationId xmlns:a16="http://schemas.microsoft.com/office/drawing/2014/main" id="{2C631E07-AF6F-4E08-92CF-A2376848C1A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6393322E-6564-49CA-941B-709B62FADB4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Tree>
    <p:extLst>
      <p:ext uri="{BB962C8B-B14F-4D97-AF65-F5344CB8AC3E}">
        <p14:creationId xmlns:p14="http://schemas.microsoft.com/office/powerpoint/2010/main" val="279899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912343-3068-4A2F-B369-8799F0E4421A}"/>
              </a:ext>
            </a:extLst>
          </p:cNvPr>
          <p:cNvSpPr>
            <a:spLocks noGrp="1"/>
          </p:cNvSpPr>
          <p:nvPr>
            <p:ph idx="1"/>
          </p:nvPr>
        </p:nvSpPr>
        <p:spPr>
          <a:xfrm>
            <a:off x="1181100" y="653003"/>
            <a:ext cx="9829800" cy="3859742"/>
          </a:xfrm>
        </p:spPr>
        <p:txBody>
          <a:bodyPr>
            <a:normAutofit/>
          </a:bodyPr>
          <a:lstStyle/>
          <a:p>
            <a:pPr algn="just"/>
            <a:r>
              <a:rPr lang="en-US" dirty="0"/>
              <a:t>For example, you can configure your scaling plan to keep the number of tasks that your ECS service runs at 75 percent of CPU. </a:t>
            </a:r>
          </a:p>
          <a:p>
            <a:pPr algn="just"/>
            <a:r>
              <a:rPr lang="en-US" dirty="0"/>
              <a:t>When the CPU utilization of your service rises above 75 percent (meaning that more than 75 percent of the CPU that is reserved for the service is being used), this triggers your scaling policy to add another task to your service to help out with the increased load.</a:t>
            </a:r>
          </a:p>
        </p:txBody>
      </p:sp>
      <p:sp>
        <p:nvSpPr>
          <p:cNvPr id="4" name="Date Placeholder 3">
            <a:extLst>
              <a:ext uri="{FF2B5EF4-FFF2-40B4-BE49-F238E27FC236}">
                <a16:creationId xmlns:a16="http://schemas.microsoft.com/office/drawing/2014/main" id="{B716A3A5-5340-45EC-AF28-3132214A85E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F1F428A5-A0E6-4C36-9CB5-34596F9A0E79}"/>
              </a:ext>
            </a:extLst>
          </p:cNvPr>
          <p:cNvSpPr>
            <a:spLocks noGrp="1"/>
          </p:cNvSpPr>
          <p:nvPr>
            <p:ph type="ftr" sz="quarter" idx="11"/>
          </p:nvPr>
        </p:nvSpPr>
        <p:spPr/>
        <p:txBody>
          <a:bodyPr/>
          <a:lstStyle/>
          <a:p>
            <a:pPr>
              <a:defRPr/>
            </a:pPr>
            <a:r>
              <a:rPr lang="en-US" dirty="0">
                <a:solidFill>
                  <a:prstClr val="black">
                    <a:tint val="75000"/>
                  </a:prstClr>
                </a:solidFill>
              </a:rPr>
              <a:t>Dynamic scaling</a:t>
            </a:r>
          </a:p>
        </p:txBody>
      </p:sp>
      <p:sp>
        <p:nvSpPr>
          <p:cNvPr id="6" name="Slide Number Placeholder 5">
            <a:extLst>
              <a:ext uri="{FF2B5EF4-FFF2-40B4-BE49-F238E27FC236}">
                <a16:creationId xmlns:a16="http://schemas.microsoft.com/office/drawing/2014/main" id="{737D9AB9-868C-4C7E-A8C4-FA77645934F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pic>
        <p:nvPicPr>
          <p:cNvPr id="7" name="Picture 2">
            <a:extLst>
              <a:ext uri="{FF2B5EF4-FFF2-40B4-BE49-F238E27FC236}">
                <a16:creationId xmlns:a16="http://schemas.microsoft.com/office/drawing/2014/main" id="{12D980C8-4395-4CB5-9B0F-6ABFE40AD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961278"/>
            <a:ext cx="5090432" cy="239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115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926FD-E753-4BDF-BF23-50ED5D6AE25A}"/>
              </a:ext>
            </a:extLst>
          </p:cNvPr>
          <p:cNvSpPr>
            <a:spLocks noGrp="1"/>
          </p:cNvSpPr>
          <p:nvPr>
            <p:ph idx="1"/>
          </p:nvPr>
        </p:nvSpPr>
        <p:spPr>
          <a:xfrm>
            <a:off x="1181100" y="425195"/>
            <a:ext cx="9829800" cy="3859742"/>
          </a:xfrm>
        </p:spPr>
        <p:txBody>
          <a:bodyPr>
            <a:normAutofit fontScale="92500" lnSpcReduction="20000"/>
          </a:bodyPr>
          <a:lstStyle/>
          <a:p>
            <a:r>
              <a:rPr lang="en-US" dirty="0"/>
              <a:t>For example, you can enable predictive scaling and configure your scaling strategy to keep the average CPU utilization of your Auto Scaling group at 50 percent. </a:t>
            </a:r>
          </a:p>
          <a:p>
            <a:r>
              <a:rPr lang="en-US" dirty="0"/>
              <a:t>Your forecast calls for traffic spikes to occur every day at 8 o'clock in the morning. </a:t>
            </a:r>
          </a:p>
          <a:p>
            <a:r>
              <a:rPr lang="en-US" dirty="0"/>
              <a:t>Your scaling plan creates the future scheduled scaling actions to make sure that your Auto Scaling group is ready to handle that traffic ahead of time. </a:t>
            </a:r>
          </a:p>
          <a:p>
            <a:r>
              <a:rPr lang="en-US" dirty="0"/>
              <a:t>This helps keep the application performance constant, with the aim of always having the capacity required to maintain resource utilization as close to 50 percent as possible at all times.</a:t>
            </a:r>
            <a:endParaRPr lang="en-IN" dirty="0"/>
          </a:p>
        </p:txBody>
      </p:sp>
      <p:sp>
        <p:nvSpPr>
          <p:cNvPr id="4" name="Date Placeholder 3">
            <a:extLst>
              <a:ext uri="{FF2B5EF4-FFF2-40B4-BE49-F238E27FC236}">
                <a16:creationId xmlns:a16="http://schemas.microsoft.com/office/drawing/2014/main" id="{5B10F93F-CFDE-4D80-BF41-4E58C22F737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575F575C-B706-4681-9998-83E3B1021922}"/>
              </a:ext>
            </a:extLst>
          </p:cNvPr>
          <p:cNvSpPr>
            <a:spLocks noGrp="1"/>
          </p:cNvSpPr>
          <p:nvPr>
            <p:ph type="ftr" sz="quarter" idx="11"/>
          </p:nvPr>
        </p:nvSpPr>
        <p:spPr/>
        <p:txBody>
          <a:bodyPr/>
          <a:lstStyle/>
          <a:p>
            <a:pPr>
              <a:defRPr/>
            </a:pPr>
            <a:r>
              <a:rPr lang="en-US" dirty="0">
                <a:solidFill>
                  <a:prstClr val="black">
                    <a:tint val="75000"/>
                  </a:prstClr>
                </a:solidFill>
              </a:rPr>
              <a:t>Predictive scaling</a:t>
            </a:r>
          </a:p>
        </p:txBody>
      </p:sp>
      <p:sp>
        <p:nvSpPr>
          <p:cNvPr id="6" name="Slide Number Placeholder 5">
            <a:extLst>
              <a:ext uri="{FF2B5EF4-FFF2-40B4-BE49-F238E27FC236}">
                <a16:creationId xmlns:a16="http://schemas.microsoft.com/office/drawing/2014/main" id="{880C6031-4C2D-48EA-B8CE-78704459BDB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pic>
        <p:nvPicPr>
          <p:cNvPr id="7" name="Picture 4">
            <a:extLst>
              <a:ext uri="{FF2B5EF4-FFF2-40B4-BE49-F238E27FC236}">
                <a16:creationId xmlns:a16="http://schemas.microsoft.com/office/drawing/2014/main" id="{020D0062-C5F5-4DEF-9016-24FFF9BB6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84937"/>
            <a:ext cx="6019800" cy="239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27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F3AE-3ABC-4A85-A237-11FB8AAD1B5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592B242-FEE2-4953-86F3-5748ECEB1C6F}"/>
              </a:ext>
            </a:extLst>
          </p:cNvPr>
          <p:cNvSpPr>
            <a:spLocks noGrp="1"/>
          </p:cNvSpPr>
          <p:nvPr>
            <p:ph idx="1"/>
          </p:nvPr>
        </p:nvSpPr>
        <p:spPr>
          <a:xfrm>
            <a:off x="1181100" y="1690688"/>
            <a:ext cx="9829800" cy="3859742"/>
          </a:xfrm>
        </p:spPr>
        <p:txBody>
          <a:bodyPr>
            <a:noAutofit/>
          </a:bodyPr>
          <a:lstStyle/>
          <a:p>
            <a:pPr algn="just"/>
            <a:endParaRPr lang="en-US" sz="2600" dirty="0"/>
          </a:p>
          <a:p>
            <a:pPr algn="just"/>
            <a:r>
              <a:rPr lang="en-US" sz="2600" dirty="0"/>
              <a:t>Load Balancer allows</a:t>
            </a:r>
          </a:p>
          <a:p>
            <a:pPr lvl="1" algn="just"/>
            <a:r>
              <a:rPr lang="en-US" sz="2600" dirty="0"/>
              <a:t>to reduce the load on your web servers and optimize traffic</a:t>
            </a:r>
          </a:p>
          <a:p>
            <a:pPr lvl="1" algn="just"/>
            <a:r>
              <a:rPr lang="en-US" sz="2600" dirty="0"/>
              <a:t>it compress website traffic giving your users a much better experience with your website</a:t>
            </a:r>
          </a:p>
          <a:p>
            <a:pPr algn="just"/>
            <a:r>
              <a:rPr lang="en-US" sz="2600" dirty="0"/>
              <a:t>Autoscaling allows</a:t>
            </a:r>
          </a:p>
          <a:p>
            <a:pPr lvl="1" algn="just"/>
            <a:r>
              <a:rPr lang="en-US" sz="2600" dirty="0"/>
              <a:t>saving electric costs for companies </a:t>
            </a:r>
          </a:p>
          <a:p>
            <a:pPr lvl="1" algn="just"/>
            <a:r>
              <a:rPr lang="en-US" sz="2600" dirty="0"/>
              <a:t>it manages their own web server infrastructure. </a:t>
            </a:r>
          </a:p>
          <a:p>
            <a:pPr lvl="1" algn="just"/>
            <a:r>
              <a:rPr lang="en-US" sz="2600" dirty="0"/>
              <a:t>also saves extra cost of server</a:t>
            </a:r>
            <a:endParaRPr lang="en-IN" sz="2600" dirty="0"/>
          </a:p>
        </p:txBody>
      </p:sp>
      <p:sp>
        <p:nvSpPr>
          <p:cNvPr id="4" name="Date Placeholder 3">
            <a:extLst>
              <a:ext uri="{FF2B5EF4-FFF2-40B4-BE49-F238E27FC236}">
                <a16:creationId xmlns:a16="http://schemas.microsoft.com/office/drawing/2014/main" id="{A800366E-A326-4B70-9BFB-208520EA9FA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76A2D5A-D942-46D0-9493-A8FB6316363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169854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2F30-0C7F-4CEC-B498-355ACDFFD5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44869F8-ADE9-4B57-85C3-481CC97CFB8B}"/>
              </a:ext>
            </a:extLst>
          </p:cNvPr>
          <p:cNvSpPr>
            <a:spLocks noGrp="1"/>
          </p:cNvSpPr>
          <p:nvPr>
            <p:ph idx="1"/>
          </p:nvPr>
        </p:nvSpPr>
        <p:spPr/>
        <p:txBody>
          <a:bodyPr/>
          <a:lstStyle/>
          <a:p>
            <a:endParaRPr lang="en-IN" dirty="0">
              <a:solidFill>
                <a:srgbClr val="0070C0"/>
              </a:solidFill>
              <a:hlinkClick r:id="rId2">
                <a:extLst>
                  <a:ext uri="{A12FA001-AC4F-418D-AE19-62706E023703}">
                    <ahyp:hlinkClr xmlns:ahyp="http://schemas.microsoft.com/office/drawing/2018/hyperlinkcolor" val="tx"/>
                  </a:ext>
                </a:extLst>
              </a:hlinkClick>
            </a:endParaRPr>
          </a:p>
          <a:p>
            <a:r>
              <a:rPr lang="en-IN" dirty="0">
                <a:solidFill>
                  <a:srgbClr val="0070C0"/>
                </a:solidFill>
              </a:rPr>
              <a:t>Amazon Web Services Documentation</a:t>
            </a:r>
          </a:p>
          <a:p>
            <a:endParaRPr lang="en-IN" dirty="0">
              <a:solidFill>
                <a:srgbClr val="0070C0"/>
              </a:solidFill>
            </a:endParaRPr>
          </a:p>
          <a:p>
            <a:r>
              <a:rPr lang="en-IN" dirty="0">
                <a:solidFill>
                  <a:srgbClr val="0070C0"/>
                </a:solidFill>
                <a:hlinkClick r:id="rId3">
                  <a:extLst>
                    <a:ext uri="{A12FA001-AC4F-418D-AE19-62706E023703}">
                      <ahyp:hlinkClr xmlns:ahyp="http://schemas.microsoft.com/office/drawing/2018/hyperlinkcolor" val="tx"/>
                    </a:ext>
                  </a:extLst>
                </a:hlinkClick>
              </a:rPr>
              <a:t>https://aws.amazon.com/elasticloadbalancing/</a:t>
            </a:r>
            <a:endParaRPr lang="en-IN" dirty="0">
              <a:solidFill>
                <a:srgbClr val="0070C0"/>
              </a:solidFill>
            </a:endParaRPr>
          </a:p>
          <a:p>
            <a:endParaRPr lang="en-IN" dirty="0">
              <a:solidFill>
                <a:srgbClr val="0070C0"/>
              </a:solidFill>
            </a:endParaRPr>
          </a:p>
          <a:p>
            <a:r>
              <a:rPr lang="en-IN" dirty="0">
                <a:solidFill>
                  <a:srgbClr val="0070C0"/>
                </a:solidFill>
                <a:hlinkClick r:id="rId4">
                  <a:extLst>
                    <a:ext uri="{A12FA001-AC4F-418D-AE19-62706E023703}">
                      <ahyp:hlinkClr xmlns:ahyp="http://schemas.microsoft.com/office/drawing/2018/hyperlinkcolor" val="tx"/>
                    </a:ext>
                  </a:extLst>
                </a:hlinkClick>
              </a:rPr>
              <a:t>https://aws.amazon.com/about-aws/whats-new/2018/01/introducing-aws-auto-scaling/</a:t>
            </a:r>
            <a:endParaRPr lang="en-IN" dirty="0">
              <a:solidFill>
                <a:srgbClr val="0070C0"/>
              </a:solidFill>
            </a:endParaRPr>
          </a:p>
          <a:p>
            <a:endParaRPr lang="en-IN" dirty="0"/>
          </a:p>
        </p:txBody>
      </p:sp>
      <p:sp>
        <p:nvSpPr>
          <p:cNvPr id="4" name="Date Placeholder 3">
            <a:extLst>
              <a:ext uri="{FF2B5EF4-FFF2-40B4-BE49-F238E27FC236}">
                <a16:creationId xmlns:a16="http://schemas.microsoft.com/office/drawing/2014/main" id="{A672354F-D23C-437C-B88D-A7B3A4A62C1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89F2A9C-F2E3-492D-9FB2-95BD6CC4EF1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7DBB969E-257F-4A88-B861-B546FEA0667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spTree>
    <p:extLst>
      <p:ext uri="{BB962C8B-B14F-4D97-AF65-F5344CB8AC3E}">
        <p14:creationId xmlns:p14="http://schemas.microsoft.com/office/powerpoint/2010/main" val="4054941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F4C1D4-F7C8-4472-A2C1-2AAD1E1D2DE7}"/>
              </a:ext>
            </a:extLst>
          </p:cNvPr>
          <p:cNvSpPr>
            <a:spLocks noGrp="1"/>
          </p:cNvSpPr>
          <p:nvPr>
            <p:ph type="title"/>
          </p:nvPr>
        </p:nvSpPr>
        <p:spPr/>
        <p:txBody>
          <a:bodyPr/>
          <a:lstStyle/>
          <a:p>
            <a:r>
              <a:rPr lang="en-IN" dirty="0"/>
              <a:t>Thank You</a:t>
            </a:r>
          </a:p>
        </p:txBody>
      </p:sp>
      <p:sp>
        <p:nvSpPr>
          <p:cNvPr id="4" name="Date Placeholder 3">
            <a:extLst>
              <a:ext uri="{FF2B5EF4-FFF2-40B4-BE49-F238E27FC236}">
                <a16:creationId xmlns:a16="http://schemas.microsoft.com/office/drawing/2014/main" id="{C03783BF-AB43-453F-B3A1-7CC5A53A7F7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CA212F5-7C40-42DD-BCB6-E3A5B472406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26</a:t>
            </a:fld>
            <a:endParaRPr lang="en-US" dirty="0">
              <a:solidFill>
                <a:prstClr val="black">
                  <a:tint val="75000"/>
                </a:prstClr>
              </a:solidFill>
            </a:endParaRPr>
          </a:p>
        </p:txBody>
      </p:sp>
    </p:spTree>
    <p:extLst>
      <p:ext uri="{BB962C8B-B14F-4D97-AF65-F5344CB8AC3E}">
        <p14:creationId xmlns:p14="http://schemas.microsoft.com/office/powerpoint/2010/main" val="277363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What is load balancing?</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690688"/>
            <a:ext cx="9632849" cy="1738312"/>
          </a:xfrm>
        </p:spPr>
        <p:txBody>
          <a:bodyPr>
            <a:normAutofit/>
          </a:bodyPr>
          <a:lstStyle/>
          <a:p>
            <a:r>
              <a:rPr lang="en-US" dirty="0"/>
              <a:t>Load balancers are servers that forward internet traffic to multiple servers (EC2 Instances) downstream.</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Load Balancing</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6" name="Graphic 17">
            <a:extLst>
              <a:ext uri="{FF2B5EF4-FFF2-40B4-BE49-F238E27FC236}">
                <a16:creationId xmlns:a16="http://schemas.microsoft.com/office/drawing/2014/main" id="{B623E1D1-6E2C-4187-8808-D4A574E88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3016251"/>
            <a:ext cx="763200" cy="7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phic 6">
            <a:extLst>
              <a:ext uri="{FF2B5EF4-FFF2-40B4-BE49-F238E27FC236}">
                <a16:creationId xmlns:a16="http://schemas.microsoft.com/office/drawing/2014/main" id="{5EC1C171-8CF3-4C1F-B791-680CE1B21576}"/>
              </a:ext>
            </a:extLst>
          </p:cNvPr>
          <p:cNvPicPr>
            <a:picLocks noChangeArrowheads="1"/>
          </p:cNvPicPr>
          <p:nvPr/>
        </p:nvPicPr>
        <p:blipFill>
          <a:blip r:embed="rId3"/>
          <a:srcRect/>
          <a:stretch/>
        </p:blipFill>
        <p:spPr bwMode="auto">
          <a:xfrm>
            <a:off x="5715000" y="415163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phic 17">
            <a:extLst>
              <a:ext uri="{FF2B5EF4-FFF2-40B4-BE49-F238E27FC236}">
                <a16:creationId xmlns:a16="http://schemas.microsoft.com/office/drawing/2014/main" id="{B49396DD-1A69-45F2-BF56-7E0D382A3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4129048"/>
            <a:ext cx="763200" cy="7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Graphic 17">
            <a:extLst>
              <a:ext uri="{FF2B5EF4-FFF2-40B4-BE49-F238E27FC236}">
                <a16:creationId xmlns:a16="http://schemas.microsoft.com/office/drawing/2014/main" id="{53B4C3CC-DD00-497F-962A-C21D039AD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5242699"/>
            <a:ext cx="763200" cy="7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People Vector Icon . Group of People Symbol Illustration. Businessman Group  Logo. Multiple Users Silhouette Icon. Stock Vector - Illustration of  people, design: 153483842">
            <a:extLst>
              <a:ext uri="{FF2B5EF4-FFF2-40B4-BE49-F238E27FC236}">
                <a16:creationId xmlns:a16="http://schemas.microsoft.com/office/drawing/2014/main" id="{CDAD2857-4348-4F38-AFEF-26D1CD3A234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869" y="4129048"/>
            <a:ext cx="763200" cy="7632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DF229B36-CCF7-403C-94FF-86AF9C17D3DB}"/>
              </a:ext>
            </a:extLst>
          </p:cNvPr>
          <p:cNvCxnSpPr>
            <a:cxnSpLocks/>
            <a:stCxn id="1026" idx="3"/>
          </p:cNvCxnSpPr>
          <p:nvPr/>
        </p:nvCxnSpPr>
        <p:spPr>
          <a:xfrm>
            <a:off x="2582069" y="4510648"/>
            <a:ext cx="3070967" cy="21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8DF7DC-3A68-4F32-AB86-BD73EEA5F663}"/>
              </a:ext>
            </a:extLst>
          </p:cNvPr>
          <p:cNvCxnSpPr>
            <a:cxnSpLocks/>
            <a:stCxn id="22" idx="3"/>
          </p:cNvCxnSpPr>
          <p:nvPr/>
        </p:nvCxnSpPr>
        <p:spPr>
          <a:xfrm flipV="1">
            <a:off x="6477000" y="4510649"/>
            <a:ext cx="3196925" cy="2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6F53C9-9FF0-4590-A4C2-CF39C00B87CB}"/>
              </a:ext>
            </a:extLst>
          </p:cNvPr>
          <p:cNvCxnSpPr>
            <a:cxnSpLocks/>
            <a:stCxn id="22" idx="3"/>
            <a:endCxn id="16" idx="1"/>
          </p:cNvCxnSpPr>
          <p:nvPr/>
        </p:nvCxnSpPr>
        <p:spPr>
          <a:xfrm flipV="1">
            <a:off x="6477000" y="3397851"/>
            <a:ext cx="3270250" cy="113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A39E0AD-7241-428F-BDA9-72A5A734ED4E}"/>
              </a:ext>
            </a:extLst>
          </p:cNvPr>
          <p:cNvCxnSpPr>
            <a:cxnSpLocks/>
            <a:stCxn id="22" idx="3"/>
            <a:endCxn id="24" idx="1"/>
          </p:cNvCxnSpPr>
          <p:nvPr/>
        </p:nvCxnSpPr>
        <p:spPr>
          <a:xfrm>
            <a:off x="6477000" y="4532633"/>
            <a:ext cx="3270250" cy="1091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02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Why to use load balancer?</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690687"/>
            <a:ext cx="9632849" cy="3721067"/>
          </a:xfrm>
        </p:spPr>
        <p:txBody>
          <a:bodyPr>
            <a:normAutofit/>
          </a:bodyPr>
          <a:lstStyle/>
          <a:p>
            <a:r>
              <a:rPr lang="en-US" dirty="0"/>
              <a:t>Spread load across multiple downstream instances.</a:t>
            </a:r>
          </a:p>
          <a:p>
            <a:r>
              <a:rPr lang="en-US" dirty="0"/>
              <a:t>Expose a single point of access (DNS) to application.</a:t>
            </a:r>
          </a:p>
          <a:p>
            <a:r>
              <a:rPr lang="en-US" dirty="0"/>
              <a:t>Seamlessly handle failures of downstream instances.</a:t>
            </a:r>
          </a:p>
          <a:p>
            <a:r>
              <a:rPr lang="en-US" dirty="0"/>
              <a:t>Do regular health checks to your instances.</a:t>
            </a:r>
          </a:p>
          <a:p>
            <a:r>
              <a:rPr lang="en-US" dirty="0"/>
              <a:t>Provide SSL termination (HTTPS) for application</a:t>
            </a:r>
          </a:p>
          <a:p>
            <a:r>
              <a:rPr lang="en-US" dirty="0"/>
              <a:t>High availability across zone</a:t>
            </a:r>
          </a:p>
          <a:p>
            <a:r>
              <a:rPr lang="en-US" dirty="0"/>
              <a:t>Separate public traffic from private traffic.</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Load Balancer</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15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a:t>AWS EC2 Load Balancer?</a:t>
            </a:r>
          </a:p>
        </p:txBody>
      </p:sp>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EC2 Load Balancer</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Content Placeholder 3">
            <a:extLst>
              <a:ext uri="{FF2B5EF4-FFF2-40B4-BE49-F238E27FC236}">
                <a16:creationId xmlns:a16="http://schemas.microsoft.com/office/drawing/2014/main" id="{2B2647F6-3850-478C-9127-A9584848B79E}"/>
              </a:ext>
            </a:extLst>
          </p:cNvPr>
          <p:cNvSpPr txBox="1">
            <a:spLocks/>
          </p:cNvSpPr>
          <p:nvPr/>
        </p:nvSpPr>
        <p:spPr>
          <a:xfrm>
            <a:off x="836612" y="1690688"/>
            <a:ext cx="9632849" cy="26631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ELB (EC2 Load Balancer) is a managed load balancer.</a:t>
            </a:r>
          </a:p>
          <a:p>
            <a:pPr lvl="1"/>
            <a:r>
              <a:rPr lang="en-US" dirty="0"/>
              <a:t>AWS guarantees that it will be working</a:t>
            </a:r>
          </a:p>
          <a:p>
            <a:pPr lvl="1"/>
            <a:r>
              <a:rPr lang="en-US" dirty="0"/>
              <a:t>AWS takes cars of upgrades, maintenance, high availability</a:t>
            </a:r>
          </a:p>
          <a:p>
            <a:pPr lvl="1"/>
            <a:r>
              <a:rPr lang="en-US" dirty="0"/>
              <a:t>AWS provides only a few configuration knobs</a:t>
            </a:r>
          </a:p>
          <a:p>
            <a:pPr lvl="1"/>
            <a:endParaRPr lang="en-US" dirty="0"/>
          </a:p>
          <a:p>
            <a:r>
              <a:rPr lang="en-US" dirty="0"/>
              <a:t>It is integrated with many AWS offerings/services</a:t>
            </a:r>
          </a:p>
          <a:p>
            <a:pPr lvl="1"/>
            <a:endParaRPr lang="en-US" dirty="0"/>
          </a:p>
        </p:txBody>
      </p:sp>
    </p:spTree>
    <p:extLst>
      <p:ext uri="{BB962C8B-B14F-4D97-AF65-F5344CB8AC3E}">
        <p14:creationId xmlns:p14="http://schemas.microsoft.com/office/powerpoint/2010/main" val="16197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a:t>Health Checks?</a:t>
            </a:r>
          </a:p>
        </p:txBody>
      </p:sp>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Load Balancer Health Checks</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Content Placeholder 3">
            <a:extLst>
              <a:ext uri="{FF2B5EF4-FFF2-40B4-BE49-F238E27FC236}">
                <a16:creationId xmlns:a16="http://schemas.microsoft.com/office/drawing/2014/main" id="{E70E2C5F-8986-4B03-843E-228204AC7B04}"/>
              </a:ext>
            </a:extLst>
          </p:cNvPr>
          <p:cNvSpPr txBox="1">
            <a:spLocks/>
          </p:cNvSpPr>
          <p:nvPr/>
        </p:nvSpPr>
        <p:spPr>
          <a:xfrm>
            <a:off x="836612" y="1690688"/>
            <a:ext cx="9632849" cy="26128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venir Next LT Pro"/>
                <a:ea typeface="+mn-ea"/>
                <a:cs typeface="+mn-cs"/>
              </a:rPr>
              <a:t>Health Checks are crucial for Load Balancers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venir Next LT Pro"/>
                <a:ea typeface="+mn-ea"/>
                <a:cs typeface="+mn-cs"/>
              </a:rPr>
              <a:t>They enable the load balancer to know if instances it forwards traffic to are available to reply for requests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venir Next LT Pro"/>
                <a:ea typeface="+mn-ea"/>
                <a:cs typeface="+mn-cs"/>
              </a:rPr>
              <a:t>The health check is done on a port and a route (/health is common)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venir Next LT Pro"/>
                <a:ea typeface="+mn-ea"/>
                <a:cs typeface="+mn-cs"/>
              </a:rPr>
              <a:t>If the response is not 200 (OK), then the instance is unhealthy.</a:t>
            </a:r>
          </a:p>
        </p:txBody>
      </p:sp>
      <p:pic>
        <p:nvPicPr>
          <p:cNvPr id="10" name="Graphic 6">
            <a:extLst>
              <a:ext uri="{FF2B5EF4-FFF2-40B4-BE49-F238E27FC236}">
                <a16:creationId xmlns:a16="http://schemas.microsoft.com/office/drawing/2014/main" id="{E9A5C161-D2AF-4C3C-B51E-3C44DC3D82D5}"/>
              </a:ext>
            </a:extLst>
          </p:cNvPr>
          <p:cNvPicPr>
            <a:picLocks noChangeArrowheads="1"/>
          </p:cNvPicPr>
          <p:nvPr/>
        </p:nvPicPr>
        <p:blipFill>
          <a:blip r:embed="rId2"/>
          <a:srcRect/>
          <a:stretch/>
        </p:blipFill>
        <p:spPr bwMode="auto">
          <a:xfrm>
            <a:off x="3200400" y="461828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17">
            <a:extLst>
              <a:ext uri="{FF2B5EF4-FFF2-40B4-BE49-F238E27FC236}">
                <a16:creationId xmlns:a16="http://schemas.microsoft.com/office/drawing/2014/main" id="{E905B2EE-A6A2-4AA9-B516-EF1E49BDB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402" y="4626937"/>
            <a:ext cx="763200" cy="7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a:extLst>
              <a:ext uri="{FF2B5EF4-FFF2-40B4-BE49-F238E27FC236}">
                <a16:creationId xmlns:a16="http://schemas.microsoft.com/office/drawing/2014/main" id="{CFABC7EC-E033-484C-9CE5-F8D72ADEA5C3}"/>
              </a:ext>
            </a:extLst>
          </p:cNvPr>
          <p:cNvCxnSpPr>
            <a:cxnSpLocks/>
          </p:cNvCxnSpPr>
          <p:nvPr/>
        </p:nvCxnSpPr>
        <p:spPr>
          <a:xfrm>
            <a:off x="3970789" y="4999285"/>
            <a:ext cx="3504002" cy="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F703B2D-9586-4F20-870B-7C6FB6BBB623}"/>
              </a:ext>
            </a:extLst>
          </p:cNvPr>
          <p:cNvSpPr txBox="1"/>
          <p:nvPr/>
        </p:nvSpPr>
        <p:spPr>
          <a:xfrm>
            <a:off x="4819575" y="4722563"/>
            <a:ext cx="243280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venir Next LT Pro"/>
                <a:ea typeface="+mn-ea"/>
                <a:cs typeface="+mn-cs"/>
              </a:rPr>
              <a:t>Health Checks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venir Next LT Pro"/>
                <a:ea typeface="+mn-ea"/>
                <a:cs typeface="+mn-cs"/>
              </a:rPr>
              <a:t>Port 8080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venir Next LT Pro"/>
                <a:ea typeface="+mn-ea"/>
                <a:cs typeface="+mn-cs"/>
              </a:rPr>
              <a:t>Route /health</a:t>
            </a:r>
          </a:p>
        </p:txBody>
      </p:sp>
    </p:spTree>
    <p:extLst>
      <p:ext uri="{BB962C8B-B14F-4D97-AF65-F5344CB8AC3E}">
        <p14:creationId xmlns:p14="http://schemas.microsoft.com/office/powerpoint/2010/main" val="122914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AA7B-5ECB-4FC7-BC94-BE3599B74692}"/>
              </a:ext>
            </a:extLst>
          </p:cNvPr>
          <p:cNvSpPr>
            <a:spLocks noGrp="1"/>
          </p:cNvSpPr>
          <p:nvPr>
            <p:ph type="title"/>
          </p:nvPr>
        </p:nvSpPr>
        <p:spPr/>
        <p:txBody>
          <a:bodyPr/>
          <a:lstStyle/>
          <a:p>
            <a:r>
              <a:rPr lang="en-IN" dirty="0"/>
              <a:t>How To Create Load Balancer On AWS ?</a:t>
            </a:r>
          </a:p>
        </p:txBody>
      </p:sp>
      <p:sp>
        <p:nvSpPr>
          <p:cNvPr id="3" name="Content Placeholder 2">
            <a:extLst>
              <a:ext uri="{FF2B5EF4-FFF2-40B4-BE49-F238E27FC236}">
                <a16:creationId xmlns:a16="http://schemas.microsoft.com/office/drawing/2014/main" id="{550C00C3-42FA-4F09-9CCC-E698B4501F4E}"/>
              </a:ext>
            </a:extLst>
          </p:cNvPr>
          <p:cNvSpPr>
            <a:spLocks noGrp="1"/>
          </p:cNvSpPr>
          <p:nvPr>
            <p:ph idx="1"/>
          </p:nvPr>
        </p:nvSpPr>
        <p:spPr/>
        <p:txBody>
          <a:bodyPr/>
          <a:lstStyle/>
          <a:p>
            <a:pPr marL="0" indent="0">
              <a:buNone/>
            </a:pPr>
            <a:r>
              <a:rPr lang="en-IN" dirty="0"/>
              <a:t>Create Target Group</a:t>
            </a:r>
          </a:p>
          <a:p>
            <a:pPr marL="971550" lvl="1" indent="-514350">
              <a:buFont typeface="+mj-lt"/>
              <a:buAutoNum type="arabicPeriod"/>
            </a:pPr>
            <a:r>
              <a:rPr lang="en-IN" dirty="0"/>
              <a:t>Choose Target Type (let’s say EC2 Instances)</a:t>
            </a:r>
          </a:p>
          <a:p>
            <a:pPr marL="971550" lvl="1" indent="-514350">
              <a:buFont typeface="+mj-lt"/>
              <a:buAutoNum type="arabicPeriod"/>
            </a:pPr>
            <a:r>
              <a:rPr lang="en-IN" dirty="0"/>
              <a:t>Choose Protocol + Port</a:t>
            </a:r>
          </a:p>
          <a:p>
            <a:pPr marL="971550" lvl="1" indent="-514350">
              <a:buFont typeface="+mj-lt"/>
              <a:buAutoNum type="arabicPeriod"/>
            </a:pPr>
            <a:r>
              <a:rPr lang="en-IN" dirty="0"/>
              <a:t>Choose Health Check Route</a:t>
            </a:r>
          </a:p>
          <a:p>
            <a:pPr marL="0" indent="0">
              <a:buNone/>
            </a:pPr>
            <a:r>
              <a:rPr lang="en-IN" dirty="0"/>
              <a:t>Create Load Balancer</a:t>
            </a:r>
          </a:p>
          <a:p>
            <a:pPr marL="971550" lvl="1" indent="-514350">
              <a:buFont typeface="+mj-lt"/>
              <a:buAutoNum type="arabicPeriod"/>
            </a:pPr>
            <a:r>
              <a:rPr lang="en-IN" dirty="0"/>
              <a:t>Security Groups (Network inbound/outbound traffic)</a:t>
            </a:r>
          </a:p>
          <a:p>
            <a:pPr marL="971550" lvl="1" indent="-514350">
              <a:buFont typeface="+mj-lt"/>
              <a:buAutoNum type="arabicPeriod"/>
            </a:pPr>
            <a:r>
              <a:rPr lang="en-IN" dirty="0"/>
              <a:t>Listeners and Routing</a:t>
            </a:r>
          </a:p>
          <a:p>
            <a:pPr marL="0" indent="0">
              <a:buNone/>
            </a:pPr>
            <a:r>
              <a:rPr lang="en-IN" dirty="0"/>
              <a:t>Register EC2 instances to target groups</a:t>
            </a:r>
          </a:p>
        </p:txBody>
      </p:sp>
      <p:sp>
        <p:nvSpPr>
          <p:cNvPr id="4" name="Date Placeholder 3">
            <a:extLst>
              <a:ext uri="{FF2B5EF4-FFF2-40B4-BE49-F238E27FC236}">
                <a16:creationId xmlns:a16="http://schemas.microsoft.com/office/drawing/2014/main" id="{D516364D-FF66-478F-9831-C892BFCAAB8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2AD44F53-ED3B-480E-A129-20EB6088F68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68EA20B-4D02-452A-A671-FF7CCCE2F7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176995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a:t>Types of load balancer on AWS</a:t>
            </a:r>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3407845800"/>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Types </a:t>
            </a:r>
            <a:r>
              <a:rPr lang="en-US" dirty="0">
                <a:solidFill>
                  <a:prstClr val="black">
                    <a:tint val="75000"/>
                  </a:prstClr>
                </a:solidFill>
                <a:latin typeface="Calibri" panose="020F0502020204030204"/>
              </a:rPr>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Load Balancer</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00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DCAC45-3347-4005-A66C-48DB74E6447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24/10/2021</a:t>
            </a:r>
          </a:p>
        </p:txBody>
      </p:sp>
      <p:sp>
        <p:nvSpPr>
          <p:cNvPr id="5" name="Footer Placeholder 4">
            <a:extLst>
              <a:ext uri="{FF2B5EF4-FFF2-40B4-BE49-F238E27FC236}">
                <a16:creationId xmlns:a16="http://schemas.microsoft.com/office/drawing/2014/main" id="{141BFAB2-AC2B-4F86-BD75-B8FCB393D7E6}"/>
              </a:ext>
            </a:extLst>
          </p:cNvPr>
          <p:cNvSpPr>
            <a:spLocks noGrp="1"/>
          </p:cNvSpPr>
          <p:nvPr>
            <p:ph type="ftr" sz="quarter" idx="11"/>
          </p:nvPr>
        </p:nvSpPr>
        <p:spPr/>
        <p:txBody>
          <a:bodyPr/>
          <a:lstStyle/>
          <a:p>
            <a:pPr>
              <a:defRPr/>
            </a:pPr>
            <a:r>
              <a:rPr lang="en-US" dirty="0">
                <a:solidFill>
                  <a:prstClr val="black">
                    <a:tint val="75000"/>
                  </a:prstClr>
                </a:solidFill>
              </a:rPr>
              <a:t>Application Load Balancer</a:t>
            </a:r>
          </a:p>
        </p:txBody>
      </p:sp>
      <p:sp>
        <p:nvSpPr>
          <p:cNvPr id="6" name="Slide Number Placeholder 5">
            <a:extLst>
              <a:ext uri="{FF2B5EF4-FFF2-40B4-BE49-F238E27FC236}">
                <a16:creationId xmlns:a16="http://schemas.microsoft.com/office/drawing/2014/main" id="{3B978AE9-67B6-4F97-8610-0E5E3DF7AA9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17" name="Content Placeholder 3">
            <a:extLst>
              <a:ext uri="{FF2B5EF4-FFF2-40B4-BE49-F238E27FC236}">
                <a16:creationId xmlns:a16="http://schemas.microsoft.com/office/drawing/2014/main" id="{2A3B5A5C-351F-42DD-8919-16C50BC545D7}"/>
              </a:ext>
            </a:extLst>
          </p:cNvPr>
          <p:cNvSpPr txBox="1">
            <a:spLocks/>
          </p:cNvSpPr>
          <p:nvPr/>
        </p:nvSpPr>
        <p:spPr>
          <a:xfrm>
            <a:off x="4121350" y="1545877"/>
            <a:ext cx="7854627" cy="372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Classic load balancers allow to do:</a:t>
            </a:r>
          </a:p>
          <a:p>
            <a:pPr marL="685800" lvl="2">
              <a:spcBef>
                <a:spcPts val="1000"/>
              </a:spcBef>
            </a:pPr>
            <a:r>
              <a:rPr lang="en-US" sz="2400" dirty="0"/>
              <a:t>Support for EC2-Classic</a:t>
            </a:r>
          </a:p>
          <a:p>
            <a:pPr marL="685800" lvl="2">
              <a:spcBef>
                <a:spcPts val="1000"/>
              </a:spcBef>
            </a:pPr>
            <a:r>
              <a:rPr lang="en-US" sz="2400" dirty="0"/>
              <a:t>Support for TCP and SSL listeners</a:t>
            </a:r>
          </a:p>
          <a:p>
            <a:pPr marL="685800" lvl="2">
              <a:spcBef>
                <a:spcPts val="1000"/>
              </a:spcBef>
            </a:pPr>
            <a:r>
              <a:rPr lang="en-US" sz="2400" dirty="0"/>
              <a:t>Support for sticky sessions using application-generated cookies</a:t>
            </a:r>
          </a:p>
          <a:p>
            <a:pPr marL="342900" lvl="1" indent="-342900">
              <a:spcBef>
                <a:spcPts val="1000"/>
              </a:spcBef>
            </a:pPr>
            <a:r>
              <a:rPr lang="en-US" sz="2800" dirty="0"/>
              <a:t>Deprecated and now often replaced with application load balancer.</a:t>
            </a:r>
          </a:p>
        </p:txBody>
      </p:sp>
      <p:grpSp>
        <p:nvGrpSpPr>
          <p:cNvPr id="18" name="Group 17">
            <a:extLst>
              <a:ext uri="{FF2B5EF4-FFF2-40B4-BE49-F238E27FC236}">
                <a16:creationId xmlns:a16="http://schemas.microsoft.com/office/drawing/2014/main" id="{2B744EF3-9D44-45D6-A226-CD346C83FEAC}"/>
              </a:ext>
            </a:extLst>
          </p:cNvPr>
          <p:cNvGrpSpPr/>
          <p:nvPr/>
        </p:nvGrpSpPr>
        <p:grpSpPr>
          <a:xfrm>
            <a:off x="742707" y="1485228"/>
            <a:ext cx="3186112" cy="3675888"/>
            <a:chOff x="0" y="0"/>
            <a:chExt cx="3186112" cy="3675888"/>
          </a:xfrm>
        </p:grpSpPr>
        <p:sp>
          <p:nvSpPr>
            <p:cNvPr id="22" name="Rectangle 21">
              <a:extLst>
                <a:ext uri="{FF2B5EF4-FFF2-40B4-BE49-F238E27FC236}">
                  <a16:creationId xmlns:a16="http://schemas.microsoft.com/office/drawing/2014/main" id="{81B6F00A-E8D2-40E9-90F2-3FAB9D0D4F6E}"/>
                </a:ext>
              </a:extLst>
            </p:cNvPr>
            <p:cNvSpPr/>
            <p:nvPr/>
          </p:nvSpPr>
          <p:spPr>
            <a:xfrm>
              <a:off x="0" y="0"/>
              <a:ext cx="3186112" cy="3675888"/>
            </a:xfrm>
            <a:prstGeom prst="rect">
              <a:avLst/>
            </a:prstGeom>
            <a:solidFill>
              <a:schemeClr val="accent1">
                <a:lumMod val="20000"/>
                <a:lumOff val="80000"/>
                <a:alpha val="90000"/>
              </a:schemeClr>
            </a:solidFill>
            <a:ln>
              <a:noFill/>
            </a:ln>
          </p:spPr>
          <p:style>
            <a:lnRef idx="2">
              <a:scrgbClr r="0" g="0" b="0"/>
            </a:lnRef>
            <a:fillRef idx="1">
              <a:scrgbClr r="0" g="0" b="0"/>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3" name="TextBox 22">
              <a:extLst>
                <a:ext uri="{FF2B5EF4-FFF2-40B4-BE49-F238E27FC236}">
                  <a16:creationId xmlns:a16="http://schemas.microsoft.com/office/drawing/2014/main" id="{2A704DED-98FD-466D-9EB1-5984EAF7D538}"/>
                </a:ext>
              </a:extLst>
            </p:cNvPr>
            <p:cNvSpPr txBox="1"/>
            <p:nvPr/>
          </p:nvSpPr>
          <p:spPr>
            <a:xfrm>
              <a:off x="0" y="1396837"/>
              <a:ext cx="3186112" cy="22055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402" tIns="330200" rIns="248402" bIns="330200" numCol="1" spcCol="1270" anchor="t" anchorCtr="0">
              <a:noAutofit/>
            </a:bodyPr>
            <a:lstStyle/>
            <a:p>
              <a:pPr marL="0" lvl="0" indent="0" algn="ctr" defTabSz="800100">
                <a:lnSpc>
                  <a:spcPct val="90000"/>
                </a:lnSpc>
                <a:spcBef>
                  <a:spcPct val="0"/>
                </a:spcBef>
                <a:spcAft>
                  <a:spcPct val="35000"/>
                </a:spcAft>
                <a:buNone/>
              </a:pPr>
              <a:r>
                <a:rPr lang="en-US" sz="1800" b="1" i="0" u="none" kern="1200" dirty="0"/>
                <a:t>Classic Load </a:t>
              </a:r>
            </a:p>
            <a:p>
              <a:pPr marL="0" lvl="0" indent="0" algn="ctr" defTabSz="800100">
                <a:lnSpc>
                  <a:spcPct val="90000"/>
                </a:lnSpc>
                <a:spcBef>
                  <a:spcPct val="0"/>
                </a:spcBef>
                <a:spcAft>
                  <a:spcPct val="35000"/>
                </a:spcAft>
                <a:buNone/>
              </a:pPr>
              <a:r>
                <a:rPr lang="en-US" sz="1800" b="1" i="0" u="none" kern="1200" dirty="0"/>
                <a:t>Balancer </a:t>
              </a:r>
            </a:p>
            <a:p>
              <a:pPr marL="0" lvl="0" indent="0" algn="ctr" defTabSz="800100">
                <a:lnSpc>
                  <a:spcPct val="90000"/>
                </a:lnSpc>
                <a:spcBef>
                  <a:spcPct val="0"/>
                </a:spcBef>
                <a:spcAft>
                  <a:spcPct val="35000"/>
                </a:spcAft>
                <a:buNone/>
              </a:pPr>
              <a:r>
                <a:rPr lang="en-US" sz="1800" b="0" i="0" u="none" kern="1200" dirty="0"/>
                <a:t>(V1-old generation) - 2009</a:t>
              </a:r>
              <a:endParaRPr lang="en-US" sz="1800" kern="1200" dirty="0"/>
            </a:p>
          </p:txBody>
        </p:sp>
      </p:grpSp>
      <p:grpSp>
        <p:nvGrpSpPr>
          <p:cNvPr id="19" name="Group 18">
            <a:extLst>
              <a:ext uri="{FF2B5EF4-FFF2-40B4-BE49-F238E27FC236}">
                <a16:creationId xmlns:a16="http://schemas.microsoft.com/office/drawing/2014/main" id="{ECEE3A55-3906-4AB9-8FD5-C30FB06BF368}"/>
              </a:ext>
            </a:extLst>
          </p:cNvPr>
          <p:cNvGrpSpPr/>
          <p:nvPr/>
        </p:nvGrpSpPr>
        <p:grpSpPr>
          <a:xfrm>
            <a:off x="1784380" y="1852816"/>
            <a:ext cx="1102766" cy="1102766"/>
            <a:chOff x="1041673" y="367588"/>
            <a:chExt cx="1102766" cy="1102766"/>
          </a:xfrm>
        </p:grpSpPr>
        <p:sp>
          <p:nvSpPr>
            <p:cNvPr id="20" name="Oval 19">
              <a:extLst>
                <a:ext uri="{FF2B5EF4-FFF2-40B4-BE49-F238E27FC236}">
                  <a16:creationId xmlns:a16="http://schemas.microsoft.com/office/drawing/2014/main" id="{B5FE2B13-A551-408E-B111-A1C90632C0F1}"/>
                </a:ext>
              </a:extLst>
            </p:cNvPr>
            <p:cNvSpPr/>
            <p:nvPr/>
          </p:nvSpPr>
          <p:spPr>
            <a:xfrm>
              <a:off x="1041673" y="367588"/>
              <a:ext cx="1102766" cy="1102766"/>
            </a:xfrm>
            <a:prstGeom prst="ellips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1" name="Oval 6">
              <a:extLst>
                <a:ext uri="{FF2B5EF4-FFF2-40B4-BE49-F238E27FC236}">
                  <a16:creationId xmlns:a16="http://schemas.microsoft.com/office/drawing/2014/main" id="{9F5206CB-A031-4187-B99A-DDD181D8E152}"/>
                </a:ext>
              </a:extLst>
            </p:cNvPr>
            <p:cNvSpPr txBox="1"/>
            <p:nvPr/>
          </p:nvSpPr>
          <p:spPr>
            <a:xfrm>
              <a:off x="1203169" y="529084"/>
              <a:ext cx="779774" cy="7797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976" tIns="12700" rIns="85976"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p:txBody>
        </p:sp>
      </p:grpSp>
    </p:spTree>
    <p:extLst>
      <p:ext uri="{BB962C8B-B14F-4D97-AF65-F5344CB8AC3E}">
        <p14:creationId xmlns:p14="http://schemas.microsoft.com/office/powerpoint/2010/main" val="385712524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1332</Words>
  <Application>Microsoft Office PowerPoint</Application>
  <PresentationFormat>Widescreen</PresentationFormat>
  <Paragraphs>235</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 Next LT Pro</vt:lpstr>
      <vt:lpstr>Calibri</vt:lpstr>
      <vt:lpstr>Tw Cen MT</vt:lpstr>
      <vt:lpstr>ShapesVTI</vt:lpstr>
      <vt:lpstr>LOAD-BALANCING &amp; AUTO SCALING ON AWS</vt:lpstr>
      <vt:lpstr>LOADBALANCING</vt:lpstr>
      <vt:lpstr>What is load balancing?</vt:lpstr>
      <vt:lpstr>Why to use load balancer?</vt:lpstr>
      <vt:lpstr>AWS EC2 Load Balancer?</vt:lpstr>
      <vt:lpstr>Health Checks?</vt:lpstr>
      <vt:lpstr>How To Create Load Balancer On AWS ?</vt:lpstr>
      <vt:lpstr>Types of load balancer on AWS</vt:lpstr>
      <vt:lpstr>PowerPoint Presentation</vt:lpstr>
      <vt:lpstr>PowerPoint Presentation</vt:lpstr>
      <vt:lpstr>PowerPoint Presentation</vt:lpstr>
      <vt:lpstr>PowerPoint Presentation</vt:lpstr>
      <vt:lpstr>AUTO-SCALING</vt:lpstr>
      <vt:lpstr>What’s an Auto Scaling?</vt:lpstr>
      <vt:lpstr>Key Terms</vt:lpstr>
      <vt:lpstr>PowerPoint Presentation</vt:lpstr>
      <vt:lpstr>ASG Attributes in AWS</vt:lpstr>
      <vt:lpstr>Scaling Plans</vt:lpstr>
      <vt:lpstr>How scaling plans work</vt:lpstr>
      <vt:lpstr>What is a scaling strategy?</vt:lpstr>
      <vt:lpstr>Dynamic and Predictive scaling?</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 &amp; Auto Scaling</dc:title>
  <dc:creator>pushkar pawar</dc:creator>
  <cp:lastModifiedBy> </cp:lastModifiedBy>
  <cp:revision>12</cp:revision>
  <dcterms:created xsi:type="dcterms:W3CDTF">2021-10-24T08:58:10Z</dcterms:created>
  <dcterms:modified xsi:type="dcterms:W3CDTF">2021-11-27T04:27:34Z</dcterms:modified>
</cp:coreProperties>
</file>