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48aa83524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048aa83524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48aa83524_0_5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1048aa83524_0_5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48aa83524_0_5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048aa83524_0_5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48aa83524_0_6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1048aa83524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48aa83524_0_6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1048aa83524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48aa8352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1048aa8352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48aa83524_0_6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048aa83524_0_6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48aa83524_0_6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Launch configuration include AMI(which server to deploy like the OS that it will have), Instance Type(server specification like its ram, rom, no of cpu and its network </a:t>
            </a:r>
            <a:r>
              <a:rPr lang="en-US"/>
              <a:t>performance</a:t>
            </a:r>
            <a:r>
              <a:rPr lang="en-US"/>
              <a:t> based on how big our </a:t>
            </a:r>
            <a:r>
              <a:rPr lang="en-US"/>
              <a:t>application</a:t>
            </a:r>
            <a:r>
              <a:rPr lang="en-US"/>
              <a:t> is) EBS volumes </a:t>
            </a:r>
            <a:r>
              <a:rPr lang="en-US"/>
              <a:t>basically the storage that we will need, security groups(which determine the which traffic to allow on newly deployed server) and lastly the ssh key pair</a:t>
            </a:r>
            <a:endParaRPr/>
          </a:p>
          <a:p>
            <a:pPr indent="0" lvl="0" marL="0" rtl="0" algn="l">
              <a:spcBef>
                <a:spcPts val="0"/>
              </a:spcBef>
              <a:spcAft>
                <a:spcPts val="0"/>
              </a:spcAft>
              <a:buNone/>
            </a:pPr>
            <a:r>
              <a:rPr lang="en-US"/>
              <a:t>Load balancer as it works very good with ASG we can register servers directly under loadbalancer using ASG</a:t>
            </a:r>
            <a:endParaRPr/>
          </a:p>
          <a:p>
            <a:pPr indent="0" lvl="0" marL="0" rtl="0" algn="l">
              <a:spcBef>
                <a:spcPts val="0"/>
              </a:spcBef>
              <a:spcAft>
                <a:spcPts val="0"/>
              </a:spcAft>
              <a:buNone/>
            </a:pPr>
            <a:r>
              <a:rPr lang="en-US"/>
              <a:t>Lastly the scaling policies which will be discussed further by vivek</a:t>
            </a:r>
            <a:endParaRPr/>
          </a:p>
        </p:txBody>
      </p:sp>
      <p:sp>
        <p:nvSpPr>
          <p:cNvPr id="503" name="Google Shape;503;g1048aa83524_0_6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48aa83524_0_6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1048aa83524_0_6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48aa83524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1048aa83524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48aa83524_0_6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1048aa83524_0_6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48aa83524_0_4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048aa83524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48aa83524_0_6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1048aa83524_0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48aa83524_0_6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1048aa83524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48aa83524_0_6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1048aa83524_0_6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48aa83524_0_7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1048aa83524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48aa83524_0_7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1048aa83524_0_7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48aa83524_0_7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1048aa83524_0_7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48aa83524_0_4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048aa83524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48aa83524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048aa83524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48aa83524_0_4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048aa83524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48aa83524_0_4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048aa83524_0_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48aa83524_0_4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048aa83524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48aa83524_0_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1048aa83524_0_5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Overall it is recommended to use the newer v2 generation load balancers as they provide more features.</a:t>
            </a:r>
            <a:endParaRPr/>
          </a:p>
        </p:txBody>
      </p:sp>
      <p:sp>
        <p:nvSpPr>
          <p:cNvPr id="386" name="Google Shape;386;g1048aa83524_0_5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48aa83524_0_5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1048aa83524_0_5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15" name="Shape 15"/>
        <p:cNvGrpSpPr/>
        <p:nvPr/>
      </p:nvGrpSpPr>
      <p:grpSpPr>
        <a:xfrm>
          <a:off x="0" y="0"/>
          <a:ext cx="0" cy="0"/>
          <a:chOff x="0" y="0"/>
          <a:chExt cx="0" cy="0"/>
        </a:xfrm>
      </p:grpSpPr>
      <p:sp>
        <p:nvSpPr>
          <p:cNvPr id="16" name="Google Shape;16;p2"/>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97" name="Shape 97"/>
        <p:cNvGrpSpPr/>
        <p:nvPr/>
      </p:nvGrpSpPr>
      <p:grpSpPr>
        <a:xfrm>
          <a:off x="0" y="0"/>
          <a:ext cx="0" cy="0"/>
          <a:chOff x="0" y="0"/>
          <a:chExt cx="0" cy="0"/>
        </a:xfrm>
      </p:grpSpPr>
      <p:sp>
        <p:nvSpPr>
          <p:cNvPr id="98" name="Google Shape;9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3" name="Google Shape;103;p1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4" name="Google Shape;104;p11"/>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105" name="Shape 105"/>
        <p:cNvGrpSpPr/>
        <p:nvPr/>
      </p:nvGrpSpPr>
      <p:grpSpPr>
        <a:xfrm>
          <a:off x="0" y="0"/>
          <a:ext cx="0" cy="0"/>
          <a:chOff x="0" y="0"/>
          <a:chExt cx="0" cy="0"/>
        </a:xfrm>
      </p:grpSpPr>
      <p:sp>
        <p:nvSpPr>
          <p:cNvPr id="106" name="Google Shape;106;p12"/>
          <p:cNvSpPr/>
          <p:nvPr>
            <p:ph idx="2" type="pic"/>
          </p:nvPr>
        </p:nvSpPr>
        <p:spPr>
          <a:xfrm>
            <a:off x="0" y="1"/>
            <a:ext cx="12192000" cy="6858000"/>
          </a:xfrm>
          <a:prstGeom prst="rect">
            <a:avLst/>
          </a:prstGeom>
          <a:noFill/>
          <a:ln>
            <a:noFill/>
          </a:ln>
        </p:spPr>
      </p:sp>
      <p:sp>
        <p:nvSpPr>
          <p:cNvPr id="107" name="Google Shape;107;p12"/>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2"/>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chemeClr val="lt1"/>
                </a:solidFill>
                <a:latin typeface="Avenir"/>
                <a:ea typeface="Avenir"/>
                <a:cs typeface="Avenir"/>
                <a:sym typeface="Avenir"/>
              </a:defRPr>
            </a:lvl1pPr>
            <a:lvl2pPr indent="0" lvl="1" marL="0" marR="0" algn="r">
              <a:spcBef>
                <a:spcPts val="0"/>
              </a:spcBef>
              <a:buNone/>
              <a:defRPr sz="1200" cap="none">
                <a:solidFill>
                  <a:schemeClr val="lt1"/>
                </a:solidFill>
                <a:latin typeface="Avenir"/>
                <a:ea typeface="Avenir"/>
                <a:cs typeface="Avenir"/>
                <a:sym typeface="Avenir"/>
              </a:defRPr>
            </a:lvl2pPr>
            <a:lvl3pPr indent="0" lvl="2" marL="0" marR="0" algn="r">
              <a:spcBef>
                <a:spcPts val="0"/>
              </a:spcBef>
              <a:buNone/>
              <a:defRPr sz="1200" cap="none">
                <a:solidFill>
                  <a:schemeClr val="lt1"/>
                </a:solidFill>
                <a:latin typeface="Avenir"/>
                <a:ea typeface="Avenir"/>
                <a:cs typeface="Avenir"/>
                <a:sym typeface="Avenir"/>
              </a:defRPr>
            </a:lvl3pPr>
            <a:lvl4pPr indent="0" lvl="3" marL="0" marR="0" algn="r">
              <a:spcBef>
                <a:spcPts val="0"/>
              </a:spcBef>
              <a:buNone/>
              <a:defRPr sz="1200" cap="none">
                <a:solidFill>
                  <a:schemeClr val="lt1"/>
                </a:solidFill>
                <a:latin typeface="Avenir"/>
                <a:ea typeface="Avenir"/>
                <a:cs typeface="Avenir"/>
                <a:sym typeface="Avenir"/>
              </a:defRPr>
            </a:lvl4pPr>
            <a:lvl5pPr indent="0" lvl="4" marL="0" marR="0" algn="r">
              <a:spcBef>
                <a:spcPts val="0"/>
              </a:spcBef>
              <a:buNone/>
              <a:defRPr sz="1200" cap="none">
                <a:solidFill>
                  <a:schemeClr val="lt1"/>
                </a:solidFill>
                <a:latin typeface="Avenir"/>
                <a:ea typeface="Avenir"/>
                <a:cs typeface="Avenir"/>
                <a:sym typeface="Avenir"/>
              </a:defRPr>
            </a:lvl5pPr>
            <a:lvl6pPr indent="0" lvl="5" marL="0" marR="0" algn="r">
              <a:spcBef>
                <a:spcPts val="0"/>
              </a:spcBef>
              <a:buNone/>
              <a:defRPr sz="1200" cap="none">
                <a:solidFill>
                  <a:schemeClr val="lt1"/>
                </a:solidFill>
                <a:latin typeface="Avenir"/>
                <a:ea typeface="Avenir"/>
                <a:cs typeface="Avenir"/>
                <a:sym typeface="Avenir"/>
              </a:defRPr>
            </a:lvl6pPr>
            <a:lvl7pPr indent="0" lvl="6" marL="0" marR="0" algn="r">
              <a:spcBef>
                <a:spcPts val="0"/>
              </a:spcBef>
              <a:buNone/>
              <a:defRPr sz="1200" cap="none">
                <a:solidFill>
                  <a:schemeClr val="lt1"/>
                </a:solidFill>
                <a:latin typeface="Avenir"/>
                <a:ea typeface="Avenir"/>
                <a:cs typeface="Avenir"/>
                <a:sym typeface="Avenir"/>
              </a:defRPr>
            </a:lvl7pPr>
            <a:lvl8pPr indent="0" lvl="7" marL="0" marR="0" algn="r">
              <a:spcBef>
                <a:spcPts val="0"/>
              </a:spcBef>
              <a:buNone/>
              <a:defRPr sz="1200" cap="none">
                <a:solidFill>
                  <a:schemeClr val="lt1"/>
                </a:solidFill>
                <a:latin typeface="Avenir"/>
                <a:ea typeface="Avenir"/>
                <a:cs typeface="Avenir"/>
                <a:sym typeface="Avenir"/>
              </a:defRPr>
            </a:lvl8pPr>
            <a:lvl9pPr indent="0" lvl="8" marL="0" marR="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112" name="Shape 112"/>
        <p:cNvGrpSpPr/>
        <p:nvPr/>
      </p:nvGrpSpPr>
      <p:grpSpPr>
        <a:xfrm>
          <a:off x="0" y="0"/>
          <a:ext cx="0" cy="0"/>
          <a:chOff x="0" y="0"/>
          <a:chExt cx="0" cy="0"/>
        </a:xfrm>
      </p:grpSpPr>
      <p:sp>
        <p:nvSpPr>
          <p:cNvPr id="113" name="Google Shape;113;p13"/>
          <p:cNvSpPr/>
          <p:nvPr>
            <p:ph idx="2" type="pic"/>
          </p:nvPr>
        </p:nvSpPr>
        <p:spPr>
          <a:xfrm>
            <a:off x="7901259" y="2727729"/>
            <a:ext cx="4290740" cy="4130271"/>
          </a:xfrm>
          <a:prstGeom prst="rect">
            <a:avLst/>
          </a:prstGeom>
          <a:noFill/>
          <a:ln>
            <a:noFill/>
          </a:ln>
        </p:spPr>
      </p:sp>
      <p:sp>
        <p:nvSpPr>
          <p:cNvPr id="114" name="Google Shape;114;p13"/>
          <p:cNvSpPr/>
          <p:nvPr>
            <p:ph idx="3" type="pic"/>
          </p:nvPr>
        </p:nvSpPr>
        <p:spPr>
          <a:xfrm>
            <a:off x="6261609" y="0"/>
            <a:ext cx="3519311" cy="3007909"/>
          </a:xfrm>
          <a:prstGeom prst="rect">
            <a:avLst/>
          </a:prstGeom>
          <a:noFill/>
          <a:ln>
            <a:noFill/>
          </a:ln>
        </p:spPr>
      </p:sp>
      <p:sp>
        <p:nvSpPr>
          <p:cNvPr id="115" name="Google Shape;115;p13"/>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6" name="Google Shape;116;p13"/>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7" name="Google Shape;117;p13"/>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3"/>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22" name="Shape 122"/>
        <p:cNvGrpSpPr/>
        <p:nvPr/>
      </p:nvGrpSpPr>
      <p:grpSpPr>
        <a:xfrm>
          <a:off x="0" y="0"/>
          <a:ext cx="0" cy="0"/>
          <a:chOff x="0" y="0"/>
          <a:chExt cx="0" cy="0"/>
        </a:xfrm>
      </p:grpSpPr>
      <p:sp>
        <p:nvSpPr>
          <p:cNvPr id="123" name="Google Shape;123;p14"/>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4" name="Google Shape;124;p14"/>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5" name="Google Shape;125;p14"/>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6" name="Google Shape;126;p14"/>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7" name="Google Shape;127;p14"/>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8" name="Google Shape;128;p14"/>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9" name="Google Shape;129;p14"/>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0" name="Google Shape;130;p14"/>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4"/>
          <p:cNvSpPr txBox="1"/>
          <p:nvPr>
            <p:ph idx="10" type="dt"/>
          </p:nvPr>
        </p:nvSpPr>
        <p:spPr>
          <a:xfrm>
            <a:off x="1682496" y="6356350"/>
            <a:ext cx="15453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4"/>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14"/>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0" name="Google Shape;140;p1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1" name="Google Shape;14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0" name="Google Shape;150;p1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p:nvPr>
            <p:ph idx="2" type="pic"/>
          </p:nvPr>
        </p:nvSpPr>
        <p:spPr>
          <a:xfrm>
            <a:off x="5183188" y="987425"/>
            <a:ext cx="6172200" cy="4873625"/>
          </a:xfrm>
          <a:prstGeom prst="rect">
            <a:avLst/>
          </a:prstGeom>
          <a:noFill/>
          <a:ln>
            <a:noFill/>
          </a:ln>
        </p:spPr>
      </p:sp>
      <p:sp>
        <p:nvSpPr>
          <p:cNvPr id="154" name="Google Shape;15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9" name="Google Shape;159;p1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6" name="Shape 166"/>
        <p:cNvGrpSpPr/>
        <p:nvPr/>
      </p:nvGrpSpPr>
      <p:grpSpPr>
        <a:xfrm>
          <a:off x="0" y="0"/>
          <a:ext cx="0" cy="0"/>
          <a:chOff x="0" y="0"/>
          <a:chExt cx="0" cy="0"/>
        </a:xfrm>
      </p:grpSpPr>
      <p:sp>
        <p:nvSpPr>
          <p:cNvPr id="167" name="Google Shape;167;p19"/>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68" name="Google Shape;168;p19"/>
          <p:cNvCxnSpPr/>
          <p:nvPr/>
        </p:nvCxnSpPr>
        <p:spPr>
          <a:xfrm>
            <a:off x="406241" y="183933"/>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169" name="Google Shape;169;p19"/>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0" name="Google Shape;170;p19"/>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1" name="Google Shape;171;p19"/>
          <p:cNvSpPr/>
          <p:nvPr/>
        </p:nvSpPr>
        <p:spPr>
          <a:xfrm>
            <a:off x="1569044" y="514898"/>
            <a:ext cx="2393400" cy="23283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2" name="Google Shape;172;p19"/>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3" name="Google Shape;173;p19"/>
          <p:cNvSpPr/>
          <p:nvPr/>
        </p:nvSpPr>
        <p:spPr>
          <a:xfrm rot="-5400000">
            <a:off x="1539683" y="4203560"/>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4" name="Google Shape;174;p19"/>
          <p:cNvSpPr txBox="1"/>
          <p:nvPr>
            <p:ph type="ctrTitle"/>
          </p:nvPr>
        </p:nvSpPr>
        <p:spPr>
          <a:xfrm>
            <a:off x="5093208" y="2743200"/>
            <a:ext cx="6592800" cy="2386500"/>
          </a:xfrm>
          <a:prstGeom prst="rect">
            <a:avLst/>
          </a:prstGeom>
          <a:noFill/>
          <a:ln>
            <a:noFill/>
          </a:ln>
        </p:spPr>
        <p:txBody>
          <a:bodyPr anchorCtr="0" anchor="b" bIns="45700" lIns="91425" spcFirstLastPara="1" rIns="91425" wrap="square" tIns="45700">
            <a:normAutofit/>
          </a:bodyPr>
          <a:lstStyle>
            <a:lvl1pPr lvl="0" rtl="0" algn="r">
              <a:lnSpc>
                <a:spcPct val="90000"/>
              </a:lnSpc>
              <a:spcBef>
                <a:spcPts val="0"/>
              </a:spcBef>
              <a:spcAft>
                <a:spcPts val="0"/>
              </a:spcAft>
              <a:buClr>
                <a:schemeClr val="lt1"/>
              </a:buClr>
              <a:buSzPts val="6000"/>
              <a:buFont typeface="Twentieth Century"/>
              <a:buNone/>
              <a:defRPr sz="6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5" name="Google Shape;175;p19"/>
          <p:cNvSpPr txBox="1"/>
          <p:nvPr>
            <p:ph idx="1" type="subTitle"/>
          </p:nvPr>
        </p:nvSpPr>
        <p:spPr>
          <a:xfrm>
            <a:off x="5093208" y="5221224"/>
            <a:ext cx="6592800" cy="996600"/>
          </a:xfrm>
          <a:prstGeom prst="rect">
            <a:avLst/>
          </a:prstGeom>
          <a:noFill/>
          <a:ln>
            <a:noFill/>
          </a:ln>
        </p:spPr>
        <p:txBody>
          <a:bodyPr anchorCtr="0" anchor="t" bIns="45700" lIns="91425" spcFirstLastPara="1" rIns="91425" wrap="square" tIns="45700">
            <a:normAutofit/>
          </a:bodyPr>
          <a:lstStyle>
            <a:lvl1pPr lvl="0" rtl="0" algn="r">
              <a:lnSpc>
                <a:spcPct val="90000"/>
              </a:lnSpc>
              <a:spcBef>
                <a:spcPts val="1000"/>
              </a:spcBef>
              <a:spcAft>
                <a:spcPts val="0"/>
              </a:spcAft>
              <a:buClr>
                <a:schemeClr val="lt1"/>
              </a:buClr>
              <a:buSzPts val="2400"/>
              <a:buNone/>
              <a:defRPr sz="2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20"/>
          <p:cNvSpPr/>
          <p:nvPr/>
        </p:nvSpPr>
        <p:spPr>
          <a:xfrm>
            <a:off x="2815929" y="148929"/>
            <a:ext cx="6560100" cy="6560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8" name="Google Shape;178;p20"/>
          <p:cNvSpPr/>
          <p:nvPr/>
        </p:nvSpPr>
        <p:spPr>
          <a:xfrm flipH="1" rot="-1577528">
            <a:off x="2494143" y="-28541"/>
            <a:ext cx="6816149" cy="6816149"/>
          </a:xfrm>
          <a:prstGeom prst="arc">
            <a:avLst>
              <a:gd fmla="val 16200000" name="adj1"/>
              <a:gd fmla="val 20093138" name="adj2"/>
            </a:avLst>
          </a:prstGeom>
          <a:noFill/>
          <a:ln cap="rnd" cmpd="sng" w="127000">
            <a:solidFill>
              <a:schemeClr val="accent4">
                <a:alpha val="94900"/>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9" name="Google Shape;179;p20"/>
          <p:cNvSpPr/>
          <p:nvPr/>
        </p:nvSpPr>
        <p:spPr>
          <a:xfrm>
            <a:off x="8165417" y="5241988"/>
            <a:ext cx="759300" cy="7389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0" name="Google Shape;180;p20"/>
          <p:cNvSpPr txBox="1"/>
          <p:nvPr>
            <p:ph type="title"/>
          </p:nvPr>
        </p:nvSpPr>
        <p:spPr>
          <a:xfrm>
            <a:off x="3319272" y="1380744"/>
            <a:ext cx="5559600" cy="25146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1"/>
              </a:buClr>
              <a:buSzPts val="6000"/>
              <a:buFont typeface="Twentieth Century"/>
              <a:buNone/>
              <a:defRPr sz="6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20"/>
          <p:cNvSpPr txBox="1"/>
          <p:nvPr>
            <p:ph idx="1" type="body"/>
          </p:nvPr>
        </p:nvSpPr>
        <p:spPr>
          <a:xfrm>
            <a:off x="3319272" y="4078224"/>
            <a:ext cx="5559600" cy="15363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400"/>
              <a:buNone/>
              <a:defRPr sz="2400">
                <a:solidFill>
                  <a:schemeClr val="lt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2" name="Shape 182"/>
        <p:cNvGrpSpPr/>
        <p:nvPr/>
      </p:nvGrpSpPr>
      <p:grpSpPr>
        <a:xfrm>
          <a:off x="0" y="0"/>
          <a:ext cx="0" cy="0"/>
          <a:chOff x="0" y="0"/>
          <a:chExt cx="0" cy="0"/>
        </a:xfrm>
      </p:grpSpPr>
      <p:sp>
        <p:nvSpPr>
          <p:cNvPr id="183" name="Google Shape;183;p2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2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5" name="Google Shape;185;p2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dk1"/>
              </a:buClr>
              <a:buSzPts val="2400"/>
              <a:buChar char="•"/>
              <a:defRPr sz="2400"/>
            </a:lvl1pPr>
            <a:lvl2pPr indent="-355600" lvl="1" marL="914400" rtl="0" algn="l">
              <a:lnSpc>
                <a:spcPct val="90000"/>
              </a:lnSpc>
              <a:spcBef>
                <a:spcPts val="500"/>
              </a:spcBef>
              <a:spcAft>
                <a:spcPts val="0"/>
              </a:spcAft>
              <a:buClr>
                <a:schemeClr val="dk1"/>
              </a:buClr>
              <a:buSzPts val="2000"/>
              <a:buChar char="•"/>
              <a:defRPr sz="2000"/>
            </a:lvl2pPr>
            <a:lvl3pPr indent="-342900" lvl="2" marL="1371600" rtl="0" algn="l">
              <a:lnSpc>
                <a:spcPct val="90000"/>
              </a:lnSpc>
              <a:spcBef>
                <a:spcPts val="500"/>
              </a:spcBef>
              <a:spcAft>
                <a:spcPts val="0"/>
              </a:spcAft>
              <a:buClr>
                <a:schemeClr val="dk1"/>
              </a:buClr>
              <a:buSzPts val="1800"/>
              <a:buChar char="•"/>
              <a:defRPr sz="18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6" name="Google Shape;186;p2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7" name="Google Shape;187;p2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dk1"/>
              </a:buClr>
              <a:buSzPts val="2400"/>
              <a:buChar char="•"/>
              <a:defRPr sz="2400"/>
            </a:lvl1pPr>
            <a:lvl2pPr indent="-355600" lvl="1" marL="914400" rtl="0" algn="l">
              <a:lnSpc>
                <a:spcPct val="90000"/>
              </a:lnSpc>
              <a:spcBef>
                <a:spcPts val="500"/>
              </a:spcBef>
              <a:spcAft>
                <a:spcPts val="0"/>
              </a:spcAft>
              <a:buClr>
                <a:schemeClr val="dk1"/>
              </a:buClr>
              <a:buSzPts val="2000"/>
              <a:buChar char="•"/>
              <a:defRPr sz="2000"/>
            </a:lvl2pPr>
            <a:lvl3pPr indent="-342900" lvl="2" marL="1371600" rtl="0" algn="l">
              <a:lnSpc>
                <a:spcPct val="90000"/>
              </a:lnSpc>
              <a:spcBef>
                <a:spcPts val="500"/>
              </a:spcBef>
              <a:spcAft>
                <a:spcPts val="0"/>
              </a:spcAft>
              <a:buClr>
                <a:schemeClr val="dk1"/>
              </a:buClr>
              <a:buSzPts val="1800"/>
              <a:buChar char="•"/>
              <a:defRPr sz="1800"/>
            </a:lvl3pPr>
            <a:lvl4pPr indent="-330200" lvl="3" marL="1828800" rtl="0" algn="l">
              <a:lnSpc>
                <a:spcPct val="90000"/>
              </a:lnSpc>
              <a:spcBef>
                <a:spcPts val="500"/>
              </a:spcBef>
              <a:spcAft>
                <a:spcPts val="0"/>
              </a:spcAft>
              <a:buClr>
                <a:schemeClr val="dk1"/>
              </a:buClr>
              <a:buSzPts val="1600"/>
              <a:buChar char="•"/>
              <a:defRPr sz="1600"/>
            </a:lvl4pPr>
            <a:lvl5pPr indent="-330200" lvl="4" marL="2286000" rtl="0" algn="l">
              <a:lnSpc>
                <a:spcPct val="90000"/>
              </a:lnSpc>
              <a:spcBef>
                <a:spcPts val="500"/>
              </a:spcBef>
              <a:spcAft>
                <a:spcPts val="0"/>
              </a:spcAft>
              <a:buClr>
                <a:schemeClr val="dk1"/>
              </a:buClr>
              <a:buSzPts val="1600"/>
              <a:buChar char="•"/>
              <a:defRPr sz="16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8" name="Google Shape;188;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2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92" name="Google Shape;192;p21"/>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flipH="1" rot="-1577571">
            <a:off x="2494118"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7" name="Google Shape;27;p3"/>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8" name="Google Shape;28;p3"/>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3" name="Shape 193"/>
        <p:cNvGrpSpPr/>
        <p:nvPr/>
      </p:nvGrpSpPr>
      <p:grpSpPr>
        <a:xfrm>
          <a:off x="0" y="0"/>
          <a:ext cx="0" cy="0"/>
          <a:chOff x="0" y="0"/>
          <a:chExt cx="0" cy="0"/>
        </a:xfrm>
      </p:grpSpPr>
      <p:sp>
        <p:nvSpPr>
          <p:cNvPr id="194" name="Google Shape;194;p22"/>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body"/>
          </p:nvPr>
        </p:nvSpPr>
        <p:spPr>
          <a:xfrm>
            <a:off x="1179576" y="1911096"/>
            <a:ext cx="9829800" cy="3859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6" name="Google Shape;19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2"/>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0" name="Google Shape;200;p22"/>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1" name="Shape 201"/>
        <p:cNvGrpSpPr/>
        <p:nvPr/>
      </p:nvGrpSpPr>
      <p:grpSpPr>
        <a:xfrm>
          <a:off x="0" y="0"/>
          <a:ext cx="0" cy="0"/>
          <a:chOff x="0" y="0"/>
          <a:chExt cx="0" cy="0"/>
        </a:xfrm>
      </p:grpSpPr>
      <p:sp>
        <p:nvSpPr>
          <p:cNvPr id="202" name="Google Shape;202;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2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4" name="Google Shape;204;p2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5" name="Google Shape;205;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 name="Google Shape;207;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08" name="Google Shape;208;p2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09" name="Google Shape;209;p23"/>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
        <p:nvSpPr>
          <p:cNvPr id="211" name="Google Shape;211;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15" name="Google Shape;215;p24"/>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216" name="Shape 216"/>
        <p:cNvGrpSpPr/>
        <p:nvPr/>
      </p:nvGrpSpPr>
      <p:grpSpPr>
        <a:xfrm>
          <a:off x="0" y="0"/>
          <a:ext cx="0" cy="0"/>
          <a:chOff x="0" y="0"/>
          <a:chExt cx="0" cy="0"/>
        </a:xfrm>
      </p:grpSpPr>
      <p:sp>
        <p:nvSpPr>
          <p:cNvPr id="217" name="Google Shape;217;p25"/>
          <p:cNvSpPr/>
          <p:nvPr/>
        </p:nvSpPr>
        <p:spPr>
          <a:xfrm>
            <a:off x="707393" y="847600"/>
            <a:ext cx="4620000" cy="462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8" name="Google Shape;218;p25"/>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9" name="Google Shape;219;p25"/>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0" name="Google Shape;220;p25"/>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1" name="Google Shape;221;p25"/>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2" name="Google Shape;222;p25"/>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3" name="Google Shape;223;p25"/>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4" name="Google Shape;224;p25"/>
          <p:cNvSpPr txBox="1"/>
          <p:nvPr>
            <p:ph type="title"/>
          </p:nvPr>
        </p:nvSpPr>
        <p:spPr>
          <a:xfrm>
            <a:off x="1389888" y="1234440"/>
            <a:ext cx="3237000" cy="40692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4400"/>
              <a:buFont typeface="Twentieth Century"/>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25"/>
          <p:cNvSpPr txBox="1"/>
          <p:nvPr>
            <p:ph idx="10" type="dt"/>
          </p:nvPr>
        </p:nvSpPr>
        <p:spPr>
          <a:xfrm>
            <a:off x="1682496" y="6356350"/>
            <a:ext cx="1545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p25"/>
          <p:cNvSpPr txBox="1"/>
          <p:nvPr>
            <p:ph idx="11" type="ftr"/>
          </p:nvPr>
        </p:nvSpPr>
        <p:spPr>
          <a:xfrm>
            <a:off x="6099048" y="6356350"/>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25"/>
          <p:cNvSpPr txBox="1"/>
          <p:nvPr>
            <p:ph idx="12" type="sldNum"/>
          </p:nvPr>
        </p:nvSpPr>
        <p:spPr>
          <a:xfrm>
            <a:off x="10506456" y="6356350"/>
            <a:ext cx="850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25"/>
          <p:cNvSpPr txBox="1"/>
          <p:nvPr>
            <p:ph idx="1" type="body"/>
          </p:nvPr>
        </p:nvSpPr>
        <p:spPr>
          <a:xfrm>
            <a:off x="6665976" y="2551176"/>
            <a:ext cx="4709100" cy="1755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sz="2400"/>
            </a:lvl1pPr>
            <a:lvl2pPr indent="-342900" lvl="1" marL="914400" rtl="0" algn="l">
              <a:lnSpc>
                <a:spcPct val="90000"/>
              </a:lnSpc>
              <a:spcBef>
                <a:spcPts val="500"/>
              </a:spcBef>
              <a:spcAft>
                <a:spcPts val="0"/>
              </a:spcAft>
              <a:buClr>
                <a:schemeClr val="dk1"/>
              </a:buClr>
              <a:buSzPts val="1800"/>
              <a:buChar char="•"/>
              <a:defRPr sz="1800"/>
            </a:lvl2pPr>
            <a:lvl3pPr indent="-342900" lvl="2" marL="1371600" rtl="0" algn="l">
              <a:lnSpc>
                <a:spcPct val="90000"/>
              </a:lnSpc>
              <a:spcBef>
                <a:spcPts val="500"/>
              </a:spcBef>
              <a:spcAft>
                <a:spcPts val="0"/>
              </a:spcAft>
              <a:buClr>
                <a:schemeClr val="dk1"/>
              </a:buClr>
              <a:buSzPts val="1800"/>
              <a:buChar char="•"/>
              <a:defRPr sz="1800"/>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29" name="Shape 229"/>
        <p:cNvGrpSpPr/>
        <p:nvPr/>
      </p:nvGrpSpPr>
      <p:grpSpPr>
        <a:xfrm>
          <a:off x="0" y="0"/>
          <a:ext cx="0" cy="0"/>
          <a:chOff x="0" y="0"/>
          <a:chExt cx="0" cy="0"/>
        </a:xfrm>
      </p:grpSpPr>
      <p:sp>
        <p:nvSpPr>
          <p:cNvPr id="230" name="Google Shape;230;p26"/>
          <p:cNvSpPr/>
          <p:nvPr/>
        </p:nvSpPr>
        <p:spPr>
          <a:xfrm>
            <a:off x="489189" y="1119031"/>
            <a:ext cx="4620000" cy="462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31" name="Google Shape;231;p26"/>
          <p:cNvSpPr/>
          <p:nvPr/>
        </p:nvSpPr>
        <p:spPr>
          <a:xfrm rot="-1790987">
            <a:off x="8683714" y="941128"/>
            <a:ext cx="2987779" cy="298777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32" name="Google Shape;232;p26"/>
          <p:cNvSpPr/>
          <p:nvPr/>
        </p:nvSpPr>
        <p:spPr>
          <a:xfrm>
            <a:off x="910048" y="4780992"/>
            <a:ext cx="546000" cy="5460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33" name="Google Shape;233;p26"/>
          <p:cNvSpPr txBox="1"/>
          <p:nvPr>
            <p:ph type="title"/>
          </p:nvPr>
        </p:nvSpPr>
        <p:spPr>
          <a:xfrm>
            <a:off x="1170432" y="1399032"/>
            <a:ext cx="3237000" cy="40692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4400"/>
              <a:buFont typeface="Twentieth Century"/>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6"/>
          <p:cNvSpPr txBox="1"/>
          <p:nvPr>
            <p:ph idx="1" type="body"/>
          </p:nvPr>
        </p:nvSpPr>
        <p:spPr>
          <a:xfrm>
            <a:off x="5788152" y="1527048"/>
            <a:ext cx="5111400" cy="3931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800"/>
              <a:buNone/>
              <a:defRPr/>
            </a:lvl1pPr>
            <a:lvl2pPr indent="-381000" lvl="1" marL="914400" rtl="0" algn="l">
              <a:lnSpc>
                <a:spcPct val="90000"/>
              </a:lnSpc>
              <a:spcBef>
                <a:spcPts val="500"/>
              </a:spcBef>
              <a:spcAft>
                <a:spcPts val="0"/>
              </a:spcAft>
              <a:buClr>
                <a:schemeClr val="dk1"/>
              </a:buClr>
              <a:buSzPts val="2400"/>
              <a:buChar char="•"/>
              <a:defRPr/>
            </a:lvl2pPr>
            <a:lvl3pPr indent="-355600" lvl="2" marL="1371600" rtl="0" algn="l">
              <a:lnSpc>
                <a:spcPct val="90000"/>
              </a:lnSpc>
              <a:spcBef>
                <a:spcPts val="500"/>
              </a:spcBef>
              <a:spcAft>
                <a:spcPts val="0"/>
              </a:spcAft>
              <a:buClr>
                <a:schemeClr val="dk1"/>
              </a:buClr>
              <a:buSzPts val="2000"/>
              <a:buChar char="•"/>
              <a:defRPr/>
            </a:lvl3pPr>
            <a:lvl4pPr indent="-228600" lvl="3" marL="1828800" rtl="0" algn="l">
              <a:lnSpc>
                <a:spcPct val="90000"/>
              </a:lnSpc>
              <a:spcBef>
                <a:spcPts val="500"/>
              </a:spcBef>
              <a:spcAft>
                <a:spcPts val="0"/>
              </a:spcAft>
              <a:buClr>
                <a:schemeClr val="dk1"/>
              </a:buClr>
              <a:buSzPts val="18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5" name="Google Shape;235;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238" name="Shape 238"/>
        <p:cNvGrpSpPr/>
        <p:nvPr/>
      </p:nvGrpSpPr>
      <p:grpSpPr>
        <a:xfrm>
          <a:off x="0" y="0"/>
          <a:ext cx="0" cy="0"/>
          <a:chOff x="0" y="0"/>
          <a:chExt cx="0" cy="0"/>
        </a:xfrm>
      </p:grpSpPr>
      <p:sp>
        <p:nvSpPr>
          <p:cNvPr id="239" name="Google Shape;239;p27"/>
          <p:cNvSpPr/>
          <p:nvPr>
            <p:ph idx="2" type="pic"/>
          </p:nvPr>
        </p:nvSpPr>
        <p:spPr>
          <a:xfrm>
            <a:off x="7200479" y="1150210"/>
            <a:ext cx="2207100" cy="2204100"/>
          </a:xfrm>
          <a:prstGeom prst="rect">
            <a:avLst/>
          </a:prstGeom>
          <a:noFill/>
          <a:ln>
            <a:noFill/>
          </a:ln>
        </p:spPr>
      </p:sp>
      <p:sp>
        <p:nvSpPr>
          <p:cNvPr id="240" name="Google Shape;240;p27"/>
          <p:cNvSpPr/>
          <p:nvPr>
            <p:ph idx="3" type="pic"/>
          </p:nvPr>
        </p:nvSpPr>
        <p:spPr>
          <a:xfrm>
            <a:off x="8444632" y="2579683"/>
            <a:ext cx="3096900" cy="3096900"/>
          </a:xfrm>
          <a:prstGeom prst="rect">
            <a:avLst/>
          </a:prstGeom>
          <a:noFill/>
          <a:ln>
            <a:noFill/>
          </a:ln>
        </p:spPr>
      </p:sp>
      <p:sp>
        <p:nvSpPr>
          <p:cNvPr id="241" name="Google Shape;241;p27"/>
          <p:cNvSpPr txBox="1"/>
          <p:nvPr>
            <p:ph type="title"/>
          </p:nvPr>
        </p:nvSpPr>
        <p:spPr>
          <a:xfrm>
            <a:off x="539496" y="365124"/>
            <a:ext cx="5806500" cy="132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27"/>
          <p:cNvSpPr txBox="1"/>
          <p:nvPr>
            <p:ph idx="1" type="body"/>
          </p:nvPr>
        </p:nvSpPr>
        <p:spPr>
          <a:xfrm>
            <a:off x="539496" y="1825625"/>
            <a:ext cx="5806500" cy="43524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1000"/>
              </a:spcBef>
              <a:spcAft>
                <a:spcPts val="0"/>
              </a:spcAft>
              <a:buClr>
                <a:schemeClr val="dk1"/>
              </a:buClr>
              <a:buSzPts val="2400"/>
              <a:buNone/>
              <a:defRPr sz="2400"/>
            </a:lvl1pPr>
            <a:lvl2pPr indent="-355600" lvl="1" marL="914400" rtl="0" algn="l">
              <a:lnSpc>
                <a:spcPct val="110000"/>
              </a:lnSpc>
              <a:spcBef>
                <a:spcPts val="500"/>
              </a:spcBef>
              <a:spcAft>
                <a:spcPts val="0"/>
              </a:spcAft>
              <a:buClr>
                <a:schemeClr val="dk1"/>
              </a:buClr>
              <a:buSzPts val="2000"/>
              <a:buChar char="•"/>
              <a:defRPr sz="2000"/>
            </a:lvl2pPr>
            <a:lvl3pPr indent="-342900" lvl="2" marL="1371600" rtl="0" algn="l">
              <a:lnSpc>
                <a:spcPct val="110000"/>
              </a:lnSpc>
              <a:spcBef>
                <a:spcPts val="500"/>
              </a:spcBef>
              <a:spcAft>
                <a:spcPts val="0"/>
              </a:spcAft>
              <a:buClr>
                <a:schemeClr val="dk1"/>
              </a:buClr>
              <a:buSzPts val="1800"/>
              <a:buChar char="•"/>
              <a:defRPr sz="1800"/>
            </a:lvl3pPr>
            <a:lvl4pPr indent="-330200" lvl="3" marL="1828800" rtl="0" algn="l">
              <a:lnSpc>
                <a:spcPct val="110000"/>
              </a:lnSpc>
              <a:spcBef>
                <a:spcPts val="500"/>
              </a:spcBef>
              <a:spcAft>
                <a:spcPts val="0"/>
              </a:spcAft>
              <a:buClr>
                <a:schemeClr val="dk1"/>
              </a:buClr>
              <a:buSzPts val="1600"/>
              <a:buChar char="•"/>
              <a:defRPr sz="1600"/>
            </a:lvl4pPr>
            <a:lvl5pPr indent="-342900" lvl="4" marL="2286000" rtl="0" algn="l">
              <a:lnSpc>
                <a:spcPct val="11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3" name="Google Shape;243;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4" name="Google Shape;244;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46" name="Google Shape;246;p27"/>
          <p:cNvSpPr/>
          <p:nvPr/>
        </p:nvSpPr>
        <p:spPr>
          <a:xfrm>
            <a:off x="10249620" y="1555068"/>
            <a:ext cx="819300" cy="797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47" name="Google Shape;247;p27"/>
          <p:cNvSpPr/>
          <p:nvPr/>
        </p:nvSpPr>
        <p:spPr>
          <a:xfrm>
            <a:off x="7590089" y="4034393"/>
            <a:ext cx="876600" cy="876600"/>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248" name="Shape 248"/>
        <p:cNvGrpSpPr/>
        <p:nvPr/>
      </p:nvGrpSpPr>
      <p:grpSpPr>
        <a:xfrm>
          <a:off x="0" y="0"/>
          <a:ext cx="0" cy="0"/>
          <a:chOff x="0" y="0"/>
          <a:chExt cx="0" cy="0"/>
        </a:xfrm>
      </p:grpSpPr>
      <p:sp>
        <p:nvSpPr>
          <p:cNvPr id="249" name="Google Shape;249;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2" name="Google Shape;25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3" name="Google Shape;253;p2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54" name="Google Shape;254;p28"/>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55" name="Google Shape;255;p28"/>
          <p:cNvSpPr txBox="1"/>
          <p:nvPr>
            <p:ph idx="1" type="body"/>
          </p:nvPr>
        </p:nvSpPr>
        <p:spPr>
          <a:xfrm>
            <a:off x="838200" y="1911096"/>
            <a:ext cx="10515600" cy="3859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256" name="Shape 256"/>
        <p:cNvGrpSpPr/>
        <p:nvPr/>
      </p:nvGrpSpPr>
      <p:grpSpPr>
        <a:xfrm>
          <a:off x="0" y="0"/>
          <a:ext cx="0" cy="0"/>
          <a:chOff x="0" y="0"/>
          <a:chExt cx="0" cy="0"/>
        </a:xfrm>
      </p:grpSpPr>
      <p:sp>
        <p:nvSpPr>
          <p:cNvPr id="257" name="Google Shape;257;p29"/>
          <p:cNvSpPr/>
          <p:nvPr>
            <p:ph idx="2" type="pic"/>
          </p:nvPr>
        </p:nvSpPr>
        <p:spPr>
          <a:xfrm>
            <a:off x="0" y="1"/>
            <a:ext cx="12192000" cy="6858000"/>
          </a:xfrm>
          <a:prstGeom prst="rect">
            <a:avLst/>
          </a:prstGeom>
          <a:noFill/>
          <a:ln>
            <a:noFill/>
          </a:ln>
        </p:spPr>
      </p:sp>
      <p:sp>
        <p:nvSpPr>
          <p:cNvPr id="258" name="Google Shape;258;p29"/>
          <p:cNvSpPr txBox="1"/>
          <p:nvPr>
            <p:ph type="title"/>
          </p:nvPr>
        </p:nvSpPr>
        <p:spPr>
          <a:xfrm>
            <a:off x="3111500" y="370600"/>
            <a:ext cx="5923800" cy="5923800"/>
          </a:xfrm>
          <a:prstGeom prst="rect">
            <a:avLst/>
          </a:prstGeom>
          <a:solidFill>
            <a:schemeClr val="lt1">
              <a:alpha val="94900"/>
            </a:schemeClr>
          </a:solidFill>
          <a:ln>
            <a:noFill/>
          </a:ln>
        </p:spPr>
        <p:txBody>
          <a:bodyPr anchorCtr="0" anchor="b" bIns="2331700" lIns="457200" spcFirstLastPara="1" rIns="457200" wrap="square" tIns="45700">
            <a:noAutofit/>
          </a:bodyPr>
          <a:lstStyle>
            <a:lvl1pPr lvl="0" rtl="0" algn="ctr">
              <a:lnSpc>
                <a:spcPct val="90000"/>
              </a:lnSpc>
              <a:spcBef>
                <a:spcPts val="0"/>
              </a:spcBef>
              <a:spcAft>
                <a:spcPts val="0"/>
              </a:spcAft>
              <a:buClr>
                <a:schemeClr val="dk1"/>
              </a:buClr>
              <a:buSzPts val="4000"/>
              <a:buFont typeface="Twentieth Century"/>
              <a:buNone/>
              <a:defRPr sz="4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29"/>
          <p:cNvSpPr txBox="1"/>
          <p:nvPr>
            <p:ph idx="1" type="body"/>
          </p:nvPr>
        </p:nvSpPr>
        <p:spPr>
          <a:xfrm>
            <a:off x="3575304" y="4379976"/>
            <a:ext cx="5038200" cy="713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0" name="Google Shape;260;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1"/>
                </a:solidFill>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lt1"/>
                </a:solidFill>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2" name="Google Shape;262;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chemeClr val="lt1"/>
                </a:solidFill>
                <a:latin typeface="Avenir"/>
                <a:ea typeface="Avenir"/>
                <a:cs typeface="Avenir"/>
                <a:sym typeface="Avenir"/>
              </a:defRPr>
            </a:lvl1pPr>
            <a:lvl2pPr indent="0" lvl="1" marL="0" marR="0" rtl="0" algn="r">
              <a:spcBef>
                <a:spcPts val="0"/>
              </a:spcBef>
              <a:buNone/>
              <a:defRPr sz="1200" cap="none">
                <a:solidFill>
                  <a:schemeClr val="lt1"/>
                </a:solidFill>
                <a:latin typeface="Avenir"/>
                <a:ea typeface="Avenir"/>
                <a:cs typeface="Avenir"/>
                <a:sym typeface="Avenir"/>
              </a:defRPr>
            </a:lvl2pPr>
            <a:lvl3pPr indent="0" lvl="2" marL="0" marR="0" rtl="0" algn="r">
              <a:spcBef>
                <a:spcPts val="0"/>
              </a:spcBef>
              <a:buNone/>
              <a:defRPr sz="1200" cap="none">
                <a:solidFill>
                  <a:schemeClr val="lt1"/>
                </a:solidFill>
                <a:latin typeface="Avenir"/>
                <a:ea typeface="Avenir"/>
                <a:cs typeface="Avenir"/>
                <a:sym typeface="Avenir"/>
              </a:defRPr>
            </a:lvl3pPr>
            <a:lvl4pPr indent="0" lvl="3" marL="0" marR="0" rtl="0" algn="r">
              <a:spcBef>
                <a:spcPts val="0"/>
              </a:spcBef>
              <a:buNone/>
              <a:defRPr sz="1200" cap="none">
                <a:solidFill>
                  <a:schemeClr val="lt1"/>
                </a:solidFill>
                <a:latin typeface="Avenir"/>
                <a:ea typeface="Avenir"/>
                <a:cs typeface="Avenir"/>
                <a:sym typeface="Avenir"/>
              </a:defRPr>
            </a:lvl4pPr>
            <a:lvl5pPr indent="0" lvl="4" marL="0" marR="0" rtl="0" algn="r">
              <a:spcBef>
                <a:spcPts val="0"/>
              </a:spcBef>
              <a:buNone/>
              <a:defRPr sz="1200" cap="none">
                <a:solidFill>
                  <a:schemeClr val="lt1"/>
                </a:solidFill>
                <a:latin typeface="Avenir"/>
                <a:ea typeface="Avenir"/>
                <a:cs typeface="Avenir"/>
                <a:sym typeface="Avenir"/>
              </a:defRPr>
            </a:lvl5pPr>
            <a:lvl6pPr indent="0" lvl="5" marL="0" marR="0" rtl="0" algn="r">
              <a:spcBef>
                <a:spcPts val="0"/>
              </a:spcBef>
              <a:buNone/>
              <a:defRPr sz="1200" cap="none">
                <a:solidFill>
                  <a:schemeClr val="lt1"/>
                </a:solidFill>
                <a:latin typeface="Avenir"/>
                <a:ea typeface="Avenir"/>
                <a:cs typeface="Avenir"/>
                <a:sym typeface="Avenir"/>
              </a:defRPr>
            </a:lvl6pPr>
            <a:lvl7pPr indent="0" lvl="6" marL="0" marR="0" rtl="0" algn="r">
              <a:spcBef>
                <a:spcPts val="0"/>
              </a:spcBef>
              <a:buNone/>
              <a:defRPr sz="1200" cap="none">
                <a:solidFill>
                  <a:schemeClr val="lt1"/>
                </a:solidFill>
                <a:latin typeface="Avenir"/>
                <a:ea typeface="Avenir"/>
                <a:cs typeface="Avenir"/>
                <a:sym typeface="Avenir"/>
              </a:defRPr>
            </a:lvl7pPr>
            <a:lvl8pPr indent="0" lvl="7" marL="0" marR="0" rtl="0" algn="r">
              <a:spcBef>
                <a:spcPts val="0"/>
              </a:spcBef>
              <a:buNone/>
              <a:defRPr sz="1200" cap="none">
                <a:solidFill>
                  <a:schemeClr val="lt1"/>
                </a:solidFill>
                <a:latin typeface="Avenir"/>
                <a:ea typeface="Avenir"/>
                <a:cs typeface="Avenir"/>
                <a:sym typeface="Avenir"/>
              </a:defRPr>
            </a:lvl8pPr>
            <a:lvl9pPr indent="0" lvl="8" marL="0" marR="0" rtl="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263" name="Shape 263"/>
        <p:cNvGrpSpPr/>
        <p:nvPr/>
      </p:nvGrpSpPr>
      <p:grpSpPr>
        <a:xfrm>
          <a:off x="0" y="0"/>
          <a:ext cx="0" cy="0"/>
          <a:chOff x="0" y="0"/>
          <a:chExt cx="0" cy="0"/>
        </a:xfrm>
      </p:grpSpPr>
      <p:sp>
        <p:nvSpPr>
          <p:cNvPr id="264" name="Google Shape;264;p3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30"/>
          <p:cNvSpPr txBox="1"/>
          <p:nvPr>
            <p:ph idx="1" type="body"/>
          </p:nvPr>
        </p:nvSpPr>
        <p:spPr>
          <a:xfrm>
            <a:off x="839788" y="1681163"/>
            <a:ext cx="3291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6" name="Google Shape;266;p30"/>
          <p:cNvSpPr txBox="1"/>
          <p:nvPr>
            <p:ph idx="2" type="body"/>
          </p:nvPr>
        </p:nvSpPr>
        <p:spPr>
          <a:xfrm>
            <a:off x="839788" y="2505075"/>
            <a:ext cx="3291900" cy="36846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dk1"/>
              </a:buClr>
              <a:buSzPts val="2000"/>
              <a:buChar char="•"/>
              <a:defRPr sz="2000"/>
            </a:lvl1pPr>
            <a:lvl2pPr indent="-342900" lvl="1" marL="914400" rtl="0" algn="l">
              <a:lnSpc>
                <a:spcPct val="90000"/>
              </a:lnSpc>
              <a:spcBef>
                <a:spcPts val="500"/>
              </a:spcBef>
              <a:spcAft>
                <a:spcPts val="0"/>
              </a:spcAft>
              <a:buClr>
                <a:schemeClr val="dk1"/>
              </a:buClr>
              <a:buSzPts val="1800"/>
              <a:buChar char="•"/>
              <a:defRPr sz="1800"/>
            </a:lvl2pPr>
            <a:lvl3pPr indent="-330200" lvl="2" marL="1371600" rtl="0" algn="l">
              <a:lnSpc>
                <a:spcPct val="90000"/>
              </a:lnSpc>
              <a:spcBef>
                <a:spcPts val="500"/>
              </a:spcBef>
              <a:spcAft>
                <a:spcPts val="0"/>
              </a:spcAft>
              <a:buClr>
                <a:schemeClr val="dk1"/>
              </a:buClr>
              <a:buSzPts val="1600"/>
              <a:buChar char="•"/>
              <a:defRPr sz="1600"/>
            </a:lvl3pPr>
            <a:lvl4pPr indent="-317500" lvl="3" marL="1828800" rtl="0" algn="l">
              <a:lnSpc>
                <a:spcPct val="90000"/>
              </a:lnSpc>
              <a:spcBef>
                <a:spcPts val="500"/>
              </a:spcBef>
              <a:spcAft>
                <a:spcPts val="0"/>
              </a:spcAft>
              <a:buClr>
                <a:schemeClr val="dk1"/>
              </a:buClr>
              <a:buSzPts val="1400"/>
              <a:buChar char="•"/>
              <a:defRPr sz="1400"/>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 name="Google Shape;267;p30"/>
          <p:cNvSpPr txBox="1"/>
          <p:nvPr>
            <p:ph idx="3" type="body"/>
          </p:nvPr>
        </p:nvSpPr>
        <p:spPr>
          <a:xfrm>
            <a:off x="4453128" y="1681163"/>
            <a:ext cx="3291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8" name="Google Shape;268;p30"/>
          <p:cNvSpPr txBox="1"/>
          <p:nvPr>
            <p:ph idx="4" type="body"/>
          </p:nvPr>
        </p:nvSpPr>
        <p:spPr>
          <a:xfrm>
            <a:off x="4453128" y="2505075"/>
            <a:ext cx="3291900" cy="36846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dk1"/>
              </a:buClr>
              <a:buSzPts val="2000"/>
              <a:buChar char="•"/>
              <a:defRPr sz="2000"/>
            </a:lvl1pPr>
            <a:lvl2pPr indent="-342900" lvl="1" marL="914400" rtl="0" algn="l">
              <a:lnSpc>
                <a:spcPct val="90000"/>
              </a:lnSpc>
              <a:spcBef>
                <a:spcPts val="500"/>
              </a:spcBef>
              <a:spcAft>
                <a:spcPts val="0"/>
              </a:spcAft>
              <a:buClr>
                <a:schemeClr val="dk1"/>
              </a:buClr>
              <a:buSzPts val="1800"/>
              <a:buChar char="•"/>
              <a:defRPr sz="1800"/>
            </a:lvl2pPr>
            <a:lvl3pPr indent="-330200" lvl="2" marL="1371600" rtl="0" algn="l">
              <a:lnSpc>
                <a:spcPct val="90000"/>
              </a:lnSpc>
              <a:spcBef>
                <a:spcPts val="500"/>
              </a:spcBef>
              <a:spcAft>
                <a:spcPts val="0"/>
              </a:spcAft>
              <a:buClr>
                <a:schemeClr val="dk1"/>
              </a:buClr>
              <a:buSzPts val="1600"/>
              <a:buChar char="•"/>
              <a:defRPr sz="1600"/>
            </a:lvl3pPr>
            <a:lvl4pPr indent="-317500" lvl="3" marL="1828800" rtl="0" algn="l">
              <a:lnSpc>
                <a:spcPct val="90000"/>
              </a:lnSpc>
              <a:spcBef>
                <a:spcPts val="500"/>
              </a:spcBef>
              <a:spcAft>
                <a:spcPts val="0"/>
              </a:spcAft>
              <a:buClr>
                <a:schemeClr val="dk1"/>
              </a:buClr>
              <a:buSzPts val="1400"/>
              <a:buChar char="•"/>
              <a:defRPr sz="1400"/>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9" name="Google Shape;269;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0" name="Google Shape;270;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1" name="Google Shape;271;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72" name="Google Shape;272;p3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73" name="Google Shape;273;p30"/>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4" name="Google Shape;274;p30"/>
          <p:cNvSpPr txBox="1"/>
          <p:nvPr>
            <p:ph idx="5" type="body"/>
          </p:nvPr>
        </p:nvSpPr>
        <p:spPr>
          <a:xfrm>
            <a:off x="8065008" y="1681163"/>
            <a:ext cx="3291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75" name="Google Shape;275;p30"/>
          <p:cNvSpPr txBox="1"/>
          <p:nvPr>
            <p:ph idx="6" type="body"/>
          </p:nvPr>
        </p:nvSpPr>
        <p:spPr>
          <a:xfrm>
            <a:off x="8065008" y="2505075"/>
            <a:ext cx="3291900" cy="36846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dk1"/>
              </a:buClr>
              <a:buSzPts val="2000"/>
              <a:buChar char="•"/>
              <a:defRPr sz="2000"/>
            </a:lvl1pPr>
            <a:lvl2pPr indent="-342900" lvl="1" marL="914400" rtl="0" algn="l">
              <a:lnSpc>
                <a:spcPct val="90000"/>
              </a:lnSpc>
              <a:spcBef>
                <a:spcPts val="500"/>
              </a:spcBef>
              <a:spcAft>
                <a:spcPts val="0"/>
              </a:spcAft>
              <a:buClr>
                <a:schemeClr val="dk1"/>
              </a:buClr>
              <a:buSzPts val="1800"/>
              <a:buChar char="•"/>
              <a:defRPr sz="1800"/>
            </a:lvl2pPr>
            <a:lvl3pPr indent="-330200" lvl="2" marL="1371600" rtl="0" algn="l">
              <a:lnSpc>
                <a:spcPct val="90000"/>
              </a:lnSpc>
              <a:spcBef>
                <a:spcPts val="500"/>
              </a:spcBef>
              <a:spcAft>
                <a:spcPts val="0"/>
              </a:spcAft>
              <a:buClr>
                <a:schemeClr val="dk1"/>
              </a:buClr>
              <a:buSzPts val="1600"/>
              <a:buChar char="•"/>
              <a:defRPr sz="1600"/>
            </a:lvl3pPr>
            <a:lvl4pPr indent="-317500" lvl="3" marL="1828800" rtl="0" algn="l">
              <a:lnSpc>
                <a:spcPct val="90000"/>
              </a:lnSpc>
              <a:spcBef>
                <a:spcPts val="500"/>
              </a:spcBef>
              <a:spcAft>
                <a:spcPts val="0"/>
              </a:spcAft>
              <a:buClr>
                <a:schemeClr val="dk1"/>
              </a:buClr>
              <a:buSzPts val="1400"/>
              <a:buChar char="•"/>
              <a:defRPr sz="1400"/>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276" name="Shape 276"/>
        <p:cNvGrpSpPr/>
        <p:nvPr/>
      </p:nvGrpSpPr>
      <p:grpSpPr>
        <a:xfrm>
          <a:off x="0" y="0"/>
          <a:ext cx="0" cy="0"/>
          <a:chOff x="0" y="0"/>
          <a:chExt cx="0" cy="0"/>
        </a:xfrm>
      </p:grpSpPr>
      <p:sp>
        <p:nvSpPr>
          <p:cNvPr id="277" name="Google Shape;277;p31"/>
          <p:cNvSpPr/>
          <p:nvPr>
            <p:ph idx="2" type="pic"/>
          </p:nvPr>
        </p:nvSpPr>
        <p:spPr>
          <a:xfrm>
            <a:off x="7901259" y="2727729"/>
            <a:ext cx="4290600" cy="4130400"/>
          </a:xfrm>
          <a:prstGeom prst="rect">
            <a:avLst/>
          </a:prstGeom>
          <a:noFill/>
          <a:ln>
            <a:noFill/>
          </a:ln>
        </p:spPr>
      </p:sp>
      <p:sp>
        <p:nvSpPr>
          <p:cNvPr id="278" name="Google Shape;278;p31"/>
          <p:cNvSpPr/>
          <p:nvPr>
            <p:ph idx="3" type="pic"/>
          </p:nvPr>
        </p:nvSpPr>
        <p:spPr>
          <a:xfrm>
            <a:off x="6261609" y="0"/>
            <a:ext cx="3519300" cy="3007800"/>
          </a:xfrm>
          <a:prstGeom prst="rect">
            <a:avLst/>
          </a:prstGeom>
          <a:noFill/>
          <a:ln>
            <a:noFill/>
          </a:ln>
        </p:spPr>
      </p:sp>
      <p:sp>
        <p:nvSpPr>
          <p:cNvPr id="279" name="Google Shape;279;p31"/>
          <p:cNvSpPr/>
          <p:nvPr/>
        </p:nvSpPr>
        <p:spPr>
          <a:xfrm>
            <a:off x="10420569" y="1364732"/>
            <a:ext cx="947400" cy="921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80" name="Google Shape;280;p31"/>
          <p:cNvSpPr/>
          <p:nvPr/>
        </p:nvSpPr>
        <p:spPr>
          <a:xfrm flipH="1" rot="-6041023">
            <a:off x="6034191" y="-673215"/>
            <a:ext cx="4021307" cy="4021307"/>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81" name="Google Shape;281;p31"/>
          <p:cNvSpPr txBox="1"/>
          <p:nvPr>
            <p:ph type="title"/>
          </p:nvPr>
        </p:nvSpPr>
        <p:spPr>
          <a:xfrm>
            <a:off x="841248" y="365760"/>
            <a:ext cx="5120700" cy="132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3" name="Google Shape;28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5" name="Google Shape;285;p31"/>
          <p:cNvSpPr txBox="1"/>
          <p:nvPr>
            <p:ph idx="1" type="body"/>
          </p:nvPr>
        </p:nvSpPr>
        <p:spPr>
          <a:xfrm>
            <a:off x="841248" y="1828800"/>
            <a:ext cx="5093100" cy="435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sz="2400"/>
            </a:lvl1pPr>
            <a:lvl2pPr indent="-381000" lvl="1" marL="914400" rtl="0" algn="l">
              <a:lnSpc>
                <a:spcPct val="90000"/>
              </a:lnSpc>
              <a:spcBef>
                <a:spcPts val="500"/>
              </a:spcBef>
              <a:spcAft>
                <a:spcPts val="0"/>
              </a:spcAft>
              <a:buClr>
                <a:schemeClr val="dk1"/>
              </a:buClr>
              <a:buSzPts val="2400"/>
              <a:buChar char="•"/>
              <a:defRPr/>
            </a:lvl2pPr>
            <a:lvl3pPr indent="-355600" lvl="2" marL="1371600" rtl="0" algn="l">
              <a:lnSpc>
                <a:spcPct val="90000"/>
              </a:lnSpc>
              <a:spcBef>
                <a:spcPts val="500"/>
              </a:spcBef>
              <a:spcAft>
                <a:spcPts val="0"/>
              </a:spcAft>
              <a:buClr>
                <a:schemeClr val="dk1"/>
              </a:buClr>
              <a:buSzPts val="20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0" name="Google Shape;40;p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6" name="Shape 286"/>
        <p:cNvGrpSpPr/>
        <p:nvPr/>
      </p:nvGrpSpPr>
      <p:grpSpPr>
        <a:xfrm>
          <a:off x="0" y="0"/>
          <a:ext cx="0" cy="0"/>
          <a:chOff x="0" y="0"/>
          <a:chExt cx="0" cy="0"/>
        </a:xfrm>
      </p:grpSpPr>
      <p:sp>
        <p:nvSpPr>
          <p:cNvPr id="287" name="Google Shape;287;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8" name="Google Shape;288;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9" name="Google Shape;289;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91" name="Google Shape;291;p32"/>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2" name="Google Shape;292;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3" name="Shape 293"/>
        <p:cNvGrpSpPr/>
        <p:nvPr/>
      </p:nvGrpSpPr>
      <p:grpSpPr>
        <a:xfrm>
          <a:off x="0" y="0"/>
          <a:ext cx="0" cy="0"/>
          <a:chOff x="0" y="0"/>
          <a:chExt cx="0" cy="0"/>
        </a:xfrm>
      </p:grpSpPr>
      <p:sp>
        <p:nvSpPr>
          <p:cNvPr id="294" name="Google Shape;294;p3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5" name="Google Shape;295;p3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96" name="Google Shape;296;p3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97" name="Google Shape;297;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8" name="Google Shape;298;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9" name="Google Shape;299;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00" name="Google Shape;300;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01" name="Google Shape;301;p33"/>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2" name="Shape 302"/>
        <p:cNvGrpSpPr/>
        <p:nvPr/>
      </p:nvGrpSpPr>
      <p:grpSpPr>
        <a:xfrm>
          <a:off x="0" y="0"/>
          <a:ext cx="0" cy="0"/>
          <a:chOff x="0" y="0"/>
          <a:chExt cx="0" cy="0"/>
        </a:xfrm>
      </p:grpSpPr>
      <p:sp>
        <p:nvSpPr>
          <p:cNvPr id="303" name="Google Shape;303;p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34"/>
          <p:cNvSpPr/>
          <p:nvPr>
            <p:ph idx="2" type="pic"/>
          </p:nvPr>
        </p:nvSpPr>
        <p:spPr>
          <a:xfrm>
            <a:off x="5183188" y="987425"/>
            <a:ext cx="6172200" cy="4873500"/>
          </a:xfrm>
          <a:prstGeom prst="rect">
            <a:avLst/>
          </a:prstGeom>
          <a:noFill/>
          <a:ln>
            <a:noFill/>
          </a:ln>
        </p:spPr>
      </p:sp>
      <p:sp>
        <p:nvSpPr>
          <p:cNvPr id="305" name="Google Shape;305;p3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06" name="Google Shape;306;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7" name="Google Shape;307;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8" name="Google Shape;308;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cap="none">
                <a:solidFill>
                  <a:srgbClr val="888888"/>
                </a:solidFill>
                <a:latin typeface="Avenir"/>
                <a:ea typeface="Avenir"/>
                <a:cs typeface="Avenir"/>
                <a:sym typeface="Avenir"/>
              </a:defRPr>
            </a:lvl1pPr>
            <a:lvl2pPr indent="0" lvl="1" marL="0" marR="0" rtl="0" algn="r">
              <a:spcBef>
                <a:spcPts val="0"/>
              </a:spcBef>
              <a:buNone/>
              <a:defRPr sz="1200" cap="none">
                <a:solidFill>
                  <a:srgbClr val="888888"/>
                </a:solidFill>
                <a:latin typeface="Avenir"/>
                <a:ea typeface="Avenir"/>
                <a:cs typeface="Avenir"/>
                <a:sym typeface="Avenir"/>
              </a:defRPr>
            </a:lvl2pPr>
            <a:lvl3pPr indent="0" lvl="2" marL="0" marR="0" rtl="0" algn="r">
              <a:spcBef>
                <a:spcPts val="0"/>
              </a:spcBef>
              <a:buNone/>
              <a:defRPr sz="1200" cap="none">
                <a:solidFill>
                  <a:srgbClr val="888888"/>
                </a:solidFill>
                <a:latin typeface="Avenir"/>
                <a:ea typeface="Avenir"/>
                <a:cs typeface="Avenir"/>
                <a:sym typeface="Avenir"/>
              </a:defRPr>
            </a:lvl3pPr>
            <a:lvl4pPr indent="0" lvl="3" marL="0" marR="0" rtl="0" algn="r">
              <a:spcBef>
                <a:spcPts val="0"/>
              </a:spcBef>
              <a:buNone/>
              <a:defRPr sz="1200" cap="none">
                <a:solidFill>
                  <a:srgbClr val="888888"/>
                </a:solidFill>
                <a:latin typeface="Avenir"/>
                <a:ea typeface="Avenir"/>
                <a:cs typeface="Avenir"/>
                <a:sym typeface="Avenir"/>
              </a:defRPr>
            </a:lvl4pPr>
            <a:lvl5pPr indent="0" lvl="4" marL="0" marR="0" rtl="0" algn="r">
              <a:spcBef>
                <a:spcPts val="0"/>
              </a:spcBef>
              <a:buNone/>
              <a:defRPr sz="1200" cap="none">
                <a:solidFill>
                  <a:srgbClr val="888888"/>
                </a:solidFill>
                <a:latin typeface="Avenir"/>
                <a:ea typeface="Avenir"/>
                <a:cs typeface="Avenir"/>
                <a:sym typeface="Avenir"/>
              </a:defRPr>
            </a:lvl5pPr>
            <a:lvl6pPr indent="0" lvl="5" marL="0" marR="0" rtl="0" algn="r">
              <a:spcBef>
                <a:spcPts val="0"/>
              </a:spcBef>
              <a:buNone/>
              <a:defRPr sz="1200" cap="none">
                <a:solidFill>
                  <a:srgbClr val="888888"/>
                </a:solidFill>
                <a:latin typeface="Avenir"/>
                <a:ea typeface="Avenir"/>
                <a:cs typeface="Avenir"/>
                <a:sym typeface="Avenir"/>
              </a:defRPr>
            </a:lvl6pPr>
            <a:lvl7pPr indent="0" lvl="6" marL="0" marR="0" rtl="0" algn="r">
              <a:spcBef>
                <a:spcPts val="0"/>
              </a:spcBef>
              <a:buNone/>
              <a:defRPr sz="1200" cap="none">
                <a:solidFill>
                  <a:srgbClr val="888888"/>
                </a:solidFill>
                <a:latin typeface="Avenir"/>
                <a:ea typeface="Avenir"/>
                <a:cs typeface="Avenir"/>
                <a:sym typeface="Avenir"/>
              </a:defRPr>
            </a:lvl7pPr>
            <a:lvl8pPr indent="0" lvl="7" marL="0" marR="0" rtl="0" algn="r">
              <a:spcBef>
                <a:spcPts val="0"/>
              </a:spcBef>
              <a:buNone/>
              <a:defRPr sz="1200" cap="none">
                <a:solidFill>
                  <a:srgbClr val="888888"/>
                </a:solidFill>
                <a:latin typeface="Avenir"/>
                <a:ea typeface="Avenir"/>
                <a:cs typeface="Avenir"/>
                <a:sym typeface="Avenir"/>
              </a:defRPr>
            </a:lvl8pPr>
            <a:lvl9pPr indent="0" lvl="8" marL="0" marR="0" rtl="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09" name="Google Shape;309;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10" name="Google Shape;310;p34"/>
          <p:cNvSpPr/>
          <p:nvPr/>
        </p:nvSpPr>
        <p:spPr>
          <a:xfrm>
            <a:off x="10494433" y="2"/>
            <a:ext cx="848462" cy="357303"/>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1" name="Shape 41"/>
        <p:cNvGrpSpPr/>
        <p:nvPr/>
      </p:nvGrpSpPr>
      <p:grpSpPr>
        <a:xfrm>
          <a:off x="0" y="0"/>
          <a:ext cx="0" cy="0"/>
          <a:chOff x="0" y="0"/>
          <a:chExt cx="0" cy="0"/>
        </a:xfrm>
      </p:grpSpPr>
      <p:sp>
        <p:nvSpPr>
          <p:cNvPr id="42" name="Google Shape;42;p5"/>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8" name="Google Shape;48;p5"/>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7" name="Google Shape;57;p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3" name="Google Shape;63;p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64" name="Shape 64"/>
        <p:cNvGrpSpPr/>
        <p:nvPr/>
      </p:nvGrpSpPr>
      <p:grpSpPr>
        <a:xfrm>
          <a:off x="0" y="0"/>
          <a:ext cx="0" cy="0"/>
          <a:chOff x="0" y="0"/>
          <a:chExt cx="0" cy="0"/>
        </a:xfrm>
      </p:grpSpPr>
      <p:sp>
        <p:nvSpPr>
          <p:cNvPr id="65" name="Google Shape;6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8"/>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8"/>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8"/>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8"/>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p9"/>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79" name="Google Shape;79;p9"/>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80" name="Google Shape;80;p9"/>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1" name="Google Shape;81;p9"/>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2" name="Google Shape;82;p9"/>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3" name="Google Shape;83;p9"/>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4" name="Google Shape;84;p9"/>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5" name="Google Shape;85;p9"/>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87" name="Shape 87"/>
        <p:cNvGrpSpPr/>
        <p:nvPr/>
      </p:nvGrpSpPr>
      <p:grpSpPr>
        <a:xfrm>
          <a:off x="0" y="0"/>
          <a:ext cx="0" cy="0"/>
          <a:chOff x="0" y="0"/>
          <a:chExt cx="0" cy="0"/>
        </a:xfrm>
      </p:grpSpPr>
      <p:sp>
        <p:nvSpPr>
          <p:cNvPr id="88" name="Google Shape;88;p10"/>
          <p:cNvSpPr/>
          <p:nvPr>
            <p:ph idx="2" type="pic"/>
          </p:nvPr>
        </p:nvSpPr>
        <p:spPr>
          <a:xfrm>
            <a:off x="7200479" y="1150210"/>
            <a:ext cx="2207046" cy="2204178"/>
          </a:xfrm>
          <a:prstGeom prst="rect">
            <a:avLst/>
          </a:prstGeom>
          <a:noFill/>
          <a:ln>
            <a:noFill/>
          </a:ln>
        </p:spPr>
      </p:sp>
      <p:sp>
        <p:nvSpPr>
          <p:cNvPr id="89" name="Google Shape;89;p10"/>
          <p:cNvSpPr/>
          <p:nvPr>
            <p:ph idx="3" type="pic"/>
          </p:nvPr>
        </p:nvSpPr>
        <p:spPr>
          <a:xfrm>
            <a:off x="8444632" y="2579683"/>
            <a:ext cx="3096807" cy="3096807"/>
          </a:xfrm>
          <a:prstGeom prst="rect">
            <a:avLst/>
          </a:prstGeom>
          <a:noFill/>
          <a:ln>
            <a:noFill/>
          </a:ln>
        </p:spPr>
      </p:sp>
      <p:sp>
        <p:nvSpPr>
          <p:cNvPr id="90" name="Google Shape;90;p10"/>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0"/>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6" name="Google Shape;96;p10"/>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2" name="Google Shape;162;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63" name="Google Shape;163;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64" name="Google Shape;164;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65" name="Google Shape;165;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hyperlink" Target="https://docs.aws.amazon.com/" TargetMode="External"/><Relationship Id="rId4" Type="http://schemas.openxmlformats.org/officeDocument/2006/relationships/hyperlink" Target="https://aws.amazon.com/elasticloadbalancing/" TargetMode="External"/><Relationship Id="rId5" Type="http://schemas.openxmlformats.org/officeDocument/2006/relationships/hyperlink" Target="https://aws.amazon.com/about-aws/whats-new/2018/01/introducing-aws-auto-scal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ctrTitle"/>
          </p:nvPr>
        </p:nvSpPr>
        <p:spPr>
          <a:xfrm>
            <a:off x="5405864" y="1042416"/>
            <a:ext cx="6592800" cy="2386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C0C0C"/>
              </a:buClr>
              <a:buSzPts val="4000"/>
              <a:buFont typeface="Twentieth Century"/>
              <a:buNone/>
            </a:pPr>
            <a:r>
              <a:rPr lang="en-US" sz="4000">
                <a:solidFill>
                  <a:srgbClr val="0C0C0C"/>
                </a:solidFill>
              </a:rPr>
              <a:t>LOAD-BALANCING &amp; AUTO SCALING ON AWS</a:t>
            </a:r>
            <a:endParaRPr/>
          </a:p>
        </p:txBody>
      </p:sp>
      <p:sp>
        <p:nvSpPr>
          <p:cNvPr id="316" name="Google Shape;316;p35"/>
          <p:cNvSpPr txBox="1"/>
          <p:nvPr>
            <p:ph idx="1" type="subTitle"/>
          </p:nvPr>
        </p:nvSpPr>
        <p:spPr>
          <a:xfrm>
            <a:off x="8252952" y="3994974"/>
            <a:ext cx="3377100" cy="193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C0C0C"/>
              </a:buClr>
              <a:buSzPts val="1800"/>
              <a:buNone/>
            </a:pPr>
            <a:r>
              <a:rPr b="1" lang="en-US" sz="2200">
                <a:solidFill>
                  <a:srgbClr val="0C0C0C"/>
                </a:solidFill>
              </a:rPr>
              <a:t>Prashant Raj         (C-71) </a:t>
            </a:r>
            <a:endParaRPr b="1" sz="2800"/>
          </a:p>
          <a:p>
            <a:pPr indent="0" lvl="0" marL="0" rtl="0" algn="l">
              <a:lnSpc>
                <a:spcPct val="90000"/>
              </a:lnSpc>
              <a:spcBef>
                <a:spcPts val="1000"/>
              </a:spcBef>
              <a:spcAft>
                <a:spcPts val="0"/>
              </a:spcAft>
              <a:buClr>
                <a:srgbClr val="0C0C0C"/>
              </a:buClr>
              <a:buSzPts val="1800"/>
              <a:buNone/>
            </a:pPr>
            <a:r>
              <a:rPr b="1" lang="en-US" sz="2200">
                <a:solidFill>
                  <a:srgbClr val="0C0C0C"/>
                </a:solidFill>
              </a:rPr>
              <a:t>Pritesh Gaikwad   (C-74) </a:t>
            </a:r>
            <a:endParaRPr b="1" sz="2800"/>
          </a:p>
          <a:p>
            <a:pPr indent="0" lvl="0" marL="0" rtl="0" algn="l">
              <a:lnSpc>
                <a:spcPct val="90000"/>
              </a:lnSpc>
              <a:spcBef>
                <a:spcPts val="1000"/>
              </a:spcBef>
              <a:spcAft>
                <a:spcPts val="0"/>
              </a:spcAft>
              <a:buClr>
                <a:srgbClr val="0C0C0C"/>
              </a:buClr>
              <a:buSzPts val="1800"/>
              <a:buNone/>
            </a:pPr>
            <a:r>
              <a:rPr b="1" lang="en-US" sz="2200">
                <a:solidFill>
                  <a:srgbClr val="0C0C0C"/>
                </a:solidFill>
              </a:rPr>
              <a:t>Sarang Rajurkar    (D-3) </a:t>
            </a:r>
            <a:endParaRPr b="1" sz="2800"/>
          </a:p>
          <a:p>
            <a:pPr indent="0" lvl="0" marL="0" rtl="0" algn="l">
              <a:lnSpc>
                <a:spcPct val="90000"/>
              </a:lnSpc>
              <a:spcBef>
                <a:spcPts val="1000"/>
              </a:spcBef>
              <a:spcAft>
                <a:spcPts val="0"/>
              </a:spcAft>
              <a:buClr>
                <a:srgbClr val="0C0C0C"/>
              </a:buClr>
              <a:buSzPts val="1800"/>
              <a:buNone/>
            </a:pPr>
            <a:r>
              <a:rPr b="1" lang="en-US" sz="2200">
                <a:solidFill>
                  <a:srgbClr val="0C0C0C"/>
                </a:solidFill>
              </a:rPr>
              <a:t>Vivek Pundkar       (C-77) </a:t>
            </a:r>
            <a:endParaRPr b="1" sz="2800"/>
          </a:p>
          <a:p>
            <a:pPr indent="0" lvl="0" marL="0" rtl="0" algn="l">
              <a:lnSpc>
                <a:spcPct val="90000"/>
              </a:lnSpc>
              <a:spcBef>
                <a:spcPts val="1000"/>
              </a:spcBef>
              <a:spcAft>
                <a:spcPts val="0"/>
              </a:spcAft>
              <a:buClr>
                <a:srgbClr val="0C0C0C"/>
              </a:buClr>
              <a:buSzPts val="1800"/>
              <a:buNone/>
            </a:pPr>
            <a:r>
              <a:rPr b="1" lang="en-US" sz="2200">
                <a:solidFill>
                  <a:srgbClr val="0C0C0C"/>
                </a:solidFill>
              </a:rPr>
              <a:t>Pushkar Pawar      (C-64)</a:t>
            </a:r>
            <a:endParaRPr b="1" sz="2800"/>
          </a:p>
        </p:txBody>
      </p:sp>
      <p:sp>
        <p:nvSpPr>
          <p:cNvPr id="317" name="Google Shape;317;p35"/>
          <p:cNvSpPr txBox="1"/>
          <p:nvPr/>
        </p:nvSpPr>
        <p:spPr>
          <a:xfrm>
            <a:off x="4837316" y="4720618"/>
            <a:ext cx="2749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venir"/>
                <a:ea typeface="Avenir"/>
                <a:cs typeface="Avenir"/>
                <a:sym typeface="Avenir"/>
              </a:rPr>
              <a:t>Guide: </a:t>
            </a:r>
            <a:endParaRPr b="1" i="0" sz="2000" u="none" cap="none" strike="noStrike">
              <a:solidFill>
                <a:schemeClr val="dk1"/>
              </a:solidFill>
              <a:latin typeface="Avenir"/>
              <a:ea typeface="Avenir"/>
              <a:cs typeface="Avenir"/>
              <a:sym typeface="Avenir"/>
            </a:endParaRPr>
          </a:p>
          <a:p>
            <a:pPr indent="0" lvl="0" marL="0" marR="0" rtl="0" algn="l">
              <a:spcBef>
                <a:spcPts val="0"/>
              </a:spcBef>
              <a:spcAft>
                <a:spcPts val="0"/>
              </a:spcAft>
              <a:buNone/>
            </a:pPr>
            <a:r>
              <a:rPr b="1" i="0" lang="en-US" sz="2000" u="none" cap="none" strike="noStrike">
                <a:solidFill>
                  <a:schemeClr val="dk1"/>
                </a:solidFill>
                <a:latin typeface="Avenir"/>
                <a:ea typeface="Avenir"/>
                <a:cs typeface="Avenir"/>
                <a:sym typeface="Avenir"/>
              </a:rPr>
              <a:t>Prof. Vijay Mane SIR</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427" name="Google Shape;427;p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Application Load Balancer</a:t>
            </a:r>
            <a:endParaRPr/>
          </a:p>
        </p:txBody>
      </p:sp>
      <p:sp>
        <p:nvSpPr>
          <p:cNvPr id="428" name="Google Shape;428;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grpSp>
        <p:nvGrpSpPr>
          <p:cNvPr id="429" name="Google Shape;429;p44"/>
          <p:cNvGrpSpPr/>
          <p:nvPr/>
        </p:nvGrpSpPr>
        <p:grpSpPr>
          <a:xfrm>
            <a:off x="616744" y="1591056"/>
            <a:ext cx="3186000" cy="3675900"/>
            <a:chOff x="67545" y="136525"/>
            <a:chExt cx="3186000" cy="3675900"/>
          </a:xfrm>
        </p:grpSpPr>
        <p:grpSp>
          <p:nvGrpSpPr>
            <p:cNvPr id="430" name="Google Shape;430;p44"/>
            <p:cNvGrpSpPr/>
            <p:nvPr/>
          </p:nvGrpSpPr>
          <p:grpSpPr>
            <a:xfrm>
              <a:off x="67545" y="136525"/>
              <a:ext cx="3186000" cy="3675900"/>
              <a:chOff x="3504723" y="0"/>
              <a:chExt cx="3186000" cy="3675900"/>
            </a:xfrm>
          </p:grpSpPr>
          <p:sp>
            <p:nvSpPr>
              <p:cNvPr id="431" name="Google Shape;431;p44"/>
              <p:cNvSpPr/>
              <p:nvPr/>
            </p:nvSpPr>
            <p:spPr>
              <a:xfrm>
                <a:off x="3504723" y="0"/>
                <a:ext cx="3186000" cy="3675900"/>
              </a:xfrm>
              <a:prstGeom prst="rect">
                <a:avLst/>
              </a:prstGeom>
              <a:solidFill>
                <a:srgbClr val="D9E8FC">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txBox="1"/>
              <p:nvPr/>
            </p:nvSpPr>
            <p:spPr>
              <a:xfrm>
                <a:off x="3504723"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Application Load Balancer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(V2-new generation) - 2016</a:t>
                </a:r>
                <a:endParaRPr sz="1800">
                  <a:solidFill>
                    <a:schemeClr val="dk1"/>
                  </a:solidFill>
                  <a:latin typeface="Avenir"/>
                  <a:ea typeface="Avenir"/>
                  <a:cs typeface="Avenir"/>
                  <a:sym typeface="Avenir"/>
                </a:endParaRPr>
              </a:p>
            </p:txBody>
          </p:sp>
        </p:grpSp>
        <p:grpSp>
          <p:nvGrpSpPr>
            <p:cNvPr id="433" name="Google Shape;433;p44"/>
            <p:cNvGrpSpPr/>
            <p:nvPr/>
          </p:nvGrpSpPr>
          <p:grpSpPr>
            <a:xfrm>
              <a:off x="1109218" y="433825"/>
              <a:ext cx="1102800" cy="1102800"/>
              <a:chOff x="4546396" y="367588"/>
              <a:chExt cx="1102800" cy="1102800"/>
            </a:xfrm>
          </p:grpSpPr>
          <p:sp>
            <p:nvSpPr>
              <p:cNvPr id="434" name="Google Shape;434;p44"/>
              <p:cNvSpPr/>
              <p:nvPr/>
            </p:nvSpPr>
            <p:spPr>
              <a:xfrm>
                <a:off x="4546396" y="367588"/>
                <a:ext cx="1102800" cy="110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4707892"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2</a:t>
                </a:r>
                <a:endParaRPr/>
              </a:p>
            </p:txBody>
          </p:sp>
        </p:grpSp>
      </p:grpSp>
      <p:sp>
        <p:nvSpPr>
          <p:cNvPr id="436" name="Google Shape;436;p44"/>
          <p:cNvSpPr txBox="1"/>
          <p:nvPr/>
        </p:nvSpPr>
        <p:spPr>
          <a:xfrm>
            <a:off x="4121350" y="1545877"/>
            <a:ext cx="7854600" cy="3721200"/>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Application load balancers allow to do:</a:t>
            </a:r>
            <a:endParaRPr sz="2800">
              <a:solidFill>
                <a:schemeClr val="dk1"/>
              </a:solidFill>
              <a:latin typeface="Avenir"/>
              <a:ea typeface="Avenir"/>
              <a:cs typeface="Avenir"/>
              <a:sym typeface="Avenir"/>
            </a:endParaRPr>
          </a:p>
          <a:p>
            <a:pPr indent="0" lvl="0" marL="457200" marR="0" rtl="0" algn="l">
              <a:lnSpc>
                <a:spcPct val="90000"/>
              </a:lnSpc>
              <a:spcBef>
                <a:spcPts val="0"/>
              </a:spcBef>
              <a:spcAft>
                <a:spcPts val="0"/>
              </a:spcAft>
              <a:buNone/>
            </a:pPr>
            <a:r>
              <a:t/>
            </a:r>
            <a:endParaRPr sz="2800">
              <a:solidFill>
                <a:schemeClr val="dk1"/>
              </a:solidFill>
              <a:latin typeface="Avenir"/>
              <a:ea typeface="Avenir"/>
              <a:cs typeface="Avenir"/>
              <a:sym typeface="Avenir"/>
            </a:endParaRPr>
          </a:p>
          <a:p>
            <a:pPr indent="-254634" lvl="1" marL="685800" marR="0" rtl="0" algn="l">
              <a:lnSpc>
                <a:spcPct val="90000"/>
              </a:lnSpc>
              <a:spcBef>
                <a:spcPts val="500"/>
              </a:spcBef>
              <a:spcAft>
                <a:spcPts val="0"/>
              </a:spcAft>
              <a:buClr>
                <a:schemeClr val="dk1"/>
              </a:buClr>
              <a:buSzPct val="100000"/>
              <a:buFont typeface="Arial"/>
              <a:buChar char="•"/>
            </a:pPr>
            <a:r>
              <a:rPr b="0" i="0" lang="en-US" sz="2835" u="none" cap="none" strike="noStrike">
                <a:solidFill>
                  <a:schemeClr val="dk1"/>
                </a:solidFill>
                <a:latin typeface="Avenir"/>
                <a:ea typeface="Avenir"/>
                <a:cs typeface="Avenir"/>
                <a:sym typeface="Avenir"/>
              </a:rPr>
              <a:t>Load balancing to multiple HTTP applications across machines (multiple instances)</a:t>
            </a:r>
            <a:endParaRPr sz="2835"/>
          </a:p>
          <a:p>
            <a:pPr indent="-254634" lvl="1" marL="685800" marR="0" rtl="0" algn="l">
              <a:lnSpc>
                <a:spcPct val="90000"/>
              </a:lnSpc>
              <a:spcBef>
                <a:spcPts val="500"/>
              </a:spcBef>
              <a:spcAft>
                <a:spcPts val="0"/>
              </a:spcAft>
              <a:buClr>
                <a:schemeClr val="dk1"/>
              </a:buClr>
              <a:buSzPct val="100000"/>
              <a:buFont typeface="Arial"/>
              <a:buChar char="•"/>
            </a:pPr>
            <a:r>
              <a:rPr b="0" i="0" lang="en-US" sz="2835" u="none" cap="none" strike="noStrike">
                <a:solidFill>
                  <a:schemeClr val="dk1"/>
                </a:solidFill>
                <a:latin typeface="Avenir"/>
                <a:ea typeface="Avenir"/>
                <a:cs typeface="Avenir"/>
                <a:sym typeface="Avenir"/>
              </a:rPr>
              <a:t>Load balancing to multiple applications on same machines (ex: containerized applications)</a:t>
            </a:r>
            <a:endParaRPr sz="2835"/>
          </a:p>
          <a:p>
            <a:pPr indent="-254634" lvl="1" marL="685800" marR="0" rtl="0" algn="l">
              <a:lnSpc>
                <a:spcPct val="90000"/>
              </a:lnSpc>
              <a:spcBef>
                <a:spcPts val="500"/>
              </a:spcBef>
              <a:spcAft>
                <a:spcPts val="0"/>
              </a:spcAft>
              <a:buClr>
                <a:schemeClr val="dk1"/>
              </a:buClr>
              <a:buSzPct val="100000"/>
              <a:buFont typeface="Arial"/>
              <a:buChar char="•"/>
            </a:pPr>
            <a:r>
              <a:rPr b="0" i="0" lang="en-US" sz="2835" u="none" cap="none" strike="noStrike">
                <a:solidFill>
                  <a:schemeClr val="dk1"/>
                </a:solidFill>
                <a:latin typeface="Avenir"/>
                <a:ea typeface="Avenir"/>
                <a:cs typeface="Avenir"/>
                <a:sym typeface="Avenir"/>
              </a:rPr>
              <a:t>Load balancing based on route in URL</a:t>
            </a:r>
            <a:endParaRPr sz="2835"/>
          </a:p>
          <a:p>
            <a:pPr indent="-254634" lvl="1" marL="685800" marR="0" rtl="0" algn="l">
              <a:lnSpc>
                <a:spcPct val="90000"/>
              </a:lnSpc>
              <a:spcBef>
                <a:spcPts val="500"/>
              </a:spcBef>
              <a:spcAft>
                <a:spcPts val="0"/>
              </a:spcAft>
              <a:buClr>
                <a:schemeClr val="dk1"/>
              </a:buClr>
              <a:buSzPct val="100000"/>
              <a:buFont typeface="Arial"/>
              <a:buChar char="•"/>
            </a:pPr>
            <a:r>
              <a:rPr b="0" i="0" lang="en-US" sz="2835" u="none" cap="none" strike="noStrike">
                <a:solidFill>
                  <a:schemeClr val="dk1"/>
                </a:solidFill>
                <a:latin typeface="Avenir"/>
                <a:ea typeface="Avenir"/>
                <a:cs typeface="Avenir"/>
                <a:sym typeface="Avenir"/>
              </a:rPr>
              <a:t>Load balancing based on hostname in URL</a:t>
            </a:r>
            <a:endParaRPr sz="2835"/>
          </a:p>
          <a:p>
            <a:pPr indent="0" lvl="0" marL="457200" marR="0" rtl="0" algn="l">
              <a:lnSpc>
                <a:spcPct val="90000"/>
              </a:lnSpc>
              <a:spcBef>
                <a:spcPts val="1000"/>
              </a:spcBef>
              <a:spcAft>
                <a:spcPts val="0"/>
              </a:spcAft>
              <a:buNone/>
            </a:pPr>
            <a:r>
              <a:t/>
            </a:r>
            <a:endParaRPr sz="2800">
              <a:solidFill>
                <a:schemeClr val="dk1"/>
              </a:solidFill>
              <a:latin typeface="Avenir"/>
              <a:ea typeface="Avenir"/>
              <a:cs typeface="Avenir"/>
              <a:sym typeface="Avenir"/>
            </a:endParaRPr>
          </a:p>
          <a:p>
            <a:pPr indent="-20193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They are really good for micro services &amp; container based application</a:t>
            </a:r>
            <a:endParaRPr/>
          </a:p>
          <a:p>
            <a:pPr indent="-139700" lvl="1" marL="685800" marR="0" rtl="0" algn="l">
              <a:lnSpc>
                <a:spcPct val="90000"/>
              </a:lnSpc>
              <a:spcBef>
                <a:spcPts val="500"/>
              </a:spcBef>
              <a:spcAft>
                <a:spcPts val="0"/>
              </a:spcAft>
              <a:buClr>
                <a:schemeClr val="dk1"/>
              </a:buClr>
              <a:buSzPct val="100000"/>
              <a:buFont typeface="Arial"/>
              <a:buNone/>
            </a:pPr>
            <a:r>
              <a:t/>
            </a:r>
            <a:endParaRPr b="0" i="0" sz="1400" u="none" cap="none" strike="noStrike">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442" name="Google Shape;442;p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Application Load Balancer</a:t>
            </a:r>
            <a:endParaRPr/>
          </a:p>
        </p:txBody>
      </p:sp>
      <p:sp>
        <p:nvSpPr>
          <p:cNvPr id="443" name="Google Shape;443;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44" name="Google Shape;444;p45"/>
          <p:cNvSpPr txBox="1"/>
          <p:nvPr/>
        </p:nvSpPr>
        <p:spPr>
          <a:xfrm>
            <a:off x="3914775" y="1545875"/>
            <a:ext cx="8277300" cy="372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Avenir"/>
                <a:ea typeface="Avenir"/>
                <a:cs typeface="Avenir"/>
                <a:sym typeface="Avenir"/>
              </a:rPr>
              <a:t>What Network Load Balancer Offers :</a:t>
            </a:r>
            <a:endParaRPr sz="2800"/>
          </a:p>
          <a:p>
            <a:pPr indent="-247650" lvl="1" marL="685800" marR="0" rtl="0" algn="l">
              <a:lnSpc>
                <a:spcPct val="90000"/>
              </a:lnSpc>
              <a:spcBef>
                <a:spcPts val="500"/>
              </a:spcBef>
              <a:spcAft>
                <a:spcPts val="0"/>
              </a:spcAft>
              <a:buClr>
                <a:schemeClr val="dk1"/>
              </a:buClr>
              <a:buSzPts val="2500"/>
              <a:buFont typeface="Avenir"/>
              <a:buChar char="•"/>
            </a:pPr>
            <a:r>
              <a:rPr i="0" lang="en-US" sz="2500" u="none" cap="none" strike="noStrike">
                <a:solidFill>
                  <a:schemeClr val="dk1"/>
                </a:solidFill>
                <a:latin typeface="Avenir"/>
                <a:ea typeface="Avenir"/>
                <a:cs typeface="Avenir"/>
                <a:sym typeface="Avenir"/>
              </a:rPr>
              <a:t>Fourth layer of the Open Systems Interconnection (OSI) model</a:t>
            </a:r>
            <a:endParaRPr sz="2500">
              <a:latin typeface="Avenir"/>
              <a:ea typeface="Avenir"/>
              <a:cs typeface="Avenir"/>
              <a:sym typeface="Avenir"/>
            </a:endParaRPr>
          </a:p>
          <a:p>
            <a:pPr indent="-247650" lvl="1" marL="685800" marR="0" rtl="0" algn="l">
              <a:lnSpc>
                <a:spcPct val="90000"/>
              </a:lnSpc>
              <a:spcBef>
                <a:spcPts val="500"/>
              </a:spcBef>
              <a:spcAft>
                <a:spcPts val="0"/>
              </a:spcAft>
              <a:buClr>
                <a:schemeClr val="dk1"/>
              </a:buClr>
              <a:buSzPts val="2500"/>
              <a:buFont typeface="Avenir"/>
              <a:buChar char="•"/>
            </a:pPr>
            <a:r>
              <a:rPr i="0" lang="en-US" sz="2500" u="none" cap="none" strike="noStrike">
                <a:solidFill>
                  <a:schemeClr val="dk1"/>
                </a:solidFill>
                <a:latin typeface="Avenir"/>
                <a:ea typeface="Avenir"/>
                <a:cs typeface="Avenir"/>
                <a:sym typeface="Avenir"/>
              </a:rPr>
              <a:t>Ability to handle volatile workloads and scale to millions of requests per second</a:t>
            </a:r>
            <a:endParaRPr sz="2500">
              <a:latin typeface="Avenir"/>
              <a:ea typeface="Avenir"/>
              <a:cs typeface="Avenir"/>
              <a:sym typeface="Avenir"/>
            </a:endParaRPr>
          </a:p>
          <a:p>
            <a:pPr indent="-247650" lvl="1" marL="685800" marR="0" rtl="0" algn="l">
              <a:lnSpc>
                <a:spcPct val="90000"/>
              </a:lnSpc>
              <a:spcBef>
                <a:spcPts val="500"/>
              </a:spcBef>
              <a:spcAft>
                <a:spcPts val="0"/>
              </a:spcAft>
              <a:buClr>
                <a:schemeClr val="dk1"/>
              </a:buClr>
              <a:buSzPts val="2500"/>
              <a:buFont typeface="Avenir"/>
              <a:buChar char="•"/>
            </a:pPr>
            <a:r>
              <a:rPr i="0" lang="en-US" sz="2500" u="none" cap="none" strike="noStrike">
                <a:solidFill>
                  <a:schemeClr val="dk1"/>
                </a:solidFill>
                <a:latin typeface="Avenir"/>
                <a:ea typeface="Avenir"/>
                <a:cs typeface="Avenir"/>
                <a:sym typeface="Avenir"/>
              </a:rPr>
              <a:t>Support for static IP addresses for the load balancer.</a:t>
            </a:r>
            <a:endParaRPr sz="2500">
              <a:latin typeface="Avenir"/>
              <a:ea typeface="Avenir"/>
              <a:cs typeface="Avenir"/>
              <a:sym typeface="Avenir"/>
            </a:endParaRPr>
          </a:p>
          <a:p>
            <a:pPr indent="-247650" lvl="1" marL="685800" marR="0" rtl="0" algn="l">
              <a:lnSpc>
                <a:spcPct val="90000"/>
              </a:lnSpc>
              <a:spcBef>
                <a:spcPts val="500"/>
              </a:spcBef>
              <a:spcAft>
                <a:spcPts val="0"/>
              </a:spcAft>
              <a:buClr>
                <a:schemeClr val="dk1"/>
              </a:buClr>
              <a:buSzPts val="2500"/>
              <a:buFont typeface="Avenir"/>
              <a:buChar char="•"/>
            </a:pPr>
            <a:r>
              <a:rPr i="0" lang="en-US" sz="2500" u="none" cap="none" strike="noStrike">
                <a:solidFill>
                  <a:schemeClr val="dk1"/>
                </a:solidFill>
                <a:latin typeface="Avenir"/>
                <a:ea typeface="Avenir"/>
                <a:cs typeface="Avenir"/>
                <a:sym typeface="Avenir"/>
              </a:rPr>
              <a:t>Support for monitoring the health of each service independently</a:t>
            </a:r>
            <a:endParaRPr sz="2500">
              <a:latin typeface="Avenir"/>
              <a:ea typeface="Avenir"/>
              <a:cs typeface="Avenir"/>
              <a:sym typeface="Avenir"/>
            </a:endParaRPr>
          </a:p>
          <a:p>
            <a:pPr indent="-247650" lvl="1" marL="685800" marR="0" rtl="0" algn="l">
              <a:lnSpc>
                <a:spcPct val="90000"/>
              </a:lnSpc>
              <a:spcBef>
                <a:spcPts val="500"/>
              </a:spcBef>
              <a:spcAft>
                <a:spcPts val="0"/>
              </a:spcAft>
              <a:buClr>
                <a:schemeClr val="dk1"/>
              </a:buClr>
              <a:buSzPts val="2500"/>
              <a:buFont typeface="Avenir"/>
              <a:buChar char="•"/>
            </a:pPr>
            <a:r>
              <a:rPr i="0" lang="en-US" sz="2500" u="none" cap="none" strike="noStrike">
                <a:solidFill>
                  <a:schemeClr val="dk1"/>
                </a:solidFill>
                <a:latin typeface="Avenir"/>
                <a:ea typeface="Avenir"/>
                <a:cs typeface="Avenir"/>
                <a:sym typeface="Avenir"/>
              </a:rPr>
              <a:t>Support for routing requests to multiple applications</a:t>
            </a:r>
            <a:endParaRPr sz="2500">
              <a:latin typeface="Avenir"/>
              <a:ea typeface="Avenir"/>
              <a:cs typeface="Avenir"/>
              <a:sym typeface="Avenir"/>
            </a:endParaRPr>
          </a:p>
        </p:txBody>
      </p:sp>
      <p:grpSp>
        <p:nvGrpSpPr>
          <p:cNvPr id="445" name="Google Shape;445;p45"/>
          <p:cNvGrpSpPr/>
          <p:nvPr/>
        </p:nvGrpSpPr>
        <p:grpSpPr>
          <a:xfrm>
            <a:off x="616744" y="1568466"/>
            <a:ext cx="3186000" cy="3675900"/>
            <a:chOff x="7009447" y="0"/>
            <a:chExt cx="3186000" cy="3675900"/>
          </a:xfrm>
        </p:grpSpPr>
        <p:sp>
          <p:nvSpPr>
            <p:cNvPr id="446" name="Google Shape;446;p45"/>
            <p:cNvSpPr/>
            <p:nvPr/>
          </p:nvSpPr>
          <p:spPr>
            <a:xfrm>
              <a:off x="7009447" y="0"/>
              <a:ext cx="3186000" cy="3675900"/>
            </a:xfrm>
            <a:prstGeom prst="rect">
              <a:avLst/>
            </a:prstGeom>
            <a:solidFill>
              <a:srgbClr val="D1F5F2">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txBox="1"/>
            <p:nvPr/>
          </p:nvSpPr>
          <p:spPr>
            <a:xfrm>
              <a:off x="7009447"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Network Load Balancer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(V2-new generation) - 2017</a:t>
              </a:r>
              <a:endParaRPr sz="2000">
                <a:solidFill>
                  <a:schemeClr val="dk1"/>
                </a:solidFill>
                <a:latin typeface="Avenir"/>
                <a:ea typeface="Avenir"/>
                <a:cs typeface="Avenir"/>
                <a:sym typeface="Avenir"/>
              </a:endParaRPr>
            </a:p>
          </p:txBody>
        </p:sp>
      </p:grpSp>
      <p:grpSp>
        <p:nvGrpSpPr>
          <p:cNvPr id="448" name="Google Shape;448;p45"/>
          <p:cNvGrpSpPr/>
          <p:nvPr/>
        </p:nvGrpSpPr>
        <p:grpSpPr>
          <a:xfrm>
            <a:off x="1658417" y="1687165"/>
            <a:ext cx="1102800" cy="1102800"/>
            <a:chOff x="8051120" y="367588"/>
            <a:chExt cx="1102800" cy="1102800"/>
          </a:xfrm>
        </p:grpSpPr>
        <p:sp>
          <p:nvSpPr>
            <p:cNvPr id="449" name="Google Shape;449;p45"/>
            <p:cNvSpPr/>
            <p:nvPr/>
          </p:nvSpPr>
          <p:spPr>
            <a:xfrm>
              <a:off x="8051120" y="367588"/>
              <a:ext cx="1102800" cy="1102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txBox="1"/>
            <p:nvPr/>
          </p:nvSpPr>
          <p:spPr>
            <a:xfrm>
              <a:off x="8212616"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3</a:t>
              </a:r>
              <a:endParaRPr sz="4800">
                <a:solidFill>
                  <a:schemeClr val="lt1"/>
                </a:solidFill>
                <a:latin typeface="Avenir"/>
                <a:ea typeface="Avenir"/>
                <a:cs typeface="Avenir"/>
                <a:sym typeface="Aveni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6"/>
          <p:cNvSpPr txBox="1"/>
          <p:nvPr>
            <p:ph type="title"/>
          </p:nvPr>
        </p:nvSpPr>
        <p:spPr>
          <a:xfrm>
            <a:off x="3319272" y="1380744"/>
            <a:ext cx="5559600"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Twentieth Century"/>
              <a:buNone/>
            </a:pPr>
            <a:r>
              <a:rPr lang="en-US"/>
              <a:t>AUTO-SCALING</a:t>
            </a:r>
            <a:endParaRPr/>
          </a:p>
        </p:txBody>
      </p:sp>
      <p:sp>
        <p:nvSpPr>
          <p:cNvPr id="456" name="Google Shape;456;p46"/>
          <p:cNvSpPr txBox="1"/>
          <p:nvPr>
            <p:ph idx="4294967295" type="dt"/>
          </p:nvPr>
        </p:nvSpPr>
        <p:spPr>
          <a:xfrm>
            <a:off x="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457" name="Google Shape;457;p46"/>
          <p:cNvSpPr txBox="1"/>
          <p:nvPr>
            <p:ph idx="4294967295" type="sldNum"/>
          </p:nvPr>
        </p:nvSpPr>
        <p:spPr>
          <a:xfrm>
            <a:off x="9448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What’s an Auto Scaling?</a:t>
            </a:r>
            <a:endParaRPr/>
          </a:p>
        </p:txBody>
      </p:sp>
      <p:sp>
        <p:nvSpPr>
          <p:cNvPr id="463" name="Google Shape;463;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464" name="Google Shape;464;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Auto Scaling Group</a:t>
            </a:r>
            <a:endParaRPr/>
          </a:p>
        </p:txBody>
      </p:sp>
      <p:sp>
        <p:nvSpPr>
          <p:cNvPr id="465" name="Google Shape;465;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66" name="Google Shape;466;p47"/>
          <p:cNvSpPr txBox="1"/>
          <p:nvPr/>
        </p:nvSpPr>
        <p:spPr>
          <a:xfrm>
            <a:off x="713075" y="2202100"/>
            <a:ext cx="10341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latin typeface="Avenir"/>
                <a:ea typeface="Avenir"/>
                <a:cs typeface="Avenir"/>
                <a:sym typeface="Avenir"/>
              </a:rPr>
              <a:t>In cloud computing feature that enables organizations to scale cloud services such as server capacities or virtual machines up or down automatically</a:t>
            </a:r>
            <a:endParaRPr sz="2200">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sz="2200">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US" sz="2800">
                <a:latin typeface="Avenir"/>
                <a:ea typeface="Avenir"/>
                <a:cs typeface="Avenir"/>
                <a:sym typeface="Avenir"/>
              </a:rPr>
              <a:t>Benefits of Auto Scaling</a:t>
            </a:r>
            <a:endParaRPr sz="2800">
              <a:latin typeface="Avenir"/>
              <a:ea typeface="Avenir"/>
              <a:cs typeface="Avenir"/>
              <a:sym typeface="Avenir"/>
            </a:endParaRPr>
          </a:p>
          <a:p>
            <a:pPr indent="-368300" lvl="0" marL="457200" rtl="0" algn="l">
              <a:spcBef>
                <a:spcPts val="0"/>
              </a:spcBef>
              <a:spcAft>
                <a:spcPts val="0"/>
              </a:spcAft>
              <a:buSzPts val="2200"/>
              <a:buFont typeface="Avenir"/>
              <a:buChar char="●"/>
            </a:pPr>
            <a:r>
              <a:rPr lang="en-US" sz="2200">
                <a:latin typeface="Avenir"/>
                <a:ea typeface="Avenir"/>
                <a:cs typeface="Avenir"/>
                <a:sym typeface="Avenir"/>
              </a:rPr>
              <a:t>Lower cost</a:t>
            </a:r>
            <a:endParaRPr sz="2200">
              <a:latin typeface="Avenir"/>
              <a:ea typeface="Avenir"/>
              <a:cs typeface="Avenir"/>
              <a:sym typeface="Avenir"/>
            </a:endParaRPr>
          </a:p>
          <a:p>
            <a:pPr indent="-368300" lvl="0" marL="457200" rtl="0" algn="l">
              <a:spcBef>
                <a:spcPts val="0"/>
              </a:spcBef>
              <a:spcAft>
                <a:spcPts val="0"/>
              </a:spcAft>
              <a:buSzPts val="2200"/>
              <a:buFont typeface="Avenir"/>
              <a:buChar char="●"/>
            </a:pPr>
            <a:r>
              <a:rPr lang="en-US" sz="2200">
                <a:latin typeface="Avenir"/>
                <a:ea typeface="Avenir"/>
                <a:cs typeface="Avenir"/>
                <a:sym typeface="Avenir"/>
              </a:rPr>
              <a:t>Reliable performance</a:t>
            </a:r>
            <a:endParaRPr sz="2200">
              <a:latin typeface="Avenir"/>
              <a:ea typeface="Avenir"/>
              <a:cs typeface="Avenir"/>
              <a:sym typeface="Avenir"/>
            </a:endParaRPr>
          </a:p>
          <a:p>
            <a:pPr indent="-368300" lvl="0" marL="457200" rtl="0" algn="l">
              <a:spcBef>
                <a:spcPts val="0"/>
              </a:spcBef>
              <a:spcAft>
                <a:spcPts val="0"/>
              </a:spcAft>
              <a:buSzPts val="2200"/>
              <a:buFont typeface="Avenir"/>
              <a:buChar char="●"/>
            </a:pPr>
            <a:r>
              <a:rPr lang="en-US" sz="2200">
                <a:latin typeface="Avenir"/>
                <a:ea typeface="Avenir"/>
                <a:cs typeface="Avenir"/>
                <a:sym typeface="Avenir"/>
              </a:rPr>
              <a:t>Ensure we have a min and max number of machines running</a:t>
            </a:r>
            <a:endParaRPr sz="2200">
              <a:latin typeface="Avenir"/>
              <a:ea typeface="Avenir"/>
              <a:cs typeface="Avenir"/>
              <a:sym typeface="Avenir"/>
            </a:endParaRPr>
          </a:p>
          <a:p>
            <a:pPr indent="-368300" lvl="0" marL="457200" rtl="0" algn="l">
              <a:spcBef>
                <a:spcPts val="0"/>
              </a:spcBef>
              <a:spcAft>
                <a:spcPts val="0"/>
              </a:spcAft>
              <a:buSzPts val="2200"/>
              <a:buFont typeface="Avenir"/>
              <a:buChar char="●"/>
            </a:pPr>
            <a:r>
              <a:rPr lang="en-US" sz="2200">
                <a:latin typeface="Avenir"/>
                <a:ea typeface="Avenir"/>
                <a:cs typeface="Avenir"/>
                <a:sym typeface="Avenir"/>
              </a:rPr>
              <a:t>eliminates the need to respond manually</a:t>
            </a:r>
            <a:endParaRPr sz="2200">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Key Terms</a:t>
            </a:r>
            <a:endParaRPr/>
          </a:p>
        </p:txBody>
      </p:sp>
      <p:sp>
        <p:nvSpPr>
          <p:cNvPr id="472" name="Google Shape;472;p48"/>
          <p:cNvSpPr txBox="1"/>
          <p:nvPr>
            <p:ph idx="1" type="body"/>
          </p:nvPr>
        </p:nvSpPr>
        <p:spPr>
          <a:xfrm>
            <a:off x="1179576" y="1911096"/>
            <a:ext cx="9829800" cy="3859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Scale Out</a:t>
            </a:r>
            <a:endParaRPr/>
          </a:p>
          <a:p>
            <a:pPr indent="-228600" lvl="1" marL="685800" rtl="0" algn="l">
              <a:lnSpc>
                <a:spcPct val="90000"/>
              </a:lnSpc>
              <a:spcBef>
                <a:spcPts val="500"/>
              </a:spcBef>
              <a:spcAft>
                <a:spcPts val="0"/>
              </a:spcAft>
              <a:buClr>
                <a:schemeClr val="dk1"/>
              </a:buClr>
              <a:buSzPts val="2400"/>
              <a:buChar char="•"/>
            </a:pPr>
            <a:r>
              <a:rPr lang="en-US"/>
              <a:t>Achieving scalability by increasing the number of ec2 instances.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Scale In </a:t>
            </a:r>
            <a:endParaRPr/>
          </a:p>
          <a:p>
            <a:pPr indent="-228600" lvl="1" marL="685800" rtl="0" algn="l">
              <a:lnSpc>
                <a:spcPct val="90000"/>
              </a:lnSpc>
              <a:spcBef>
                <a:spcPts val="500"/>
              </a:spcBef>
              <a:spcAft>
                <a:spcPts val="0"/>
              </a:spcAft>
              <a:buClr>
                <a:schemeClr val="dk1"/>
              </a:buClr>
              <a:buSzPts val="2400"/>
              <a:buChar char="•"/>
            </a:pPr>
            <a:r>
              <a:rPr lang="en-US"/>
              <a:t>Achieving scalability by decreasing the number oof ec2 instances.</a:t>
            </a:r>
            <a:endParaRPr/>
          </a:p>
        </p:txBody>
      </p:sp>
      <p:sp>
        <p:nvSpPr>
          <p:cNvPr id="473" name="Google Shape;473;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474" name="Google Shape;474;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Presentation Title</a:t>
            </a:r>
            <a:endParaRPr>
              <a:solidFill>
                <a:srgbClr val="888888"/>
              </a:solidFill>
            </a:endParaRPr>
          </a:p>
        </p:txBody>
      </p:sp>
      <p:sp>
        <p:nvSpPr>
          <p:cNvPr id="475" name="Google Shape;475;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p>
        </p:txBody>
      </p:sp>
      <p:sp>
        <p:nvSpPr>
          <p:cNvPr id="481" name="Google Shape;481;p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Auto Scaling AWS</a:t>
            </a:r>
            <a:endParaRPr/>
          </a:p>
        </p:txBody>
      </p:sp>
      <p:sp>
        <p:nvSpPr>
          <p:cNvPr id="482" name="Google Shape;482;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83" name="Google Shape;483;p49"/>
          <p:cNvSpPr/>
          <p:nvPr/>
        </p:nvSpPr>
        <p:spPr>
          <a:xfrm>
            <a:off x="838200" y="3582955"/>
            <a:ext cx="10657200" cy="2015400"/>
          </a:xfrm>
          <a:prstGeom prst="leftRightArrow">
            <a:avLst>
              <a:gd fmla="val 50000" name="adj1"/>
              <a:gd fmla="val 50000" name="adj2"/>
            </a:avLst>
          </a:prstGeom>
          <a:noFill/>
          <a:ln cap="flat" cmpd="sng" w="1905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84" name="Google Shape;484;p49"/>
          <p:cNvGrpSpPr/>
          <p:nvPr/>
        </p:nvGrpSpPr>
        <p:grpSpPr>
          <a:xfrm>
            <a:off x="2278401" y="4209061"/>
            <a:ext cx="2605997" cy="764217"/>
            <a:chOff x="1936459" y="4209061"/>
            <a:chExt cx="2605997" cy="764217"/>
          </a:xfrm>
        </p:grpSpPr>
        <p:pic>
          <p:nvPicPr>
            <p:cNvPr id="485" name="Google Shape;485;p49"/>
            <p:cNvPicPr preferRelativeResize="0"/>
            <p:nvPr/>
          </p:nvPicPr>
          <p:blipFill rotWithShape="1">
            <a:blip r:embed="rId3">
              <a:alphaModFix/>
            </a:blip>
            <a:srcRect b="0" l="0" r="0" t="0"/>
            <a:stretch/>
          </p:blipFill>
          <p:spPr>
            <a:xfrm>
              <a:off x="3779256" y="4209061"/>
              <a:ext cx="763200" cy="763200"/>
            </a:xfrm>
            <a:prstGeom prst="rect">
              <a:avLst/>
            </a:prstGeom>
            <a:noFill/>
            <a:ln>
              <a:noFill/>
            </a:ln>
          </p:spPr>
        </p:pic>
        <p:pic>
          <p:nvPicPr>
            <p:cNvPr id="486" name="Google Shape;486;p49"/>
            <p:cNvPicPr preferRelativeResize="0"/>
            <p:nvPr/>
          </p:nvPicPr>
          <p:blipFill rotWithShape="1">
            <a:blip r:embed="rId3">
              <a:alphaModFix/>
            </a:blip>
            <a:srcRect b="0" l="0" r="0" t="0"/>
            <a:stretch/>
          </p:blipFill>
          <p:spPr>
            <a:xfrm>
              <a:off x="1936459" y="4210078"/>
              <a:ext cx="763200" cy="763200"/>
            </a:xfrm>
            <a:prstGeom prst="rect">
              <a:avLst/>
            </a:prstGeom>
            <a:noFill/>
            <a:ln>
              <a:noFill/>
            </a:ln>
          </p:spPr>
        </p:pic>
        <p:pic>
          <p:nvPicPr>
            <p:cNvPr id="487" name="Google Shape;487;p49"/>
            <p:cNvPicPr preferRelativeResize="0"/>
            <p:nvPr/>
          </p:nvPicPr>
          <p:blipFill rotWithShape="1">
            <a:blip r:embed="rId3">
              <a:alphaModFix/>
            </a:blip>
            <a:srcRect b="0" l="0" r="0" t="0"/>
            <a:stretch/>
          </p:blipFill>
          <p:spPr>
            <a:xfrm>
              <a:off x="2846195" y="4209061"/>
              <a:ext cx="763200" cy="763200"/>
            </a:xfrm>
            <a:prstGeom prst="rect">
              <a:avLst/>
            </a:prstGeom>
            <a:noFill/>
            <a:ln>
              <a:noFill/>
            </a:ln>
          </p:spPr>
        </p:pic>
      </p:grpSp>
      <p:grpSp>
        <p:nvGrpSpPr>
          <p:cNvPr id="488" name="Google Shape;488;p49"/>
          <p:cNvGrpSpPr/>
          <p:nvPr/>
        </p:nvGrpSpPr>
        <p:grpSpPr>
          <a:xfrm>
            <a:off x="7114946" y="4209061"/>
            <a:ext cx="2605997" cy="764217"/>
            <a:chOff x="1936459" y="4209061"/>
            <a:chExt cx="2605997" cy="764217"/>
          </a:xfrm>
        </p:grpSpPr>
        <p:pic>
          <p:nvPicPr>
            <p:cNvPr id="489" name="Google Shape;489;p49"/>
            <p:cNvPicPr preferRelativeResize="0"/>
            <p:nvPr/>
          </p:nvPicPr>
          <p:blipFill rotWithShape="1">
            <a:blip r:embed="rId3">
              <a:alphaModFix/>
            </a:blip>
            <a:srcRect b="0" l="0" r="0" t="0"/>
            <a:stretch/>
          </p:blipFill>
          <p:spPr>
            <a:xfrm>
              <a:off x="3779256" y="4209061"/>
              <a:ext cx="763200" cy="763200"/>
            </a:xfrm>
            <a:prstGeom prst="rect">
              <a:avLst/>
            </a:prstGeom>
            <a:gradFill>
              <a:gsLst>
                <a:gs pos="0">
                  <a:srgbClr val="FFC69D"/>
                </a:gs>
                <a:gs pos="50000">
                  <a:srgbClr val="FFBC8E"/>
                </a:gs>
                <a:gs pos="100000">
                  <a:srgbClr val="FFB379"/>
                </a:gs>
              </a:gsLst>
              <a:lin ang="5400012" scaled="0"/>
            </a:gradFill>
            <a:ln cap="flat" cmpd="sng" w="9525">
              <a:solidFill>
                <a:schemeClr val="accent6"/>
              </a:solidFill>
              <a:prstDash val="solid"/>
              <a:miter lim="800000"/>
              <a:headEnd len="sm" w="sm" type="none"/>
              <a:tailEnd len="sm" w="sm" type="none"/>
            </a:ln>
          </p:spPr>
        </p:pic>
        <p:pic>
          <p:nvPicPr>
            <p:cNvPr id="490" name="Google Shape;490;p49"/>
            <p:cNvPicPr preferRelativeResize="0"/>
            <p:nvPr/>
          </p:nvPicPr>
          <p:blipFill rotWithShape="1">
            <a:blip r:embed="rId3">
              <a:alphaModFix/>
            </a:blip>
            <a:srcRect b="0" l="0" r="0" t="0"/>
            <a:stretch/>
          </p:blipFill>
          <p:spPr>
            <a:xfrm>
              <a:off x="1936459" y="4210078"/>
              <a:ext cx="763200" cy="763200"/>
            </a:xfrm>
            <a:prstGeom prst="rect">
              <a:avLst/>
            </a:prstGeom>
            <a:gradFill>
              <a:gsLst>
                <a:gs pos="0">
                  <a:srgbClr val="FFC69D"/>
                </a:gs>
                <a:gs pos="50000">
                  <a:srgbClr val="FFBC8E"/>
                </a:gs>
                <a:gs pos="100000">
                  <a:srgbClr val="FFB379"/>
                </a:gs>
              </a:gsLst>
              <a:lin ang="5400012" scaled="0"/>
            </a:gradFill>
            <a:ln cap="flat" cmpd="sng" w="9525">
              <a:solidFill>
                <a:schemeClr val="accent6"/>
              </a:solidFill>
              <a:prstDash val="solid"/>
              <a:miter lim="800000"/>
              <a:headEnd len="sm" w="sm" type="none"/>
              <a:tailEnd len="sm" w="sm" type="none"/>
            </a:ln>
          </p:spPr>
        </p:pic>
        <p:pic>
          <p:nvPicPr>
            <p:cNvPr id="491" name="Google Shape;491;p49"/>
            <p:cNvPicPr preferRelativeResize="0"/>
            <p:nvPr/>
          </p:nvPicPr>
          <p:blipFill rotWithShape="1">
            <a:blip r:embed="rId3">
              <a:alphaModFix/>
            </a:blip>
            <a:srcRect b="0" l="0" r="0" t="0"/>
            <a:stretch/>
          </p:blipFill>
          <p:spPr>
            <a:xfrm>
              <a:off x="2846195" y="4209061"/>
              <a:ext cx="763200" cy="763200"/>
            </a:xfrm>
            <a:prstGeom prst="rect">
              <a:avLst/>
            </a:prstGeom>
            <a:gradFill>
              <a:gsLst>
                <a:gs pos="0">
                  <a:srgbClr val="FFC69D"/>
                </a:gs>
                <a:gs pos="50000">
                  <a:srgbClr val="FFBC8E"/>
                </a:gs>
                <a:gs pos="100000">
                  <a:srgbClr val="FFB379"/>
                </a:gs>
              </a:gsLst>
              <a:lin ang="5400012" scaled="0"/>
            </a:gradFill>
            <a:ln cap="flat" cmpd="sng" w="9525">
              <a:solidFill>
                <a:schemeClr val="accent6"/>
              </a:solidFill>
              <a:prstDash val="solid"/>
              <a:miter lim="800000"/>
              <a:headEnd len="sm" w="sm" type="none"/>
              <a:tailEnd len="sm" w="sm" type="none"/>
            </a:ln>
          </p:spPr>
        </p:pic>
      </p:grpSp>
      <p:sp>
        <p:nvSpPr>
          <p:cNvPr id="492" name="Google Shape;492;p49"/>
          <p:cNvSpPr/>
          <p:nvPr/>
        </p:nvSpPr>
        <p:spPr>
          <a:xfrm rot="-5400000">
            <a:off x="3006254" y="3116359"/>
            <a:ext cx="363900" cy="1241100"/>
          </a:xfrm>
          <a:prstGeom prst="rightBrace">
            <a:avLst>
              <a:gd fmla="val 8333" name="adj1"/>
              <a:gd fmla="val 50397"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93" name="Google Shape;493;p49"/>
          <p:cNvSpPr txBox="1"/>
          <p:nvPr/>
        </p:nvSpPr>
        <p:spPr>
          <a:xfrm>
            <a:off x="2525663" y="3244401"/>
            <a:ext cx="1631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Minimum Size</a:t>
            </a:r>
            <a:endParaRPr/>
          </a:p>
        </p:txBody>
      </p:sp>
      <p:sp>
        <p:nvSpPr>
          <p:cNvPr id="494" name="Google Shape;494;p49"/>
          <p:cNvSpPr/>
          <p:nvPr/>
        </p:nvSpPr>
        <p:spPr>
          <a:xfrm rot="-5400000">
            <a:off x="3544004" y="1666670"/>
            <a:ext cx="363900" cy="2316600"/>
          </a:xfrm>
          <a:prstGeom prst="rightBrace">
            <a:avLst>
              <a:gd fmla="val 8333" name="adj1"/>
              <a:gd fmla="val 50397"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95" name="Google Shape;495;p49"/>
          <p:cNvSpPr txBox="1"/>
          <p:nvPr/>
        </p:nvSpPr>
        <p:spPr>
          <a:xfrm>
            <a:off x="2301643" y="2304469"/>
            <a:ext cx="2988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Actual Size / Desired Capacity</a:t>
            </a:r>
            <a:endParaRPr/>
          </a:p>
        </p:txBody>
      </p:sp>
      <p:sp>
        <p:nvSpPr>
          <p:cNvPr id="496" name="Google Shape;496;p49"/>
          <p:cNvSpPr/>
          <p:nvPr/>
        </p:nvSpPr>
        <p:spPr>
          <a:xfrm rot="-5400000">
            <a:off x="5962304" y="-1890404"/>
            <a:ext cx="363900" cy="7153200"/>
          </a:xfrm>
          <a:prstGeom prst="rightBrace">
            <a:avLst>
              <a:gd fmla="val 8333" name="adj1"/>
              <a:gd fmla="val 50397"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97" name="Google Shape;497;p49"/>
          <p:cNvSpPr txBox="1"/>
          <p:nvPr/>
        </p:nvSpPr>
        <p:spPr>
          <a:xfrm>
            <a:off x="5328647" y="1165695"/>
            <a:ext cx="1631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Maximum Size</a:t>
            </a:r>
            <a:endParaRPr/>
          </a:p>
        </p:txBody>
      </p:sp>
      <p:sp>
        <p:nvSpPr>
          <p:cNvPr id="498" name="Google Shape;498;p49"/>
          <p:cNvSpPr/>
          <p:nvPr/>
        </p:nvSpPr>
        <p:spPr>
          <a:xfrm rot="-5400000">
            <a:off x="8283950" y="1686878"/>
            <a:ext cx="363900" cy="2316600"/>
          </a:xfrm>
          <a:prstGeom prst="rightBrace">
            <a:avLst>
              <a:gd fmla="val 8333" name="adj1"/>
              <a:gd fmla="val 50397"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99" name="Google Shape;499;p49"/>
          <p:cNvSpPr txBox="1"/>
          <p:nvPr/>
        </p:nvSpPr>
        <p:spPr>
          <a:xfrm>
            <a:off x="7307600" y="2324975"/>
            <a:ext cx="2316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Scale Out As Needed</a:t>
            </a:r>
            <a:endParaRPr/>
          </a:p>
        </p:txBody>
      </p:sp>
      <p:sp>
        <p:nvSpPr>
          <p:cNvPr id="500" name="Google Shape;500;p49"/>
          <p:cNvSpPr txBox="1"/>
          <p:nvPr/>
        </p:nvSpPr>
        <p:spPr>
          <a:xfrm>
            <a:off x="539496" y="103867"/>
            <a:ext cx="105156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Twentieth Century"/>
              <a:buNone/>
            </a:pPr>
            <a:r>
              <a:rPr lang="en-US" sz="4400">
                <a:solidFill>
                  <a:schemeClr val="dk1"/>
                </a:solidFill>
                <a:latin typeface="Twentieth Century"/>
                <a:ea typeface="Twentieth Century"/>
                <a:cs typeface="Twentieth Century"/>
                <a:sym typeface="Twentieth Century"/>
              </a:rPr>
              <a:t>Auto Scaling Group in AWS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ASG Attributes in AWS</a:t>
            </a:r>
            <a:endParaRPr/>
          </a:p>
        </p:txBody>
      </p:sp>
      <p:sp>
        <p:nvSpPr>
          <p:cNvPr id="506" name="Google Shape;506;p50"/>
          <p:cNvSpPr txBox="1"/>
          <p:nvPr>
            <p:ph idx="1" type="body"/>
          </p:nvPr>
        </p:nvSpPr>
        <p:spPr>
          <a:xfrm>
            <a:off x="1179576" y="1506896"/>
            <a:ext cx="9829800" cy="4184700"/>
          </a:xfrm>
          <a:prstGeom prst="rect">
            <a:avLst/>
          </a:prstGeom>
          <a:noFill/>
          <a:ln>
            <a:noFill/>
          </a:ln>
        </p:spPr>
        <p:txBody>
          <a:bodyPr anchorCtr="0" anchor="t" bIns="45700" lIns="91425" spcFirstLastPara="1" rIns="91425" wrap="square" tIns="45700">
            <a:normAutofit lnSpcReduction="20000"/>
          </a:bodyPr>
          <a:lstStyle/>
          <a:p>
            <a:pPr indent="-243840" lvl="0" marL="228600" rtl="0" algn="l">
              <a:lnSpc>
                <a:spcPct val="90000"/>
              </a:lnSpc>
              <a:spcBef>
                <a:spcPts val="0"/>
              </a:spcBef>
              <a:spcAft>
                <a:spcPts val="0"/>
              </a:spcAft>
              <a:buClr>
                <a:schemeClr val="dk1"/>
              </a:buClr>
              <a:buSzPts val="3200"/>
              <a:buChar char="•"/>
            </a:pPr>
            <a:r>
              <a:rPr lang="en-US" sz="3200"/>
              <a:t>A launch configuration</a:t>
            </a:r>
            <a:endParaRPr/>
          </a:p>
          <a:p>
            <a:pPr indent="-241934" lvl="1" marL="685800" rtl="0" algn="l">
              <a:lnSpc>
                <a:spcPct val="90000"/>
              </a:lnSpc>
              <a:spcBef>
                <a:spcPts val="500"/>
              </a:spcBef>
              <a:spcAft>
                <a:spcPts val="0"/>
              </a:spcAft>
              <a:buClr>
                <a:schemeClr val="dk1"/>
              </a:buClr>
              <a:buSzPts val="2800"/>
              <a:buChar char="•"/>
            </a:pPr>
            <a:r>
              <a:rPr lang="en-US" sz="2800"/>
              <a:t>AMI + Instance Type</a:t>
            </a:r>
            <a:endParaRPr/>
          </a:p>
          <a:p>
            <a:pPr indent="-241934" lvl="1" marL="685800" rtl="0" algn="l">
              <a:lnSpc>
                <a:spcPct val="90000"/>
              </a:lnSpc>
              <a:spcBef>
                <a:spcPts val="500"/>
              </a:spcBef>
              <a:spcAft>
                <a:spcPts val="0"/>
              </a:spcAft>
              <a:buClr>
                <a:schemeClr val="dk1"/>
              </a:buClr>
              <a:buSzPts val="2800"/>
              <a:buChar char="•"/>
            </a:pPr>
            <a:r>
              <a:rPr lang="en-US" sz="2800"/>
              <a:t>EC2 User Data</a:t>
            </a:r>
            <a:endParaRPr/>
          </a:p>
          <a:p>
            <a:pPr indent="-241934" lvl="1" marL="685800" rtl="0" algn="l">
              <a:lnSpc>
                <a:spcPct val="90000"/>
              </a:lnSpc>
              <a:spcBef>
                <a:spcPts val="500"/>
              </a:spcBef>
              <a:spcAft>
                <a:spcPts val="0"/>
              </a:spcAft>
              <a:buClr>
                <a:schemeClr val="dk1"/>
              </a:buClr>
              <a:buSzPts val="2800"/>
              <a:buChar char="•"/>
            </a:pPr>
            <a:r>
              <a:rPr lang="en-US" sz="2800"/>
              <a:t>EBS Volumes</a:t>
            </a:r>
            <a:endParaRPr/>
          </a:p>
          <a:p>
            <a:pPr indent="-241934" lvl="1" marL="685800" rtl="0" algn="l">
              <a:lnSpc>
                <a:spcPct val="90000"/>
              </a:lnSpc>
              <a:spcBef>
                <a:spcPts val="500"/>
              </a:spcBef>
              <a:spcAft>
                <a:spcPts val="0"/>
              </a:spcAft>
              <a:buClr>
                <a:schemeClr val="dk1"/>
              </a:buClr>
              <a:buSzPts val="2800"/>
              <a:buChar char="•"/>
            </a:pPr>
            <a:r>
              <a:rPr lang="en-US" sz="2800"/>
              <a:t>Security Groups</a:t>
            </a:r>
            <a:endParaRPr/>
          </a:p>
          <a:p>
            <a:pPr indent="-241934" lvl="1" marL="685800" rtl="0" algn="l">
              <a:lnSpc>
                <a:spcPct val="90000"/>
              </a:lnSpc>
              <a:spcBef>
                <a:spcPts val="500"/>
              </a:spcBef>
              <a:spcAft>
                <a:spcPts val="0"/>
              </a:spcAft>
              <a:buClr>
                <a:schemeClr val="dk1"/>
              </a:buClr>
              <a:buSzPts val="2800"/>
              <a:buChar char="•"/>
            </a:pPr>
            <a:r>
              <a:rPr lang="en-US" sz="2800"/>
              <a:t>SSH Key Pair</a:t>
            </a:r>
            <a:endParaRPr/>
          </a:p>
          <a:p>
            <a:pPr indent="-243840" lvl="0" marL="228600" rtl="0" algn="l">
              <a:lnSpc>
                <a:spcPct val="90000"/>
              </a:lnSpc>
              <a:spcBef>
                <a:spcPts val="1000"/>
              </a:spcBef>
              <a:spcAft>
                <a:spcPts val="0"/>
              </a:spcAft>
              <a:buClr>
                <a:schemeClr val="dk1"/>
              </a:buClr>
              <a:buSzPts val="3200"/>
              <a:buChar char="•"/>
            </a:pPr>
            <a:r>
              <a:rPr lang="en-US" sz="3200"/>
              <a:t>Min / Max Size / Initial Capacity</a:t>
            </a:r>
            <a:endParaRPr/>
          </a:p>
          <a:p>
            <a:pPr indent="-243840" lvl="0" marL="228600" rtl="0" algn="l">
              <a:lnSpc>
                <a:spcPct val="90000"/>
              </a:lnSpc>
              <a:spcBef>
                <a:spcPts val="1000"/>
              </a:spcBef>
              <a:spcAft>
                <a:spcPts val="0"/>
              </a:spcAft>
              <a:buClr>
                <a:schemeClr val="dk1"/>
              </a:buClr>
              <a:buSzPts val="3200"/>
              <a:buChar char="•"/>
            </a:pPr>
            <a:r>
              <a:rPr lang="en-US" sz="3200"/>
              <a:t>Network + Subnets Information</a:t>
            </a:r>
            <a:endParaRPr/>
          </a:p>
          <a:p>
            <a:pPr indent="-243840" lvl="0" marL="228600" rtl="0" algn="l">
              <a:lnSpc>
                <a:spcPct val="90000"/>
              </a:lnSpc>
              <a:spcBef>
                <a:spcPts val="1000"/>
              </a:spcBef>
              <a:spcAft>
                <a:spcPts val="0"/>
              </a:spcAft>
              <a:buClr>
                <a:schemeClr val="dk1"/>
              </a:buClr>
              <a:buSzPts val="3200"/>
              <a:buChar char="•"/>
            </a:pPr>
            <a:r>
              <a:rPr lang="en-US" sz="3200"/>
              <a:t>Load Balancer Information</a:t>
            </a:r>
            <a:endParaRPr/>
          </a:p>
          <a:p>
            <a:pPr indent="-243840" lvl="0" marL="228600" rtl="0" algn="l">
              <a:lnSpc>
                <a:spcPct val="90000"/>
              </a:lnSpc>
              <a:spcBef>
                <a:spcPts val="1000"/>
              </a:spcBef>
              <a:spcAft>
                <a:spcPts val="0"/>
              </a:spcAft>
              <a:buClr>
                <a:schemeClr val="dk1"/>
              </a:buClr>
              <a:buSzPts val="3200"/>
              <a:buChar char="•"/>
            </a:pPr>
            <a:r>
              <a:rPr lang="en-US" sz="3200"/>
              <a:t>Scaling Policies</a:t>
            </a:r>
            <a:endParaRPr/>
          </a:p>
        </p:txBody>
      </p:sp>
      <p:sp>
        <p:nvSpPr>
          <p:cNvPr id="507" name="Google Shape;507;p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508" name="Google Shape;508;p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ASG Attributes</a:t>
            </a:r>
            <a:endParaRPr/>
          </a:p>
        </p:txBody>
      </p:sp>
      <p:sp>
        <p:nvSpPr>
          <p:cNvPr id="509" name="Google Shape;509;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50"/>
          <p:cNvSpPr txBox="1"/>
          <p:nvPr/>
        </p:nvSpPr>
        <p:spPr>
          <a:xfrm>
            <a:off x="539496" y="365125"/>
            <a:ext cx="105156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Twentieth Century"/>
              <a:buNone/>
            </a:pPr>
            <a:r>
              <a:t/>
            </a:r>
            <a:endParaRPr sz="4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1"/>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Scaling Plans</a:t>
            </a:r>
            <a:endParaRPr/>
          </a:p>
        </p:txBody>
      </p:sp>
      <p:sp>
        <p:nvSpPr>
          <p:cNvPr id="516" name="Google Shape;516;p51"/>
          <p:cNvSpPr txBox="1"/>
          <p:nvPr>
            <p:ph idx="1" type="body"/>
          </p:nvPr>
        </p:nvSpPr>
        <p:spPr>
          <a:xfrm>
            <a:off x="1179576" y="1911096"/>
            <a:ext cx="10515600" cy="3859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scaling plan is the core component of AWS Auto Scaling. It's where you configure a set of instructions for scaling your resources.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b="1" lang="en-US" u="sng"/>
              <a:t>Manual Scaling:</a:t>
            </a:r>
            <a:r>
              <a:rPr lang="en-US"/>
              <a:t>        Modify via API, Trigger, CLI, AWS Console</a:t>
            </a:r>
            <a:endParaRPr/>
          </a:p>
          <a:p>
            <a:pPr indent="-228600" lvl="0" marL="228600" rtl="0" algn="just">
              <a:lnSpc>
                <a:spcPct val="90000"/>
              </a:lnSpc>
              <a:spcBef>
                <a:spcPts val="1000"/>
              </a:spcBef>
              <a:spcAft>
                <a:spcPts val="0"/>
              </a:spcAft>
              <a:buClr>
                <a:schemeClr val="dk1"/>
              </a:buClr>
              <a:buSzPts val="2800"/>
              <a:buChar char="•"/>
            </a:pPr>
            <a:r>
              <a:rPr b="1" lang="en-US" u="sng"/>
              <a:t>Scheduled Scaling:</a:t>
            </a:r>
            <a:r>
              <a:rPr lang="en-US"/>
              <a:t>   Based in Time Events</a:t>
            </a:r>
            <a:endParaRPr/>
          </a:p>
          <a:p>
            <a:pPr indent="-228600" lvl="0" marL="228600" rtl="0" algn="just">
              <a:lnSpc>
                <a:spcPct val="90000"/>
              </a:lnSpc>
              <a:spcBef>
                <a:spcPts val="1000"/>
              </a:spcBef>
              <a:spcAft>
                <a:spcPts val="0"/>
              </a:spcAft>
              <a:buClr>
                <a:schemeClr val="dk1"/>
              </a:buClr>
              <a:buSzPts val="2800"/>
              <a:buChar char="•"/>
            </a:pPr>
            <a:r>
              <a:rPr b="1" lang="en-US" u="sng"/>
              <a:t>Dynamic Scaling:</a:t>
            </a:r>
            <a:r>
              <a:rPr lang="en-US"/>
              <a:t>      Scale on AWS CloudWatch Metrics</a:t>
            </a:r>
            <a:endParaRPr/>
          </a:p>
        </p:txBody>
      </p:sp>
      <p:sp>
        <p:nvSpPr>
          <p:cNvPr id="517" name="Google Shape;517;p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18" name="Google Shape;518;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How scaling plans work</a:t>
            </a:r>
            <a:endParaRPr/>
          </a:p>
        </p:txBody>
      </p:sp>
      <p:sp>
        <p:nvSpPr>
          <p:cNvPr id="524" name="Google Shape;524;p52"/>
          <p:cNvSpPr txBox="1"/>
          <p:nvPr>
            <p:ph idx="1" type="body"/>
          </p:nvPr>
        </p:nvSpPr>
        <p:spPr>
          <a:xfrm>
            <a:off x="1179576" y="1911096"/>
            <a:ext cx="9829800" cy="385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If </a:t>
            </a:r>
            <a:r>
              <a:rPr i="1" lang="en-US"/>
              <a:t>one</a:t>
            </a:r>
            <a:r>
              <a:rPr lang="en-US"/>
              <a:t> works with AWS CloudFormation or add tags to scalable resources, </a:t>
            </a:r>
            <a:r>
              <a:rPr i="1" lang="en-US"/>
              <a:t>one</a:t>
            </a:r>
            <a:r>
              <a:rPr lang="en-US"/>
              <a:t> can set up scaling plans for different sets of resources, per application.</a:t>
            </a:r>
            <a:endParaRPr/>
          </a:p>
          <a:p>
            <a:pPr indent="-228600" lvl="0" marL="228600" rtl="0" algn="just">
              <a:lnSpc>
                <a:spcPct val="90000"/>
              </a:lnSpc>
              <a:spcBef>
                <a:spcPts val="1000"/>
              </a:spcBef>
              <a:spcAft>
                <a:spcPts val="0"/>
              </a:spcAft>
              <a:buClr>
                <a:schemeClr val="dk1"/>
              </a:buClr>
              <a:buSzPts val="2800"/>
              <a:buChar char="•"/>
            </a:pPr>
            <a:r>
              <a:rPr lang="en-US"/>
              <a:t>AWS Auto Scaling provides recommendations for scaling strategies customized to each resource. </a:t>
            </a:r>
            <a:endParaRPr/>
          </a:p>
          <a:p>
            <a:pPr indent="-228600" lvl="0" marL="228600" rtl="0" algn="just">
              <a:lnSpc>
                <a:spcPct val="90000"/>
              </a:lnSpc>
              <a:spcBef>
                <a:spcPts val="1000"/>
              </a:spcBef>
              <a:spcAft>
                <a:spcPts val="0"/>
              </a:spcAft>
              <a:buClr>
                <a:schemeClr val="dk1"/>
              </a:buClr>
              <a:buSzPts val="2800"/>
              <a:buChar char="•"/>
            </a:pPr>
            <a:r>
              <a:rPr lang="en-US"/>
              <a:t>After creating your scaling plan, AWS Auto Scaling combines dynamic scaling and predictive scaling methods together to support your </a:t>
            </a:r>
            <a:r>
              <a:rPr lang="en-US" u="sng"/>
              <a:t>scaling strategy.</a:t>
            </a:r>
            <a:endParaRPr u="sng"/>
          </a:p>
        </p:txBody>
      </p:sp>
      <p:sp>
        <p:nvSpPr>
          <p:cNvPr id="525" name="Google Shape;525;p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26" name="Google Shape;526;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3"/>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What is a scaling strategy?</a:t>
            </a:r>
            <a:endParaRPr/>
          </a:p>
        </p:txBody>
      </p:sp>
      <p:sp>
        <p:nvSpPr>
          <p:cNvPr id="532" name="Google Shape;532;p53"/>
          <p:cNvSpPr txBox="1"/>
          <p:nvPr>
            <p:ph idx="1" type="body"/>
          </p:nvPr>
        </p:nvSpPr>
        <p:spPr>
          <a:xfrm>
            <a:off x="1179576" y="1911096"/>
            <a:ext cx="9829800" cy="3859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scaling strategy tells AWS Auto Scaling how to optimize the utilization of resources in your scaling plan. </a:t>
            </a:r>
            <a:endParaRPr/>
          </a:p>
          <a:p>
            <a:pPr indent="-228600" lvl="0" marL="228600" rtl="0" algn="just">
              <a:lnSpc>
                <a:spcPct val="90000"/>
              </a:lnSpc>
              <a:spcBef>
                <a:spcPts val="1000"/>
              </a:spcBef>
              <a:spcAft>
                <a:spcPts val="0"/>
              </a:spcAft>
              <a:buClr>
                <a:schemeClr val="dk1"/>
              </a:buClr>
              <a:buSzPts val="2800"/>
              <a:buChar char="•"/>
            </a:pPr>
            <a:r>
              <a:rPr i="1" lang="en-US"/>
              <a:t>One</a:t>
            </a:r>
            <a:r>
              <a:rPr lang="en-US"/>
              <a:t> can optimize for availability, for cost, or a balance of both. Alternatively, you can also create your own custom strategy, per the metrics and thresholds you define. </a:t>
            </a:r>
            <a:endParaRPr/>
          </a:p>
          <a:p>
            <a:pPr indent="-228600" lvl="0" marL="228600" rtl="0" algn="just">
              <a:lnSpc>
                <a:spcPct val="90000"/>
              </a:lnSpc>
              <a:spcBef>
                <a:spcPts val="1000"/>
              </a:spcBef>
              <a:spcAft>
                <a:spcPts val="0"/>
              </a:spcAft>
              <a:buClr>
                <a:schemeClr val="dk1"/>
              </a:buClr>
              <a:buSzPts val="2800"/>
              <a:buChar char="•"/>
            </a:pPr>
            <a:r>
              <a:rPr i="1" lang="en-US"/>
              <a:t>One</a:t>
            </a:r>
            <a:r>
              <a:rPr lang="en-US"/>
              <a:t> can set separate strategies for each resource or resource type.</a:t>
            </a:r>
            <a:endParaRPr/>
          </a:p>
        </p:txBody>
      </p:sp>
      <p:sp>
        <p:nvSpPr>
          <p:cNvPr id="533" name="Google Shape;533;p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34" name="Google Shape;534;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535" name="Google Shape;535;p53"/>
          <p:cNvPicPr preferRelativeResize="0"/>
          <p:nvPr/>
        </p:nvPicPr>
        <p:blipFill rotWithShape="1">
          <a:blip r:embed="rId3">
            <a:alphaModFix/>
          </a:blip>
          <a:srcRect b="0" l="0" r="0" t="0"/>
          <a:stretch/>
        </p:blipFill>
        <p:spPr>
          <a:xfrm>
            <a:off x="3383933" y="5061857"/>
            <a:ext cx="5421086" cy="10017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3319272" y="1380744"/>
            <a:ext cx="5559600"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Twentieth Century"/>
              <a:buNone/>
            </a:pPr>
            <a:r>
              <a:rPr lang="en-US" sz="5400"/>
              <a:t>LOAD BALANCING</a:t>
            </a:r>
            <a:endParaRPr/>
          </a:p>
        </p:txBody>
      </p:sp>
      <p:sp>
        <p:nvSpPr>
          <p:cNvPr id="323" name="Google Shape;323;p36"/>
          <p:cNvSpPr txBox="1"/>
          <p:nvPr>
            <p:ph idx="4294967295" type="dt"/>
          </p:nvPr>
        </p:nvSpPr>
        <p:spPr>
          <a:xfrm>
            <a:off x="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a:t>
            </a:r>
            <a:r>
              <a:rPr lang="en-US">
                <a:solidFill>
                  <a:srgbClr val="888888"/>
                </a:solidFill>
              </a:rPr>
              <a:t>/</a:t>
            </a:r>
            <a:r>
              <a:rPr lang="en-US"/>
              <a:t>11</a:t>
            </a:r>
            <a:r>
              <a:rPr lang="en-US">
                <a:solidFill>
                  <a:srgbClr val="888888"/>
                </a:solidFill>
              </a:rPr>
              <a:t>/20</a:t>
            </a:r>
            <a:r>
              <a:rPr lang="en-US"/>
              <a:t>21</a:t>
            </a:r>
            <a:endParaRPr>
              <a:solidFill>
                <a:srgbClr val="888888"/>
              </a:solidFill>
            </a:endParaRPr>
          </a:p>
        </p:txBody>
      </p:sp>
      <p:sp>
        <p:nvSpPr>
          <p:cNvPr id="324" name="Google Shape;324;p36"/>
          <p:cNvSpPr txBox="1"/>
          <p:nvPr>
            <p:ph idx="4294967295" type="sldNum"/>
          </p:nvPr>
        </p:nvSpPr>
        <p:spPr>
          <a:xfrm>
            <a:off x="9448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4"/>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Dynamic and Predictive scaling?</a:t>
            </a:r>
            <a:endParaRPr/>
          </a:p>
        </p:txBody>
      </p:sp>
      <p:sp>
        <p:nvSpPr>
          <p:cNvPr id="541" name="Google Shape;541;p54"/>
          <p:cNvSpPr txBox="1"/>
          <p:nvPr>
            <p:ph idx="1" type="body"/>
          </p:nvPr>
        </p:nvSpPr>
        <p:spPr>
          <a:xfrm>
            <a:off x="1179576" y="1911096"/>
            <a:ext cx="9829800" cy="38598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Dynamic scaling is a feature of auto scaling. That allows you to automatically scale the capacity of your group in response to changing demand. So we can configure scaling policies that track a specific metric. For example, CPU utilization.</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Predictive scaling uses machine learning to analyze each resource's historical workload and regularly forecasts the future load for the next two days. This is similar to how weather forecasts work. </a:t>
            </a:r>
            <a:endParaRPr/>
          </a:p>
        </p:txBody>
      </p:sp>
      <p:sp>
        <p:nvSpPr>
          <p:cNvPr id="542" name="Google Shape;542;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43" name="Google Shape;543;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ph idx="1" type="body"/>
          </p:nvPr>
        </p:nvSpPr>
        <p:spPr>
          <a:xfrm>
            <a:off x="1181100" y="653003"/>
            <a:ext cx="9829800" cy="3859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For example, you can configure your scaling plan to keep the number of tasks that your ECS service runs at 75 percent of CPU. </a:t>
            </a:r>
            <a:endParaRPr/>
          </a:p>
          <a:p>
            <a:pPr indent="-228600" lvl="0" marL="228600" rtl="0" algn="just">
              <a:lnSpc>
                <a:spcPct val="90000"/>
              </a:lnSpc>
              <a:spcBef>
                <a:spcPts val="1000"/>
              </a:spcBef>
              <a:spcAft>
                <a:spcPts val="0"/>
              </a:spcAft>
              <a:buClr>
                <a:schemeClr val="dk1"/>
              </a:buClr>
              <a:buSzPts val="2800"/>
              <a:buChar char="•"/>
            </a:pPr>
            <a:r>
              <a:rPr lang="en-US"/>
              <a:t>When the CPU utilization of your service rises above 75 percent (meaning that more than 75 percent of the CPU that is reserved for the service is being used), this triggers your scaling policy to add another task to your service to help out with the increased load.</a:t>
            </a:r>
            <a:endParaRPr/>
          </a:p>
        </p:txBody>
      </p:sp>
      <p:sp>
        <p:nvSpPr>
          <p:cNvPr id="549" name="Google Shape;549;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50" name="Google Shape;550;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Dynamic scaling</a:t>
            </a:r>
            <a:endParaRPr/>
          </a:p>
        </p:txBody>
      </p:sp>
      <p:sp>
        <p:nvSpPr>
          <p:cNvPr id="551" name="Google Shape;551;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552" name="Google Shape;552;p55"/>
          <p:cNvPicPr preferRelativeResize="0"/>
          <p:nvPr/>
        </p:nvPicPr>
        <p:blipFill rotWithShape="1">
          <a:blip r:embed="rId3">
            <a:alphaModFix/>
          </a:blip>
          <a:srcRect b="0" l="0" r="0" t="0"/>
          <a:stretch/>
        </p:blipFill>
        <p:spPr>
          <a:xfrm>
            <a:off x="3581400" y="3961278"/>
            <a:ext cx="5090432" cy="23950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6"/>
          <p:cNvSpPr txBox="1"/>
          <p:nvPr>
            <p:ph idx="1" type="body"/>
          </p:nvPr>
        </p:nvSpPr>
        <p:spPr>
          <a:xfrm>
            <a:off x="1181100" y="425195"/>
            <a:ext cx="9829800" cy="3859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For example, you can enable predictive scaling and configure your scaling strategy to keep the average CPU utilization of your Auto Scaling group at 50 percent. </a:t>
            </a:r>
            <a:endParaRPr/>
          </a:p>
          <a:p>
            <a:pPr indent="-228600" lvl="0" marL="228600" rtl="0" algn="l">
              <a:lnSpc>
                <a:spcPct val="90000"/>
              </a:lnSpc>
              <a:spcBef>
                <a:spcPts val="1000"/>
              </a:spcBef>
              <a:spcAft>
                <a:spcPts val="0"/>
              </a:spcAft>
              <a:buClr>
                <a:schemeClr val="dk1"/>
              </a:buClr>
              <a:buSzPct val="100000"/>
              <a:buChar char="•"/>
            </a:pPr>
            <a:r>
              <a:rPr lang="en-US"/>
              <a:t>Your forecast calls for traffic spikes to occur every day at 8 o'clock in the morning. </a:t>
            </a:r>
            <a:endParaRPr/>
          </a:p>
          <a:p>
            <a:pPr indent="-228600" lvl="0" marL="228600" rtl="0" algn="l">
              <a:lnSpc>
                <a:spcPct val="90000"/>
              </a:lnSpc>
              <a:spcBef>
                <a:spcPts val="1000"/>
              </a:spcBef>
              <a:spcAft>
                <a:spcPts val="0"/>
              </a:spcAft>
              <a:buClr>
                <a:schemeClr val="dk1"/>
              </a:buClr>
              <a:buSzPct val="100000"/>
              <a:buChar char="•"/>
            </a:pPr>
            <a:r>
              <a:rPr lang="en-US"/>
              <a:t>Your scaling plan creates the future scheduled scaling actions to make sure that your Auto Scaling group is ready to handle that traffic ahead of time. </a:t>
            </a:r>
            <a:endParaRPr/>
          </a:p>
          <a:p>
            <a:pPr indent="-228600" lvl="0" marL="228600" rtl="0" algn="l">
              <a:lnSpc>
                <a:spcPct val="90000"/>
              </a:lnSpc>
              <a:spcBef>
                <a:spcPts val="1000"/>
              </a:spcBef>
              <a:spcAft>
                <a:spcPts val="0"/>
              </a:spcAft>
              <a:buClr>
                <a:schemeClr val="dk1"/>
              </a:buClr>
              <a:buSzPct val="100000"/>
              <a:buChar char="•"/>
            </a:pPr>
            <a:r>
              <a:rPr lang="en-US"/>
              <a:t>This helps keep the application performance constant, with the aim of always having the capacity required to maintain resource utilization as close to 50 percent as possible at all times.</a:t>
            </a:r>
            <a:endParaRPr/>
          </a:p>
        </p:txBody>
      </p:sp>
      <p:sp>
        <p:nvSpPr>
          <p:cNvPr id="558" name="Google Shape;558;p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59" name="Google Shape;559;p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Predictive scaling</a:t>
            </a:r>
            <a:endParaRPr/>
          </a:p>
        </p:txBody>
      </p:sp>
      <p:sp>
        <p:nvSpPr>
          <p:cNvPr id="560" name="Google Shape;560;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561" name="Google Shape;561;p56"/>
          <p:cNvPicPr preferRelativeResize="0"/>
          <p:nvPr/>
        </p:nvPicPr>
        <p:blipFill rotWithShape="1">
          <a:blip r:embed="rId3">
            <a:alphaModFix/>
          </a:blip>
          <a:srcRect b="0" l="0" r="0" t="0"/>
          <a:stretch/>
        </p:blipFill>
        <p:spPr>
          <a:xfrm>
            <a:off x="2971800" y="4284937"/>
            <a:ext cx="6019800" cy="23950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Conclusion</a:t>
            </a:r>
            <a:endParaRPr/>
          </a:p>
        </p:txBody>
      </p:sp>
      <p:sp>
        <p:nvSpPr>
          <p:cNvPr id="567" name="Google Shape;567;p57"/>
          <p:cNvSpPr txBox="1"/>
          <p:nvPr>
            <p:ph idx="1" type="body"/>
          </p:nvPr>
        </p:nvSpPr>
        <p:spPr>
          <a:xfrm>
            <a:off x="1181100" y="1690688"/>
            <a:ext cx="9829800" cy="38598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1000"/>
              </a:spcBef>
              <a:spcAft>
                <a:spcPts val="0"/>
              </a:spcAft>
              <a:buClr>
                <a:schemeClr val="dk1"/>
              </a:buClr>
              <a:buSzPts val="2600"/>
              <a:buChar char="•"/>
            </a:pPr>
            <a:r>
              <a:rPr lang="en-US" sz="2600"/>
              <a:t>Load Balancer allows</a:t>
            </a:r>
            <a:endParaRPr/>
          </a:p>
          <a:p>
            <a:pPr indent="-228600" lvl="1" marL="685800" rtl="0" algn="just">
              <a:lnSpc>
                <a:spcPct val="90000"/>
              </a:lnSpc>
              <a:spcBef>
                <a:spcPts val="500"/>
              </a:spcBef>
              <a:spcAft>
                <a:spcPts val="0"/>
              </a:spcAft>
              <a:buClr>
                <a:schemeClr val="dk1"/>
              </a:buClr>
              <a:buSzPts val="2600"/>
              <a:buChar char="•"/>
            </a:pPr>
            <a:r>
              <a:rPr lang="en-US" sz="2600"/>
              <a:t>to reduce the load on your web servers and optimize traffic</a:t>
            </a:r>
            <a:endParaRPr/>
          </a:p>
          <a:p>
            <a:pPr indent="-228600" lvl="1" marL="685800" rtl="0" algn="just">
              <a:lnSpc>
                <a:spcPct val="90000"/>
              </a:lnSpc>
              <a:spcBef>
                <a:spcPts val="500"/>
              </a:spcBef>
              <a:spcAft>
                <a:spcPts val="0"/>
              </a:spcAft>
              <a:buClr>
                <a:schemeClr val="dk1"/>
              </a:buClr>
              <a:buSzPts val="2600"/>
              <a:buChar char="•"/>
            </a:pPr>
            <a:r>
              <a:rPr lang="en-US" sz="2600"/>
              <a:t>it compress website traffic giving your users a much better experience with your website</a:t>
            </a:r>
            <a:endParaRPr/>
          </a:p>
          <a:p>
            <a:pPr indent="-228600" lvl="0" marL="228600" rtl="0" algn="just">
              <a:lnSpc>
                <a:spcPct val="90000"/>
              </a:lnSpc>
              <a:spcBef>
                <a:spcPts val="1000"/>
              </a:spcBef>
              <a:spcAft>
                <a:spcPts val="0"/>
              </a:spcAft>
              <a:buClr>
                <a:schemeClr val="dk1"/>
              </a:buClr>
              <a:buSzPts val="2600"/>
              <a:buChar char="•"/>
            </a:pPr>
            <a:r>
              <a:rPr lang="en-US" sz="2600"/>
              <a:t>Auto Scaling allows</a:t>
            </a:r>
            <a:endParaRPr/>
          </a:p>
          <a:p>
            <a:pPr indent="-228600" lvl="1" marL="685800" rtl="0" algn="just">
              <a:lnSpc>
                <a:spcPct val="90000"/>
              </a:lnSpc>
              <a:spcBef>
                <a:spcPts val="500"/>
              </a:spcBef>
              <a:spcAft>
                <a:spcPts val="0"/>
              </a:spcAft>
              <a:buClr>
                <a:schemeClr val="dk1"/>
              </a:buClr>
              <a:buSzPts val="2600"/>
              <a:buChar char="•"/>
            </a:pPr>
            <a:r>
              <a:rPr lang="en-US" sz="2600"/>
              <a:t>saving electric costs for companies </a:t>
            </a:r>
            <a:endParaRPr/>
          </a:p>
          <a:p>
            <a:pPr indent="-228600" lvl="1" marL="685800" rtl="0" algn="just">
              <a:lnSpc>
                <a:spcPct val="90000"/>
              </a:lnSpc>
              <a:spcBef>
                <a:spcPts val="500"/>
              </a:spcBef>
              <a:spcAft>
                <a:spcPts val="0"/>
              </a:spcAft>
              <a:buClr>
                <a:schemeClr val="dk1"/>
              </a:buClr>
              <a:buSzPts val="2600"/>
              <a:buChar char="•"/>
            </a:pPr>
            <a:r>
              <a:rPr lang="en-US" sz="2600"/>
              <a:t>it manages their own web server infrastructure. </a:t>
            </a:r>
            <a:endParaRPr/>
          </a:p>
          <a:p>
            <a:pPr indent="-228600" lvl="1" marL="685800" rtl="0" algn="just">
              <a:lnSpc>
                <a:spcPct val="90000"/>
              </a:lnSpc>
              <a:spcBef>
                <a:spcPts val="500"/>
              </a:spcBef>
              <a:spcAft>
                <a:spcPts val="0"/>
              </a:spcAft>
              <a:buClr>
                <a:schemeClr val="dk1"/>
              </a:buClr>
              <a:buSzPts val="2600"/>
              <a:buChar char="•"/>
            </a:pPr>
            <a:r>
              <a:rPr lang="en-US" sz="2600"/>
              <a:t>also saves extra cost of server</a:t>
            </a:r>
            <a:endParaRPr sz="2600"/>
          </a:p>
        </p:txBody>
      </p:sp>
      <p:sp>
        <p:nvSpPr>
          <p:cNvPr id="568" name="Google Shape;568;p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69" name="Google Shape;569;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570" name="Google Shape;570;p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solidFill>
                <a:srgbClr val="88888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8"/>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References</a:t>
            </a:r>
            <a:endParaRPr/>
          </a:p>
        </p:txBody>
      </p:sp>
      <p:sp>
        <p:nvSpPr>
          <p:cNvPr id="576" name="Google Shape;576;p58"/>
          <p:cNvSpPr txBox="1"/>
          <p:nvPr>
            <p:ph idx="1" type="body"/>
          </p:nvPr>
        </p:nvSpPr>
        <p:spPr>
          <a:xfrm>
            <a:off x="1179576" y="1911096"/>
            <a:ext cx="9829800" cy="38598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u="sng">
              <a:solidFill>
                <a:schemeClr val="hlink"/>
              </a:solidFill>
              <a:hlinkClick r:id="rId3"/>
            </a:endParaRPr>
          </a:p>
          <a:p>
            <a:pPr indent="-228600" lvl="0" marL="228600" rtl="0" algn="l">
              <a:lnSpc>
                <a:spcPct val="90000"/>
              </a:lnSpc>
              <a:spcBef>
                <a:spcPts val="1000"/>
              </a:spcBef>
              <a:spcAft>
                <a:spcPts val="0"/>
              </a:spcAft>
              <a:buClr>
                <a:srgbClr val="0070C0"/>
              </a:buClr>
              <a:buSzPts val="2800"/>
              <a:buChar char="•"/>
            </a:pPr>
            <a:r>
              <a:rPr lang="en-US">
                <a:solidFill>
                  <a:srgbClr val="0070C0"/>
                </a:solidFill>
              </a:rPr>
              <a:t>Amazon Web Services Documentation</a:t>
            </a:r>
            <a:endParaRPr/>
          </a:p>
          <a:p>
            <a:pPr indent="-50800" lvl="0" marL="228600" rtl="0" algn="l">
              <a:lnSpc>
                <a:spcPct val="90000"/>
              </a:lnSpc>
              <a:spcBef>
                <a:spcPts val="1000"/>
              </a:spcBef>
              <a:spcAft>
                <a:spcPts val="0"/>
              </a:spcAft>
              <a:buClr>
                <a:schemeClr val="dk1"/>
              </a:buClr>
              <a:buSzPts val="2800"/>
              <a:buNone/>
            </a:pPr>
            <a:r>
              <a:t/>
            </a:r>
            <a:endParaRPr>
              <a:solidFill>
                <a:srgbClr val="0070C0"/>
              </a:solidFill>
            </a:endParaRPr>
          </a:p>
          <a:p>
            <a:pPr indent="-228600" lvl="0" marL="228600" rtl="0" algn="l">
              <a:lnSpc>
                <a:spcPct val="90000"/>
              </a:lnSpc>
              <a:spcBef>
                <a:spcPts val="1000"/>
              </a:spcBef>
              <a:spcAft>
                <a:spcPts val="0"/>
              </a:spcAft>
              <a:buClr>
                <a:srgbClr val="0070C0"/>
              </a:buClr>
              <a:buSzPts val="2800"/>
              <a:buChar char="•"/>
            </a:pPr>
            <a:r>
              <a:rPr lang="en-US" u="sng">
                <a:solidFill>
                  <a:schemeClr val="hlink"/>
                </a:solidFill>
                <a:hlinkClick r:id="rId4"/>
              </a:rPr>
              <a:t>https://aws.amazon.com/elasticloadbalancing/</a:t>
            </a:r>
            <a:endParaRPr>
              <a:solidFill>
                <a:srgbClr val="0070C0"/>
              </a:solidFill>
            </a:endParaRPr>
          </a:p>
          <a:p>
            <a:pPr indent="-50800" lvl="0" marL="228600" rtl="0" algn="l">
              <a:lnSpc>
                <a:spcPct val="90000"/>
              </a:lnSpc>
              <a:spcBef>
                <a:spcPts val="1000"/>
              </a:spcBef>
              <a:spcAft>
                <a:spcPts val="0"/>
              </a:spcAft>
              <a:buClr>
                <a:schemeClr val="dk1"/>
              </a:buClr>
              <a:buSzPts val="2800"/>
              <a:buNone/>
            </a:pPr>
            <a:r>
              <a:t/>
            </a:r>
            <a:endParaRPr>
              <a:solidFill>
                <a:srgbClr val="0070C0"/>
              </a:solidFill>
            </a:endParaRPr>
          </a:p>
          <a:p>
            <a:pPr indent="-228600" lvl="0" marL="228600" rtl="0" algn="l">
              <a:lnSpc>
                <a:spcPct val="90000"/>
              </a:lnSpc>
              <a:spcBef>
                <a:spcPts val="1000"/>
              </a:spcBef>
              <a:spcAft>
                <a:spcPts val="0"/>
              </a:spcAft>
              <a:buClr>
                <a:srgbClr val="0070C0"/>
              </a:buClr>
              <a:buSzPts val="2800"/>
              <a:buChar char="•"/>
            </a:pPr>
            <a:r>
              <a:rPr lang="en-US" u="sng">
                <a:solidFill>
                  <a:schemeClr val="hlink"/>
                </a:solidFill>
                <a:hlinkClick r:id="rId5"/>
              </a:rPr>
              <a:t>https://aws.amazon.com/about-aws/whats-new/2018/01/introducing-aws-auto-scaling/</a:t>
            </a:r>
            <a:endParaRPr>
              <a:solidFill>
                <a:srgbClr val="0070C0"/>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577" name="Google Shape;577;p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78" name="Google Shape;578;p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solidFill>
                <a:srgbClr val="888888"/>
              </a:solidFill>
            </a:endParaRPr>
          </a:p>
        </p:txBody>
      </p:sp>
      <p:sp>
        <p:nvSpPr>
          <p:cNvPr id="579" name="Google Shape;579;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9"/>
          <p:cNvSpPr txBox="1"/>
          <p:nvPr>
            <p:ph type="title"/>
          </p:nvPr>
        </p:nvSpPr>
        <p:spPr>
          <a:xfrm>
            <a:off x="1389888" y="1234440"/>
            <a:ext cx="3237000" cy="406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a:t>Thank You</a:t>
            </a:r>
            <a:endParaRPr/>
          </a:p>
        </p:txBody>
      </p:sp>
      <p:sp>
        <p:nvSpPr>
          <p:cNvPr id="585" name="Google Shape;585;p59"/>
          <p:cNvSpPr txBox="1"/>
          <p:nvPr>
            <p:ph idx="10" type="dt"/>
          </p:nvPr>
        </p:nvSpPr>
        <p:spPr>
          <a:xfrm>
            <a:off x="1682496" y="6356350"/>
            <a:ext cx="1545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586" name="Google Shape;586;p59"/>
          <p:cNvSpPr txBox="1"/>
          <p:nvPr>
            <p:ph idx="12" type="sldNum"/>
          </p:nvPr>
        </p:nvSpPr>
        <p:spPr>
          <a:xfrm>
            <a:off x="10506456" y="6356350"/>
            <a:ext cx="850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What is load balancing?</a:t>
            </a:r>
            <a:endParaRPr/>
          </a:p>
        </p:txBody>
      </p:sp>
      <p:sp>
        <p:nvSpPr>
          <p:cNvPr id="330" name="Google Shape;330;p37"/>
          <p:cNvSpPr txBox="1"/>
          <p:nvPr>
            <p:ph idx="2" type="body"/>
          </p:nvPr>
        </p:nvSpPr>
        <p:spPr>
          <a:xfrm>
            <a:off x="836612" y="1690688"/>
            <a:ext cx="9632700" cy="1738200"/>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2800"/>
              <a:buChar char="•"/>
            </a:pPr>
            <a:r>
              <a:rPr lang="en-US" sz="2800"/>
              <a:t>Load balancers are servers that forward internet traffic to multiple servers (EC2 Instances) downstream.</a:t>
            </a:r>
            <a:endParaRPr sz="2800"/>
          </a:p>
        </p:txBody>
      </p:sp>
      <p:sp>
        <p:nvSpPr>
          <p:cNvPr id="331" name="Google Shape;331;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2</a:t>
            </a:r>
            <a:r>
              <a:rPr lang="en-US">
                <a:latin typeface="Calibri"/>
                <a:ea typeface="Calibri"/>
                <a:cs typeface="Calibri"/>
                <a:sym typeface="Calibri"/>
              </a:rPr>
              <a:t>7</a:t>
            </a:r>
            <a:r>
              <a:rPr b="0" i="0" lang="en-US" sz="1200" u="none" cap="none" strike="noStrike">
                <a:solidFill>
                  <a:srgbClr val="888888"/>
                </a:solidFill>
                <a:latin typeface="Calibri"/>
                <a:ea typeface="Calibri"/>
                <a:cs typeface="Calibri"/>
                <a:sym typeface="Calibri"/>
              </a:rPr>
              <a:t>/1</a:t>
            </a:r>
            <a:r>
              <a:rPr lang="en-US">
                <a:latin typeface="Calibri"/>
                <a:ea typeface="Calibri"/>
                <a:cs typeface="Calibri"/>
                <a:sym typeface="Calibri"/>
              </a:rPr>
              <a:t>1</a:t>
            </a:r>
            <a:r>
              <a:rPr b="0" i="0" lang="en-US" sz="1200" u="none" cap="none" strike="noStrike">
                <a:solidFill>
                  <a:srgbClr val="888888"/>
                </a:solidFill>
                <a:latin typeface="Calibri"/>
                <a:ea typeface="Calibri"/>
                <a:cs typeface="Calibri"/>
                <a:sym typeface="Calibri"/>
              </a:rPr>
              <a:t>/2021</a:t>
            </a:r>
            <a:endParaRPr/>
          </a:p>
        </p:txBody>
      </p:sp>
      <p:sp>
        <p:nvSpPr>
          <p:cNvPr id="332" name="Google Shape;332;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Load Balancing</a:t>
            </a:r>
            <a:endParaRPr/>
          </a:p>
        </p:txBody>
      </p:sp>
      <p:sp>
        <p:nvSpPr>
          <p:cNvPr id="333" name="Google Shape;33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334" name="Google Shape;334;p37"/>
          <p:cNvPicPr preferRelativeResize="0"/>
          <p:nvPr/>
        </p:nvPicPr>
        <p:blipFill rotWithShape="1">
          <a:blip r:embed="rId3">
            <a:alphaModFix/>
          </a:blip>
          <a:srcRect b="0" l="0" r="0" t="0"/>
          <a:stretch/>
        </p:blipFill>
        <p:spPr>
          <a:xfrm>
            <a:off x="9747250" y="3016251"/>
            <a:ext cx="763200" cy="763200"/>
          </a:xfrm>
          <a:prstGeom prst="rect">
            <a:avLst/>
          </a:prstGeom>
          <a:noFill/>
          <a:ln>
            <a:noFill/>
          </a:ln>
        </p:spPr>
      </p:pic>
      <p:pic>
        <p:nvPicPr>
          <p:cNvPr id="335" name="Google Shape;335;p37"/>
          <p:cNvPicPr preferRelativeResize="0"/>
          <p:nvPr/>
        </p:nvPicPr>
        <p:blipFill rotWithShape="1">
          <a:blip r:embed="rId4">
            <a:alphaModFix/>
          </a:blip>
          <a:srcRect b="0" l="0" r="0" t="0"/>
          <a:stretch/>
        </p:blipFill>
        <p:spPr>
          <a:xfrm>
            <a:off x="5715000" y="4151633"/>
            <a:ext cx="762000" cy="762000"/>
          </a:xfrm>
          <a:prstGeom prst="rect">
            <a:avLst/>
          </a:prstGeom>
          <a:noFill/>
          <a:ln>
            <a:noFill/>
          </a:ln>
        </p:spPr>
      </p:pic>
      <p:pic>
        <p:nvPicPr>
          <p:cNvPr id="336" name="Google Shape;336;p37"/>
          <p:cNvPicPr preferRelativeResize="0"/>
          <p:nvPr/>
        </p:nvPicPr>
        <p:blipFill rotWithShape="1">
          <a:blip r:embed="rId5">
            <a:alphaModFix/>
          </a:blip>
          <a:srcRect b="0" l="0" r="0" t="0"/>
          <a:stretch/>
        </p:blipFill>
        <p:spPr>
          <a:xfrm>
            <a:off x="9747250" y="4129048"/>
            <a:ext cx="763200" cy="763200"/>
          </a:xfrm>
          <a:prstGeom prst="rect">
            <a:avLst/>
          </a:prstGeom>
          <a:noFill/>
          <a:ln>
            <a:noFill/>
          </a:ln>
        </p:spPr>
      </p:pic>
      <p:pic>
        <p:nvPicPr>
          <p:cNvPr id="337" name="Google Shape;337;p37"/>
          <p:cNvPicPr preferRelativeResize="0"/>
          <p:nvPr/>
        </p:nvPicPr>
        <p:blipFill rotWithShape="1">
          <a:blip r:embed="rId5">
            <a:alphaModFix/>
          </a:blip>
          <a:srcRect b="0" l="0" r="0" t="0"/>
          <a:stretch/>
        </p:blipFill>
        <p:spPr>
          <a:xfrm>
            <a:off x="9747250" y="5242699"/>
            <a:ext cx="763200" cy="763200"/>
          </a:xfrm>
          <a:prstGeom prst="rect">
            <a:avLst/>
          </a:prstGeom>
          <a:noFill/>
          <a:ln>
            <a:noFill/>
          </a:ln>
        </p:spPr>
      </p:pic>
      <p:pic>
        <p:nvPicPr>
          <p:cNvPr descr="People Vector Icon . Group of People Symbol Illustration. Businessman Group  Logo. Multiple Users Silhouette Icon. Stock Vector - Illustration of  people, design: 153483842" id="338" name="Google Shape;338;p37"/>
          <p:cNvPicPr preferRelativeResize="0"/>
          <p:nvPr/>
        </p:nvPicPr>
        <p:blipFill rotWithShape="1">
          <a:blip r:embed="rId6">
            <a:alphaModFix/>
          </a:blip>
          <a:srcRect b="0" l="0" r="0" t="0"/>
          <a:stretch/>
        </p:blipFill>
        <p:spPr>
          <a:xfrm>
            <a:off x="1818869" y="4129048"/>
            <a:ext cx="763200" cy="763200"/>
          </a:xfrm>
          <a:prstGeom prst="rect">
            <a:avLst/>
          </a:prstGeom>
          <a:noFill/>
          <a:ln>
            <a:noFill/>
          </a:ln>
        </p:spPr>
      </p:pic>
      <p:cxnSp>
        <p:nvCxnSpPr>
          <p:cNvPr id="339" name="Google Shape;339;p37"/>
          <p:cNvCxnSpPr>
            <a:stCxn id="338" idx="3"/>
          </p:cNvCxnSpPr>
          <p:nvPr/>
        </p:nvCxnSpPr>
        <p:spPr>
          <a:xfrm>
            <a:off x="2582069" y="4510648"/>
            <a:ext cx="3071100" cy="21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0" name="Google Shape;340;p37"/>
          <p:cNvCxnSpPr>
            <a:stCxn id="335" idx="3"/>
          </p:cNvCxnSpPr>
          <p:nvPr/>
        </p:nvCxnSpPr>
        <p:spPr>
          <a:xfrm flipH="1" rot="10800000">
            <a:off x="6477000" y="4510733"/>
            <a:ext cx="3196800" cy="21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1" name="Google Shape;341;p37"/>
          <p:cNvCxnSpPr>
            <a:stCxn id="335" idx="3"/>
            <a:endCxn id="334" idx="1"/>
          </p:cNvCxnSpPr>
          <p:nvPr/>
        </p:nvCxnSpPr>
        <p:spPr>
          <a:xfrm flipH="1" rot="10800000">
            <a:off x="6477000" y="3397733"/>
            <a:ext cx="3270300" cy="1134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2" name="Google Shape;342;p37"/>
          <p:cNvCxnSpPr>
            <a:stCxn id="335" idx="3"/>
            <a:endCxn id="337" idx="1"/>
          </p:cNvCxnSpPr>
          <p:nvPr/>
        </p:nvCxnSpPr>
        <p:spPr>
          <a:xfrm>
            <a:off x="6477000" y="4532633"/>
            <a:ext cx="3270300" cy="10917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Why to use load balancer?</a:t>
            </a:r>
            <a:endParaRPr/>
          </a:p>
        </p:txBody>
      </p:sp>
      <p:sp>
        <p:nvSpPr>
          <p:cNvPr id="348" name="Google Shape;348;p38"/>
          <p:cNvSpPr txBox="1"/>
          <p:nvPr>
            <p:ph idx="2" type="body"/>
          </p:nvPr>
        </p:nvSpPr>
        <p:spPr>
          <a:xfrm>
            <a:off x="1370012" y="1766887"/>
            <a:ext cx="9632700" cy="3721200"/>
          </a:xfrm>
          <a:prstGeom prst="rect">
            <a:avLst/>
          </a:prstGeom>
          <a:noFill/>
          <a:ln>
            <a:noFill/>
          </a:ln>
        </p:spPr>
        <p:txBody>
          <a:bodyPr anchorCtr="0" anchor="t" bIns="45700" lIns="91425" spcFirstLastPara="1" rIns="91425" wrap="square" tIns="45700">
            <a:normAutofit/>
          </a:bodyPr>
          <a:lstStyle/>
          <a:p>
            <a:pPr indent="-247650" lvl="0" marL="228600" rtl="0" algn="l">
              <a:lnSpc>
                <a:spcPct val="90000"/>
              </a:lnSpc>
              <a:spcBef>
                <a:spcPts val="0"/>
              </a:spcBef>
              <a:spcAft>
                <a:spcPts val="0"/>
              </a:spcAft>
              <a:buClr>
                <a:schemeClr val="dk1"/>
              </a:buClr>
              <a:buSzPts val="2700"/>
              <a:buChar char="•"/>
            </a:pPr>
            <a:r>
              <a:rPr lang="en-US" sz="2700"/>
              <a:t>Spread load across multiple downstream instances.</a:t>
            </a:r>
            <a:endParaRPr sz="2700"/>
          </a:p>
          <a:p>
            <a:pPr indent="-247650" lvl="0" marL="228600" rtl="0" algn="l">
              <a:lnSpc>
                <a:spcPct val="90000"/>
              </a:lnSpc>
              <a:spcBef>
                <a:spcPts val="1000"/>
              </a:spcBef>
              <a:spcAft>
                <a:spcPts val="0"/>
              </a:spcAft>
              <a:buClr>
                <a:schemeClr val="dk1"/>
              </a:buClr>
              <a:buSzPts val="2700"/>
              <a:buChar char="•"/>
            </a:pPr>
            <a:r>
              <a:rPr lang="en-US" sz="2700"/>
              <a:t>Expose a single point of access (DNS) to application.</a:t>
            </a:r>
            <a:endParaRPr sz="2700"/>
          </a:p>
          <a:p>
            <a:pPr indent="-247650" lvl="0" marL="228600" rtl="0" algn="l">
              <a:lnSpc>
                <a:spcPct val="90000"/>
              </a:lnSpc>
              <a:spcBef>
                <a:spcPts val="1000"/>
              </a:spcBef>
              <a:spcAft>
                <a:spcPts val="0"/>
              </a:spcAft>
              <a:buClr>
                <a:schemeClr val="dk1"/>
              </a:buClr>
              <a:buSzPts val="2700"/>
              <a:buChar char="•"/>
            </a:pPr>
            <a:r>
              <a:rPr lang="en-US" sz="2700"/>
              <a:t>Seamlessly handle failures of downstream instances.</a:t>
            </a:r>
            <a:endParaRPr sz="2700"/>
          </a:p>
          <a:p>
            <a:pPr indent="-247650" lvl="0" marL="228600" rtl="0" algn="l">
              <a:lnSpc>
                <a:spcPct val="90000"/>
              </a:lnSpc>
              <a:spcBef>
                <a:spcPts val="1000"/>
              </a:spcBef>
              <a:spcAft>
                <a:spcPts val="0"/>
              </a:spcAft>
              <a:buClr>
                <a:schemeClr val="dk1"/>
              </a:buClr>
              <a:buSzPts val="2700"/>
              <a:buChar char="•"/>
            </a:pPr>
            <a:r>
              <a:rPr lang="en-US" sz="2700"/>
              <a:t>Do regular health checks to your instances.</a:t>
            </a:r>
            <a:endParaRPr sz="2700"/>
          </a:p>
          <a:p>
            <a:pPr indent="-247650" lvl="0" marL="228600" rtl="0" algn="l">
              <a:lnSpc>
                <a:spcPct val="90000"/>
              </a:lnSpc>
              <a:spcBef>
                <a:spcPts val="1000"/>
              </a:spcBef>
              <a:spcAft>
                <a:spcPts val="0"/>
              </a:spcAft>
              <a:buClr>
                <a:schemeClr val="dk1"/>
              </a:buClr>
              <a:buSzPts val="2700"/>
              <a:buChar char="•"/>
            </a:pPr>
            <a:r>
              <a:rPr lang="en-US" sz="2700"/>
              <a:t>Provide SSL termination (HTTPS) for application</a:t>
            </a:r>
            <a:endParaRPr sz="2700"/>
          </a:p>
          <a:p>
            <a:pPr indent="-247650" lvl="0" marL="228600" rtl="0" algn="l">
              <a:lnSpc>
                <a:spcPct val="90000"/>
              </a:lnSpc>
              <a:spcBef>
                <a:spcPts val="1000"/>
              </a:spcBef>
              <a:spcAft>
                <a:spcPts val="0"/>
              </a:spcAft>
              <a:buClr>
                <a:schemeClr val="dk1"/>
              </a:buClr>
              <a:buSzPts val="2700"/>
              <a:buChar char="•"/>
            </a:pPr>
            <a:r>
              <a:rPr lang="en-US" sz="2700"/>
              <a:t>High availability across zone</a:t>
            </a:r>
            <a:endParaRPr sz="2700"/>
          </a:p>
          <a:p>
            <a:pPr indent="-247650" lvl="0" marL="228600" rtl="0" algn="l">
              <a:lnSpc>
                <a:spcPct val="90000"/>
              </a:lnSpc>
              <a:spcBef>
                <a:spcPts val="1000"/>
              </a:spcBef>
              <a:spcAft>
                <a:spcPts val="0"/>
              </a:spcAft>
              <a:buClr>
                <a:schemeClr val="dk1"/>
              </a:buClr>
              <a:buSzPts val="2700"/>
              <a:buChar char="•"/>
            </a:pPr>
            <a:r>
              <a:rPr lang="en-US" sz="2700"/>
              <a:t>Separate public traffic from private traffic.</a:t>
            </a:r>
            <a:endParaRPr sz="2700"/>
          </a:p>
        </p:txBody>
      </p:sp>
      <p:sp>
        <p:nvSpPr>
          <p:cNvPr id="349" name="Google Shape;349;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en-US">
                <a:latin typeface="Calibri"/>
                <a:ea typeface="Calibri"/>
                <a:cs typeface="Calibri"/>
                <a:sym typeface="Calibri"/>
              </a:rPr>
              <a:t>27</a:t>
            </a:r>
            <a:r>
              <a:rPr b="0" i="0" lang="en-US" sz="1200" u="none" cap="none" strike="noStrike">
                <a:solidFill>
                  <a:srgbClr val="888888"/>
                </a:solidFill>
                <a:latin typeface="Calibri"/>
                <a:ea typeface="Calibri"/>
                <a:cs typeface="Calibri"/>
                <a:sym typeface="Calibri"/>
              </a:rPr>
              <a:t>/1</a:t>
            </a:r>
            <a:r>
              <a:rPr lang="en-US">
                <a:latin typeface="Calibri"/>
                <a:ea typeface="Calibri"/>
                <a:cs typeface="Calibri"/>
                <a:sym typeface="Calibri"/>
              </a:rPr>
              <a:t>1</a:t>
            </a:r>
            <a:r>
              <a:rPr b="0" i="0" lang="en-US" sz="1200" u="none" cap="none" strike="noStrike">
                <a:solidFill>
                  <a:srgbClr val="888888"/>
                </a:solidFill>
                <a:latin typeface="Calibri"/>
                <a:ea typeface="Calibri"/>
                <a:cs typeface="Calibri"/>
                <a:sym typeface="Calibri"/>
              </a:rPr>
              <a:t>/2021</a:t>
            </a:r>
            <a:endParaRPr/>
          </a:p>
        </p:txBody>
      </p:sp>
      <p:sp>
        <p:nvSpPr>
          <p:cNvPr id="350" name="Google Shape;350;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Load Balancer</a:t>
            </a:r>
            <a:endParaRPr/>
          </a:p>
        </p:txBody>
      </p:sp>
      <p:sp>
        <p:nvSpPr>
          <p:cNvPr id="351" name="Google Shape;35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AWS EC2 Load Balancer?</a:t>
            </a:r>
            <a:endParaRPr/>
          </a:p>
        </p:txBody>
      </p:sp>
      <p:sp>
        <p:nvSpPr>
          <p:cNvPr id="357" name="Google Shape;357;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en-US">
                <a:latin typeface="Calibri"/>
                <a:ea typeface="Calibri"/>
                <a:cs typeface="Calibri"/>
                <a:sym typeface="Calibri"/>
              </a:rPr>
              <a:t>27</a:t>
            </a:r>
            <a:r>
              <a:rPr b="0" i="0" lang="en-US" sz="1200" u="none" cap="none" strike="noStrike">
                <a:solidFill>
                  <a:srgbClr val="888888"/>
                </a:solidFill>
                <a:latin typeface="Calibri"/>
                <a:ea typeface="Calibri"/>
                <a:cs typeface="Calibri"/>
                <a:sym typeface="Calibri"/>
              </a:rPr>
              <a:t>/</a:t>
            </a:r>
            <a:r>
              <a:rPr lang="en-US">
                <a:latin typeface="Calibri"/>
                <a:ea typeface="Calibri"/>
                <a:cs typeface="Calibri"/>
                <a:sym typeface="Calibri"/>
              </a:rPr>
              <a:t>11</a:t>
            </a:r>
            <a:r>
              <a:rPr b="0" i="0" lang="en-US" sz="1200" u="none" cap="none" strike="noStrike">
                <a:solidFill>
                  <a:srgbClr val="888888"/>
                </a:solidFill>
                <a:latin typeface="Calibri"/>
                <a:ea typeface="Calibri"/>
                <a:cs typeface="Calibri"/>
                <a:sym typeface="Calibri"/>
              </a:rPr>
              <a:t>/2021</a:t>
            </a:r>
            <a:endParaRPr/>
          </a:p>
        </p:txBody>
      </p:sp>
      <p:sp>
        <p:nvSpPr>
          <p:cNvPr id="358" name="Google Shape;358;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EC2 Load Balancer</a:t>
            </a:r>
            <a:endParaRPr/>
          </a:p>
        </p:txBody>
      </p:sp>
      <p:sp>
        <p:nvSpPr>
          <p:cNvPr id="359" name="Google Shape;35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60" name="Google Shape;360;p39"/>
          <p:cNvSpPr txBox="1"/>
          <p:nvPr/>
        </p:nvSpPr>
        <p:spPr>
          <a:xfrm>
            <a:off x="836599" y="1690704"/>
            <a:ext cx="10307700" cy="3638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800"/>
              <a:buFont typeface="Arial"/>
              <a:buChar char="•"/>
            </a:pPr>
            <a:r>
              <a:rPr lang="en-US" sz="2800">
                <a:solidFill>
                  <a:schemeClr val="dk1"/>
                </a:solidFill>
                <a:latin typeface="Avenir"/>
                <a:ea typeface="Avenir"/>
                <a:cs typeface="Avenir"/>
                <a:sym typeface="Avenir"/>
              </a:rPr>
              <a:t>An ELB (EC2 Load Balancer) is a managed load balancer</a:t>
            </a:r>
            <a:endParaRPr sz="2800">
              <a:solidFill>
                <a:schemeClr val="dk1"/>
              </a:solidFill>
              <a:latin typeface="Avenir"/>
              <a:ea typeface="Avenir"/>
              <a:cs typeface="Avenir"/>
              <a:sym typeface="Avenir"/>
            </a:endParaRPr>
          </a:p>
          <a:p>
            <a:pPr indent="0" lvl="0" marL="457200" marR="0" rtl="0" algn="l">
              <a:lnSpc>
                <a:spcPct val="70000"/>
              </a:lnSpc>
              <a:spcBef>
                <a:spcPts val="0"/>
              </a:spcBef>
              <a:spcAft>
                <a:spcPts val="0"/>
              </a:spcAft>
              <a:buNone/>
            </a:pPr>
            <a:r>
              <a:t/>
            </a:r>
            <a:endParaRPr sz="2800">
              <a:solidFill>
                <a:schemeClr val="dk1"/>
              </a:solidFill>
              <a:latin typeface="Avenir"/>
              <a:ea typeface="Avenir"/>
              <a:cs typeface="Avenir"/>
              <a:sym typeface="Avenir"/>
            </a:endParaRPr>
          </a:p>
          <a:p>
            <a:pPr indent="-254000" lvl="1" marL="685800" marR="0" rtl="0" algn="l">
              <a:lnSpc>
                <a:spcPct val="70000"/>
              </a:lnSpc>
              <a:spcBef>
                <a:spcPts val="500"/>
              </a:spcBef>
              <a:spcAft>
                <a:spcPts val="0"/>
              </a:spcAft>
              <a:buClr>
                <a:schemeClr val="dk1"/>
              </a:buClr>
              <a:buSzPts val="2800"/>
              <a:buFont typeface="Arial"/>
              <a:buChar char="•"/>
            </a:pPr>
            <a:r>
              <a:rPr b="0" i="0" lang="en-US" sz="2800" u="none" cap="none" strike="noStrike">
                <a:solidFill>
                  <a:schemeClr val="dk1"/>
                </a:solidFill>
                <a:latin typeface="Avenir"/>
                <a:ea typeface="Avenir"/>
                <a:cs typeface="Avenir"/>
                <a:sym typeface="Avenir"/>
              </a:rPr>
              <a:t>AWS guarantees that it will be working</a:t>
            </a:r>
            <a:endParaRPr sz="2800"/>
          </a:p>
          <a:p>
            <a:pPr indent="-254000" lvl="1" marL="685800" marR="0" rtl="0" algn="l">
              <a:lnSpc>
                <a:spcPct val="70000"/>
              </a:lnSpc>
              <a:spcBef>
                <a:spcPts val="500"/>
              </a:spcBef>
              <a:spcAft>
                <a:spcPts val="0"/>
              </a:spcAft>
              <a:buClr>
                <a:schemeClr val="dk1"/>
              </a:buClr>
              <a:buSzPts val="2800"/>
              <a:buFont typeface="Arial"/>
              <a:buChar char="•"/>
            </a:pPr>
            <a:r>
              <a:rPr b="0" i="0" lang="en-US" sz="2800" u="none" cap="none" strike="noStrike">
                <a:solidFill>
                  <a:schemeClr val="dk1"/>
                </a:solidFill>
                <a:latin typeface="Avenir"/>
                <a:ea typeface="Avenir"/>
                <a:cs typeface="Avenir"/>
                <a:sym typeface="Avenir"/>
              </a:rPr>
              <a:t>AWS takes cars of upgrades, maintenance, high availability</a:t>
            </a:r>
            <a:endParaRPr sz="2800"/>
          </a:p>
          <a:p>
            <a:pPr indent="-254000" lvl="1" marL="685800" marR="0" rtl="0" algn="l">
              <a:lnSpc>
                <a:spcPct val="70000"/>
              </a:lnSpc>
              <a:spcBef>
                <a:spcPts val="500"/>
              </a:spcBef>
              <a:spcAft>
                <a:spcPts val="0"/>
              </a:spcAft>
              <a:buClr>
                <a:schemeClr val="dk1"/>
              </a:buClr>
              <a:buSzPts val="2800"/>
              <a:buFont typeface="Arial"/>
              <a:buChar char="•"/>
            </a:pPr>
            <a:r>
              <a:rPr b="0" i="0" lang="en-US" sz="2800" u="none" cap="none" strike="noStrike">
                <a:solidFill>
                  <a:schemeClr val="dk1"/>
                </a:solidFill>
                <a:latin typeface="Avenir"/>
                <a:ea typeface="Avenir"/>
                <a:cs typeface="Avenir"/>
                <a:sym typeface="Avenir"/>
              </a:rPr>
              <a:t>AWS provides only a few configuration knobs</a:t>
            </a:r>
            <a:endParaRPr sz="2800"/>
          </a:p>
          <a:p>
            <a:pPr indent="-76200" lvl="1" marL="685800" marR="0" rtl="0" algn="l">
              <a:lnSpc>
                <a:spcPct val="70000"/>
              </a:lnSpc>
              <a:spcBef>
                <a:spcPts val="500"/>
              </a:spcBef>
              <a:spcAft>
                <a:spcPts val="0"/>
              </a:spcAft>
              <a:buClr>
                <a:schemeClr val="dk1"/>
              </a:buClr>
              <a:buSzPts val="2400"/>
              <a:buFont typeface="Arial"/>
              <a:buNone/>
            </a:pPr>
            <a:r>
              <a:t/>
            </a:r>
            <a:endParaRPr b="0" i="0" sz="2800" u="none" cap="none" strike="noStrike">
              <a:solidFill>
                <a:schemeClr val="dk1"/>
              </a:solidFill>
              <a:latin typeface="Avenir"/>
              <a:ea typeface="Avenir"/>
              <a:cs typeface="Avenir"/>
              <a:sym typeface="Avenir"/>
            </a:endParaRPr>
          </a:p>
          <a:p>
            <a:pPr indent="-228600" lvl="0" marL="228600" marR="0" rtl="0" algn="l">
              <a:lnSpc>
                <a:spcPct val="70000"/>
              </a:lnSpc>
              <a:spcBef>
                <a:spcPts val="1000"/>
              </a:spcBef>
              <a:spcAft>
                <a:spcPts val="0"/>
              </a:spcAft>
              <a:buClr>
                <a:schemeClr val="dk1"/>
              </a:buClr>
              <a:buSzPts val="2800"/>
              <a:buFont typeface="Arial"/>
              <a:buChar char="•"/>
            </a:pPr>
            <a:r>
              <a:rPr lang="en-US" sz="2800">
                <a:solidFill>
                  <a:schemeClr val="dk1"/>
                </a:solidFill>
                <a:latin typeface="Avenir"/>
                <a:ea typeface="Avenir"/>
                <a:cs typeface="Avenir"/>
                <a:sym typeface="Avenir"/>
              </a:rPr>
              <a:t>It is integrated with many AWS offerings/services</a:t>
            </a:r>
            <a:endParaRPr sz="2800"/>
          </a:p>
          <a:p>
            <a:pPr indent="-76200" lvl="1" marL="685800" marR="0" rtl="0" algn="l">
              <a:lnSpc>
                <a:spcPct val="70000"/>
              </a:lnSpc>
              <a:spcBef>
                <a:spcPts val="500"/>
              </a:spcBef>
              <a:spcAft>
                <a:spcPts val="0"/>
              </a:spcAft>
              <a:buClr>
                <a:schemeClr val="dk1"/>
              </a:buClr>
              <a:buSzPts val="2400"/>
              <a:buFont typeface="Arial"/>
              <a:buNone/>
            </a:pPr>
            <a:r>
              <a:t/>
            </a:r>
            <a:endParaRPr b="0" i="0" sz="2800" u="none" cap="none" strike="noStrike">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Health Checks?</a:t>
            </a:r>
            <a:endParaRPr/>
          </a:p>
        </p:txBody>
      </p:sp>
      <p:sp>
        <p:nvSpPr>
          <p:cNvPr id="366" name="Google Shape;366;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367" name="Google Shape;367;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Load Balancer Health Checks</a:t>
            </a:r>
            <a:endParaRPr/>
          </a:p>
        </p:txBody>
      </p:sp>
      <p:sp>
        <p:nvSpPr>
          <p:cNvPr id="368" name="Google Shape;368;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69" name="Google Shape;369;p40"/>
          <p:cNvSpPr txBox="1"/>
          <p:nvPr/>
        </p:nvSpPr>
        <p:spPr>
          <a:xfrm>
            <a:off x="836599" y="1690700"/>
            <a:ext cx="10579200" cy="2613000"/>
          </a:xfrm>
          <a:prstGeom prst="rect">
            <a:avLst/>
          </a:prstGeom>
          <a:noFill/>
          <a:ln>
            <a:noFill/>
          </a:ln>
        </p:spPr>
        <p:txBody>
          <a:bodyPr anchorCtr="0" anchor="t" bIns="45700" lIns="91425" spcFirstLastPara="1" rIns="91425" wrap="square" tIns="45700">
            <a:noAutofit/>
          </a:bodyPr>
          <a:lstStyle/>
          <a:p>
            <a:pPr indent="-247650" lvl="0" marL="228600" marR="0" rtl="0" algn="l">
              <a:lnSpc>
                <a:spcPct val="90000"/>
              </a:lnSpc>
              <a:spcBef>
                <a:spcPts val="0"/>
              </a:spcBef>
              <a:spcAft>
                <a:spcPts val="0"/>
              </a:spcAft>
              <a:buClr>
                <a:srgbClr val="000000"/>
              </a:buClr>
              <a:buSzPts val="2700"/>
              <a:buFont typeface="Arial"/>
              <a:buChar char="•"/>
            </a:pPr>
            <a:r>
              <a:rPr b="0" i="0" lang="en-US" sz="2700" u="none" cap="none" strike="noStrike">
                <a:solidFill>
                  <a:srgbClr val="000000"/>
                </a:solidFill>
                <a:latin typeface="Avenir"/>
                <a:ea typeface="Avenir"/>
                <a:cs typeface="Avenir"/>
                <a:sym typeface="Avenir"/>
              </a:rPr>
              <a:t>Health Checks are crucial for Load Balancers</a:t>
            </a:r>
            <a:endParaRPr sz="2700"/>
          </a:p>
          <a:p>
            <a:pPr indent="-247650" lvl="0" marL="228600" marR="0" rtl="0" algn="l">
              <a:lnSpc>
                <a:spcPct val="90000"/>
              </a:lnSpc>
              <a:spcBef>
                <a:spcPts val="1000"/>
              </a:spcBef>
              <a:spcAft>
                <a:spcPts val="0"/>
              </a:spcAft>
              <a:buClr>
                <a:srgbClr val="000000"/>
              </a:buClr>
              <a:buSzPts val="2700"/>
              <a:buFont typeface="Arial"/>
              <a:buChar char="•"/>
            </a:pPr>
            <a:r>
              <a:rPr b="0" i="0" lang="en-US" sz="2700" u="none" cap="none" strike="noStrike">
                <a:solidFill>
                  <a:srgbClr val="000000"/>
                </a:solidFill>
                <a:latin typeface="Avenir"/>
                <a:ea typeface="Avenir"/>
                <a:cs typeface="Avenir"/>
                <a:sym typeface="Avenir"/>
              </a:rPr>
              <a:t>They enable the load balancer to know if instances it forwards traffic to are available to reply for requests</a:t>
            </a:r>
            <a:endParaRPr sz="2700"/>
          </a:p>
          <a:p>
            <a:pPr indent="-247650" lvl="0" marL="228600" marR="0" rtl="0" algn="l">
              <a:lnSpc>
                <a:spcPct val="90000"/>
              </a:lnSpc>
              <a:spcBef>
                <a:spcPts val="1000"/>
              </a:spcBef>
              <a:spcAft>
                <a:spcPts val="0"/>
              </a:spcAft>
              <a:buClr>
                <a:srgbClr val="000000"/>
              </a:buClr>
              <a:buSzPts val="2700"/>
              <a:buFont typeface="Arial"/>
              <a:buChar char="•"/>
            </a:pPr>
            <a:r>
              <a:rPr b="0" i="0" lang="en-US" sz="2700" u="none" cap="none" strike="noStrike">
                <a:solidFill>
                  <a:srgbClr val="000000"/>
                </a:solidFill>
                <a:latin typeface="Avenir"/>
                <a:ea typeface="Avenir"/>
                <a:cs typeface="Avenir"/>
                <a:sym typeface="Avenir"/>
              </a:rPr>
              <a:t>The health check is done on a port and a route (/health is common)</a:t>
            </a:r>
            <a:endParaRPr sz="2700"/>
          </a:p>
          <a:p>
            <a:pPr indent="-247650" lvl="0" marL="228600" marR="0" rtl="0" algn="l">
              <a:lnSpc>
                <a:spcPct val="90000"/>
              </a:lnSpc>
              <a:spcBef>
                <a:spcPts val="1000"/>
              </a:spcBef>
              <a:spcAft>
                <a:spcPts val="0"/>
              </a:spcAft>
              <a:buClr>
                <a:srgbClr val="000000"/>
              </a:buClr>
              <a:buSzPts val="2700"/>
              <a:buFont typeface="Arial"/>
              <a:buChar char="•"/>
            </a:pPr>
            <a:r>
              <a:rPr b="0" i="0" lang="en-US" sz="2700" u="none" cap="none" strike="noStrike">
                <a:solidFill>
                  <a:srgbClr val="000000"/>
                </a:solidFill>
                <a:latin typeface="Avenir"/>
                <a:ea typeface="Avenir"/>
                <a:cs typeface="Avenir"/>
                <a:sym typeface="Avenir"/>
              </a:rPr>
              <a:t>If the response is not 200 (OK), then the instance is unhealthy</a:t>
            </a:r>
            <a:endParaRPr sz="2700"/>
          </a:p>
        </p:txBody>
      </p:sp>
      <p:pic>
        <p:nvPicPr>
          <p:cNvPr id="370" name="Google Shape;370;p40"/>
          <p:cNvPicPr preferRelativeResize="0"/>
          <p:nvPr/>
        </p:nvPicPr>
        <p:blipFill rotWithShape="1">
          <a:blip r:embed="rId3">
            <a:alphaModFix/>
          </a:blip>
          <a:srcRect b="0" l="0" r="0" t="0"/>
          <a:stretch/>
        </p:blipFill>
        <p:spPr>
          <a:xfrm>
            <a:off x="3200400" y="4618285"/>
            <a:ext cx="762000" cy="762000"/>
          </a:xfrm>
          <a:prstGeom prst="rect">
            <a:avLst/>
          </a:prstGeom>
          <a:noFill/>
          <a:ln>
            <a:noFill/>
          </a:ln>
        </p:spPr>
      </p:pic>
      <p:pic>
        <p:nvPicPr>
          <p:cNvPr id="371" name="Google Shape;371;p40"/>
          <p:cNvPicPr preferRelativeResize="0"/>
          <p:nvPr/>
        </p:nvPicPr>
        <p:blipFill rotWithShape="1">
          <a:blip r:embed="rId4">
            <a:alphaModFix/>
          </a:blip>
          <a:srcRect b="0" l="0" r="0" t="0"/>
          <a:stretch/>
        </p:blipFill>
        <p:spPr>
          <a:xfrm>
            <a:off x="7466402" y="4626937"/>
            <a:ext cx="763200" cy="763200"/>
          </a:xfrm>
          <a:prstGeom prst="rect">
            <a:avLst/>
          </a:prstGeom>
          <a:noFill/>
          <a:ln>
            <a:noFill/>
          </a:ln>
        </p:spPr>
      </p:pic>
      <p:cxnSp>
        <p:nvCxnSpPr>
          <p:cNvPr id="372" name="Google Shape;372;p40"/>
          <p:cNvCxnSpPr/>
          <p:nvPr/>
        </p:nvCxnSpPr>
        <p:spPr>
          <a:xfrm>
            <a:off x="3970789" y="4999285"/>
            <a:ext cx="3504000" cy="9300"/>
          </a:xfrm>
          <a:prstGeom prst="straightConnector1">
            <a:avLst/>
          </a:prstGeom>
          <a:noFill/>
          <a:ln cap="flat" cmpd="sng" w="9525">
            <a:solidFill>
              <a:schemeClr val="accent1"/>
            </a:solidFill>
            <a:prstDash val="solid"/>
            <a:miter lim="800000"/>
            <a:headEnd len="sm" w="sm" type="none"/>
            <a:tailEnd len="med" w="med" type="triangle"/>
          </a:ln>
        </p:spPr>
      </p:cxnSp>
      <p:sp>
        <p:nvSpPr>
          <p:cNvPr id="373" name="Google Shape;373;p40"/>
          <p:cNvSpPr txBox="1"/>
          <p:nvPr/>
        </p:nvSpPr>
        <p:spPr>
          <a:xfrm>
            <a:off x="4819575" y="4493973"/>
            <a:ext cx="2432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venir"/>
              <a:buNone/>
            </a:pPr>
            <a:r>
              <a:rPr b="0" i="0" lang="en-US" sz="1800" u="none" cap="none" strike="noStrike">
                <a:solidFill>
                  <a:srgbClr val="000000"/>
                </a:solidFill>
                <a:latin typeface="Avenir"/>
                <a:ea typeface="Avenir"/>
                <a:cs typeface="Avenir"/>
                <a:sym typeface="Avenir"/>
              </a:rPr>
              <a:t>Health Checks</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None/>
            </a:pPr>
            <a:r>
              <a:t/>
            </a:r>
            <a:endParaRPr sz="1800">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None/>
            </a:pPr>
            <a:r>
              <a:rPr b="0" i="0" lang="en-US" sz="1800" u="none" cap="none" strike="noStrike">
                <a:solidFill>
                  <a:srgbClr val="000000"/>
                </a:solidFill>
                <a:latin typeface="Avenir"/>
                <a:ea typeface="Avenir"/>
                <a:cs typeface="Avenir"/>
                <a:sym typeface="Avenir"/>
              </a:rPr>
              <a:t>Port 80</a:t>
            </a:r>
            <a:endParaRPr/>
          </a:p>
          <a:p>
            <a:pPr indent="0" lvl="0" marL="0" marR="0" rtl="0" algn="l">
              <a:lnSpc>
                <a:spcPct val="100000"/>
              </a:lnSpc>
              <a:spcBef>
                <a:spcPts val="0"/>
              </a:spcBef>
              <a:spcAft>
                <a:spcPts val="0"/>
              </a:spcAft>
              <a:buClr>
                <a:srgbClr val="000000"/>
              </a:buClr>
              <a:buSzPts val="1800"/>
              <a:buFont typeface="Avenir"/>
              <a:buNone/>
            </a:pPr>
            <a:r>
              <a:rPr b="0" i="0" lang="en-US" sz="1800" u="none" cap="none" strike="noStrike">
                <a:solidFill>
                  <a:srgbClr val="000000"/>
                </a:solidFill>
                <a:latin typeface="Avenir"/>
                <a:ea typeface="Avenir"/>
                <a:cs typeface="Avenir"/>
                <a:sym typeface="Avenir"/>
              </a:rPr>
              <a:t>Route /health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How To Create Load Balancer On AWS ?</a:t>
            </a:r>
            <a:endParaRPr/>
          </a:p>
        </p:txBody>
      </p:sp>
      <p:sp>
        <p:nvSpPr>
          <p:cNvPr id="379" name="Google Shape;379;p41"/>
          <p:cNvSpPr txBox="1"/>
          <p:nvPr>
            <p:ph idx="1" type="body"/>
          </p:nvPr>
        </p:nvSpPr>
        <p:spPr>
          <a:xfrm>
            <a:off x="1179576" y="1682496"/>
            <a:ext cx="9829800" cy="385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Create Target Group</a:t>
            </a:r>
            <a:endParaRPr/>
          </a:p>
          <a:p>
            <a:pPr indent="-539750" lvl="1" marL="971550" rtl="0" algn="l">
              <a:lnSpc>
                <a:spcPct val="90000"/>
              </a:lnSpc>
              <a:spcBef>
                <a:spcPts val="500"/>
              </a:spcBef>
              <a:spcAft>
                <a:spcPts val="0"/>
              </a:spcAft>
              <a:buClr>
                <a:schemeClr val="dk1"/>
              </a:buClr>
              <a:buSzPts val="2800"/>
              <a:buFont typeface="Twentieth Century"/>
              <a:buAutoNum type="arabicPeriod"/>
            </a:pPr>
            <a:r>
              <a:rPr lang="en-US" sz="2800"/>
              <a:t>Choose Target Type (let’s say EC2 Instances)</a:t>
            </a:r>
            <a:endParaRPr sz="2800"/>
          </a:p>
          <a:p>
            <a:pPr indent="-539750" lvl="1" marL="971550" rtl="0" algn="l">
              <a:lnSpc>
                <a:spcPct val="90000"/>
              </a:lnSpc>
              <a:spcBef>
                <a:spcPts val="500"/>
              </a:spcBef>
              <a:spcAft>
                <a:spcPts val="0"/>
              </a:spcAft>
              <a:buClr>
                <a:schemeClr val="dk1"/>
              </a:buClr>
              <a:buSzPts val="2800"/>
              <a:buFont typeface="Twentieth Century"/>
              <a:buAutoNum type="arabicPeriod"/>
            </a:pPr>
            <a:r>
              <a:rPr lang="en-US" sz="2800"/>
              <a:t>Choose Protocol + Port</a:t>
            </a:r>
            <a:endParaRPr sz="2800"/>
          </a:p>
          <a:p>
            <a:pPr indent="-539750" lvl="1" marL="971550" rtl="0" algn="l">
              <a:lnSpc>
                <a:spcPct val="90000"/>
              </a:lnSpc>
              <a:spcBef>
                <a:spcPts val="500"/>
              </a:spcBef>
              <a:spcAft>
                <a:spcPts val="0"/>
              </a:spcAft>
              <a:buClr>
                <a:schemeClr val="dk1"/>
              </a:buClr>
              <a:buSzPts val="2800"/>
              <a:buFont typeface="Twentieth Century"/>
              <a:buAutoNum type="arabicPeriod"/>
            </a:pPr>
            <a:r>
              <a:rPr lang="en-US" sz="2800"/>
              <a:t>Choose Health Check Route</a:t>
            </a:r>
            <a:endParaRPr sz="2800"/>
          </a:p>
          <a:p>
            <a:pPr indent="0" lvl="0" marL="0" rtl="0" algn="l">
              <a:lnSpc>
                <a:spcPct val="90000"/>
              </a:lnSpc>
              <a:spcBef>
                <a:spcPts val="1000"/>
              </a:spcBef>
              <a:spcAft>
                <a:spcPts val="0"/>
              </a:spcAft>
              <a:buClr>
                <a:schemeClr val="dk1"/>
              </a:buClr>
              <a:buSzPts val="2800"/>
              <a:buNone/>
            </a:pPr>
            <a:r>
              <a:rPr lang="en-US"/>
              <a:t>Create Load Balancer</a:t>
            </a:r>
            <a:endParaRPr/>
          </a:p>
          <a:p>
            <a:pPr indent="-539750" lvl="1" marL="971550" rtl="0" algn="l">
              <a:lnSpc>
                <a:spcPct val="90000"/>
              </a:lnSpc>
              <a:spcBef>
                <a:spcPts val="500"/>
              </a:spcBef>
              <a:spcAft>
                <a:spcPts val="0"/>
              </a:spcAft>
              <a:buClr>
                <a:schemeClr val="dk1"/>
              </a:buClr>
              <a:buSzPts val="2800"/>
              <a:buFont typeface="Twentieth Century"/>
              <a:buAutoNum type="arabicPeriod"/>
            </a:pPr>
            <a:r>
              <a:rPr lang="en-US" sz="2800"/>
              <a:t>Security Groups (Network inbound/outbound traffic)</a:t>
            </a:r>
            <a:endParaRPr sz="2800"/>
          </a:p>
          <a:p>
            <a:pPr indent="-539750" lvl="1" marL="971550" rtl="0" algn="l">
              <a:lnSpc>
                <a:spcPct val="90000"/>
              </a:lnSpc>
              <a:spcBef>
                <a:spcPts val="500"/>
              </a:spcBef>
              <a:spcAft>
                <a:spcPts val="0"/>
              </a:spcAft>
              <a:buClr>
                <a:schemeClr val="dk1"/>
              </a:buClr>
              <a:buSzPts val="2800"/>
              <a:buFont typeface="Twentieth Century"/>
              <a:buAutoNum type="arabicPeriod"/>
            </a:pPr>
            <a:r>
              <a:rPr lang="en-US" sz="2800"/>
              <a:t>Listeners and Routing</a:t>
            </a:r>
            <a:endParaRPr sz="2800"/>
          </a:p>
          <a:p>
            <a:pPr indent="0" lvl="0" marL="0" rtl="0" algn="l">
              <a:lnSpc>
                <a:spcPct val="90000"/>
              </a:lnSpc>
              <a:spcBef>
                <a:spcPts val="1000"/>
              </a:spcBef>
              <a:spcAft>
                <a:spcPts val="0"/>
              </a:spcAft>
              <a:buClr>
                <a:schemeClr val="dk1"/>
              </a:buClr>
              <a:buSzPts val="2800"/>
              <a:buNone/>
            </a:pPr>
            <a:r>
              <a:rPr lang="en-US"/>
              <a:t>Register EC2 instances to target groups</a:t>
            </a:r>
            <a:endParaRPr/>
          </a:p>
        </p:txBody>
      </p:sp>
      <p:sp>
        <p:nvSpPr>
          <p:cNvPr id="380" name="Google Shape;380;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00"/>
              <a:buNone/>
            </a:pPr>
            <a:r>
              <a:rPr lang="en-US">
                <a:latin typeface="Calibri"/>
                <a:ea typeface="Calibri"/>
                <a:cs typeface="Calibri"/>
                <a:sym typeface="Calibri"/>
              </a:rPr>
              <a:t>27/11/2021</a:t>
            </a:r>
            <a:endParaRPr/>
          </a:p>
        </p:txBody>
      </p:sp>
      <p:sp>
        <p:nvSpPr>
          <p:cNvPr id="381" name="Google Shape;381;p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Presentation Title</a:t>
            </a:r>
            <a:endParaRPr>
              <a:solidFill>
                <a:srgbClr val="888888"/>
              </a:solidFill>
            </a:endParaRPr>
          </a:p>
        </p:txBody>
      </p:sp>
      <p:sp>
        <p:nvSpPr>
          <p:cNvPr id="382" name="Google Shape;382;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539496"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Types of load balancer on AWS</a:t>
            </a:r>
            <a:endParaRPr/>
          </a:p>
        </p:txBody>
      </p:sp>
      <p:grpSp>
        <p:nvGrpSpPr>
          <p:cNvPr id="389" name="Google Shape;389;p42"/>
          <p:cNvGrpSpPr/>
          <p:nvPr/>
        </p:nvGrpSpPr>
        <p:grpSpPr>
          <a:xfrm>
            <a:off x="996696" y="1581912"/>
            <a:ext cx="10195447" cy="3675900"/>
            <a:chOff x="0" y="0"/>
            <a:chExt cx="10195447" cy="3675900"/>
          </a:xfrm>
        </p:grpSpPr>
        <p:sp>
          <p:nvSpPr>
            <p:cNvPr id="390" name="Google Shape;390;p42"/>
            <p:cNvSpPr/>
            <p:nvPr/>
          </p:nvSpPr>
          <p:spPr>
            <a:xfrm>
              <a:off x="0" y="0"/>
              <a:ext cx="3186000" cy="3675900"/>
            </a:xfrm>
            <a:prstGeom prst="rect">
              <a:avLst/>
            </a:prstGeom>
            <a:solidFill>
              <a:srgbClr val="FBE2DE">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txBox="1"/>
            <p:nvPr/>
          </p:nvSpPr>
          <p:spPr>
            <a:xfrm>
              <a:off x="0"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i="0" lang="en-US" sz="2100" u="none">
                  <a:solidFill>
                    <a:schemeClr val="dk1"/>
                  </a:solidFill>
                  <a:latin typeface="Avenir"/>
                  <a:ea typeface="Avenir"/>
                  <a:cs typeface="Avenir"/>
                  <a:sym typeface="Avenir"/>
                </a:rPr>
                <a:t>Classic Load </a:t>
              </a:r>
              <a:endParaRPr b="1" sz="1700"/>
            </a:p>
            <a:p>
              <a:pPr indent="0" lvl="0" marL="0" marR="0" rtl="0" algn="ctr">
                <a:lnSpc>
                  <a:spcPct val="90000"/>
                </a:lnSpc>
                <a:spcBef>
                  <a:spcPts val="630"/>
                </a:spcBef>
                <a:spcAft>
                  <a:spcPts val="0"/>
                </a:spcAft>
                <a:buClr>
                  <a:schemeClr val="dk1"/>
                </a:buClr>
                <a:buSzPts val="1800"/>
                <a:buFont typeface="Avenir"/>
                <a:buNone/>
              </a:pPr>
              <a:r>
                <a:rPr b="1" i="0" lang="en-US" sz="2100" u="none">
                  <a:solidFill>
                    <a:schemeClr val="dk1"/>
                  </a:solidFill>
                  <a:latin typeface="Avenir"/>
                  <a:ea typeface="Avenir"/>
                  <a:cs typeface="Avenir"/>
                  <a:sym typeface="Avenir"/>
                </a:rPr>
                <a:t>Balancer </a:t>
              </a:r>
              <a:endParaRPr b="1" sz="1700"/>
            </a:p>
            <a:p>
              <a:pPr indent="0" lvl="0" marL="0" marR="0" rtl="0" algn="ctr">
                <a:lnSpc>
                  <a:spcPct val="90000"/>
                </a:lnSpc>
                <a:spcBef>
                  <a:spcPts val="630"/>
                </a:spcBef>
                <a:spcAft>
                  <a:spcPts val="0"/>
                </a:spcAft>
                <a:buClr>
                  <a:schemeClr val="dk1"/>
                </a:buClr>
                <a:buSzPts val="1800"/>
                <a:buFont typeface="Avenir"/>
                <a:buNone/>
              </a:pPr>
              <a:r>
                <a:rPr b="1" i="0" lang="en-US" sz="2100" u="none">
                  <a:solidFill>
                    <a:schemeClr val="dk1"/>
                  </a:solidFill>
                  <a:latin typeface="Avenir"/>
                  <a:ea typeface="Avenir"/>
                  <a:cs typeface="Avenir"/>
                  <a:sym typeface="Avenir"/>
                </a:rPr>
                <a:t>(V1-old generation) - 2009</a:t>
              </a:r>
              <a:endParaRPr b="1" sz="2100">
                <a:solidFill>
                  <a:schemeClr val="dk1"/>
                </a:solidFill>
                <a:latin typeface="Avenir"/>
                <a:ea typeface="Avenir"/>
                <a:cs typeface="Avenir"/>
                <a:sym typeface="Avenir"/>
              </a:endParaRPr>
            </a:p>
          </p:txBody>
        </p:sp>
        <p:sp>
          <p:nvSpPr>
            <p:cNvPr id="392" name="Google Shape;392;p42"/>
            <p:cNvSpPr/>
            <p:nvPr/>
          </p:nvSpPr>
          <p:spPr>
            <a:xfrm>
              <a:off x="1041673" y="367588"/>
              <a:ext cx="1102800" cy="110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txBox="1"/>
            <p:nvPr/>
          </p:nvSpPr>
          <p:spPr>
            <a:xfrm>
              <a:off x="1203169"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1</a:t>
              </a:r>
              <a:endParaRPr sz="4800">
                <a:solidFill>
                  <a:schemeClr val="lt1"/>
                </a:solidFill>
                <a:latin typeface="Avenir"/>
                <a:ea typeface="Avenir"/>
                <a:cs typeface="Avenir"/>
                <a:sym typeface="Avenir"/>
              </a:endParaRPr>
            </a:p>
          </p:txBody>
        </p:sp>
        <p:sp>
          <p:nvSpPr>
            <p:cNvPr id="394" name="Google Shape;394;p42"/>
            <p:cNvSpPr/>
            <p:nvPr/>
          </p:nvSpPr>
          <p:spPr>
            <a:xfrm>
              <a:off x="0" y="3675816"/>
              <a:ext cx="3186000" cy="0"/>
            </a:xfrm>
            <a:prstGeom prst="rect">
              <a:avLst/>
            </a:prstGeom>
            <a:solidFill>
              <a:srgbClr val="5A5260"/>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3504723" y="0"/>
              <a:ext cx="3186000" cy="3675900"/>
            </a:xfrm>
            <a:prstGeom prst="rect">
              <a:avLst/>
            </a:prstGeom>
            <a:solidFill>
              <a:srgbClr val="D9E8FC">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txBox="1"/>
            <p:nvPr/>
          </p:nvSpPr>
          <p:spPr>
            <a:xfrm>
              <a:off x="3504723"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Application Load Balancer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(V2-new generation) - 2016</a:t>
              </a:r>
              <a:endParaRPr sz="1800">
                <a:solidFill>
                  <a:schemeClr val="dk1"/>
                </a:solidFill>
                <a:latin typeface="Avenir"/>
                <a:ea typeface="Avenir"/>
                <a:cs typeface="Avenir"/>
                <a:sym typeface="Avenir"/>
              </a:endParaRPr>
            </a:p>
          </p:txBody>
        </p:sp>
        <p:sp>
          <p:nvSpPr>
            <p:cNvPr id="397" name="Google Shape;397;p42"/>
            <p:cNvSpPr/>
            <p:nvPr/>
          </p:nvSpPr>
          <p:spPr>
            <a:xfrm>
              <a:off x="4546396" y="367588"/>
              <a:ext cx="1102800" cy="110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4707892"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2</a:t>
              </a:r>
              <a:endParaRPr sz="4800">
                <a:solidFill>
                  <a:schemeClr val="lt1"/>
                </a:solidFill>
                <a:latin typeface="Avenir"/>
                <a:ea typeface="Avenir"/>
                <a:cs typeface="Avenir"/>
                <a:sym typeface="Avenir"/>
              </a:endParaRPr>
            </a:p>
          </p:txBody>
        </p:sp>
        <p:sp>
          <p:nvSpPr>
            <p:cNvPr id="399" name="Google Shape;399;p42"/>
            <p:cNvSpPr/>
            <p:nvPr/>
          </p:nvSpPr>
          <p:spPr>
            <a:xfrm>
              <a:off x="3504723" y="3675816"/>
              <a:ext cx="3186000" cy="0"/>
            </a:xfrm>
            <a:prstGeom prst="rect">
              <a:avLst/>
            </a:prstGeom>
            <a:solidFill>
              <a:srgbClr val="BE96F6"/>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7009447" y="0"/>
              <a:ext cx="3186000" cy="3675900"/>
            </a:xfrm>
            <a:prstGeom prst="rect">
              <a:avLst/>
            </a:prstGeom>
            <a:solidFill>
              <a:srgbClr val="D1F5F2">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txBox="1"/>
            <p:nvPr/>
          </p:nvSpPr>
          <p:spPr>
            <a:xfrm>
              <a:off x="7009447"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Network Load Balancer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(V2-new generation) - 2017</a:t>
              </a:r>
              <a:endParaRPr sz="2000">
                <a:solidFill>
                  <a:schemeClr val="dk1"/>
                </a:solidFill>
                <a:latin typeface="Avenir"/>
                <a:ea typeface="Avenir"/>
                <a:cs typeface="Avenir"/>
                <a:sym typeface="Avenir"/>
              </a:endParaRPr>
            </a:p>
          </p:txBody>
        </p:sp>
        <p:sp>
          <p:nvSpPr>
            <p:cNvPr id="402" name="Google Shape;402;p42"/>
            <p:cNvSpPr/>
            <p:nvPr/>
          </p:nvSpPr>
          <p:spPr>
            <a:xfrm>
              <a:off x="8051120" y="367588"/>
              <a:ext cx="1102800" cy="1102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txBox="1"/>
            <p:nvPr/>
          </p:nvSpPr>
          <p:spPr>
            <a:xfrm>
              <a:off x="8212616"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3</a:t>
              </a:r>
              <a:endParaRPr sz="4800">
                <a:solidFill>
                  <a:schemeClr val="lt1"/>
                </a:solidFill>
                <a:latin typeface="Avenir"/>
                <a:ea typeface="Avenir"/>
                <a:cs typeface="Avenir"/>
                <a:sym typeface="Avenir"/>
              </a:endParaRPr>
            </a:p>
          </p:txBody>
        </p:sp>
        <p:sp>
          <p:nvSpPr>
            <p:cNvPr id="404" name="Google Shape;404;p42"/>
            <p:cNvSpPr/>
            <p:nvPr/>
          </p:nvSpPr>
          <p:spPr>
            <a:xfrm>
              <a:off x="7009447" y="3675816"/>
              <a:ext cx="3186000" cy="0"/>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406" name="Google Shape;406;p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Types </a:t>
            </a:r>
            <a:r>
              <a:rPr lang="en-US">
                <a:solidFill>
                  <a:srgbClr val="888888"/>
                </a:solidFill>
                <a:latin typeface="Calibri"/>
                <a:ea typeface="Calibri"/>
                <a:cs typeface="Calibri"/>
                <a:sym typeface="Calibri"/>
              </a:rPr>
              <a:t>- </a:t>
            </a:r>
            <a:r>
              <a:rPr b="0" i="0" lang="en-US" sz="1200" u="none" cap="none" strike="noStrike">
                <a:solidFill>
                  <a:srgbClr val="888888"/>
                </a:solidFill>
                <a:latin typeface="Calibri"/>
                <a:ea typeface="Calibri"/>
                <a:cs typeface="Calibri"/>
                <a:sym typeface="Calibri"/>
              </a:rPr>
              <a:t>Load Balancer</a:t>
            </a:r>
            <a:endParaRPr/>
          </a:p>
        </p:txBody>
      </p:sp>
      <p:sp>
        <p:nvSpPr>
          <p:cNvPr id="407" name="Google Shape;407;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latin typeface="Calibri"/>
                <a:ea typeface="Calibri"/>
                <a:cs typeface="Calibri"/>
                <a:sym typeface="Calibri"/>
              </a:rPr>
              <a:t>27/11/2021</a:t>
            </a:r>
            <a:endParaRPr>
              <a:latin typeface="Calibri"/>
              <a:ea typeface="Calibri"/>
              <a:cs typeface="Calibri"/>
              <a:sym typeface="Calibri"/>
            </a:endParaRPr>
          </a:p>
        </p:txBody>
      </p:sp>
      <p:sp>
        <p:nvSpPr>
          <p:cNvPr id="413" name="Google Shape;413;p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Application Load Balancer</a:t>
            </a:r>
            <a:endParaRPr/>
          </a:p>
        </p:txBody>
      </p:sp>
      <p:sp>
        <p:nvSpPr>
          <p:cNvPr id="414" name="Google Shape;414;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415" name="Google Shape;415;p43"/>
          <p:cNvSpPr txBox="1"/>
          <p:nvPr/>
        </p:nvSpPr>
        <p:spPr>
          <a:xfrm>
            <a:off x="4121350" y="1545877"/>
            <a:ext cx="7854600" cy="37212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Avenir"/>
                <a:ea typeface="Avenir"/>
                <a:cs typeface="Avenir"/>
                <a:sym typeface="Avenir"/>
              </a:rPr>
              <a:t>Classic load balancers allow to do:</a:t>
            </a:r>
            <a:endParaRPr/>
          </a:p>
          <a:p>
            <a:pPr indent="-241300" lvl="2" marL="6858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Avenir"/>
                <a:ea typeface="Avenir"/>
                <a:cs typeface="Avenir"/>
                <a:sym typeface="Avenir"/>
              </a:rPr>
              <a:t>Support for EC2-Classic</a:t>
            </a:r>
            <a:endParaRPr sz="2600"/>
          </a:p>
          <a:p>
            <a:pPr indent="-241300" lvl="2" marL="6858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Avenir"/>
                <a:ea typeface="Avenir"/>
                <a:cs typeface="Avenir"/>
                <a:sym typeface="Avenir"/>
              </a:rPr>
              <a:t>Support for TCP and SSL listeners</a:t>
            </a:r>
            <a:endParaRPr sz="2600"/>
          </a:p>
          <a:p>
            <a:pPr indent="-241300" lvl="2" marL="6858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Avenir"/>
                <a:ea typeface="Avenir"/>
                <a:cs typeface="Avenir"/>
                <a:sym typeface="Avenir"/>
              </a:rPr>
              <a:t>Support for sticky sessions using application-generated cookies</a:t>
            </a:r>
            <a:endParaRPr sz="2600"/>
          </a:p>
          <a:p>
            <a:pPr indent="-342900" lvl="1" marL="3429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venir"/>
                <a:ea typeface="Avenir"/>
                <a:cs typeface="Avenir"/>
                <a:sym typeface="Avenir"/>
              </a:rPr>
              <a:t>Deprecated and now often replaced with application load balancer.</a:t>
            </a:r>
            <a:endParaRPr/>
          </a:p>
        </p:txBody>
      </p:sp>
      <p:grpSp>
        <p:nvGrpSpPr>
          <p:cNvPr id="416" name="Google Shape;416;p43"/>
          <p:cNvGrpSpPr/>
          <p:nvPr/>
        </p:nvGrpSpPr>
        <p:grpSpPr>
          <a:xfrm>
            <a:off x="742707" y="1485228"/>
            <a:ext cx="3186000" cy="3675900"/>
            <a:chOff x="0" y="0"/>
            <a:chExt cx="3186000" cy="3675900"/>
          </a:xfrm>
        </p:grpSpPr>
        <p:sp>
          <p:nvSpPr>
            <p:cNvPr id="417" name="Google Shape;417;p43"/>
            <p:cNvSpPr/>
            <p:nvPr/>
          </p:nvSpPr>
          <p:spPr>
            <a:xfrm>
              <a:off x="0" y="0"/>
              <a:ext cx="3186000" cy="3675900"/>
            </a:xfrm>
            <a:prstGeom prst="rect">
              <a:avLst/>
            </a:prstGeom>
            <a:solidFill>
              <a:srgbClr val="FBE2DE">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txBox="1"/>
            <p:nvPr/>
          </p:nvSpPr>
          <p:spPr>
            <a:xfrm>
              <a:off x="0" y="1396837"/>
              <a:ext cx="3186000" cy="2205600"/>
            </a:xfrm>
            <a:prstGeom prst="rect">
              <a:avLst/>
            </a:prstGeom>
            <a:noFill/>
            <a:ln>
              <a:noFill/>
            </a:ln>
          </p:spPr>
          <p:txBody>
            <a:bodyPr anchorCtr="0" anchor="t" bIns="330200" lIns="248400" spcFirstLastPara="1" rIns="248400" wrap="square" tIns="330200">
              <a:noAutofit/>
            </a:bodyPr>
            <a:lstStyle/>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Classic Load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Balancer </a:t>
              </a:r>
              <a:endParaRPr b="1" sz="21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800"/>
                <a:buFont typeface="Avenir"/>
                <a:buNone/>
              </a:pPr>
              <a:r>
                <a:rPr b="1" lang="en-US" sz="2100">
                  <a:solidFill>
                    <a:schemeClr val="dk1"/>
                  </a:solidFill>
                  <a:latin typeface="Avenir"/>
                  <a:ea typeface="Avenir"/>
                  <a:cs typeface="Avenir"/>
                  <a:sym typeface="Avenir"/>
                </a:rPr>
                <a:t>(V1-old generation) - 2009</a:t>
              </a:r>
              <a:endParaRPr sz="1800">
                <a:solidFill>
                  <a:schemeClr val="dk1"/>
                </a:solidFill>
                <a:latin typeface="Avenir"/>
                <a:ea typeface="Avenir"/>
                <a:cs typeface="Avenir"/>
                <a:sym typeface="Avenir"/>
              </a:endParaRPr>
            </a:p>
          </p:txBody>
        </p:sp>
      </p:grpSp>
      <p:grpSp>
        <p:nvGrpSpPr>
          <p:cNvPr id="419" name="Google Shape;419;p43"/>
          <p:cNvGrpSpPr/>
          <p:nvPr/>
        </p:nvGrpSpPr>
        <p:grpSpPr>
          <a:xfrm>
            <a:off x="1784380" y="1852816"/>
            <a:ext cx="1102800" cy="1102800"/>
            <a:chOff x="1041673" y="367588"/>
            <a:chExt cx="1102800" cy="1102800"/>
          </a:xfrm>
        </p:grpSpPr>
        <p:sp>
          <p:nvSpPr>
            <p:cNvPr id="420" name="Google Shape;420;p43"/>
            <p:cNvSpPr/>
            <p:nvPr/>
          </p:nvSpPr>
          <p:spPr>
            <a:xfrm>
              <a:off x="1041673" y="367588"/>
              <a:ext cx="1102800" cy="110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txBox="1"/>
            <p:nvPr/>
          </p:nvSpPr>
          <p:spPr>
            <a:xfrm>
              <a:off x="1203169" y="529084"/>
              <a:ext cx="779700" cy="779700"/>
            </a:xfrm>
            <a:prstGeom prst="rect">
              <a:avLst/>
            </a:prstGeom>
            <a:noFill/>
            <a:ln>
              <a:noFill/>
            </a:ln>
          </p:spPr>
          <p:txBody>
            <a:bodyPr anchorCtr="0" anchor="ctr" bIns="12700" lIns="85975" spcFirstLastPara="1" rIns="85975"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1</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