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1" r:id="rId5"/>
    <p:sldId id="266" r:id="rId6"/>
    <p:sldId id="268" r:id="rId7"/>
    <p:sldId id="269" r:id="rId8"/>
    <p:sldId id="27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8ED"/>
    <a:srgbClr val="E2E2E2"/>
    <a:srgbClr val="282C34"/>
    <a:srgbClr val="FFFFFF"/>
    <a:srgbClr val="00B0F0"/>
    <a:srgbClr val="3FC8B6"/>
    <a:srgbClr val="D9ED93"/>
    <a:srgbClr val="FF33CC"/>
    <a:srgbClr val="F5F5F5"/>
    <a:srgbClr val="34C6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4660"/>
  </p:normalViewPr>
  <p:slideViewPr>
    <p:cSldViewPr snapToGrid="0">
      <p:cViewPr varScale="1">
        <p:scale>
          <a:sx n="82" d="100"/>
          <a:sy n="82" d="100"/>
        </p:scale>
        <p:origin x="11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90E93-1EB9-495E-9922-41C8371DA94A}" type="datetimeFigureOut">
              <a:rPr lang="en-IN" smtClean="0"/>
              <a:t>24-10-2021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0BCB8-8B7D-4E45-AB95-200922D284B4}" type="slidenum">
              <a:rPr lang="en-IN" smtClean="0"/>
              <a:t>‹#›</a:t>
            </a:fld>
            <a:endParaRPr lang="en-IN"/>
          </a:p>
        </p:txBody>
      </p:sp>
    </p:spTree>
    <p:extLst>
      <p:ext uri="{BB962C8B-B14F-4D97-AF65-F5344CB8AC3E}">
        <p14:creationId xmlns:p14="http://schemas.microsoft.com/office/powerpoint/2010/main" val="54062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C0BCB8-8B7D-4E45-AB95-200922D284B4}" type="slidenum">
              <a:rPr lang="en-IN" smtClean="0"/>
              <a:t>3</a:t>
            </a:fld>
            <a:endParaRPr lang="en-IN"/>
          </a:p>
        </p:txBody>
      </p:sp>
    </p:spTree>
    <p:extLst>
      <p:ext uri="{BB962C8B-B14F-4D97-AF65-F5344CB8AC3E}">
        <p14:creationId xmlns:p14="http://schemas.microsoft.com/office/powerpoint/2010/main" val="20930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C0BCB8-8B7D-4E45-AB95-200922D284B4}" type="slidenum">
              <a:rPr lang="en-IN" smtClean="0"/>
              <a:t>6</a:t>
            </a:fld>
            <a:endParaRPr lang="en-IN"/>
          </a:p>
        </p:txBody>
      </p:sp>
    </p:spTree>
    <p:extLst>
      <p:ext uri="{BB962C8B-B14F-4D97-AF65-F5344CB8AC3E}">
        <p14:creationId xmlns:p14="http://schemas.microsoft.com/office/powerpoint/2010/main" val="415862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C0BCB8-8B7D-4E45-AB95-200922D284B4}" type="slidenum">
              <a:rPr lang="en-IN" smtClean="0"/>
              <a:t>7</a:t>
            </a:fld>
            <a:endParaRPr lang="en-IN"/>
          </a:p>
        </p:txBody>
      </p:sp>
    </p:spTree>
    <p:extLst>
      <p:ext uri="{BB962C8B-B14F-4D97-AF65-F5344CB8AC3E}">
        <p14:creationId xmlns:p14="http://schemas.microsoft.com/office/powerpoint/2010/main" val="1230957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9DDC-9D13-4271-9D28-C3761A360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364E3F-8BF5-4BB6-BF93-C0CEDA7CC5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D58CA7-CF06-430C-A9EC-70AB1B3B9ED3}"/>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5" name="Footer Placeholder 4">
            <a:extLst>
              <a:ext uri="{FF2B5EF4-FFF2-40B4-BE49-F238E27FC236}">
                <a16:creationId xmlns:a16="http://schemas.microsoft.com/office/drawing/2014/main" id="{E98B9D46-97CD-4EBF-B780-0111DB9BE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76DB5-8EB3-4C8D-8A4A-A9E052201B73}"/>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21264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7B33-7939-474B-9E2F-A6CAC9339F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947204-9A2E-4F6B-A68B-AFC7FED1C2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DDBBE-C9F2-4C27-BEAB-E86825DA72D5}"/>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5" name="Footer Placeholder 4">
            <a:extLst>
              <a:ext uri="{FF2B5EF4-FFF2-40B4-BE49-F238E27FC236}">
                <a16:creationId xmlns:a16="http://schemas.microsoft.com/office/drawing/2014/main" id="{AC887BD9-EEEF-4CB9-81B0-C84D31B84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AB0902-3571-4469-9F4C-69E20FB44AC3}"/>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209575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3B099-C342-4570-BE01-1A19D0B8E7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625A3F-DAD7-4C4C-9CC2-56DE3C8A61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CA5706-1C37-4CDD-A23E-2A69515862F0}"/>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5" name="Footer Placeholder 4">
            <a:extLst>
              <a:ext uri="{FF2B5EF4-FFF2-40B4-BE49-F238E27FC236}">
                <a16:creationId xmlns:a16="http://schemas.microsoft.com/office/drawing/2014/main" id="{F4660587-C47D-469B-9A64-EBC353F110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350108-BF5B-4319-A385-1A936D5294AD}"/>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167717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5574-F5A4-4E07-9C8E-97C7C1E7F2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3F6E9E-C81D-47F7-9460-D0ACA0CA90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AD106-0ED0-4F30-9501-2DD4A372F677}"/>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5" name="Footer Placeholder 4">
            <a:extLst>
              <a:ext uri="{FF2B5EF4-FFF2-40B4-BE49-F238E27FC236}">
                <a16:creationId xmlns:a16="http://schemas.microsoft.com/office/drawing/2014/main" id="{A325B238-6548-41DD-8A77-EFDD2A727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8299C-E982-4445-99EB-7D8CF845EA9E}"/>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30156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53A7-9BB1-4150-B85C-44110CCC0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6BDDB7-5AB3-4DF7-A662-303A7007F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16DDE6-3E8C-4C9F-82B5-1F237C5ABF4E}"/>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5" name="Footer Placeholder 4">
            <a:extLst>
              <a:ext uri="{FF2B5EF4-FFF2-40B4-BE49-F238E27FC236}">
                <a16:creationId xmlns:a16="http://schemas.microsoft.com/office/drawing/2014/main" id="{035ED5E1-2640-4B4C-B7CE-DD708DD91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571B2-0A67-483C-BF90-0D798361EFE3}"/>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100119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94B7-7FB5-4273-B797-8CA8B8E674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3CC6DA-50AE-4E8D-9E3B-E76D24E0D4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4530F9-FD60-4FAC-8A2F-E7CCF05D3D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83B2AD-70F8-491A-BF0B-67F0848B5A3B}"/>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6" name="Footer Placeholder 5">
            <a:extLst>
              <a:ext uri="{FF2B5EF4-FFF2-40B4-BE49-F238E27FC236}">
                <a16:creationId xmlns:a16="http://schemas.microsoft.com/office/drawing/2014/main" id="{54B371D4-9999-438A-924F-27760395CD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AF4861-4E53-4082-BDD9-431F275D43E3}"/>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1948500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8D0F-EF27-4222-A6DC-1FEE06A2B4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C17EF3-A7BC-407D-9244-ACD00E4A8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DEB16-0FFD-453F-8B44-2737ED9AF4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0293DF-4316-441D-B189-793E4E845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299690-7F93-4D78-9245-A539B455E2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D31FE6-EF7E-449F-9AE2-1B168D32257F}"/>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8" name="Footer Placeholder 7">
            <a:extLst>
              <a:ext uri="{FF2B5EF4-FFF2-40B4-BE49-F238E27FC236}">
                <a16:creationId xmlns:a16="http://schemas.microsoft.com/office/drawing/2014/main" id="{E20E0AA6-70F1-49AB-BE36-61642FA641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945F24-2F9E-4E39-BBEC-176430E4D9DD}"/>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115732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D8BD-D552-439C-B78F-DDA42C3150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C67054-2035-4AB7-92D1-425524E0A70D}"/>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4" name="Footer Placeholder 3">
            <a:extLst>
              <a:ext uri="{FF2B5EF4-FFF2-40B4-BE49-F238E27FC236}">
                <a16:creationId xmlns:a16="http://schemas.microsoft.com/office/drawing/2014/main" id="{902D22A8-1DC3-43F2-80A3-CC29025A1F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111202-9148-4E88-9F08-8F3633618476}"/>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204366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5D432-368F-4069-A08D-DB874DA13C58}"/>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3" name="Footer Placeholder 2">
            <a:extLst>
              <a:ext uri="{FF2B5EF4-FFF2-40B4-BE49-F238E27FC236}">
                <a16:creationId xmlns:a16="http://schemas.microsoft.com/office/drawing/2014/main" id="{610652A0-7C91-4F95-89D4-9AA47A054F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FB9E8E-6267-4AE5-9580-09D15FDE3F23}"/>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299686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1A53-4605-4C7E-96F0-6D463CB07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2B324C-A18B-4C36-893E-A1B1575D8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BF424D-6B52-4FFD-BDB5-4446E52A0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5F47AC-71FD-4B59-930C-2A8F0071CB70}"/>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6" name="Footer Placeholder 5">
            <a:extLst>
              <a:ext uri="{FF2B5EF4-FFF2-40B4-BE49-F238E27FC236}">
                <a16:creationId xmlns:a16="http://schemas.microsoft.com/office/drawing/2014/main" id="{E28BECEB-7D90-4E57-9F5E-97F21A11E0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017231-47E3-4121-ADD6-FC85B03D13A6}"/>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11999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B704-FA56-4E4B-B02B-340E278D3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F197C0-988C-4E09-B456-9543F41F1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C60CE0-D05C-4CC0-97C9-0E9842B4F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C430C-DB02-4AC6-9A97-CE8A97F31B64}"/>
              </a:ext>
            </a:extLst>
          </p:cNvPr>
          <p:cNvSpPr>
            <a:spLocks noGrp="1"/>
          </p:cNvSpPr>
          <p:nvPr>
            <p:ph type="dt" sz="half" idx="10"/>
          </p:nvPr>
        </p:nvSpPr>
        <p:spPr/>
        <p:txBody>
          <a:bodyPr/>
          <a:lstStyle/>
          <a:p>
            <a:fld id="{88C786A3-7378-4A45-98B7-7C9F205557C0}" type="datetimeFigureOut">
              <a:rPr lang="en-IN" smtClean="0"/>
              <a:t>24-10-2021</a:t>
            </a:fld>
            <a:endParaRPr lang="en-IN"/>
          </a:p>
        </p:txBody>
      </p:sp>
      <p:sp>
        <p:nvSpPr>
          <p:cNvPr id="6" name="Footer Placeholder 5">
            <a:extLst>
              <a:ext uri="{FF2B5EF4-FFF2-40B4-BE49-F238E27FC236}">
                <a16:creationId xmlns:a16="http://schemas.microsoft.com/office/drawing/2014/main" id="{6464E7DB-1212-4D70-BC1F-6E3098F4A9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D96D7D-0E7C-4CB1-935A-6834740F6EB3}"/>
              </a:ext>
            </a:extLst>
          </p:cNvPr>
          <p:cNvSpPr>
            <a:spLocks noGrp="1"/>
          </p:cNvSpPr>
          <p:nvPr>
            <p:ph type="sldNum" sz="quarter" idx="12"/>
          </p:nvPr>
        </p:nvSpPr>
        <p:spPr/>
        <p:txBody>
          <a:bodyPr/>
          <a:lstStyle/>
          <a:p>
            <a:fld id="{2D210297-48DA-4006-A2B5-32D04B451159}" type="slidenum">
              <a:rPr lang="en-IN" smtClean="0"/>
              <a:t>‹#›</a:t>
            </a:fld>
            <a:endParaRPr lang="en-IN"/>
          </a:p>
        </p:txBody>
      </p:sp>
    </p:spTree>
    <p:extLst>
      <p:ext uri="{BB962C8B-B14F-4D97-AF65-F5344CB8AC3E}">
        <p14:creationId xmlns:p14="http://schemas.microsoft.com/office/powerpoint/2010/main" val="180187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C63EAA-5AB1-4997-B9B9-D04A3C3C2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D73B0-C5B4-4C39-A4E4-710F81824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EDD56-FCAC-4F73-8150-0F57B1597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786A3-7378-4A45-98B7-7C9F205557C0}" type="datetimeFigureOut">
              <a:rPr lang="en-IN" smtClean="0"/>
              <a:t>24-10-2021</a:t>
            </a:fld>
            <a:endParaRPr lang="en-IN"/>
          </a:p>
        </p:txBody>
      </p:sp>
      <p:sp>
        <p:nvSpPr>
          <p:cNvPr id="5" name="Footer Placeholder 4">
            <a:extLst>
              <a:ext uri="{FF2B5EF4-FFF2-40B4-BE49-F238E27FC236}">
                <a16:creationId xmlns:a16="http://schemas.microsoft.com/office/drawing/2014/main" id="{2075E512-3486-4386-A14E-02EC181D7C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D03B70-CF85-47E6-8220-F97D0B21C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10297-48DA-4006-A2B5-32D04B451159}" type="slidenum">
              <a:rPr lang="en-IN" smtClean="0"/>
              <a:t>‹#›</a:t>
            </a:fld>
            <a:endParaRPr lang="en-IN"/>
          </a:p>
        </p:txBody>
      </p:sp>
    </p:spTree>
    <p:extLst>
      <p:ext uri="{BB962C8B-B14F-4D97-AF65-F5344CB8AC3E}">
        <p14:creationId xmlns:p14="http://schemas.microsoft.com/office/powerpoint/2010/main" val="351188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A87BA-CD1E-4DEA-A726-9BB8D7815B0D}"/>
              </a:ext>
            </a:extLst>
          </p:cNvPr>
          <p:cNvSpPr/>
          <p:nvPr/>
        </p:nvSpPr>
        <p:spPr>
          <a:xfrm>
            <a:off x="0" y="-2"/>
            <a:ext cx="12348000" cy="90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lumMod val="50000"/>
                </a:schemeClr>
              </a:solidFill>
            </a:endParaRPr>
          </a:p>
        </p:txBody>
      </p:sp>
      <p:sp>
        <p:nvSpPr>
          <p:cNvPr id="4" name="TextBox 3">
            <a:extLst>
              <a:ext uri="{FF2B5EF4-FFF2-40B4-BE49-F238E27FC236}">
                <a16:creationId xmlns:a16="http://schemas.microsoft.com/office/drawing/2014/main" id="{8C8542CF-3985-4954-806A-EF3385387459}"/>
              </a:ext>
            </a:extLst>
          </p:cNvPr>
          <p:cNvSpPr txBox="1"/>
          <p:nvPr/>
        </p:nvSpPr>
        <p:spPr>
          <a:xfrm>
            <a:off x="1622321" y="-22586"/>
            <a:ext cx="8947355" cy="830997"/>
          </a:xfrm>
          <a:prstGeom prst="rect">
            <a:avLst/>
          </a:prstGeom>
          <a:noFill/>
        </p:spPr>
        <p:txBody>
          <a:bodyPr wrap="square" rtlCol="0">
            <a:spAutoFit/>
          </a:bodyPr>
          <a:lstStyle/>
          <a:p>
            <a:pPr algn="ctr"/>
            <a:r>
              <a:rPr lang="en-IN" sz="4800" b="1" dirty="0">
                <a:latin typeface="Manrope" panose="00000506000000000000" pitchFamily="50" charset="0"/>
              </a:rPr>
              <a:t>Knapsack Problem</a:t>
            </a:r>
          </a:p>
        </p:txBody>
      </p:sp>
      <p:pic>
        <p:nvPicPr>
          <p:cNvPr id="65" name="Picture 64">
            <a:extLst>
              <a:ext uri="{FF2B5EF4-FFF2-40B4-BE49-F238E27FC236}">
                <a16:creationId xmlns:a16="http://schemas.microsoft.com/office/drawing/2014/main" id="{65795EC4-C297-4113-B16C-BEDC9BD4E5CD}"/>
              </a:ext>
            </a:extLst>
          </p:cNvPr>
          <p:cNvPicPr>
            <a:picLocks noChangeAspect="1"/>
          </p:cNvPicPr>
          <p:nvPr/>
        </p:nvPicPr>
        <p:blipFill rotWithShape="1">
          <a:blip r:embed="rId2">
            <a:extLst>
              <a:ext uri="{28A0092B-C50C-407E-A947-70E740481C1C}">
                <a14:useLocalDpi xmlns:a14="http://schemas.microsoft.com/office/drawing/2010/main" val="0"/>
              </a:ext>
            </a:extLst>
          </a:blip>
          <a:srcRect l="22666" t="11925" r="26889" b="5408"/>
          <a:stretch/>
        </p:blipFill>
        <p:spPr>
          <a:xfrm>
            <a:off x="408420" y="2231477"/>
            <a:ext cx="3843867" cy="4724401"/>
          </a:xfrm>
          <a:prstGeom prst="ellipse">
            <a:avLst/>
          </a:prstGeom>
          <a:ln>
            <a:noFill/>
          </a:ln>
          <a:effectLst>
            <a:softEdge rad="112500"/>
          </a:effectLst>
        </p:spPr>
      </p:pic>
      <p:sp>
        <p:nvSpPr>
          <p:cNvPr id="66" name="TextBox 65">
            <a:extLst>
              <a:ext uri="{FF2B5EF4-FFF2-40B4-BE49-F238E27FC236}">
                <a16:creationId xmlns:a16="http://schemas.microsoft.com/office/drawing/2014/main" id="{7A7A3733-5502-4082-8433-7BC5E6B15F50}"/>
              </a:ext>
            </a:extLst>
          </p:cNvPr>
          <p:cNvSpPr txBox="1"/>
          <p:nvPr/>
        </p:nvSpPr>
        <p:spPr>
          <a:xfrm>
            <a:off x="25865" y="4378235"/>
            <a:ext cx="1771650" cy="430887"/>
          </a:xfrm>
          <a:prstGeom prst="rect">
            <a:avLst/>
          </a:prstGeom>
          <a:noFill/>
        </p:spPr>
        <p:txBody>
          <a:bodyPr wrap="square" rtlCol="0">
            <a:spAutoFit/>
          </a:bodyPr>
          <a:lstStyle/>
          <a:p>
            <a:r>
              <a:rPr lang="en-US" sz="2200" dirty="0">
                <a:solidFill>
                  <a:srgbClr val="FF0000"/>
                </a:solidFill>
                <a:latin typeface="Roboto Condensed" panose="02000000000000000000" pitchFamily="2" charset="0"/>
                <a:ea typeface="Roboto Condensed" panose="02000000000000000000" pitchFamily="2" charset="0"/>
              </a:rPr>
              <a:t>Capacity = W</a:t>
            </a:r>
            <a:endParaRPr lang="en-IN" sz="2200" dirty="0">
              <a:solidFill>
                <a:srgbClr val="FF0000"/>
              </a:solidFill>
              <a:latin typeface="Roboto Condensed" panose="02000000000000000000" pitchFamily="2" charset="0"/>
              <a:ea typeface="Roboto Condensed" panose="02000000000000000000" pitchFamily="2" charset="0"/>
            </a:endParaRPr>
          </a:p>
        </p:txBody>
      </p:sp>
      <p:grpSp>
        <p:nvGrpSpPr>
          <p:cNvPr id="67" name="Group 66">
            <a:extLst>
              <a:ext uri="{FF2B5EF4-FFF2-40B4-BE49-F238E27FC236}">
                <a16:creationId xmlns:a16="http://schemas.microsoft.com/office/drawing/2014/main" id="{11CC38CF-C4AC-45CA-9202-D57DB8401B4F}"/>
              </a:ext>
            </a:extLst>
          </p:cNvPr>
          <p:cNvGrpSpPr/>
          <p:nvPr/>
        </p:nvGrpSpPr>
        <p:grpSpPr>
          <a:xfrm>
            <a:off x="8587976" y="2955588"/>
            <a:ext cx="1171576" cy="2931719"/>
            <a:chOff x="1443037" y="1488475"/>
            <a:chExt cx="1171576" cy="2931719"/>
          </a:xfrm>
        </p:grpSpPr>
        <p:sp>
          <p:nvSpPr>
            <p:cNvPr id="68" name="Rectangle 67">
              <a:extLst>
                <a:ext uri="{FF2B5EF4-FFF2-40B4-BE49-F238E27FC236}">
                  <a16:creationId xmlns:a16="http://schemas.microsoft.com/office/drawing/2014/main" id="{724A13CD-9076-4710-9E4C-130A27AA23B2}"/>
                </a:ext>
              </a:extLst>
            </p:cNvPr>
            <p:cNvSpPr/>
            <p:nvPr/>
          </p:nvSpPr>
          <p:spPr>
            <a:xfrm>
              <a:off x="1443038" y="1488475"/>
              <a:ext cx="1171575" cy="53558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a:solidFill>
                  <a:schemeClr val="accent6">
                    <a:lumMod val="50000"/>
                  </a:schemeClr>
                </a:solidFill>
                <a:latin typeface="Roboto Condensed" panose="02000000000000000000" pitchFamily="2" charset="0"/>
                <a:ea typeface="Roboto Condensed" panose="02000000000000000000" pitchFamily="2" charset="0"/>
              </a:endParaRPr>
            </a:p>
          </p:txBody>
        </p:sp>
        <p:sp>
          <p:nvSpPr>
            <p:cNvPr id="69" name="Oval 68">
              <a:extLst>
                <a:ext uri="{FF2B5EF4-FFF2-40B4-BE49-F238E27FC236}">
                  <a16:creationId xmlns:a16="http://schemas.microsoft.com/office/drawing/2014/main" id="{C0F463E1-A1C7-411E-87DA-5820F0AC2397}"/>
                </a:ext>
              </a:extLst>
            </p:cNvPr>
            <p:cNvSpPr/>
            <p:nvPr/>
          </p:nvSpPr>
          <p:spPr>
            <a:xfrm>
              <a:off x="1443037" y="2566171"/>
              <a:ext cx="1171575" cy="72866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a:solidFill>
                  <a:schemeClr val="accent6">
                    <a:lumMod val="50000"/>
                  </a:schemeClr>
                </a:solidFill>
                <a:latin typeface="Roboto Condensed" panose="02000000000000000000" pitchFamily="2" charset="0"/>
                <a:ea typeface="Roboto Condensed" panose="02000000000000000000" pitchFamily="2" charset="0"/>
              </a:endParaRPr>
            </a:p>
          </p:txBody>
        </p:sp>
        <p:sp>
          <p:nvSpPr>
            <p:cNvPr id="70" name="Cube 69">
              <a:extLst>
                <a:ext uri="{FF2B5EF4-FFF2-40B4-BE49-F238E27FC236}">
                  <a16:creationId xmlns:a16="http://schemas.microsoft.com/office/drawing/2014/main" id="{1628B9F7-DCC8-4800-B8F0-3CE44EB42F6E}"/>
                </a:ext>
              </a:extLst>
            </p:cNvPr>
            <p:cNvSpPr/>
            <p:nvPr/>
          </p:nvSpPr>
          <p:spPr>
            <a:xfrm>
              <a:off x="1443038" y="3691531"/>
              <a:ext cx="1171575" cy="728663"/>
            </a:xfrm>
            <a:prstGeom prst="cub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a:solidFill>
                  <a:schemeClr val="accent6">
                    <a:lumMod val="50000"/>
                  </a:schemeClr>
                </a:solidFill>
                <a:latin typeface="Roboto Condensed" panose="02000000000000000000" pitchFamily="2" charset="0"/>
                <a:ea typeface="Roboto Condensed" panose="02000000000000000000" pitchFamily="2" charset="0"/>
              </a:endParaRPr>
            </a:p>
          </p:txBody>
        </p:sp>
      </p:grpSp>
      <p:sp>
        <p:nvSpPr>
          <p:cNvPr id="71" name="TextBox 70">
            <a:extLst>
              <a:ext uri="{FF2B5EF4-FFF2-40B4-BE49-F238E27FC236}">
                <a16:creationId xmlns:a16="http://schemas.microsoft.com/office/drawing/2014/main" id="{E731266D-A95D-4921-A103-00D79920DA3A}"/>
              </a:ext>
            </a:extLst>
          </p:cNvPr>
          <p:cNvSpPr txBox="1"/>
          <p:nvPr/>
        </p:nvSpPr>
        <p:spPr>
          <a:xfrm>
            <a:off x="2117720" y="1450506"/>
            <a:ext cx="7969117" cy="1107996"/>
          </a:xfrm>
          <a:prstGeom prst="rect">
            <a:avLst/>
          </a:prstGeom>
          <a:noFill/>
        </p:spPr>
        <p:txBody>
          <a:bodyPr wrap="square" rtlCol="0">
            <a:spAutoFit/>
          </a:bodyPr>
          <a:lstStyle/>
          <a:p>
            <a:pPr marL="342900" indent="-342900" algn="ctr">
              <a:buFont typeface="Wingdings" panose="05000000000000000000" pitchFamily="2" charset="2"/>
              <a:buChar char="v"/>
            </a:pPr>
            <a:r>
              <a:rPr lang="en-US" sz="2200" dirty="0">
                <a:solidFill>
                  <a:schemeClr val="accent6">
                    <a:lumMod val="50000"/>
                  </a:schemeClr>
                </a:solidFill>
                <a:latin typeface="Roboto Condensed" panose="02000000000000000000" pitchFamily="2" charset="0"/>
                <a:ea typeface="Roboto Condensed" panose="02000000000000000000" pitchFamily="2" charset="0"/>
              </a:rPr>
              <a:t>Fill the knapsack such that value is maximum,</a:t>
            </a:r>
          </a:p>
          <a:p>
            <a:pPr algn="ctr"/>
            <a:r>
              <a:rPr lang="en-US" sz="2200" dirty="0">
                <a:solidFill>
                  <a:schemeClr val="accent6">
                    <a:lumMod val="50000"/>
                  </a:schemeClr>
                </a:solidFill>
                <a:latin typeface="Roboto Condensed" panose="02000000000000000000" pitchFamily="2" charset="0"/>
                <a:ea typeface="Roboto Condensed" panose="02000000000000000000" pitchFamily="2" charset="0"/>
              </a:rPr>
              <a:t>Total weight is at most W. </a:t>
            </a:r>
          </a:p>
          <a:p>
            <a:pPr marL="342900" indent="-342900" algn="ctr">
              <a:buFont typeface="Wingdings" panose="05000000000000000000" pitchFamily="2" charset="2"/>
              <a:buChar char="v"/>
            </a:pPr>
            <a:r>
              <a:rPr lang="en-US" sz="2200" dirty="0">
                <a:solidFill>
                  <a:schemeClr val="accent6">
                    <a:lumMod val="50000"/>
                  </a:schemeClr>
                </a:solidFill>
                <a:latin typeface="Roboto Condensed" panose="02000000000000000000" pitchFamily="2" charset="0"/>
                <a:ea typeface="Roboto Condensed" panose="02000000000000000000" pitchFamily="2" charset="0"/>
              </a:rPr>
              <a:t>Items can be broken down to maximize the knapsack value.</a:t>
            </a:r>
            <a:endParaRPr lang="en-IN" sz="2200" dirty="0">
              <a:solidFill>
                <a:schemeClr val="accent6">
                  <a:lumMod val="50000"/>
                </a:schemeClr>
              </a:solidFill>
              <a:latin typeface="Roboto Condensed" panose="02000000000000000000" pitchFamily="2" charset="0"/>
              <a:ea typeface="Roboto Condensed" panose="02000000000000000000" pitchFamily="2" charset="0"/>
            </a:endParaRPr>
          </a:p>
        </p:txBody>
      </p:sp>
      <p:sp>
        <p:nvSpPr>
          <p:cNvPr id="72" name="TextBox 71">
            <a:extLst>
              <a:ext uri="{FF2B5EF4-FFF2-40B4-BE49-F238E27FC236}">
                <a16:creationId xmlns:a16="http://schemas.microsoft.com/office/drawing/2014/main" id="{32408AEB-F610-45FE-BC62-6F12C05BEF4C}"/>
              </a:ext>
            </a:extLst>
          </p:cNvPr>
          <p:cNvSpPr txBox="1"/>
          <p:nvPr/>
        </p:nvSpPr>
        <p:spPr>
          <a:xfrm>
            <a:off x="10086837" y="5240976"/>
            <a:ext cx="2518347" cy="769441"/>
          </a:xfrm>
          <a:prstGeom prst="rect">
            <a:avLst/>
          </a:prstGeom>
          <a:noFill/>
        </p:spPr>
        <p:txBody>
          <a:bodyPr wrap="square" rtlCol="0">
            <a:spAutoFit/>
          </a:body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Weight = w3</a:t>
            </a:r>
          </a:p>
          <a:p>
            <a:r>
              <a:rPr lang="en-US" sz="2200" dirty="0">
                <a:solidFill>
                  <a:schemeClr val="accent5">
                    <a:lumMod val="50000"/>
                  </a:schemeClr>
                </a:solidFill>
                <a:latin typeface="Roboto Condensed" panose="02000000000000000000" pitchFamily="2" charset="0"/>
                <a:ea typeface="Roboto Condensed" panose="02000000000000000000" pitchFamily="2" charset="0"/>
              </a:rPr>
              <a:t>Value = v3</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sp>
        <p:nvSpPr>
          <p:cNvPr id="73" name="TextBox 72">
            <a:extLst>
              <a:ext uri="{FF2B5EF4-FFF2-40B4-BE49-F238E27FC236}">
                <a16:creationId xmlns:a16="http://schemas.microsoft.com/office/drawing/2014/main" id="{7777302F-DD07-43A6-B2AD-8C9FDA1AE84A}"/>
              </a:ext>
            </a:extLst>
          </p:cNvPr>
          <p:cNvSpPr txBox="1"/>
          <p:nvPr/>
        </p:nvSpPr>
        <p:spPr>
          <a:xfrm>
            <a:off x="10086837" y="2955588"/>
            <a:ext cx="2518347" cy="769441"/>
          </a:xfrm>
          <a:prstGeom prst="rect">
            <a:avLst/>
          </a:prstGeom>
          <a:noFill/>
        </p:spPr>
        <p:txBody>
          <a:bodyPr wrap="square" rtlCol="0">
            <a:spAutoFit/>
          </a:body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Weight = w1</a:t>
            </a:r>
          </a:p>
          <a:p>
            <a:r>
              <a:rPr lang="en-US" sz="2200" dirty="0">
                <a:solidFill>
                  <a:schemeClr val="accent5">
                    <a:lumMod val="50000"/>
                  </a:schemeClr>
                </a:solidFill>
                <a:latin typeface="Roboto Condensed" panose="02000000000000000000" pitchFamily="2" charset="0"/>
                <a:ea typeface="Roboto Condensed" panose="02000000000000000000" pitchFamily="2" charset="0"/>
              </a:rPr>
              <a:t>Value = v1</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sp>
        <p:nvSpPr>
          <p:cNvPr id="74" name="TextBox 73">
            <a:extLst>
              <a:ext uri="{FF2B5EF4-FFF2-40B4-BE49-F238E27FC236}">
                <a16:creationId xmlns:a16="http://schemas.microsoft.com/office/drawing/2014/main" id="{E88CFE90-A651-43C8-B9C4-AD98F1CAABB3}"/>
              </a:ext>
            </a:extLst>
          </p:cNvPr>
          <p:cNvSpPr txBox="1"/>
          <p:nvPr/>
        </p:nvSpPr>
        <p:spPr>
          <a:xfrm>
            <a:off x="10086837" y="4074449"/>
            <a:ext cx="2518347" cy="769441"/>
          </a:xfrm>
          <a:prstGeom prst="rect">
            <a:avLst/>
          </a:prstGeom>
          <a:noFill/>
        </p:spPr>
        <p:txBody>
          <a:bodyPr wrap="square" rtlCol="0">
            <a:spAutoFit/>
          </a:body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Weight = w2</a:t>
            </a:r>
          </a:p>
          <a:p>
            <a:r>
              <a:rPr lang="en-US" sz="2200" dirty="0">
                <a:solidFill>
                  <a:schemeClr val="accent5">
                    <a:lumMod val="50000"/>
                  </a:schemeClr>
                </a:solidFill>
                <a:latin typeface="Roboto Condensed" panose="02000000000000000000" pitchFamily="2" charset="0"/>
                <a:ea typeface="Roboto Condensed" panose="02000000000000000000" pitchFamily="2" charset="0"/>
              </a:rPr>
              <a:t>Value = v2</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83986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A985661-4FAC-4F03-8F11-90D44EAF9E33}"/>
              </a:ext>
            </a:extLst>
          </p:cNvPr>
          <p:cNvSpPr txBox="1"/>
          <p:nvPr/>
        </p:nvSpPr>
        <p:spPr>
          <a:xfrm>
            <a:off x="-220604" y="4020924"/>
            <a:ext cx="6474896" cy="430887"/>
          </a:xfrm>
          <a:prstGeom prst="rect">
            <a:avLst/>
          </a:prstGeom>
          <a:noFill/>
        </p:spPr>
        <p:txBody>
          <a:bodyPr wrap="square" rtlCol="0">
            <a:spAutoFit/>
          </a:bodyPr>
          <a:lstStyle/>
          <a:p>
            <a:pPr algn="ctr"/>
            <a:r>
              <a:rPr lang="en-US" sz="2200" dirty="0">
                <a:solidFill>
                  <a:srgbClr val="7030A0"/>
                </a:solidFill>
                <a:latin typeface="Roboto Condensed" panose="02000000000000000000" pitchFamily="2" charset="0"/>
                <a:ea typeface="Roboto Condensed" panose="02000000000000000000" pitchFamily="2" charset="0"/>
              </a:rPr>
              <a:t>0-1 knapsack</a:t>
            </a:r>
            <a:endParaRPr lang="en-IN" sz="2200" dirty="0">
              <a:solidFill>
                <a:srgbClr val="7030A0"/>
              </a:solidFill>
              <a:latin typeface="Roboto Condensed" panose="02000000000000000000" pitchFamily="2" charset="0"/>
              <a:ea typeface="Roboto Condensed" panose="02000000000000000000" pitchFamily="2" charset="0"/>
            </a:endParaRPr>
          </a:p>
        </p:txBody>
      </p:sp>
      <p:sp>
        <p:nvSpPr>
          <p:cNvPr id="20" name="TextBox 19">
            <a:extLst>
              <a:ext uri="{FF2B5EF4-FFF2-40B4-BE49-F238E27FC236}">
                <a16:creationId xmlns:a16="http://schemas.microsoft.com/office/drawing/2014/main" id="{B6275926-DCA4-4B1E-AFCE-D56DDE26E173}"/>
              </a:ext>
            </a:extLst>
          </p:cNvPr>
          <p:cNvSpPr txBox="1"/>
          <p:nvPr/>
        </p:nvSpPr>
        <p:spPr>
          <a:xfrm>
            <a:off x="5875395" y="4020924"/>
            <a:ext cx="6474895" cy="430887"/>
          </a:xfrm>
          <a:prstGeom prst="rect">
            <a:avLst/>
          </a:prstGeom>
          <a:noFill/>
        </p:spPr>
        <p:txBody>
          <a:bodyPr wrap="square" rtlCol="0">
            <a:spAutoFit/>
          </a:bodyPr>
          <a:lstStyle/>
          <a:p>
            <a:pPr algn="ctr"/>
            <a:r>
              <a:rPr lang="en-US" sz="2200" dirty="0">
                <a:solidFill>
                  <a:srgbClr val="7030A0"/>
                </a:solidFill>
                <a:latin typeface="Roboto Condensed" panose="02000000000000000000" pitchFamily="2" charset="0"/>
                <a:ea typeface="Roboto Condensed" panose="02000000000000000000" pitchFamily="2" charset="0"/>
              </a:rPr>
              <a:t>Fractional knapsack</a:t>
            </a:r>
            <a:endParaRPr lang="en-IN" sz="2200" dirty="0">
              <a:solidFill>
                <a:srgbClr val="7030A0"/>
              </a:solidFill>
              <a:latin typeface="Roboto Condensed" panose="02000000000000000000" pitchFamily="2" charset="0"/>
              <a:ea typeface="Roboto Condensed" panose="02000000000000000000" pitchFamily="2" charset="0"/>
            </a:endParaRPr>
          </a:p>
        </p:txBody>
      </p:sp>
      <p:cxnSp>
        <p:nvCxnSpPr>
          <p:cNvPr id="21" name="Straight Connector 20">
            <a:extLst>
              <a:ext uri="{FF2B5EF4-FFF2-40B4-BE49-F238E27FC236}">
                <a16:creationId xmlns:a16="http://schemas.microsoft.com/office/drawing/2014/main" id="{96192E0C-437D-436A-90B3-BC3775EE26EA}"/>
              </a:ext>
            </a:extLst>
          </p:cNvPr>
          <p:cNvCxnSpPr>
            <a:cxnSpLocks/>
          </p:cNvCxnSpPr>
          <p:nvPr/>
        </p:nvCxnSpPr>
        <p:spPr>
          <a:xfrm flipH="1">
            <a:off x="5886413" y="4194430"/>
            <a:ext cx="17082" cy="2663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BE84D40-6A50-4C1B-86E5-0D01B30B25A8}"/>
              </a:ext>
            </a:extLst>
          </p:cNvPr>
          <p:cNvSpPr txBox="1"/>
          <p:nvPr/>
        </p:nvSpPr>
        <p:spPr>
          <a:xfrm>
            <a:off x="1904264" y="4740092"/>
            <a:ext cx="3593371" cy="1785104"/>
          </a:xfrm>
          <a:prstGeom prst="rect">
            <a:avLst/>
          </a:prstGeom>
          <a:noFill/>
        </p:spPr>
        <p:txBody>
          <a:bodyPr wrap="square" rtlCol="0">
            <a:spAutoFit/>
          </a:bodyPr>
          <a:lstStyle/>
          <a:p>
            <a:r>
              <a:rPr lang="en-US" sz="2200" dirty="0">
                <a:solidFill>
                  <a:schemeClr val="accent6">
                    <a:lumMod val="50000"/>
                  </a:schemeClr>
                </a:solidFill>
                <a:latin typeface="Roboto Condensed" panose="02000000000000000000" pitchFamily="2" charset="0"/>
                <a:ea typeface="Roboto Condensed" panose="02000000000000000000" pitchFamily="2" charset="0"/>
              </a:rPr>
              <a:t>TAKE B and C </a:t>
            </a:r>
          </a:p>
          <a:p>
            <a:endParaRPr lang="en-US" sz="2200" dirty="0">
              <a:solidFill>
                <a:schemeClr val="accent6">
                  <a:lumMod val="50000"/>
                </a:schemeClr>
              </a:solidFill>
              <a:latin typeface="Roboto Condensed" panose="02000000000000000000" pitchFamily="2" charset="0"/>
              <a:ea typeface="Roboto Condensed" panose="02000000000000000000" pitchFamily="2" charset="0"/>
            </a:endParaRPr>
          </a:p>
          <a:p>
            <a:r>
              <a:rPr lang="en-US" sz="2200" dirty="0">
                <a:solidFill>
                  <a:schemeClr val="accent6">
                    <a:lumMod val="50000"/>
                  </a:schemeClr>
                </a:solidFill>
                <a:latin typeface="Roboto Condensed" panose="02000000000000000000" pitchFamily="2" charset="0"/>
                <a:ea typeface="Roboto Condensed" panose="02000000000000000000" pitchFamily="2" charset="0"/>
              </a:rPr>
              <a:t>Total Weight = 20+30= 50</a:t>
            </a:r>
          </a:p>
          <a:p>
            <a:endParaRPr lang="en-US" sz="2200" dirty="0">
              <a:solidFill>
                <a:schemeClr val="accent6">
                  <a:lumMod val="50000"/>
                </a:schemeClr>
              </a:solidFill>
              <a:latin typeface="Roboto Condensed" panose="02000000000000000000" pitchFamily="2" charset="0"/>
              <a:ea typeface="Roboto Condensed" panose="02000000000000000000" pitchFamily="2" charset="0"/>
            </a:endParaRPr>
          </a:p>
          <a:p>
            <a:r>
              <a:rPr lang="en-US" sz="2200" dirty="0">
                <a:solidFill>
                  <a:schemeClr val="accent6">
                    <a:lumMod val="50000"/>
                  </a:schemeClr>
                </a:solidFill>
                <a:latin typeface="Roboto Condensed" panose="02000000000000000000" pitchFamily="2" charset="0"/>
                <a:ea typeface="Roboto Condensed" panose="02000000000000000000" pitchFamily="2" charset="0"/>
              </a:rPr>
              <a:t>Total Value = 100+120= 220</a:t>
            </a:r>
            <a:endParaRPr lang="en-IN" sz="2200" dirty="0">
              <a:solidFill>
                <a:schemeClr val="accent6">
                  <a:lumMod val="50000"/>
                </a:schemeClr>
              </a:solidFill>
              <a:latin typeface="Roboto Condensed" panose="02000000000000000000" pitchFamily="2" charset="0"/>
              <a:ea typeface="Roboto Condensed" panose="02000000000000000000" pitchFamily="2" charset="0"/>
            </a:endParaRPr>
          </a:p>
        </p:txBody>
      </p:sp>
      <p:sp>
        <p:nvSpPr>
          <p:cNvPr id="24" name="TextBox 23">
            <a:extLst>
              <a:ext uri="{FF2B5EF4-FFF2-40B4-BE49-F238E27FC236}">
                <a16:creationId xmlns:a16="http://schemas.microsoft.com/office/drawing/2014/main" id="{A3EE170D-FB4E-4A93-809F-B0D6213195AF}"/>
              </a:ext>
            </a:extLst>
          </p:cNvPr>
          <p:cNvSpPr txBox="1"/>
          <p:nvPr/>
        </p:nvSpPr>
        <p:spPr>
          <a:xfrm>
            <a:off x="7388583" y="4730471"/>
            <a:ext cx="4226702" cy="1785104"/>
          </a:xfrm>
          <a:prstGeom prst="rect">
            <a:avLst/>
          </a:prstGeom>
          <a:noFill/>
        </p:spPr>
        <p:txBody>
          <a:bodyPr wrap="square" rtlCol="0">
            <a:spAutoFit/>
          </a:bodyPr>
          <a:lstStyle/>
          <a:p>
            <a:r>
              <a:rPr lang="en-US" sz="2200" dirty="0">
                <a:solidFill>
                  <a:schemeClr val="accent6">
                    <a:lumMod val="50000"/>
                  </a:schemeClr>
                </a:solidFill>
                <a:latin typeface="Roboto Condensed" panose="02000000000000000000" pitchFamily="2" charset="0"/>
                <a:ea typeface="Roboto Condensed" panose="02000000000000000000" pitchFamily="2" charset="0"/>
              </a:rPr>
              <a:t>TAKE A, B and 2/3</a:t>
            </a:r>
            <a:r>
              <a:rPr lang="en-US" sz="2200" baseline="30000" dirty="0">
                <a:solidFill>
                  <a:schemeClr val="accent6">
                    <a:lumMod val="50000"/>
                  </a:schemeClr>
                </a:solidFill>
                <a:latin typeface="Roboto Condensed" panose="02000000000000000000" pitchFamily="2" charset="0"/>
                <a:ea typeface="Roboto Condensed" panose="02000000000000000000" pitchFamily="2" charset="0"/>
              </a:rPr>
              <a:t>rd</a:t>
            </a:r>
            <a:r>
              <a:rPr lang="en-US" sz="2200" dirty="0">
                <a:solidFill>
                  <a:schemeClr val="accent6">
                    <a:lumMod val="50000"/>
                  </a:schemeClr>
                </a:solidFill>
                <a:latin typeface="Roboto Condensed" panose="02000000000000000000" pitchFamily="2" charset="0"/>
                <a:ea typeface="Roboto Condensed" panose="02000000000000000000" pitchFamily="2" charset="0"/>
              </a:rPr>
              <a:t> of C </a:t>
            </a:r>
          </a:p>
          <a:p>
            <a:endParaRPr lang="en-US" sz="2200" dirty="0">
              <a:solidFill>
                <a:schemeClr val="accent6">
                  <a:lumMod val="50000"/>
                </a:schemeClr>
              </a:solidFill>
              <a:latin typeface="Roboto Condensed" panose="02000000000000000000" pitchFamily="2" charset="0"/>
              <a:ea typeface="Roboto Condensed" panose="02000000000000000000" pitchFamily="2" charset="0"/>
            </a:endParaRPr>
          </a:p>
          <a:p>
            <a:r>
              <a:rPr lang="en-US" sz="2200" dirty="0">
                <a:solidFill>
                  <a:schemeClr val="accent6">
                    <a:lumMod val="50000"/>
                  </a:schemeClr>
                </a:solidFill>
                <a:latin typeface="Roboto Condensed" panose="02000000000000000000" pitchFamily="2" charset="0"/>
                <a:ea typeface="Roboto Condensed" panose="02000000000000000000" pitchFamily="2" charset="0"/>
              </a:rPr>
              <a:t>Total Weight = 10+20+30*(2/3)= 50</a:t>
            </a:r>
          </a:p>
          <a:p>
            <a:endParaRPr lang="en-US" sz="2200" dirty="0">
              <a:solidFill>
                <a:schemeClr val="accent6">
                  <a:lumMod val="50000"/>
                </a:schemeClr>
              </a:solidFill>
              <a:latin typeface="Roboto Condensed" panose="02000000000000000000" pitchFamily="2" charset="0"/>
              <a:ea typeface="Roboto Condensed" panose="02000000000000000000" pitchFamily="2" charset="0"/>
            </a:endParaRPr>
          </a:p>
          <a:p>
            <a:r>
              <a:rPr lang="en-US" sz="2200" dirty="0">
                <a:solidFill>
                  <a:schemeClr val="accent6">
                    <a:lumMod val="50000"/>
                  </a:schemeClr>
                </a:solidFill>
                <a:latin typeface="Roboto Condensed" panose="02000000000000000000" pitchFamily="2" charset="0"/>
                <a:ea typeface="Roboto Condensed" panose="02000000000000000000" pitchFamily="2" charset="0"/>
              </a:rPr>
              <a:t>Total Value = 60+100+80= 240</a:t>
            </a:r>
            <a:endParaRPr lang="en-IN" sz="2200" dirty="0">
              <a:solidFill>
                <a:schemeClr val="accent6">
                  <a:lumMod val="50000"/>
                </a:schemeClr>
              </a:solidFill>
              <a:latin typeface="Roboto Condensed" panose="02000000000000000000" pitchFamily="2" charset="0"/>
              <a:ea typeface="Roboto Condensed" panose="02000000000000000000" pitchFamily="2" charset="0"/>
            </a:endParaRPr>
          </a:p>
        </p:txBody>
      </p:sp>
      <p:grpSp>
        <p:nvGrpSpPr>
          <p:cNvPr id="25" name="Group 24">
            <a:extLst>
              <a:ext uri="{FF2B5EF4-FFF2-40B4-BE49-F238E27FC236}">
                <a16:creationId xmlns:a16="http://schemas.microsoft.com/office/drawing/2014/main" id="{74E5D76C-93AB-49C5-9036-3BCB34A6D349}"/>
              </a:ext>
            </a:extLst>
          </p:cNvPr>
          <p:cNvGrpSpPr/>
          <p:nvPr/>
        </p:nvGrpSpPr>
        <p:grpSpPr>
          <a:xfrm>
            <a:off x="2621532" y="1178658"/>
            <a:ext cx="1458993" cy="2133694"/>
            <a:chOff x="593832" y="1056803"/>
            <a:chExt cx="1458993" cy="2133694"/>
          </a:xfrm>
        </p:grpSpPr>
        <p:sp>
          <p:nvSpPr>
            <p:cNvPr id="26" name="Rectangle 25">
              <a:extLst>
                <a:ext uri="{FF2B5EF4-FFF2-40B4-BE49-F238E27FC236}">
                  <a16:creationId xmlns:a16="http://schemas.microsoft.com/office/drawing/2014/main" id="{9D3BD65C-BF72-41F8-8B82-582DC0E7BA77}"/>
                </a:ext>
              </a:extLst>
            </p:cNvPr>
            <p:cNvSpPr/>
            <p:nvPr/>
          </p:nvSpPr>
          <p:spPr>
            <a:xfrm>
              <a:off x="769438" y="1634115"/>
              <a:ext cx="946879" cy="37447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a:solidFill>
                  <a:srgbClr val="002060"/>
                </a:solidFill>
                <a:latin typeface="Roboto Condensed" panose="02000000000000000000" pitchFamily="2" charset="0"/>
                <a:ea typeface="Roboto Condensed" panose="02000000000000000000" pitchFamily="2" charset="0"/>
              </a:endParaRPr>
            </a:p>
          </p:txBody>
        </p:sp>
        <p:sp>
          <p:nvSpPr>
            <p:cNvPr id="27" name="TextBox 26">
              <a:extLst>
                <a:ext uri="{FF2B5EF4-FFF2-40B4-BE49-F238E27FC236}">
                  <a16:creationId xmlns:a16="http://schemas.microsoft.com/office/drawing/2014/main" id="{88408D5C-62C6-4581-894D-7A42C6073FF9}"/>
                </a:ext>
              </a:extLst>
            </p:cNvPr>
            <p:cNvSpPr txBox="1"/>
            <p:nvPr/>
          </p:nvSpPr>
          <p:spPr>
            <a:xfrm>
              <a:off x="593832" y="2421056"/>
              <a:ext cx="1458993" cy="769441"/>
            </a:xfrm>
            <a:prstGeom prst="rect">
              <a:avLst/>
            </a:prstGeom>
            <a:noFill/>
          </p:spPr>
          <p:txBody>
            <a:bodyPr wrap="square" rtlCol="0">
              <a:spAutoFit/>
            </a:bodyPr>
            <a:lstStyle/>
            <a:p>
              <a:r>
                <a:rPr lang="en-US" sz="2200" dirty="0">
                  <a:solidFill>
                    <a:srgbClr val="002060"/>
                  </a:solidFill>
                  <a:latin typeface="Roboto Condensed" panose="02000000000000000000" pitchFamily="2" charset="0"/>
                  <a:ea typeface="Roboto Condensed" panose="02000000000000000000" pitchFamily="2" charset="0"/>
                </a:rPr>
                <a:t>Weight =10</a:t>
              </a:r>
            </a:p>
            <a:p>
              <a:r>
                <a:rPr lang="en-US" sz="2200" dirty="0">
                  <a:solidFill>
                    <a:srgbClr val="002060"/>
                  </a:solidFill>
                  <a:latin typeface="Roboto Condensed" panose="02000000000000000000" pitchFamily="2" charset="0"/>
                  <a:ea typeface="Roboto Condensed" panose="02000000000000000000" pitchFamily="2" charset="0"/>
                </a:rPr>
                <a:t>Value   =60</a:t>
              </a:r>
              <a:endParaRPr lang="en-IN" sz="2200" dirty="0">
                <a:solidFill>
                  <a:srgbClr val="002060"/>
                </a:solidFill>
                <a:latin typeface="Roboto Condensed" panose="02000000000000000000" pitchFamily="2" charset="0"/>
                <a:ea typeface="Roboto Condensed" panose="02000000000000000000" pitchFamily="2" charset="0"/>
              </a:endParaRPr>
            </a:p>
          </p:txBody>
        </p:sp>
        <p:sp>
          <p:nvSpPr>
            <p:cNvPr id="28" name="TextBox 27">
              <a:extLst>
                <a:ext uri="{FF2B5EF4-FFF2-40B4-BE49-F238E27FC236}">
                  <a16:creationId xmlns:a16="http://schemas.microsoft.com/office/drawing/2014/main" id="{71789251-B626-4B92-8B1F-63228774C893}"/>
                </a:ext>
              </a:extLst>
            </p:cNvPr>
            <p:cNvSpPr txBox="1"/>
            <p:nvPr/>
          </p:nvSpPr>
          <p:spPr>
            <a:xfrm>
              <a:off x="1062995" y="1056803"/>
              <a:ext cx="359764" cy="430887"/>
            </a:xfrm>
            <a:prstGeom prst="rect">
              <a:avLst/>
            </a:prstGeom>
            <a:noFill/>
          </p:spPr>
          <p:txBody>
            <a:bodyPr wrap="square" rtlCol="0">
              <a:spAutoFit/>
            </a:bodyPr>
            <a:lstStyle/>
            <a:p>
              <a:r>
                <a:rPr lang="en-US" sz="2200" dirty="0">
                  <a:solidFill>
                    <a:srgbClr val="002060"/>
                  </a:solidFill>
                  <a:latin typeface="Roboto Condensed" panose="02000000000000000000" pitchFamily="2" charset="0"/>
                  <a:ea typeface="Roboto Condensed" panose="02000000000000000000" pitchFamily="2" charset="0"/>
                </a:rPr>
                <a:t>A</a:t>
              </a:r>
              <a:endParaRPr lang="en-IN" sz="2200" dirty="0">
                <a:solidFill>
                  <a:srgbClr val="002060"/>
                </a:solidFill>
                <a:latin typeface="Roboto Condensed" panose="02000000000000000000" pitchFamily="2" charset="0"/>
                <a:ea typeface="Roboto Condensed" panose="02000000000000000000" pitchFamily="2" charset="0"/>
              </a:endParaRPr>
            </a:p>
          </p:txBody>
        </p:sp>
      </p:grpSp>
      <p:grpSp>
        <p:nvGrpSpPr>
          <p:cNvPr id="31" name="Group 30">
            <a:extLst>
              <a:ext uri="{FF2B5EF4-FFF2-40B4-BE49-F238E27FC236}">
                <a16:creationId xmlns:a16="http://schemas.microsoft.com/office/drawing/2014/main" id="{970074F7-1E08-4267-8532-6C11EF8DFC2B}"/>
              </a:ext>
            </a:extLst>
          </p:cNvPr>
          <p:cNvGrpSpPr/>
          <p:nvPr/>
        </p:nvGrpSpPr>
        <p:grpSpPr>
          <a:xfrm>
            <a:off x="7746304" y="1205723"/>
            <a:ext cx="2806771" cy="2106629"/>
            <a:chOff x="5718604" y="1083868"/>
            <a:chExt cx="2806771" cy="2106629"/>
          </a:xfrm>
        </p:grpSpPr>
        <p:sp>
          <p:nvSpPr>
            <p:cNvPr id="32" name="Cube 31">
              <a:extLst>
                <a:ext uri="{FF2B5EF4-FFF2-40B4-BE49-F238E27FC236}">
                  <a16:creationId xmlns:a16="http://schemas.microsoft.com/office/drawing/2014/main" id="{68D6556F-2485-4705-94B6-BA9957D92E71}"/>
                </a:ext>
              </a:extLst>
            </p:cNvPr>
            <p:cNvSpPr/>
            <p:nvPr/>
          </p:nvSpPr>
          <p:spPr>
            <a:xfrm>
              <a:off x="5874062" y="1566618"/>
              <a:ext cx="946879" cy="509471"/>
            </a:xfrm>
            <a:prstGeom prst="cub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a:solidFill>
                  <a:srgbClr val="002060"/>
                </a:solidFill>
                <a:latin typeface="Roboto Condensed" panose="02000000000000000000" pitchFamily="2" charset="0"/>
                <a:ea typeface="Roboto Condensed" panose="02000000000000000000" pitchFamily="2" charset="0"/>
              </a:endParaRPr>
            </a:p>
          </p:txBody>
        </p:sp>
        <p:sp>
          <p:nvSpPr>
            <p:cNvPr id="33" name="TextBox 32">
              <a:extLst>
                <a:ext uri="{FF2B5EF4-FFF2-40B4-BE49-F238E27FC236}">
                  <a16:creationId xmlns:a16="http://schemas.microsoft.com/office/drawing/2014/main" id="{6418966B-A5F9-4BC1-96B3-A17FBC8810E1}"/>
                </a:ext>
              </a:extLst>
            </p:cNvPr>
            <p:cNvSpPr txBox="1"/>
            <p:nvPr/>
          </p:nvSpPr>
          <p:spPr>
            <a:xfrm>
              <a:off x="5718604" y="2421056"/>
              <a:ext cx="2806771" cy="769441"/>
            </a:xfrm>
            <a:prstGeom prst="rect">
              <a:avLst/>
            </a:prstGeom>
            <a:noFill/>
          </p:spPr>
          <p:txBody>
            <a:bodyPr wrap="square" rtlCol="0">
              <a:spAutoFit/>
            </a:bodyPr>
            <a:lstStyle/>
            <a:p>
              <a:r>
                <a:rPr lang="en-US" sz="2200" dirty="0">
                  <a:solidFill>
                    <a:srgbClr val="002060"/>
                  </a:solidFill>
                  <a:latin typeface="Roboto Condensed" panose="02000000000000000000" pitchFamily="2" charset="0"/>
                  <a:ea typeface="Roboto Condensed" panose="02000000000000000000" pitchFamily="2" charset="0"/>
                </a:rPr>
                <a:t>Weight =30</a:t>
              </a:r>
            </a:p>
            <a:p>
              <a:r>
                <a:rPr lang="en-US" sz="2200" dirty="0">
                  <a:solidFill>
                    <a:srgbClr val="002060"/>
                  </a:solidFill>
                  <a:latin typeface="Roboto Condensed" panose="02000000000000000000" pitchFamily="2" charset="0"/>
                  <a:ea typeface="Roboto Condensed" panose="02000000000000000000" pitchFamily="2" charset="0"/>
                </a:rPr>
                <a:t>Value   =120</a:t>
              </a:r>
              <a:endParaRPr lang="en-IN" sz="2200" dirty="0">
                <a:solidFill>
                  <a:srgbClr val="002060"/>
                </a:solidFill>
                <a:latin typeface="Roboto Condensed" panose="02000000000000000000" pitchFamily="2" charset="0"/>
                <a:ea typeface="Roboto Condensed" panose="02000000000000000000" pitchFamily="2" charset="0"/>
              </a:endParaRPr>
            </a:p>
          </p:txBody>
        </p:sp>
        <p:sp>
          <p:nvSpPr>
            <p:cNvPr id="34" name="TextBox 33">
              <a:extLst>
                <a:ext uri="{FF2B5EF4-FFF2-40B4-BE49-F238E27FC236}">
                  <a16:creationId xmlns:a16="http://schemas.microsoft.com/office/drawing/2014/main" id="{D92421DE-35DE-464D-A5D7-A1DA978305B3}"/>
                </a:ext>
              </a:extLst>
            </p:cNvPr>
            <p:cNvSpPr txBox="1"/>
            <p:nvPr/>
          </p:nvSpPr>
          <p:spPr>
            <a:xfrm>
              <a:off x="6182679" y="1083868"/>
              <a:ext cx="359764" cy="430887"/>
            </a:xfrm>
            <a:prstGeom prst="rect">
              <a:avLst/>
            </a:prstGeom>
            <a:noFill/>
          </p:spPr>
          <p:txBody>
            <a:bodyPr wrap="square" rtlCol="0">
              <a:spAutoFit/>
            </a:bodyPr>
            <a:lstStyle/>
            <a:p>
              <a:r>
                <a:rPr lang="en-US" sz="2200" dirty="0">
                  <a:solidFill>
                    <a:srgbClr val="002060"/>
                  </a:solidFill>
                  <a:latin typeface="Roboto Condensed" panose="02000000000000000000" pitchFamily="2" charset="0"/>
                  <a:ea typeface="Roboto Condensed" panose="02000000000000000000" pitchFamily="2" charset="0"/>
                </a:rPr>
                <a:t>C</a:t>
              </a:r>
              <a:endParaRPr lang="en-IN" sz="2200" dirty="0">
                <a:solidFill>
                  <a:srgbClr val="002060"/>
                </a:solidFill>
                <a:latin typeface="Roboto Condensed" panose="02000000000000000000" pitchFamily="2" charset="0"/>
                <a:ea typeface="Roboto Condensed" panose="02000000000000000000" pitchFamily="2" charset="0"/>
              </a:endParaRPr>
            </a:p>
          </p:txBody>
        </p:sp>
      </p:grpSp>
      <p:grpSp>
        <p:nvGrpSpPr>
          <p:cNvPr id="35" name="Group 34">
            <a:extLst>
              <a:ext uri="{FF2B5EF4-FFF2-40B4-BE49-F238E27FC236}">
                <a16:creationId xmlns:a16="http://schemas.microsoft.com/office/drawing/2014/main" id="{12A6B43E-1E5A-4C51-875B-85E0D2C1B91D}"/>
              </a:ext>
            </a:extLst>
          </p:cNvPr>
          <p:cNvGrpSpPr/>
          <p:nvPr/>
        </p:nvGrpSpPr>
        <p:grpSpPr>
          <a:xfrm>
            <a:off x="5079808" y="1205723"/>
            <a:ext cx="1590815" cy="2106630"/>
            <a:chOff x="3124152" y="1101368"/>
            <a:chExt cx="1590815" cy="2106630"/>
          </a:xfrm>
        </p:grpSpPr>
        <p:grpSp>
          <p:nvGrpSpPr>
            <p:cNvPr id="36" name="Group 35">
              <a:extLst>
                <a:ext uri="{FF2B5EF4-FFF2-40B4-BE49-F238E27FC236}">
                  <a16:creationId xmlns:a16="http://schemas.microsoft.com/office/drawing/2014/main" id="{E9AEDDF4-8678-432B-98C6-43FF0C2AA4EC}"/>
                </a:ext>
              </a:extLst>
            </p:cNvPr>
            <p:cNvGrpSpPr/>
            <p:nvPr/>
          </p:nvGrpSpPr>
          <p:grpSpPr>
            <a:xfrm>
              <a:off x="3137738" y="1101368"/>
              <a:ext cx="1577229" cy="2106630"/>
              <a:chOff x="3065694" y="1083868"/>
              <a:chExt cx="1577229" cy="2106630"/>
            </a:xfrm>
          </p:grpSpPr>
          <p:sp>
            <p:nvSpPr>
              <p:cNvPr id="38" name="TextBox 37">
                <a:extLst>
                  <a:ext uri="{FF2B5EF4-FFF2-40B4-BE49-F238E27FC236}">
                    <a16:creationId xmlns:a16="http://schemas.microsoft.com/office/drawing/2014/main" id="{7335DD0C-A172-4099-9397-7E6ED313233C}"/>
                  </a:ext>
                </a:extLst>
              </p:cNvPr>
              <p:cNvSpPr txBox="1"/>
              <p:nvPr/>
            </p:nvSpPr>
            <p:spPr>
              <a:xfrm>
                <a:off x="3065694" y="2421057"/>
                <a:ext cx="1577229" cy="769441"/>
              </a:xfrm>
              <a:prstGeom prst="rect">
                <a:avLst/>
              </a:prstGeom>
              <a:noFill/>
            </p:spPr>
            <p:txBody>
              <a:bodyPr wrap="square" rtlCol="0">
                <a:spAutoFit/>
              </a:bodyPr>
              <a:lstStyle/>
              <a:p>
                <a:r>
                  <a:rPr lang="en-US" sz="2200" dirty="0">
                    <a:solidFill>
                      <a:srgbClr val="002060"/>
                    </a:solidFill>
                    <a:latin typeface="Roboto Condensed" panose="02000000000000000000" pitchFamily="2" charset="0"/>
                    <a:ea typeface="Roboto Condensed" panose="02000000000000000000" pitchFamily="2" charset="0"/>
                  </a:rPr>
                  <a:t>Weight =20</a:t>
                </a:r>
              </a:p>
              <a:p>
                <a:r>
                  <a:rPr lang="en-US" sz="2200" dirty="0">
                    <a:solidFill>
                      <a:srgbClr val="002060"/>
                    </a:solidFill>
                    <a:latin typeface="Roboto Condensed" panose="02000000000000000000" pitchFamily="2" charset="0"/>
                    <a:ea typeface="Roboto Condensed" panose="02000000000000000000" pitchFamily="2" charset="0"/>
                  </a:rPr>
                  <a:t>Value   =100</a:t>
                </a:r>
                <a:endParaRPr lang="en-IN" sz="2200" dirty="0">
                  <a:solidFill>
                    <a:srgbClr val="002060"/>
                  </a:solidFill>
                  <a:latin typeface="Roboto Condensed" panose="02000000000000000000" pitchFamily="2" charset="0"/>
                  <a:ea typeface="Roboto Condensed" panose="02000000000000000000" pitchFamily="2" charset="0"/>
                </a:endParaRPr>
              </a:p>
            </p:txBody>
          </p:sp>
          <p:sp>
            <p:nvSpPr>
              <p:cNvPr id="39" name="TextBox 38">
                <a:extLst>
                  <a:ext uri="{FF2B5EF4-FFF2-40B4-BE49-F238E27FC236}">
                    <a16:creationId xmlns:a16="http://schemas.microsoft.com/office/drawing/2014/main" id="{46A1B961-10B2-46BD-A126-5E1E8B375521}"/>
                  </a:ext>
                </a:extLst>
              </p:cNvPr>
              <p:cNvSpPr txBox="1"/>
              <p:nvPr/>
            </p:nvSpPr>
            <p:spPr>
              <a:xfrm>
                <a:off x="3496542" y="1083868"/>
                <a:ext cx="359764" cy="430887"/>
              </a:xfrm>
              <a:prstGeom prst="rect">
                <a:avLst/>
              </a:prstGeom>
              <a:noFill/>
            </p:spPr>
            <p:txBody>
              <a:bodyPr wrap="square" rtlCol="0">
                <a:spAutoFit/>
              </a:bodyPr>
              <a:lstStyle/>
              <a:p>
                <a:r>
                  <a:rPr lang="en-US" sz="2200" dirty="0">
                    <a:solidFill>
                      <a:srgbClr val="002060"/>
                    </a:solidFill>
                    <a:latin typeface="Roboto Condensed" panose="02000000000000000000" pitchFamily="2" charset="0"/>
                    <a:ea typeface="Roboto Condensed" panose="02000000000000000000" pitchFamily="2" charset="0"/>
                  </a:rPr>
                  <a:t>B</a:t>
                </a:r>
                <a:endParaRPr lang="en-IN" sz="2200" dirty="0">
                  <a:solidFill>
                    <a:srgbClr val="002060"/>
                  </a:solidFill>
                  <a:latin typeface="Roboto Condensed" panose="02000000000000000000" pitchFamily="2" charset="0"/>
                  <a:ea typeface="Roboto Condensed" panose="02000000000000000000" pitchFamily="2" charset="0"/>
                </a:endParaRPr>
              </a:p>
            </p:txBody>
          </p:sp>
        </p:grpSp>
        <p:sp>
          <p:nvSpPr>
            <p:cNvPr id="37" name="Oval 36">
              <a:extLst>
                <a:ext uri="{FF2B5EF4-FFF2-40B4-BE49-F238E27FC236}">
                  <a16:creationId xmlns:a16="http://schemas.microsoft.com/office/drawing/2014/main" id="{E861FEF6-5E95-4209-BD26-135AD80146F7}"/>
                </a:ext>
              </a:extLst>
            </p:cNvPr>
            <p:cNvSpPr/>
            <p:nvPr/>
          </p:nvSpPr>
          <p:spPr>
            <a:xfrm>
              <a:off x="3124152" y="1611311"/>
              <a:ext cx="1283387" cy="509471"/>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solidFill>
                  <a:srgbClr val="002060"/>
                </a:solidFill>
                <a:latin typeface="Roboto Condensed" panose="02000000000000000000" pitchFamily="2" charset="0"/>
                <a:ea typeface="Roboto Condensed" panose="02000000000000000000" pitchFamily="2" charset="0"/>
              </a:endParaRPr>
            </a:p>
          </p:txBody>
        </p:sp>
      </p:grpSp>
      <p:sp>
        <p:nvSpPr>
          <p:cNvPr id="60" name="Rectangle 59">
            <a:extLst>
              <a:ext uri="{FF2B5EF4-FFF2-40B4-BE49-F238E27FC236}">
                <a16:creationId xmlns:a16="http://schemas.microsoft.com/office/drawing/2014/main" id="{D60A17EE-3AB4-4B4D-9B9B-8580C6C67E10}"/>
              </a:ext>
            </a:extLst>
          </p:cNvPr>
          <p:cNvSpPr/>
          <p:nvPr/>
        </p:nvSpPr>
        <p:spPr>
          <a:xfrm>
            <a:off x="0" y="-2"/>
            <a:ext cx="12192000" cy="90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a:extLst>
              <a:ext uri="{FF2B5EF4-FFF2-40B4-BE49-F238E27FC236}">
                <a16:creationId xmlns:a16="http://schemas.microsoft.com/office/drawing/2014/main" id="{D69E773F-5652-47CB-A332-F63A782F48AF}"/>
              </a:ext>
            </a:extLst>
          </p:cNvPr>
          <p:cNvSpPr txBox="1"/>
          <p:nvPr/>
        </p:nvSpPr>
        <p:spPr>
          <a:xfrm>
            <a:off x="1279922" y="28184"/>
            <a:ext cx="8947355" cy="830997"/>
          </a:xfrm>
          <a:prstGeom prst="rect">
            <a:avLst/>
          </a:prstGeom>
          <a:noFill/>
        </p:spPr>
        <p:txBody>
          <a:bodyPr wrap="square" rtlCol="0">
            <a:spAutoFit/>
          </a:bodyPr>
          <a:lstStyle/>
          <a:p>
            <a:pPr algn="ctr"/>
            <a:r>
              <a:rPr lang="en-US" sz="4800" b="1" dirty="0">
                <a:latin typeface="Manrope" panose="00000506000000000000"/>
              </a:rPr>
              <a:t>Example</a:t>
            </a:r>
            <a:endParaRPr lang="en-IN" sz="4800" b="1" dirty="0">
              <a:latin typeface="Manrope" panose="00000506000000000000"/>
            </a:endParaRPr>
          </a:p>
        </p:txBody>
      </p:sp>
      <p:pic>
        <p:nvPicPr>
          <p:cNvPr id="2" name="Picture 1">
            <a:extLst>
              <a:ext uri="{FF2B5EF4-FFF2-40B4-BE49-F238E27FC236}">
                <a16:creationId xmlns:a16="http://schemas.microsoft.com/office/drawing/2014/main" id="{0EECB385-6434-40FA-B901-237A0E077D12}"/>
              </a:ext>
            </a:extLst>
          </p:cNvPr>
          <p:cNvPicPr>
            <a:picLocks noChangeAspect="1"/>
          </p:cNvPicPr>
          <p:nvPr/>
        </p:nvPicPr>
        <p:blipFill>
          <a:blip r:embed="rId2"/>
          <a:stretch>
            <a:fillRect/>
          </a:stretch>
        </p:blipFill>
        <p:spPr>
          <a:xfrm>
            <a:off x="10772195" y="-881"/>
            <a:ext cx="1225402" cy="1225402"/>
          </a:xfrm>
          <a:prstGeom prst="rect">
            <a:avLst/>
          </a:prstGeom>
        </p:spPr>
      </p:pic>
    </p:spTree>
    <p:extLst>
      <p:ext uri="{BB962C8B-B14F-4D97-AF65-F5344CB8AC3E}">
        <p14:creationId xmlns:p14="http://schemas.microsoft.com/office/powerpoint/2010/main" val="7195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4C2138-A43E-438C-BE00-F735B682AAEB}"/>
              </a:ext>
            </a:extLst>
          </p:cNvPr>
          <p:cNvSpPr/>
          <p:nvPr/>
        </p:nvSpPr>
        <p:spPr>
          <a:xfrm>
            <a:off x="0" y="-25301"/>
            <a:ext cx="12192000" cy="900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Shape&#10;&#10;Description automatically generated with low confidence">
            <a:extLst>
              <a:ext uri="{FF2B5EF4-FFF2-40B4-BE49-F238E27FC236}">
                <a16:creationId xmlns:a16="http://schemas.microsoft.com/office/drawing/2014/main" id="{7764FCDB-1904-4E31-8201-305ED95B7E62}"/>
              </a:ext>
            </a:extLst>
          </p:cNvPr>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6114" y="252778"/>
            <a:ext cx="487363" cy="487363"/>
          </a:xfrm>
          <a:prstGeom prst="rect">
            <a:avLst/>
          </a:prstGeom>
          <a:noFill/>
        </p:spPr>
      </p:pic>
      <p:sp>
        <p:nvSpPr>
          <p:cNvPr id="32" name="Title 1">
            <a:extLst>
              <a:ext uri="{FF2B5EF4-FFF2-40B4-BE49-F238E27FC236}">
                <a16:creationId xmlns:a16="http://schemas.microsoft.com/office/drawing/2014/main" id="{69333162-D017-42A6-A1B0-40F10BB88803}"/>
              </a:ext>
            </a:extLst>
          </p:cNvPr>
          <p:cNvSpPr txBox="1">
            <a:spLocks/>
          </p:cNvSpPr>
          <p:nvPr/>
        </p:nvSpPr>
        <p:spPr>
          <a:xfrm>
            <a:off x="0" y="158871"/>
            <a:ext cx="12192000" cy="5812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Manrope" panose="00000506000000000000"/>
              </a:rPr>
              <a:t>Solution</a:t>
            </a:r>
            <a:endParaRPr lang="en-IN" sz="4800" b="1" dirty="0">
              <a:latin typeface="Manrope" panose="00000506000000000000"/>
            </a:endParaRPr>
          </a:p>
        </p:txBody>
      </p:sp>
      <p:sp>
        <p:nvSpPr>
          <p:cNvPr id="33" name="Content Placeholder 2">
            <a:extLst>
              <a:ext uri="{FF2B5EF4-FFF2-40B4-BE49-F238E27FC236}">
                <a16:creationId xmlns:a16="http://schemas.microsoft.com/office/drawing/2014/main" id="{04A2293F-31FA-49D3-B133-9FDB0BB1473C}"/>
              </a:ext>
            </a:extLst>
          </p:cNvPr>
          <p:cNvSpPr txBox="1">
            <a:spLocks/>
          </p:cNvSpPr>
          <p:nvPr/>
        </p:nvSpPr>
        <p:spPr>
          <a:xfrm>
            <a:off x="753477" y="3763527"/>
            <a:ext cx="10353762" cy="26549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endParaRPr lang="en-US" sz="2200" dirty="0">
              <a:solidFill>
                <a:schemeClr val="accent6">
                  <a:lumMod val="50000"/>
                </a:schemeClr>
              </a:solidFill>
              <a:latin typeface="Roboto Condensed" panose="02000000000000000000" pitchFamily="2" charset="0"/>
              <a:ea typeface="Roboto Condensed" panose="02000000000000000000" pitchFamily="2" charset="0"/>
            </a:endParaRPr>
          </a:p>
          <a:p>
            <a:pPr>
              <a:buFont typeface="Wingdings" panose="05000000000000000000" pitchFamily="2" charset="2"/>
              <a:buChar char="v"/>
            </a:pPr>
            <a:r>
              <a:rPr lang="en-US" sz="2200" dirty="0">
                <a:solidFill>
                  <a:schemeClr val="accent6">
                    <a:lumMod val="50000"/>
                  </a:schemeClr>
                </a:solidFill>
                <a:latin typeface="Roboto Condensed" panose="02000000000000000000" pitchFamily="2" charset="0"/>
                <a:ea typeface="Roboto Condensed" panose="02000000000000000000" pitchFamily="2" charset="0"/>
              </a:rPr>
              <a:t>Calculate the ratio (value/weight) for each item and Sort(descending) based on ratio</a:t>
            </a:r>
          </a:p>
          <a:p>
            <a:pPr>
              <a:buFont typeface="Wingdings" panose="05000000000000000000" pitchFamily="2" charset="2"/>
              <a:buChar char="v"/>
            </a:pPr>
            <a:r>
              <a:rPr lang="en-US" sz="2200" dirty="0">
                <a:solidFill>
                  <a:schemeClr val="accent6">
                    <a:lumMod val="50000"/>
                  </a:schemeClr>
                </a:solidFill>
                <a:latin typeface="Roboto Condensed" panose="02000000000000000000" pitchFamily="2" charset="0"/>
                <a:ea typeface="Roboto Condensed" panose="02000000000000000000" pitchFamily="2" charset="0"/>
              </a:rPr>
              <a:t>Take item with highest ratio and add to knapsack until we can’t add the next item as whole</a:t>
            </a:r>
            <a:endParaRPr lang="en-IN" sz="2200" dirty="0">
              <a:solidFill>
                <a:schemeClr val="accent6">
                  <a:lumMod val="50000"/>
                </a:schemeClr>
              </a:solidFill>
              <a:latin typeface="Roboto Condensed" panose="02000000000000000000" pitchFamily="2" charset="0"/>
              <a:ea typeface="Roboto Condensed" panose="02000000000000000000" pitchFamily="2" charset="0"/>
            </a:endParaRPr>
          </a:p>
          <a:p>
            <a:pPr>
              <a:buFont typeface="Wingdings" panose="05000000000000000000" pitchFamily="2" charset="2"/>
              <a:buChar char="v"/>
            </a:pPr>
            <a:r>
              <a:rPr lang="en-US" sz="2200" dirty="0">
                <a:solidFill>
                  <a:schemeClr val="accent6">
                    <a:lumMod val="50000"/>
                  </a:schemeClr>
                </a:solidFill>
                <a:latin typeface="Roboto Condensed" panose="02000000000000000000" pitchFamily="2" charset="0"/>
                <a:ea typeface="Roboto Condensed" panose="02000000000000000000" pitchFamily="2" charset="0"/>
              </a:rPr>
              <a:t>At the end add the next item as much(fraction) as we can.</a:t>
            </a:r>
          </a:p>
          <a:p>
            <a:pPr lvl="1">
              <a:buFont typeface="Wingdings" panose="05000000000000000000" pitchFamily="2" charset="2"/>
              <a:buChar char="v"/>
            </a:pPr>
            <a:r>
              <a:rPr lang="en-US" sz="2200" dirty="0">
                <a:solidFill>
                  <a:schemeClr val="accent6">
                    <a:lumMod val="50000"/>
                  </a:schemeClr>
                </a:solidFill>
                <a:latin typeface="Roboto Condensed" panose="02000000000000000000" pitchFamily="2" charset="0"/>
                <a:ea typeface="Roboto Condensed" panose="02000000000000000000" pitchFamily="2" charset="0"/>
              </a:rPr>
              <a:t>Take 2/3</a:t>
            </a:r>
            <a:r>
              <a:rPr lang="en-US" sz="2200" baseline="30000" dirty="0">
                <a:solidFill>
                  <a:schemeClr val="accent6">
                    <a:lumMod val="50000"/>
                  </a:schemeClr>
                </a:solidFill>
                <a:latin typeface="Roboto Condensed" panose="02000000000000000000" pitchFamily="2" charset="0"/>
                <a:ea typeface="Roboto Condensed" panose="02000000000000000000" pitchFamily="2" charset="0"/>
              </a:rPr>
              <a:t>rd</a:t>
            </a:r>
            <a:r>
              <a:rPr lang="en-US" sz="2200" dirty="0">
                <a:solidFill>
                  <a:schemeClr val="accent6">
                    <a:lumMod val="50000"/>
                  </a:schemeClr>
                </a:solidFill>
                <a:latin typeface="Roboto Condensed" panose="02000000000000000000" pitchFamily="2" charset="0"/>
                <a:ea typeface="Roboto Condensed" panose="02000000000000000000" pitchFamily="2" charset="0"/>
              </a:rPr>
              <a:t> of C</a:t>
            </a:r>
          </a:p>
          <a:p>
            <a:pPr lvl="1">
              <a:buFont typeface="Wingdings" panose="05000000000000000000" pitchFamily="2" charset="2"/>
              <a:buChar char="v"/>
            </a:pPr>
            <a:r>
              <a:rPr lang="en-US" sz="2200" dirty="0">
                <a:solidFill>
                  <a:schemeClr val="accent6">
                    <a:lumMod val="50000"/>
                  </a:schemeClr>
                </a:solidFill>
                <a:latin typeface="Roboto Condensed" panose="02000000000000000000" pitchFamily="2" charset="0"/>
                <a:ea typeface="Roboto Condensed" panose="02000000000000000000" pitchFamily="2" charset="0"/>
              </a:rPr>
              <a:t>Weight: 2/3*30  = 20</a:t>
            </a:r>
          </a:p>
          <a:p>
            <a:pPr lvl="1">
              <a:buFont typeface="Wingdings" panose="05000000000000000000" pitchFamily="2" charset="2"/>
              <a:buChar char="v"/>
            </a:pPr>
            <a:r>
              <a:rPr lang="en-US" sz="2200" dirty="0">
                <a:solidFill>
                  <a:schemeClr val="accent6">
                    <a:lumMod val="50000"/>
                  </a:schemeClr>
                </a:solidFill>
                <a:latin typeface="Roboto Condensed" panose="02000000000000000000" pitchFamily="2" charset="0"/>
                <a:ea typeface="Roboto Condensed" panose="02000000000000000000" pitchFamily="2" charset="0"/>
              </a:rPr>
              <a:t>Value: 2/3 *120 = 80</a:t>
            </a:r>
          </a:p>
        </p:txBody>
      </p:sp>
      <p:grpSp>
        <p:nvGrpSpPr>
          <p:cNvPr id="5" name="Group 4">
            <a:extLst>
              <a:ext uri="{FF2B5EF4-FFF2-40B4-BE49-F238E27FC236}">
                <a16:creationId xmlns:a16="http://schemas.microsoft.com/office/drawing/2014/main" id="{2257F1BA-F8FF-478A-968C-60BDD6DBE547}"/>
              </a:ext>
            </a:extLst>
          </p:cNvPr>
          <p:cNvGrpSpPr/>
          <p:nvPr/>
        </p:nvGrpSpPr>
        <p:grpSpPr>
          <a:xfrm>
            <a:off x="2768782" y="1337322"/>
            <a:ext cx="1283387" cy="1787928"/>
            <a:chOff x="730120" y="1511428"/>
            <a:chExt cx="1283387" cy="1787928"/>
          </a:xfrm>
        </p:grpSpPr>
        <p:sp>
          <p:nvSpPr>
            <p:cNvPr id="36" name="Rectangle 35">
              <a:extLst>
                <a:ext uri="{FF2B5EF4-FFF2-40B4-BE49-F238E27FC236}">
                  <a16:creationId xmlns:a16="http://schemas.microsoft.com/office/drawing/2014/main" id="{D32551C3-A074-4B36-B0B2-89F7A3489384}"/>
                </a:ext>
              </a:extLst>
            </p:cNvPr>
            <p:cNvSpPr/>
            <p:nvPr/>
          </p:nvSpPr>
          <p:spPr>
            <a:xfrm>
              <a:off x="753477" y="2088740"/>
              <a:ext cx="946879" cy="37447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Roboto Condensed" panose="02000000000000000000" pitchFamily="2" charset="0"/>
                  <a:ea typeface="Roboto Condensed" panose="02000000000000000000" pitchFamily="2" charset="0"/>
                </a:rPr>
                <a:t>60/10</a:t>
              </a:r>
              <a:endParaRPr lang="en-IN" dirty="0">
                <a:solidFill>
                  <a:schemeClr val="bg1"/>
                </a:solidFill>
                <a:latin typeface="Roboto Condensed" panose="02000000000000000000" pitchFamily="2" charset="0"/>
                <a:ea typeface="Roboto Condensed" panose="02000000000000000000" pitchFamily="2" charset="0"/>
              </a:endParaRPr>
            </a:p>
          </p:txBody>
        </p:sp>
        <p:sp>
          <p:nvSpPr>
            <p:cNvPr id="37" name="TextBox 36">
              <a:extLst>
                <a:ext uri="{FF2B5EF4-FFF2-40B4-BE49-F238E27FC236}">
                  <a16:creationId xmlns:a16="http://schemas.microsoft.com/office/drawing/2014/main" id="{F42D0BB4-EF1E-45C0-A5CF-0292A8C08939}"/>
                </a:ext>
              </a:extLst>
            </p:cNvPr>
            <p:cNvSpPr txBox="1"/>
            <p:nvPr/>
          </p:nvSpPr>
          <p:spPr>
            <a:xfrm>
              <a:off x="1047034" y="1511428"/>
              <a:ext cx="359764" cy="430887"/>
            </a:xfrm>
            <a:prstGeom prst="rect">
              <a:avLst/>
            </a:prstGeom>
            <a:noFill/>
          </p:spPr>
          <p:txBody>
            <a:bodyPr wrap="square" rtlCol="0">
              <a:spAutoFit/>
            </a:body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A</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sp>
          <p:nvSpPr>
            <p:cNvPr id="48" name="TextBox 47">
              <a:extLst>
                <a:ext uri="{FF2B5EF4-FFF2-40B4-BE49-F238E27FC236}">
                  <a16:creationId xmlns:a16="http://schemas.microsoft.com/office/drawing/2014/main" id="{C20884BF-8702-4CE5-9C84-C989F4169343}"/>
                </a:ext>
              </a:extLst>
            </p:cNvPr>
            <p:cNvSpPr txBox="1"/>
            <p:nvPr/>
          </p:nvSpPr>
          <p:spPr>
            <a:xfrm>
              <a:off x="730120" y="2868469"/>
              <a:ext cx="1283387" cy="430887"/>
            </a:xfrm>
            <a:prstGeom prst="rect">
              <a:avLst/>
            </a:prstGeom>
            <a:noFill/>
          </p:spPr>
          <p:txBody>
            <a:bodyPr wrap="square" rtlCol="0">
              <a:spAutoFit/>
            </a:body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Ratio =6</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grpSp>
      <p:grpSp>
        <p:nvGrpSpPr>
          <p:cNvPr id="10" name="Group 9">
            <a:extLst>
              <a:ext uri="{FF2B5EF4-FFF2-40B4-BE49-F238E27FC236}">
                <a16:creationId xmlns:a16="http://schemas.microsoft.com/office/drawing/2014/main" id="{2224F502-D74C-4C5C-906C-2B81FB7E671E}"/>
              </a:ext>
            </a:extLst>
          </p:cNvPr>
          <p:cNvGrpSpPr/>
          <p:nvPr/>
        </p:nvGrpSpPr>
        <p:grpSpPr>
          <a:xfrm>
            <a:off x="7896763" y="1404781"/>
            <a:ext cx="1312018" cy="1720469"/>
            <a:chOff x="5858101" y="1578887"/>
            <a:chExt cx="1312018" cy="1720469"/>
          </a:xfrm>
        </p:grpSpPr>
        <p:grpSp>
          <p:nvGrpSpPr>
            <p:cNvPr id="38" name="Group 37">
              <a:extLst>
                <a:ext uri="{FF2B5EF4-FFF2-40B4-BE49-F238E27FC236}">
                  <a16:creationId xmlns:a16="http://schemas.microsoft.com/office/drawing/2014/main" id="{DB88E7FD-D701-4478-8745-BBAA4EAB122A}"/>
                </a:ext>
              </a:extLst>
            </p:cNvPr>
            <p:cNvGrpSpPr/>
            <p:nvPr/>
          </p:nvGrpSpPr>
          <p:grpSpPr>
            <a:xfrm>
              <a:off x="5858101" y="1578887"/>
              <a:ext cx="946879" cy="951827"/>
              <a:chOff x="5874062" y="1124262"/>
              <a:chExt cx="946879" cy="951827"/>
            </a:xfrm>
          </p:grpSpPr>
          <p:sp>
            <p:nvSpPr>
              <p:cNvPr id="40" name="Cube 39">
                <a:extLst>
                  <a:ext uri="{FF2B5EF4-FFF2-40B4-BE49-F238E27FC236}">
                    <a16:creationId xmlns:a16="http://schemas.microsoft.com/office/drawing/2014/main" id="{48E62F1F-4C3A-4E96-A19D-5051092A1D5B}"/>
                  </a:ext>
                </a:extLst>
              </p:cNvPr>
              <p:cNvSpPr/>
              <p:nvPr/>
            </p:nvSpPr>
            <p:spPr>
              <a:xfrm>
                <a:off x="5874062" y="1566618"/>
                <a:ext cx="946879" cy="509471"/>
              </a:xfrm>
              <a:prstGeom prst="cub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Roboto Condensed" panose="02000000000000000000" pitchFamily="2" charset="0"/>
                    <a:ea typeface="Roboto Condensed" panose="02000000000000000000" pitchFamily="2" charset="0"/>
                  </a:rPr>
                  <a:t>120/4</a:t>
                </a:r>
                <a:endParaRPr lang="en-IN" dirty="0">
                  <a:solidFill>
                    <a:schemeClr val="bg1"/>
                  </a:solidFill>
                  <a:latin typeface="Roboto Condensed" panose="02000000000000000000" pitchFamily="2" charset="0"/>
                  <a:ea typeface="Roboto Condensed" panose="02000000000000000000" pitchFamily="2" charset="0"/>
                </a:endParaRPr>
              </a:p>
            </p:txBody>
          </p:sp>
          <p:sp>
            <p:nvSpPr>
              <p:cNvPr id="41" name="TextBox 40">
                <a:extLst>
                  <a:ext uri="{FF2B5EF4-FFF2-40B4-BE49-F238E27FC236}">
                    <a16:creationId xmlns:a16="http://schemas.microsoft.com/office/drawing/2014/main" id="{ADDE8D24-7FFF-4108-8B86-9B03BCF89569}"/>
                  </a:ext>
                </a:extLst>
              </p:cNvPr>
              <p:cNvSpPr txBox="1"/>
              <p:nvPr/>
            </p:nvSpPr>
            <p:spPr>
              <a:xfrm>
                <a:off x="6179055" y="1124262"/>
                <a:ext cx="359764" cy="430887"/>
              </a:xfrm>
              <a:prstGeom prst="rect">
                <a:avLst/>
              </a:prstGeom>
              <a:noFill/>
            </p:spPr>
            <p:txBody>
              <a:bodyPr wrap="square" rtlCol="0">
                <a:spAutoFit/>
              </a:body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C</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grpSp>
        <p:sp>
          <p:nvSpPr>
            <p:cNvPr id="50" name="TextBox 49">
              <a:extLst>
                <a:ext uri="{FF2B5EF4-FFF2-40B4-BE49-F238E27FC236}">
                  <a16:creationId xmlns:a16="http://schemas.microsoft.com/office/drawing/2014/main" id="{7FDB9FB6-2504-46A6-9F04-294CF3AEF0D9}"/>
                </a:ext>
              </a:extLst>
            </p:cNvPr>
            <p:cNvSpPr txBox="1"/>
            <p:nvPr/>
          </p:nvSpPr>
          <p:spPr>
            <a:xfrm>
              <a:off x="5886732" y="2868469"/>
              <a:ext cx="1283387" cy="430887"/>
            </a:xfrm>
            <a:prstGeom prst="rect">
              <a:avLst/>
            </a:prstGeom>
            <a:noFill/>
          </p:spPr>
          <p:txBody>
            <a:bodyPr wrap="square" rtlCol="0">
              <a:spAutoFit/>
            </a:body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Ratio =4</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grpSp>
      <p:grpSp>
        <p:nvGrpSpPr>
          <p:cNvPr id="6" name="Group 5">
            <a:extLst>
              <a:ext uri="{FF2B5EF4-FFF2-40B4-BE49-F238E27FC236}">
                <a16:creationId xmlns:a16="http://schemas.microsoft.com/office/drawing/2014/main" id="{D873BE10-B913-4D5F-87EF-DF0E97FE66C7}"/>
              </a:ext>
            </a:extLst>
          </p:cNvPr>
          <p:cNvGrpSpPr/>
          <p:nvPr/>
        </p:nvGrpSpPr>
        <p:grpSpPr>
          <a:xfrm>
            <a:off x="5116488" y="1364387"/>
            <a:ext cx="1435880" cy="1760863"/>
            <a:chOff x="3077826" y="1538493"/>
            <a:chExt cx="1435880" cy="1760863"/>
          </a:xfrm>
        </p:grpSpPr>
        <p:grpSp>
          <p:nvGrpSpPr>
            <p:cNvPr id="42" name="Group 41">
              <a:extLst>
                <a:ext uri="{FF2B5EF4-FFF2-40B4-BE49-F238E27FC236}">
                  <a16:creationId xmlns:a16="http://schemas.microsoft.com/office/drawing/2014/main" id="{4C8549F7-6DC8-4A57-BBF0-3D1D9960BC13}"/>
                </a:ext>
              </a:extLst>
            </p:cNvPr>
            <p:cNvGrpSpPr/>
            <p:nvPr/>
          </p:nvGrpSpPr>
          <p:grpSpPr>
            <a:xfrm>
              <a:off x="3077826" y="1538493"/>
              <a:ext cx="1283387" cy="992221"/>
              <a:chOff x="3202985" y="1083868"/>
              <a:chExt cx="946879" cy="992221"/>
            </a:xfrm>
          </p:grpSpPr>
          <p:sp>
            <p:nvSpPr>
              <p:cNvPr id="43" name="Oval 42">
                <a:extLst>
                  <a:ext uri="{FF2B5EF4-FFF2-40B4-BE49-F238E27FC236}">
                    <a16:creationId xmlns:a16="http://schemas.microsoft.com/office/drawing/2014/main" id="{19D3D0EC-2117-4F8F-AD85-553695F0C4C9}"/>
                  </a:ext>
                </a:extLst>
              </p:cNvPr>
              <p:cNvSpPr/>
              <p:nvPr/>
            </p:nvSpPr>
            <p:spPr>
              <a:xfrm>
                <a:off x="3202985" y="1566618"/>
                <a:ext cx="946879" cy="509471"/>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Roboto Condensed" panose="02000000000000000000" pitchFamily="2" charset="0"/>
                    <a:ea typeface="Roboto Condensed" panose="02000000000000000000" pitchFamily="2" charset="0"/>
                  </a:rPr>
                  <a:t>100/20</a:t>
                </a:r>
                <a:endParaRPr lang="en-IN" dirty="0">
                  <a:solidFill>
                    <a:schemeClr val="bg1"/>
                  </a:solidFill>
                  <a:latin typeface="Roboto Condensed" panose="02000000000000000000" pitchFamily="2" charset="0"/>
                  <a:ea typeface="Roboto Condensed" panose="02000000000000000000" pitchFamily="2" charset="0"/>
                </a:endParaRPr>
              </a:p>
            </p:txBody>
          </p:sp>
          <p:sp>
            <p:nvSpPr>
              <p:cNvPr id="45" name="TextBox 44">
                <a:extLst>
                  <a:ext uri="{FF2B5EF4-FFF2-40B4-BE49-F238E27FC236}">
                    <a16:creationId xmlns:a16="http://schemas.microsoft.com/office/drawing/2014/main" id="{A53FD61B-4323-4747-956B-1F39E0E15213}"/>
                  </a:ext>
                </a:extLst>
              </p:cNvPr>
              <p:cNvSpPr txBox="1"/>
              <p:nvPr/>
            </p:nvSpPr>
            <p:spPr>
              <a:xfrm>
                <a:off x="3496542" y="1083868"/>
                <a:ext cx="359764" cy="430887"/>
              </a:xfrm>
              <a:prstGeom prst="rect">
                <a:avLst/>
              </a:prstGeom>
              <a:noFill/>
            </p:spPr>
            <p:txBody>
              <a:bodyPr wrap="square" rtlCol="0">
                <a:spAutoFit/>
              </a:body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B</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grpSp>
        <p:sp>
          <p:nvSpPr>
            <p:cNvPr id="51" name="TextBox 50">
              <a:extLst>
                <a:ext uri="{FF2B5EF4-FFF2-40B4-BE49-F238E27FC236}">
                  <a16:creationId xmlns:a16="http://schemas.microsoft.com/office/drawing/2014/main" id="{16B04F6B-D718-4A08-A96C-BA0E89A5AEB3}"/>
                </a:ext>
              </a:extLst>
            </p:cNvPr>
            <p:cNvSpPr txBox="1"/>
            <p:nvPr/>
          </p:nvSpPr>
          <p:spPr>
            <a:xfrm>
              <a:off x="3230319" y="2868469"/>
              <a:ext cx="1283387" cy="430887"/>
            </a:xfrm>
            <a:prstGeom prst="rect">
              <a:avLst/>
            </a:prstGeom>
            <a:noFill/>
          </p:spPr>
          <p:txBody>
            <a:bodyPr wrap="square" rtlCol="0">
              <a:spAutoFit/>
            </a:body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Ratio =5</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grpSp>
    </p:spTree>
    <p:extLst>
      <p:ext uri="{BB962C8B-B14F-4D97-AF65-F5344CB8AC3E}">
        <p14:creationId xmlns:p14="http://schemas.microsoft.com/office/powerpoint/2010/main" val="344050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1000"/>
                                        <p:tgtEl>
                                          <p:spTgt spid="33"/>
                                        </p:tgtEl>
                                      </p:cBhvr>
                                    </p:animEffect>
                                    <p:anim calcmode="lin" valueType="num">
                                      <p:cBhvr>
                                        <p:cTn id="19" dur="1000" fill="hold"/>
                                        <p:tgtEl>
                                          <p:spTgt spid="33"/>
                                        </p:tgtEl>
                                        <p:attrNameLst>
                                          <p:attrName>ppt_x</p:attrName>
                                        </p:attrNameLst>
                                      </p:cBhvr>
                                      <p:tavLst>
                                        <p:tav tm="0">
                                          <p:val>
                                            <p:strVal val="#ppt_x"/>
                                          </p:val>
                                        </p:tav>
                                        <p:tav tm="100000">
                                          <p:val>
                                            <p:strVal val="#ppt_x"/>
                                          </p:val>
                                        </p:tav>
                                      </p:tavLst>
                                    </p:anim>
                                    <p:anim calcmode="lin" valueType="num">
                                      <p:cBhvr>
                                        <p:cTn id="2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2E2E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9F73A51-979B-4E3C-9B50-B76F86CE68BA}"/>
              </a:ext>
            </a:extLst>
          </p:cNvPr>
          <p:cNvGrpSpPr/>
          <p:nvPr/>
        </p:nvGrpSpPr>
        <p:grpSpPr>
          <a:xfrm>
            <a:off x="3728937" y="0"/>
            <a:ext cx="213360" cy="6858000"/>
            <a:chOff x="4013200" y="0"/>
            <a:chExt cx="213360" cy="6858000"/>
          </a:xfrm>
        </p:grpSpPr>
        <p:sp>
          <p:nvSpPr>
            <p:cNvPr id="2" name="Flowchart: Process 1">
              <a:extLst>
                <a:ext uri="{FF2B5EF4-FFF2-40B4-BE49-F238E27FC236}">
                  <a16:creationId xmlns:a16="http://schemas.microsoft.com/office/drawing/2014/main" id="{4FEC1888-0324-4D2D-9A2B-468CDD7D4211}"/>
                </a:ext>
              </a:extLst>
            </p:cNvPr>
            <p:cNvSpPr/>
            <p:nvPr/>
          </p:nvSpPr>
          <p:spPr>
            <a:xfrm>
              <a:off x="4013200" y="0"/>
              <a:ext cx="213360" cy="68580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8B438BA3-D994-4616-9D10-6365A9EF72C3}"/>
                </a:ext>
              </a:extLst>
            </p:cNvPr>
            <p:cNvGrpSpPr/>
            <p:nvPr/>
          </p:nvGrpSpPr>
          <p:grpSpPr>
            <a:xfrm>
              <a:off x="4080117" y="3389239"/>
              <a:ext cx="79523" cy="327171"/>
              <a:chOff x="4080117" y="3389239"/>
              <a:chExt cx="79523" cy="327171"/>
            </a:xfrm>
          </p:grpSpPr>
          <p:sp>
            <p:nvSpPr>
              <p:cNvPr id="26" name="Oval 25">
                <a:extLst>
                  <a:ext uri="{FF2B5EF4-FFF2-40B4-BE49-F238E27FC236}">
                    <a16:creationId xmlns:a16="http://schemas.microsoft.com/office/drawing/2014/main" id="{1F9462E5-89F2-418C-8701-055264927DAC}"/>
                  </a:ext>
                </a:extLst>
              </p:cNvPr>
              <p:cNvSpPr/>
              <p:nvPr/>
            </p:nvSpPr>
            <p:spPr>
              <a:xfrm>
                <a:off x="4080119" y="3389239"/>
                <a:ext cx="79521" cy="79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96C82DE4-AA40-4D70-B21F-D690695B1937}"/>
                  </a:ext>
                </a:extLst>
              </p:cNvPr>
              <p:cNvSpPr/>
              <p:nvPr/>
            </p:nvSpPr>
            <p:spPr>
              <a:xfrm>
                <a:off x="4080118" y="3513064"/>
                <a:ext cx="79521" cy="79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AB582587-EA7B-4676-BC83-571F77A9F078}"/>
                  </a:ext>
                </a:extLst>
              </p:cNvPr>
              <p:cNvSpPr/>
              <p:nvPr/>
            </p:nvSpPr>
            <p:spPr>
              <a:xfrm>
                <a:off x="4080117" y="3636889"/>
                <a:ext cx="79521" cy="79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9" name="TextBox 38">
            <a:extLst>
              <a:ext uri="{FF2B5EF4-FFF2-40B4-BE49-F238E27FC236}">
                <a16:creationId xmlns:a16="http://schemas.microsoft.com/office/drawing/2014/main" id="{9BD049D9-89AE-4BB2-B6E2-4C5D94445C53}"/>
              </a:ext>
            </a:extLst>
          </p:cNvPr>
          <p:cNvSpPr txBox="1"/>
          <p:nvPr/>
        </p:nvSpPr>
        <p:spPr>
          <a:xfrm>
            <a:off x="31188" y="996993"/>
            <a:ext cx="3423939" cy="5847755"/>
          </a:xfrm>
          <a:prstGeom prst="rect">
            <a:avLst/>
          </a:prstGeom>
          <a:noFill/>
        </p:spPr>
        <p:txBody>
          <a:bodyPr wrap="square" rtlCol="0">
            <a:spAutoFit/>
          </a:bodyPr>
          <a:lstStyle/>
          <a:p>
            <a:pPr marL="742950" lvl="1" indent="-285750">
              <a:buFont typeface="Wingdings" panose="05000000000000000000" pitchFamily="2" charset="2"/>
              <a:buChar char="v"/>
            </a:pPr>
            <a:r>
              <a:rPr lang="en-US" sz="2200" dirty="0">
                <a:solidFill>
                  <a:schemeClr val="accent6">
                    <a:lumMod val="50000"/>
                  </a:schemeClr>
                </a:solidFill>
              </a:rPr>
              <a:t>Calculate the ratio(value/weight) for each item.</a:t>
            </a:r>
          </a:p>
          <a:p>
            <a:pPr marL="742950" lvl="1" indent="-285750">
              <a:buFont typeface="Wingdings" panose="05000000000000000000" pitchFamily="2" charset="2"/>
              <a:buChar char="v"/>
            </a:pPr>
            <a:endParaRPr lang="en-US" sz="2200" dirty="0">
              <a:solidFill>
                <a:schemeClr val="accent6">
                  <a:lumMod val="50000"/>
                </a:schemeClr>
              </a:solidFill>
            </a:endParaRPr>
          </a:p>
          <a:p>
            <a:pPr marL="742950" lvl="1" indent="-285750">
              <a:buFont typeface="Wingdings" panose="05000000000000000000" pitchFamily="2" charset="2"/>
              <a:buChar char="v"/>
            </a:pPr>
            <a:r>
              <a:rPr lang="en-US" sz="2200" dirty="0">
                <a:solidFill>
                  <a:schemeClr val="accent6">
                    <a:lumMod val="50000"/>
                  </a:schemeClr>
                </a:solidFill>
              </a:rPr>
              <a:t>Sort the item based on this ratio.</a:t>
            </a:r>
          </a:p>
          <a:p>
            <a:pPr marL="742950" lvl="1" indent="-285750">
              <a:buFont typeface="Wingdings" panose="05000000000000000000" pitchFamily="2" charset="2"/>
              <a:buChar char="v"/>
            </a:pPr>
            <a:endParaRPr lang="en-US" sz="2200" dirty="0">
              <a:solidFill>
                <a:schemeClr val="accent6">
                  <a:lumMod val="50000"/>
                </a:schemeClr>
              </a:solidFill>
            </a:endParaRPr>
          </a:p>
          <a:p>
            <a:pPr marL="742950" lvl="1" indent="-285750">
              <a:buFont typeface="Wingdings" panose="05000000000000000000" pitchFamily="2" charset="2"/>
              <a:buChar char="v"/>
            </a:pPr>
            <a:r>
              <a:rPr lang="en-US" sz="2200" dirty="0">
                <a:solidFill>
                  <a:schemeClr val="accent6">
                    <a:lumMod val="50000"/>
                  </a:schemeClr>
                </a:solidFill>
              </a:rPr>
              <a:t>Take the item with highest ratio and add them until we cant add the next item as whole.</a:t>
            </a:r>
          </a:p>
          <a:p>
            <a:pPr marL="742950" lvl="1" indent="-285750">
              <a:buFont typeface="Wingdings" panose="05000000000000000000" pitchFamily="2" charset="2"/>
              <a:buChar char="v"/>
            </a:pPr>
            <a:endParaRPr lang="en-US" sz="2200" dirty="0">
              <a:solidFill>
                <a:schemeClr val="accent6">
                  <a:lumMod val="50000"/>
                </a:schemeClr>
              </a:solidFill>
            </a:endParaRPr>
          </a:p>
          <a:p>
            <a:pPr marL="742950" lvl="1" indent="-285750">
              <a:buFont typeface="Wingdings" panose="05000000000000000000" pitchFamily="2" charset="2"/>
              <a:buChar char="v"/>
            </a:pPr>
            <a:r>
              <a:rPr lang="en-US" sz="2200" dirty="0">
                <a:solidFill>
                  <a:schemeClr val="accent6">
                    <a:lumMod val="50000"/>
                  </a:schemeClr>
                </a:solidFill>
              </a:rPr>
              <a:t>At the end add the next item as much(fraction) as we can</a:t>
            </a:r>
            <a:endParaRPr lang="en-IN" sz="2200" dirty="0">
              <a:solidFill>
                <a:schemeClr val="accent6">
                  <a:lumMod val="50000"/>
                </a:schemeClr>
              </a:solidFill>
            </a:endParaRPr>
          </a:p>
        </p:txBody>
      </p:sp>
      <p:sp>
        <p:nvSpPr>
          <p:cNvPr id="40" name="Flowchart: Process 39">
            <a:extLst>
              <a:ext uri="{FF2B5EF4-FFF2-40B4-BE49-F238E27FC236}">
                <a16:creationId xmlns:a16="http://schemas.microsoft.com/office/drawing/2014/main" id="{993656EB-0014-4519-8977-8E8394035B98}"/>
              </a:ext>
            </a:extLst>
          </p:cNvPr>
          <p:cNvSpPr/>
          <p:nvPr/>
        </p:nvSpPr>
        <p:spPr>
          <a:xfrm>
            <a:off x="3962834" y="0"/>
            <a:ext cx="8229166" cy="6858000"/>
          </a:xfrm>
          <a:prstGeom prst="flowChartProcess">
            <a:avLst/>
          </a:prstGeom>
          <a:solidFill>
            <a:srgbClr val="282C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A29A7575-D7E3-477B-A6FE-BDB81CB232CB}"/>
              </a:ext>
            </a:extLst>
          </p:cNvPr>
          <p:cNvSpPr txBox="1"/>
          <p:nvPr/>
        </p:nvSpPr>
        <p:spPr>
          <a:xfrm>
            <a:off x="329305" y="13252"/>
            <a:ext cx="3241040" cy="830997"/>
          </a:xfrm>
          <a:prstGeom prst="rect">
            <a:avLst/>
          </a:prstGeom>
          <a:noFill/>
        </p:spPr>
        <p:txBody>
          <a:bodyPr wrap="square" rtlCol="0">
            <a:spAutoFit/>
          </a:bodyPr>
          <a:lstStyle/>
          <a:p>
            <a:r>
              <a:rPr lang="en-IN" sz="4800" b="1" dirty="0">
                <a:latin typeface="Manrope" panose="00000506000000000000" pitchFamily="50" charset="0"/>
              </a:rPr>
              <a:t>Approach</a:t>
            </a:r>
          </a:p>
        </p:txBody>
      </p:sp>
      <p:cxnSp>
        <p:nvCxnSpPr>
          <p:cNvPr id="50" name="Straight Connector 49">
            <a:extLst>
              <a:ext uri="{FF2B5EF4-FFF2-40B4-BE49-F238E27FC236}">
                <a16:creationId xmlns:a16="http://schemas.microsoft.com/office/drawing/2014/main" id="{06F5C1CF-6F43-4868-8BAD-FBF4BC47D2BC}"/>
              </a:ext>
            </a:extLst>
          </p:cNvPr>
          <p:cNvCxnSpPr>
            <a:cxnSpLocks/>
          </p:cNvCxnSpPr>
          <p:nvPr/>
        </p:nvCxnSpPr>
        <p:spPr>
          <a:xfrm flipV="1">
            <a:off x="436093" y="663106"/>
            <a:ext cx="3019034" cy="157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8494FC8-AB09-427B-9FD7-48BBC225E955}"/>
              </a:ext>
            </a:extLst>
          </p:cNvPr>
          <p:cNvPicPr>
            <a:picLocks noChangeAspect="1"/>
          </p:cNvPicPr>
          <p:nvPr/>
        </p:nvPicPr>
        <p:blipFill rotWithShape="1">
          <a:blip r:embed="rId2">
            <a:extLst>
              <a:ext uri="{28A0092B-C50C-407E-A947-70E740481C1C}">
                <a14:useLocalDpi xmlns:a14="http://schemas.microsoft.com/office/drawing/2010/main" val="0"/>
              </a:ext>
            </a:extLst>
          </a:blip>
          <a:srcRect l="15246" t="19374" r="52173" b="22066"/>
          <a:stretch/>
        </p:blipFill>
        <p:spPr>
          <a:xfrm>
            <a:off x="4216107" y="119921"/>
            <a:ext cx="7820995" cy="6738079"/>
          </a:xfrm>
          <a:prstGeom prst="rect">
            <a:avLst/>
          </a:prstGeom>
        </p:spPr>
      </p:pic>
    </p:spTree>
    <p:extLst>
      <p:ext uri="{BB962C8B-B14F-4D97-AF65-F5344CB8AC3E}">
        <p14:creationId xmlns:p14="http://schemas.microsoft.com/office/powerpoint/2010/main" val="397782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A87BA-CD1E-4DEA-A726-9BB8D7815B0D}"/>
              </a:ext>
            </a:extLst>
          </p:cNvPr>
          <p:cNvSpPr/>
          <p:nvPr/>
        </p:nvSpPr>
        <p:spPr>
          <a:xfrm>
            <a:off x="0" y="-10392"/>
            <a:ext cx="12192000" cy="90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6" name="Content Placeholder 2">
            <a:extLst>
              <a:ext uri="{FF2B5EF4-FFF2-40B4-BE49-F238E27FC236}">
                <a16:creationId xmlns:a16="http://schemas.microsoft.com/office/drawing/2014/main" id="{0B09D5F2-4B4D-427B-A3EF-A8580BE1DA87}"/>
              </a:ext>
            </a:extLst>
          </p:cNvPr>
          <p:cNvSpPr txBox="1">
            <a:spLocks/>
          </p:cNvSpPr>
          <p:nvPr/>
        </p:nvSpPr>
        <p:spPr>
          <a:xfrm>
            <a:off x="1523578" y="3853245"/>
            <a:ext cx="9240882" cy="4647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b="1" dirty="0">
                <a:solidFill>
                  <a:schemeClr val="accent6">
                    <a:lumMod val="50000"/>
                  </a:schemeClr>
                </a:solidFill>
                <a:latin typeface="Manrope" panose="00000506000000000000"/>
              </a:rPr>
              <a:t>Example:</a:t>
            </a:r>
            <a:endParaRPr lang="en-IN" sz="2600" b="1" dirty="0">
              <a:solidFill>
                <a:schemeClr val="accent6">
                  <a:lumMod val="50000"/>
                </a:schemeClr>
              </a:solidFill>
              <a:latin typeface="Manrope" panose="00000506000000000000"/>
            </a:endParaRPr>
          </a:p>
        </p:txBody>
      </p:sp>
      <p:sp>
        <p:nvSpPr>
          <p:cNvPr id="17" name="Subtitle 2">
            <a:extLst>
              <a:ext uri="{FF2B5EF4-FFF2-40B4-BE49-F238E27FC236}">
                <a16:creationId xmlns:a16="http://schemas.microsoft.com/office/drawing/2014/main" id="{74401623-90D7-44FF-B113-73F3A697D9CC}"/>
              </a:ext>
            </a:extLst>
          </p:cNvPr>
          <p:cNvSpPr txBox="1">
            <a:spLocks/>
          </p:cNvSpPr>
          <p:nvPr/>
        </p:nvSpPr>
        <p:spPr>
          <a:xfrm>
            <a:off x="913793" y="237944"/>
            <a:ext cx="10353675" cy="6104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anrope" panose="00000506000000000000"/>
              </a:rPr>
              <a:t>Job Sequencing Problem</a:t>
            </a:r>
            <a:endParaRPr lang="en-IN" sz="4800" b="1" dirty="0">
              <a:latin typeface="Manrope" panose="00000506000000000000"/>
            </a:endParaRPr>
          </a:p>
        </p:txBody>
      </p:sp>
      <p:graphicFrame>
        <p:nvGraphicFramePr>
          <p:cNvPr id="18" name="Table 5">
            <a:extLst>
              <a:ext uri="{FF2B5EF4-FFF2-40B4-BE49-F238E27FC236}">
                <a16:creationId xmlns:a16="http://schemas.microsoft.com/office/drawing/2014/main" id="{638B9AD9-970E-4D28-9302-B941AEB81629}"/>
              </a:ext>
            </a:extLst>
          </p:cNvPr>
          <p:cNvGraphicFramePr>
            <a:graphicFrameLocks noGrp="1"/>
          </p:cNvGraphicFramePr>
          <p:nvPr>
            <p:extLst>
              <p:ext uri="{D42A27DB-BD31-4B8C-83A1-F6EECF244321}">
                <p14:modId xmlns:p14="http://schemas.microsoft.com/office/powerpoint/2010/main" val="3467863875"/>
              </p:ext>
            </p:extLst>
          </p:nvPr>
        </p:nvGraphicFramePr>
        <p:xfrm>
          <a:off x="1523578" y="4736773"/>
          <a:ext cx="9134016" cy="1528673"/>
        </p:xfrm>
        <a:graphic>
          <a:graphicData uri="http://schemas.openxmlformats.org/drawingml/2006/table">
            <a:tbl>
              <a:tblPr firstRow="1" firstCol="1" bandRow="1">
                <a:tableStyleId>{93296810-A885-4BE3-A3E7-6D5BEEA58F35}</a:tableStyleId>
              </a:tblPr>
              <a:tblGrid>
                <a:gridCol w="1522336">
                  <a:extLst>
                    <a:ext uri="{9D8B030D-6E8A-4147-A177-3AD203B41FA5}">
                      <a16:colId xmlns:a16="http://schemas.microsoft.com/office/drawing/2014/main" val="497473945"/>
                    </a:ext>
                  </a:extLst>
                </a:gridCol>
                <a:gridCol w="1522336">
                  <a:extLst>
                    <a:ext uri="{9D8B030D-6E8A-4147-A177-3AD203B41FA5}">
                      <a16:colId xmlns:a16="http://schemas.microsoft.com/office/drawing/2014/main" val="3577644728"/>
                    </a:ext>
                  </a:extLst>
                </a:gridCol>
                <a:gridCol w="1522336">
                  <a:extLst>
                    <a:ext uri="{9D8B030D-6E8A-4147-A177-3AD203B41FA5}">
                      <a16:colId xmlns:a16="http://schemas.microsoft.com/office/drawing/2014/main" val="4008600378"/>
                    </a:ext>
                  </a:extLst>
                </a:gridCol>
                <a:gridCol w="1522336">
                  <a:extLst>
                    <a:ext uri="{9D8B030D-6E8A-4147-A177-3AD203B41FA5}">
                      <a16:colId xmlns:a16="http://schemas.microsoft.com/office/drawing/2014/main" val="2941727631"/>
                    </a:ext>
                  </a:extLst>
                </a:gridCol>
                <a:gridCol w="1522336">
                  <a:extLst>
                    <a:ext uri="{9D8B030D-6E8A-4147-A177-3AD203B41FA5}">
                      <a16:colId xmlns:a16="http://schemas.microsoft.com/office/drawing/2014/main" val="2841665925"/>
                    </a:ext>
                  </a:extLst>
                </a:gridCol>
                <a:gridCol w="1522336">
                  <a:extLst>
                    <a:ext uri="{9D8B030D-6E8A-4147-A177-3AD203B41FA5}">
                      <a16:colId xmlns:a16="http://schemas.microsoft.com/office/drawing/2014/main" val="173335627"/>
                    </a:ext>
                  </a:extLst>
                </a:gridCol>
              </a:tblGrid>
              <a:tr h="504883">
                <a:tc>
                  <a:txBody>
                    <a:bodyPr/>
                    <a:lstStyle/>
                    <a:p>
                      <a:pPr algn="ctr"/>
                      <a:r>
                        <a:rPr lang="en-US" sz="2200" dirty="0">
                          <a:solidFill>
                            <a:schemeClr val="tx1"/>
                          </a:solidFill>
                        </a:rPr>
                        <a:t>Job id</a:t>
                      </a:r>
                      <a:endParaRPr lang="en-IN" sz="2200" dirty="0">
                        <a:solidFill>
                          <a:schemeClr val="tx1"/>
                        </a:solidFill>
                        <a:latin typeface="Manrope" panose="00000506000000000000"/>
                      </a:endParaRPr>
                    </a:p>
                  </a:txBody>
                  <a:tcPr/>
                </a:tc>
                <a:tc>
                  <a:txBody>
                    <a:bodyPr/>
                    <a:lstStyle/>
                    <a:p>
                      <a:pPr algn="ctr"/>
                      <a:r>
                        <a:rPr lang="en-US" sz="2200" dirty="0"/>
                        <a:t>A</a:t>
                      </a:r>
                      <a:endParaRPr lang="en-IN" sz="2200" dirty="0">
                        <a:latin typeface="Manrope" panose="00000506000000000000"/>
                      </a:endParaRPr>
                    </a:p>
                  </a:txBody>
                  <a:tcPr/>
                </a:tc>
                <a:tc>
                  <a:txBody>
                    <a:bodyPr/>
                    <a:lstStyle/>
                    <a:p>
                      <a:pPr algn="ctr"/>
                      <a:r>
                        <a:rPr lang="en-US" sz="2200" dirty="0"/>
                        <a:t>B</a:t>
                      </a:r>
                      <a:endParaRPr lang="en-IN" sz="2200" dirty="0">
                        <a:latin typeface="Manrope" panose="00000506000000000000"/>
                      </a:endParaRPr>
                    </a:p>
                  </a:txBody>
                  <a:tcPr/>
                </a:tc>
                <a:tc>
                  <a:txBody>
                    <a:bodyPr/>
                    <a:lstStyle/>
                    <a:p>
                      <a:pPr algn="ctr"/>
                      <a:r>
                        <a:rPr lang="en-US" sz="2200" dirty="0"/>
                        <a:t>C</a:t>
                      </a:r>
                      <a:endParaRPr lang="en-IN" sz="2200" dirty="0">
                        <a:latin typeface="Manrope" panose="00000506000000000000"/>
                      </a:endParaRPr>
                    </a:p>
                  </a:txBody>
                  <a:tcPr/>
                </a:tc>
                <a:tc>
                  <a:txBody>
                    <a:bodyPr/>
                    <a:lstStyle/>
                    <a:p>
                      <a:pPr algn="ctr"/>
                      <a:r>
                        <a:rPr lang="en-US" sz="2200" dirty="0"/>
                        <a:t>D</a:t>
                      </a:r>
                      <a:endParaRPr lang="en-IN" sz="2200" dirty="0">
                        <a:latin typeface="Manrope" panose="00000506000000000000"/>
                      </a:endParaRPr>
                    </a:p>
                  </a:txBody>
                  <a:tcPr/>
                </a:tc>
                <a:tc>
                  <a:txBody>
                    <a:bodyPr/>
                    <a:lstStyle/>
                    <a:p>
                      <a:pPr algn="ctr"/>
                      <a:r>
                        <a:rPr lang="en-US" sz="2200" dirty="0"/>
                        <a:t>E</a:t>
                      </a:r>
                      <a:endParaRPr lang="en-IN" sz="2200" dirty="0">
                        <a:latin typeface="Manrope" panose="00000506000000000000"/>
                      </a:endParaRPr>
                    </a:p>
                  </a:txBody>
                  <a:tcPr/>
                </a:tc>
                <a:extLst>
                  <a:ext uri="{0D108BD9-81ED-4DB2-BD59-A6C34878D82A}">
                    <a16:rowId xmlns:a16="http://schemas.microsoft.com/office/drawing/2014/main" val="976946914"/>
                  </a:ext>
                </a:extLst>
              </a:tr>
              <a:tr h="511895">
                <a:tc>
                  <a:txBody>
                    <a:bodyPr/>
                    <a:lstStyle/>
                    <a:p>
                      <a:pPr algn="ctr"/>
                      <a:r>
                        <a:rPr lang="en-US" sz="2200" dirty="0">
                          <a:solidFill>
                            <a:schemeClr val="tx1"/>
                          </a:solidFill>
                        </a:rPr>
                        <a:t>Deadline</a:t>
                      </a:r>
                      <a:endParaRPr lang="en-IN" sz="2200" dirty="0">
                        <a:solidFill>
                          <a:schemeClr val="tx1"/>
                        </a:solidFill>
                        <a:latin typeface="Manrope" panose="00000506000000000000"/>
                      </a:endParaRPr>
                    </a:p>
                  </a:txBody>
                  <a:tcPr/>
                </a:tc>
                <a:tc>
                  <a:txBody>
                    <a:bodyPr/>
                    <a:lstStyle/>
                    <a:p>
                      <a:pPr algn="ctr"/>
                      <a:r>
                        <a:rPr lang="en-US" sz="2200" dirty="0"/>
                        <a:t>2</a:t>
                      </a:r>
                      <a:endParaRPr lang="en-IN" sz="2200" dirty="0">
                        <a:latin typeface="Manrope" panose="00000506000000000000"/>
                      </a:endParaRPr>
                    </a:p>
                  </a:txBody>
                  <a:tcPr/>
                </a:tc>
                <a:tc>
                  <a:txBody>
                    <a:bodyPr/>
                    <a:lstStyle/>
                    <a:p>
                      <a:pPr algn="ctr"/>
                      <a:r>
                        <a:rPr lang="en-US" sz="2200" dirty="0"/>
                        <a:t>1</a:t>
                      </a:r>
                      <a:endParaRPr lang="en-IN" sz="2200" dirty="0">
                        <a:latin typeface="Manrope" panose="00000506000000000000"/>
                      </a:endParaRPr>
                    </a:p>
                  </a:txBody>
                  <a:tcPr/>
                </a:tc>
                <a:tc>
                  <a:txBody>
                    <a:bodyPr/>
                    <a:lstStyle/>
                    <a:p>
                      <a:pPr algn="ctr"/>
                      <a:r>
                        <a:rPr lang="en-US" sz="2200" dirty="0"/>
                        <a:t>2</a:t>
                      </a:r>
                      <a:endParaRPr lang="en-IN" sz="2200" dirty="0">
                        <a:latin typeface="Manrope" panose="00000506000000000000"/>
                      </a:endParaRPr>
                    </a:p>
                  </a:txBody>
                  <a:tcPr/>
                </a:tc>
                <a:tc>
                  <a:txBody>
                    <a:bodyPr/>
                    <a:lstStyle/>
                    <a:p>
                      <a:pPr algn="ctr"/>
                      <a:r>
                        <a:rPr lang="en-US" sz="2200" dirty="0"/>
                        <a:t>1</a:t>
                      </a:r>
                      <a:endParaRPr lang="en-IN" sz="2200" dirty="0">
                        <a:latin typeface="Manrope" panose="00000506000000000000"/>
                      </a:endParaRPr>
                    </a:p>
                  </a:txBody>
                  <a:tcPr/>
                </a:tc>
                <a:tc>
                  <a:txBody>
                    <a:bodyPr/>
                    <a:lstStyle/>
                    <a:p>
                      <a:pPr algn="ctr"/>
                      <a:r>
                        <a:rPr lang="en-US" sz="2200" dirty="0"/>
                        <a:t>3</a:t>
                      </a:r>
                      <a:endParaRPr lang="en-IN" sz="2200" dirty="0">
                        <a:latin typeface="Manrope" panose="00000506000000000000"/>
                      </a:endParaRPr>
                    </a:p>
                  </a:txBody>
                  <a:tcPr/>
                </a:tc>
                <a:extLst>
                  <a:ext uri="{0D108BD9-81ED-4DB2-BD59-A6C34878D82A}">
                    <a16:rowId xmlns:a16="http://schemas.microsoft.com/office/drawing/2014/main" val="1317686693"/>
                  </a:ext>
                </a:extLst>
              </a:tr>
              <a:tr h="511895">
                <a:tc>
                  <a:txBody>
                    <a:bodyPr/>
                    <a:lstStyle/>
                    <a:p>
                      <a:pPr algn="ctr"/>
                      <a:r>
                        <a:rPr lang="en-US" sz="2200" dirty="0">
                          <a:solidFill>
                            <a:schemeClr val="tx1"/>
                          </a:solidFill>
                        </a:rPr>
                        <a:t>Profit</a:t>
                      </a:r>
                      <a:endParaRPr lang="en-IN" sz="2200" dirty="0">
                        <a:solidFill>
                          <a:schemeClr val="tx1"/>
                        </a:solidFill>
                        <a:latin typeface="Manrope" panose="00000506000000000000"/>
                      </a:endParaRPr>
                    </a:p>
                  </a:txBody>
                  <a:tcPr/>
                </a:tc>
                <a:tc>
                  <a:txBody>
                    <a:bodyPr/>
                    <a:lstStyle/>
                    <a:p>
                      <a:pPr algn="ctr"/>
                      <a:r>
                        <a:rPr lang="en-US" sz="2200" dirty="0"/>
                        <a:t>100</a:t>
                      </a:r>
                      <a:endParaRPr lang="en-IN" sz="2200" dirty="0">
                        <a:latin typeface="Manrope" panose="00000506000000000000"/>
                      </a:endParaRPr>
                    </a:p>
                  </a:txBody>
                  <a:tcPr/>
                </a:tc>
                <a:tc>
                  <a:txBody>
                    <a:bodyPr/>
                    <a:lstStyle/>
                    <a:p>
                      <a:pPr algn="ctr"/>
                      <a:r>
                        <a:rPr lang="en-US" sz="2200" dirty="0"/>
                        <a:t>19</a:t>
                      </a:r>
                      <a:endParaRPr lang="en-IN" sz="2200" dirty="0">
                        <a:latin typeface="Manrope" panose="00000506000000000000"/>
                      </a:endParaRPr>
                    </a:p>
                  </a:txBody>
                  <a:tcPr/>
                </a:tc>
                <a:tc>
                  <a:txBody>
                    <a:bodyPr/>
                    <a:lstStyle/>
                    <a:p>
                      <a:pPr algn="ctr"/>
                      <a:r>
                        <a:rPr lang="en-US" sz="2200" dirty="0"/>
                        <a:t>27</a:t>
                      </a:r>
                      <a:endParaRPr lang="en-IN" sz="2200" dirty="0">
                        <a:latin typeface="Manrope" panose="00000506000000000000"/>
                      </a:endParaRPr>
                    </a:p>
                  </a:txBody>
                  <a:tcPr/>
                </a:tc>
                <a:tc>
                  <a:txBody>
                    <a:bodyPr/>
                    <a:lstStyle/>
                    <a:p>
                      <a:pPr algn="ctr"/>
                      <a:r>
                        <a:rPr lang="en-US" sz="2200" dirty="0"/>
                        <a:t>25</a:t>
                      </a:r>
                      <a:endParaRPr lang="en-IN" sz="2200" dirty="0">
                        <a:latin typeface="Manrope" panose="00000506000000000000"/>
                      </a:endParaRPr>
                    </a:p>
                  </a:txBody>
                  <a:tcPr/>
                </a:tc>
                <a:tc>
                  <a:txBody>
                    <a:bodyPr/>
                    <a:lstStyle/>
                    <a:p>
                      <a:pPr algn="ctr"/>
                      <a:r>
                        <a:rPr lang="en-US" sz="2200" dirty="0"/>
                        <a:t>15</a:t>
                      </a:r>
                      <a:endParaRPr lang="en-IN" sz="2200" dirty="0">
                        <a:latin typeface="Manrope" panose="00000506000000000000"/>
                      </a:endParaRPr>
                    </a:p>
                  </a:txBody>
                  <a:tcPr/>
                </a:tc>
                <a:extLst>
                  <a:ext uri="{0D108BD9-81ED-4DB2-BD59-A6C34878D82A}">
                    <a16:rowId xmlns:a16="http://schemas.microsoft.com/office/drawing/2014/main" val="2593254981"/>
                  </a:ext>
                </a:extLst>
              </a:tr>
            </a:tbl>
          </a:graphicData>
        </a:graphic>
      </p:graphicFrame>
      <p:sp>
        <p:nvSpPr>
          <p:cNvPr id="20" name="TextBox 19">
            <a:extLst>
              <a:ext uri="{FF2B5EF4-FFF2-40B4-BE49-F238E27FC236}">
                <a16:creationId xmlns:a16="http://schemas.microsoft.com/office/drawing/2014/main" id="{4FAEC306-1586-4ACF-AF9F-EA1CCB7F9DE4}"/>
              </a:ext>
            </a:extLst>
          </p:cNvPr>
          <p:cNvSpPr txBox="1"/>
          <p:nvPr/>
        </p:nvSpPr>
        <p:spPr>
          <a:xfrm>
            <a:off x="1523578" y="1586480"/>
            <a:ext cx="9134016" cy="1496861"/>
          </a:xfrm>
          <a:prstGeom prst="rect">
            <a:avLst/>
          </a:prstGeom>
          <a:noFill/>
        </p:spPr>
        <p:txBody>
          <a:bodyPr wrap="square" rtlCol="0">
            <a:spAutoFit/>
          </a:bodyPr>
          <a:lstStyle/>
          <a:p>
            <a:pPr algn="ctr"/>
            <a:r>
              <a:rPr lang="en-US" sz="2200" dirty="0">
                <a:solidFill>
                  <a:schemeClr val="accent6">
                    <a:lumMod val="50000"/>
                  </a:schemeClr>
                </a:solidFill>
                <a:latin typeface="Manrope" panose="00000506000000000000"/>
              </a:rPr>
              <a:t>Given an array of jobs where every job has a deadline and associated profit if the job is finished before the deadline. It is also given that every job takes single unit of time, so the minimum possible deadline for any job is 1. How to maximize total profit if only one job can be scheduled at a time</a:t>
            </a:r>
            <a:endParaRPr lang="en-IN" sz="2200" dirty="0">
              <a:solidFill>
                <a:schemeClr val="accent6">
                  <a:lumMod val="50000"/>
                </a:schemeClr>
              </a:solidFill>
              <a:latin typeface="Manrope" panose="00000506000000000000"/>
            </a:endParaRPr>
          </a:p>
        </p:txBody>
      </p:sp>
      <p:pic>
        <p:nvPicPr>
          <p:cNvPr id="1026" name="Picture 2" descr="Software engineer free icon">
            <a:extLst>
              <a:ext uri="{FF2B5EF4-FFF2-40B4-BE49-F238E27FC236}">
                <a16:creationId xmlns:a16="http://schemas.microsoft.com/office/drawing/2014/main" id="{197FD623-6D8C-4C60-AEC8-176D9CF56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36486">
            <a:off x="80112" y="151770"/>
            <a:ext cx="1688841" cy="16888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me management">
            <a:extLst>
              <a:ext uri="{FF2B5EF4-FFF2-40B4-BE49-F238E27FC236}">
                <a16:creationId xmlns:a16="http://schemas.microsoft.com/office/drawing/2014/main" id="{7A7E950E-B47C-4075-9970-5E15BAA49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1968" y="2808322"/>
            <a:ext cx="2554574" cy="255457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4C2138-A43E-438C-BE00-F735B682AAEB}"/>
              </a:ext>
            </a:extLst>
          </p:cNvPr>
          <p:cNvSpPr/>
          <p:nvPr/>
        </p:nvSpPr>
        <p:spPr>
          <a:xfrm>
            <a:off x="0" y="-25301"/>
            <a:ext cx="12192000" cy="90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Shape&#10;&#10;Description automatically generated with low confidence">
            <a:extLst>
              <a:ext uri="{FF2B5EF4-FFF2-40B4-BE49-F238E27FC236}">
                <a16:creationId xmlns:a16="http://schemas.microsoft.com/office/drawing/2014/main" id="{1F003672-0563-4AC6-BAB9-8642B7AF3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79" y="274742"/>
            <a:ext cx="468752" cy="468752"/>
          </a:xfrm>
          <a:prstGeom prst="rect">
            <a:avLst/>
          </a:prstGeom>
        </p:spPr>
      </p:pic>
      <p:sp>
        <p:nvSpPr>
          <p:cNvPr id="6" name="Title 1">
            <a:extLst>
              <a:ext uri="{FF2B5EF4-FFF2-40B4-BE49-F238E27FC236}">
                <a16:creationId xmlns:a16="http://schemas.microsoft.com/office/drawing/2014/main" id="{4DAFEB99-7367-4CED-9434-4B26E1241480}"/>
              </a:ext>
            </a:extLst>
          </p:cNvPr>
          <p:cNvSpPr txBox="1">
            <a:spLocks/>
          </p:cNvSpPr>
          <p:nvPr/>
        </p:nvSpPr>
        <p:spPr>
          <a:xfrm>
            <a:off x="924443" y="73666"/>
            <a:ext cx="10353762" cy="970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Manrope" panose="00000506000000000000"/>
              </a:rPr>
              <a:t>Solution</a:t>
            </a:r>
            <a:endParaRPr lang="en-IN" sz="4800" b="1" dirty="0">
              <a:latin typeface="Manrope" panose="00000506000000000000"/>
            </a:endParaRPr>
          </a:p>
        </p:txBody>
      </p:sp>
      <p:sp>
        <p:nvSpPr>
          <p:cNvPr id="7" name="Content Placeholder 2">
            <a:extLst>
              <a:ext uri="{FF2B5EF4-FFF2-40B4-BE49-F238E27FC236}">
                <a16:creationId xmlns:a16="http://schemas.microsoft.com/office/drawing/2014/main" id="{8FF3ED0D-026F-4EA7-BA0C-50DFA7E65DF1}"/>
              </a:ext>
            </a:extLst>
          </p:cNvPr>
          <p:cNvSpPr txBox="1">
            <a:spLocks/>
          </p:cNvSpPr>
          <p:nvPr/>
        </p:nvSpPr>
        <p:spPr>
          <a:xfrm>
            <a:off x="913795" y="1732449"/>
            <a:ext cx="10353762" cy="40587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200" dirty="0">
                <a:latin typeface="Roboto Condensed" panose="02000000000000000000" pitchFamily="2" charset="0"/>
                <a:ea typeface="Roboto Condensed" panose="02000000000000000000" pitchFamily="2" charset="0"/>
              </a:rPr>
              <a:t>Step 1: Sort all jobs in decreasing order of profit</a:t>
            </a:r>
            <a:endParaRPr lang="en-IN" sz="2200" dirty="0">
              <a:latin typeface="Roboto Condensed" panose="02000000000000000000" pitchFamily="2" charset="0"/>
              <a:ea typeface="Roboto Condensed" panose="02000000000000000000" pitchFamily="2" charset="0"/>
            </a:endParaRPr>
          </a:p>
        </p:txBody>
      </p:sp>
      <p:graphicFrame>
        <p:nvGraphicFramePr>
          <p:cNvPr id="8" name="Table 5">
            <a:extLst>
              <a:ext uri="{FF2B5EF4-FFF2-40B4-BE49-F238E27FC236}">
                <a16:creationId xmlns:a16="http://schemas.microsoft.com/office/drawing/2014/main" id="{E832562E-92E1-4BD6-9AF0-1EE1832E8FD9}"/>
              </a:ext>
            </a:extLst>
          </p:cNvPr>
          <p:cNvGraphicFramePr>
            <a:graphicFrameLocks noGrp="1"/>
          </p:cNvGraphicFramePr>
          <p:nvPr>
            <p:extLst>
              <p:ext uri="{D42A27DB-BD31-4B8C-83A1-F6EECF244321}">
                <p14:modId xmlns:p14="http://schemas.microsoft.com/office/powerpoint/2010/main" val="3296066484"/>
              </p:ext>
            </p:extLst>
          </p:nvPr>
        </p:nvGraphicFramePr>
        <p:xfrm>
          <a:off x="3139555" y="2788920"/>
          <a:ext cx="8128002" cy="1280160"/>
        </p:xfrm>
        <a:graphic>
          <a:graphicData uri="http://schemas.openxmlformats.org/drawingml/2006/table">
            <a:tbl>
              <a:tblPr firstRow="1" firstCol="1" bandRow="1">
                <a:tableStyleId>{00A15C55-8517-42AA-B614-E9B94910E393}</a:tableStyleId>
              </a:tblPr>
              <a:tblGrid>
                <a:gridCol w="1354667">
                  <a:extLst>
                    <a:ext uri="{9D8B030D-6E8A-4147-A177-3AD203B41FA5}">
                      <a16:colId xmlns:a16="http://schemas.microsoft.com/office/drawing/2014/main" val="497473945"/>
                    </a:ext>
                  </a:extLst>
                </a:gridCol>
                <a:gridCol w="1354667">
                  <a:extLst>
                    <a:ext uri="{9D8B030D-6E8A-4147-A177-3AD203B41FA5}">
                      <a16:colId xmlns:a16="http://schemas.microsoft.com/office/drawing/2014/main" val="3577644728"/>
                    </a:ext>
                  </a:extLst>
                </a:gridCol>
                <a:gridCol w="1354667">
                  <a:extLst>
                    <a:ext uri="{9D8B030D-6E8A-4147-A177-3AD203B41FA5}">
                      <a16:colId xmlns:a16="http://schemas.microsoft.com/office/drawing/2014/main" val="4008600378"/>
                    </a:ext>
                  </a:extLst>
                </a:gridCol>
                <a:gridCol w="1354667">
                  <a:extLst>
                    <a:ext uri="{9D8B030D-6E8A-4147-A177-3AD203B41FA5}">
                      <a16:colId xmlns:a16="http://schemas.microsoft.com/office/drawing/2014/main" val="2941727631"/>
                    </a:ext>
                  </a:extLst>
                </a:gridCol>
                <a:gridCol w="1354667">
                  <a:extLst>
                    <a:ext uri="{9D8B030D-6E8A-4147-A177-3AD203B41FA5}">
                      <a16:colId xmlns:a16="http://schemas.microsoft.com/office/drawing/2014/main" val="2841665925"/>
                    </a:ext>
                  </a:extLst>
                </a:gridCol>
                <a:gridCol w="1354667">
                  <a:extLst>
                    <a:ext uri="{9D8B030D-6E8A-4147-A177-3AD203B41FA5}">
                      <a16:colId xmlns:a16="http://schemas.microsoft.com/office/drawing/2014/main" val="173335627"/>
                    </a:ext>
                  </a:extLst>
                </a:gridCol>
              </a:tblGrid>
              <a:tr h="309161">
                <a:tc>
                  <a:txBody>
                    <a:bodyPr/>
                    <a:lstStyle/>
                    <a:p>
                      <a:pPr algn="ctr"/>
                      <a:r>
                        <a:rPr lang="en-US" sz="2200" dirty="0">
                          <a:solidFill>
                            <a:schemeClr val="tx1"/>
                          </a:solidFill>
                        </a:rPr>
                        <a:t>Job id</a:t>
                      </a:r>
                      <a:endParaRPr lang="en-IN" sz="2200" dirty="0">
                        <a:solidFill>
                          <a:schemeClr val="tx1"/>
                        </a:solidFill>
                      </a:endParaRPr>
                    </a:p>
                  </a:txBody>
                  <a:tcPr/>
                </a:tc>
                <a:tc>
                  <a:txBody>
                    <a:bodyPr/>
                    <a:lstStyle/>
                    <a:p>
                      <a:pPr algn="ctr"/>
                      <a:r>
                        <a:rPr lang="en-US" sz="2200" dirty="0">
                          <a:solidFill>
                            <a:schemeClr val="tx1"/>
                          </a:solidFill>
                        </a:rPr>
                        <a:t>A</a:t>
                      </a:r>
                      <a:endParaRPr lang="en-IN" sz="2200" dirty="0">
                        <a:solidFill>
                          <a:schemeClr val="tx1"/>
                        </a:solidFill>
                      </a:endParaRPr>
                    </a:p>
                  </a:txBody>
                  <a:tcPr/>
                </a:tc>
                <a:tc>
                  <a:txBody>
                    <a:bodyPr/>
                    <a:lstStyle/>
                    <a:p>
                      <a:pPr algn="ctr"/>
                      <a:r>
                        <a:rPr lang="en-US" sz="2200" dirty="0">
                          <a:solidFill>
                            <a:schemeClr val="tx1"/>
                          </a:solidFill>
                        </a:rPr>
                        <a:t>B</a:t>
                      </a:r>
                      <a:endParaRPr lang="en-IN" sz="2200" dirty="0">
                        <a:solidFill>
                          <a:schemeClr val="tx1"/>
                        </a:solidFill>
                      </a:endParaRPr>
                    </a:p>
                  </a:txBody>
                  <a:tcPr/>
                </a:tc>
                <a:tc>
                  <a:txBody>
                    <a:bodyPr/>
                    <a:lstStyle/>
                    <a:p>
                      <a:pPr algn="ctr"/>
                      <a:r>
                        <a:rPr lang="en-US" sz="2200" dirty="0">
                          <a:solidFill>
                            <a:schemeClr val="tx1"/>
                          </a:solidFill>
                        </a:rPr>
                        <a:t>C</a:t>
                      </a:r>
                      <a:endParaRPr lang="en-IN" sz="2200" dirty="0">
                        <a:solidFill>
                          <a:schemeClr val="tx1"/>
                        </a:solidFill>
                      </a:endParaRPr>
                    </a:p>
                  </a:txBody>
                  <a:tcPr/>
                </a:tc>
                <a:tc>
                  <a:txBody>
                    <a:bodyPr/>
                    <a:lstStyle/>
                    <a:p>
                      <a:pPr algn="ctr"/>
                      <a:r>
                        <a:rPr lang="en-US" sz="2200" dirty="0">
                          <a:solidFill>
                            <a:schemeClr val="tx1"/>
                          </a:solidFill>
                        </a:rPr>
                        <a:t>D</a:t>
                      </a:r>
                      <a:endParaRPr lang="en-IN" sz="2200" dirty="0">
                        <a:solidFill>
                          <a:schemeClr val="tx1"/>
                        </a:solidFill>
                      </a:endParaRPr>
                    </a:p>
                  </a:txBody>
                  <a:tcPr/>
                </a:tc>
                <a:tc>
                  <a:txBody>
                    <a:bodyPr/>
                    <a:lstStyle/>
                    <a:p>
                      <a:pPr algn="ctr"/>
                      <a:r>
                        <a:rPr lang="en-US" sz="2200" dirty="0">
                          <a:solidFill>
                            <a:schemeClr val="tx1"/>
                          </a:solidFill>
                        </a:rPr>
                        <a:t>E</a:t>
                      </a:r>
                      <a:endParaRPr lang="en-IN" sz="2200" dirty="0">
                        <a:solidFill>
                          <a:schemeClr val="tx1"/>
                        </a:solidFill>
                      </a:endParaRPr>
                    </a:p>
                  </a:txBody>
                  <a:tcPr/>
                </a:tc>
                <a:extLst>
                  <a:ext uri="{0D108BD9-81ED-4DB2-BD59-A6C34878D82A}">
                    <a16:rowId xmlns:a16="http://schemas.microsoft.com/office/drawing/2014/main" val="976946914"/>
                  </a:ext>
                </a:extLst>
              </a:tr>
              <a:tr h="370840">
                <a:tc>
                  <a:txBody>
                    <a:bodyPr/>
                    <a:lstStyle/>
                    <a:p>
                      <a:pPr algn="ctr"/>
                      <a:r>
                        <a:rPr lang="en-US" sz="2200" dirty="0">
                          <a:solidFill>
                            <a:schemeClr val="tx1"/>
                          </a:solidFill>
                        </a:rPr>
                        <a:t>Deadline</a:t>
                      </a:r>
                      <a:endParaRPr lang="en-IN" sz="2200" dirty="0">
                        <a:solidFill>
                          <a:schemeClr val="tx1"/>
                        </a:solidFill>
                      </a:endParaRPr>
                    </a:p>
                  </a:txBody>
                  <a:tcPr/>
                </a:tc>
                <a:tc>
                  <a:txBody>
                    <a:bodyPr/>
                    <a:lstStyle/>
                    <a:p>
                      <a:pPr algn="ctr"/>
                      <a:r>
                        <a:rPr lang="en-US" sz="2200" dirty="0">
                          <a:solidFill>
                            <a:schemeClr val="tx1"/>
                          </a:solidFill>
                        </a:rPr>
                        <a:t>2</a:t>
                      </a:r>
                      <a:endParaRPr lang="en-IN" sz="2200" dirty="0">
                        <a:solidFill>
                          <a:schemeClr val="tx1"/>
                        </a:solidFill>
                      </a:endParaRPr>
                    </a:p>
                  </a:txBody>
                  <a:tcPr/>
                </a:tc>
                <a:tc>
                  <a:txBody>
                    <a:bodyPr/>
                    <a:lstStyle/>
                    <a:p>
                      <a:pPr algn="ctr"/>
                      <a:r>
                        <a:rPr lang="en-US" sz="2200" dirty="0">
                          <a:solidFill>
                            <a:schemeClr val="tx1"/>
                          </a:solidFill>
                        </a:rPr>
                        <a:t>1</a:t>
                      </a:r>
                      <a:endParaRPr lang="en-IN" sz="2200" dirty="0">
                        <a:solidFill>
                          <a:schemeClr val="tx1"/>
                        </a:solidFill>
                      </a:endParaRPr>
                    </a:p>
                  </a:txBody>
                  <a:tcPr/>
                </a:tc>
                <a:tc>
                  <a:txBody>
                    <a:bodyPr/>
                    <a:lstStyle/>
                    <a:p>
                      <a:pPr algn="ctr"/>
                      <a:r>
                        <a:rPr lang="en-US" sz="2200" dirty="0">
                          <a:solidFill>
                            <a:schemeClr val="tx1"/>
                          </a:solidFill>
                        </a:rPr>
                        <a:t>2</a:t>
                      </a:r>
                      <a:endParaRPr lang="en-IN" sz="2200" dirty="0">
                        <a:solidFill>
                          <a:schemeClr val="tx1"/>
                        </a:solidFill>
                      </a:endParaRPr>
                    </a:p>
                  </a:txBody>
                  <a:tcPr/>
                </a:tc>
                <a:tc>
                  <a:txBody>
                    <a:bodyPr/>
                    <a:lstStyle/>
                    <a:p>
                      <a:pPr algn="ctr"/>
                      <a:r>
                        <a:rPr lang="en-US" sz="2200" dirty="0">
                          <a:solidFill>
                            <a:schemeClr val="tx1"/>
                          </a:solidFill>
                        </a:rPr>
                        <a:t>1</a:t>
                      </a:r>
                      <a:endParaRPr lang="en-IN" sz="2200" dirty="0">
                        <a:solidFill>
                          <a:schemeClr val="tx1"/>
                        </a:solidFill>
                      </a:endParaRPr>
                    </a:p>
                  </a:txBody>
                  <a:tcPr/>
                </a:tc>
                <a:tc>
                  <a:txBody>
                    <a:bodyPr/>
                    <a:lstStyle/>
                    <a:p>
                      <a:pPr algn="ctr"/>
                      <a:r>
                        <a:rPr lang="en-US" sz="2200" dirty="0">
                          <a:solidFill>
                            <a:schemeClr val="tx1"/>
                          </a:solidFill>
                        </a:rPr>
                        <a:t>3</a:t>
                      </a:r>
                      <a:endParaRPr lang="en-IN" sz="2200" dirty="0">
                        <a:solidFill>
                          <a:schemeClr val="tx1"/>
                        </a:solidFill>
                      </a:endParaRPr>
                    </a:p>
                  </a:txBody>
                  <a:tcPr/>
                </a:tc>
                <a:extLst>
                  <a:ext uri="{0D108BD9-81ED-4DB2-BD59-A6C34878D82A}">
                    <a16:rowId xmlns:a16="http://schemas.microsoft.com/office/drawing/2014/main" val="1317686693"/>
                  </a:ext>
                </a:extLst>
              </a:tr>
              <a:tr h="370840">
                <a:tc>
                  <a:txBody>
                    <a:bodyPr/>
                    <a:lstStyle/>
                    <a:p>
                      <a:pPr algn="ctr"/>
                      <a:r>
                        <a:rPr lang="en-US" sz="2200" dirty="0">
                          <a:solidFill>
                            <a:schemeClr val="tx1"/>
                          </a:solidFill>
                        </a:rPr>
                        <a:t>Profit</a:t>
                      </a:r>
                      <a:endParaRPr lang="en-IN" sz="2200" dirty="0">
                        <a:solidFill>
                          <a:schemeClr val="tx1"/>
                        </a:solidFill>
                      </a:endParaRPr>
                    </a:p>
                  </a:txBody>
                  <a:tcPr/>
                </a:tc>
                <a:tc>
                  <a:txBody>
                    <a:bodyPr/>
                    <a:lstStyle/>
                    <a:p>
                      <a:pPr algn="ctr"/>
                      <a:r>
                        <a:rPr lang="en-US" sz="2200" dirty="0">
                          <a:solidFill>
                            <a:schemeClr val="tx1"/>
                          </a:solidFill>
                        </a:rPr>
                        <a:t>100</a:t>
                      </a:r>
                      <a:endParaRPr lang="en-IN" sz="2200" dirty="0">
                        <a:solidFill>
                          <a:schemeClr val="tx1"/>
                        </a:solidFill>
                      </a:endParaRPr>
                    </a:p>
                  </a:txBody>
                  <a:tcPr/>
                </a:tc>
                <a:tc>
                  <a:txBody>
                    <a:bodyPr/>
                    <a:lstStyle/>
                    <a:p>
                      <a:pPr algn="ctr"/>
                      <a:r>
                        <a:rPr lang="en-US" sz="2200" dirty="0">
                          <a:solidFill>
                            <a:schemeClr val="tx1"/>
                          </a:solidFill>
                        </a:rPr>
                        <a:t>19</a:t>
                      </a:r>
                      <a:endParaRPr lang="en-IN" sz="2200" dirty="0">
                        <a:solidFill>
                          <a:schemeClr val="tx1"/>
                        </a:solidFill>
                      </a:endParaRPr>
                    </a:p>
                  </a:txBody>
                  <a:tcPr/>
                </a:tc>
                <a:tc>
                  <a:txBody>
                    <a:bodyPr/>
                    <a:lstStyle/>
                    <a:p>
                      <a:pPr algn="ctr"/>
                      <a:r>
                        <a:rPr lang="en-US" sz="2200" dirty="0">
                          <a:solidFill>
                            <a:schemeClr val="tx1"/>
                          </a:solidFill>
                        </a:rPr>
                        <a:t>27</a:t>
                      </a:r>
                      <a:endParaRPr lang="en-IN" sz="2200" dirty="0">
                        <a:solidFill>
                          <a:schemeClr val="tx1"/>
                        </a:solidFill>
                      </a:endParaRPr>
                    </a:p>
                  </a:txBody>
                  <a:tcPr/>
                </a:tc>
                <a:tc>
                  <a:txBody>
                    <a:bodyPr/>
                    <a:lstStyle/>
                    <a:p>
                      <a:pPr algn="ctr"/>
                      <a:r>
                        <a:rPr lang="en-US" sz="2200" dirty="0">
                          <a:solidFill>
                            <a:schemeClr val="tx1"/>
                          </a:solidFill>
                        </a:rPr>
                        <a:t>25</a:t>
                      </a:r>
                      <a:endParaRPr lang="en-IN" sz="2200" dirty="0">
                        <a:solidFill>
                          <a:schemeClr val="tx1"/>
                        </a:solidFill>
                      </a:endParaRPr>
                    </a:p>
                  </a:txBody>
                  <a:tcPr/>
                </a:tc>
                <a:tc>
                  <a:txBody>
                    <a:bodyPr/>
                    <a:lstStyle/>
                    <a:p>
                      <a:pPr algn="ctr"/>
                      <a:r>
                        <a:rPr lang="en-US" sz="2200" dirty="0">
                          <a:solidFill>
                            <a:schemeClr val="tx1"/>
                          </a:solidFill>
                        </a:rPr>
                        <a:t>15</a:t>
                      </a:r>
                      <a:endParaRPr lang="en-IN" sz="2200" dirty="0">
                        <a:solidFill>
                          <a:schemeClr val="tx1"/>
                        </a:solidFill>
                      </a:endParaRPr>
                    </a:p>
                  </a:txBody>
                  <a:tcPr/>
                </a:tc>
                <a:extLst>
                  <a:ext uri="{0D108BD9-81ED-4DB2-BD59-A6C34878D82A}">
                    <a16:rowId xmlns:a16="http://schemas.microsoft.com/office/drawing/2014/main" val="2593254981"/>
                  </a:ext>
                </a:extLst>
              </a:tr>
            </a:tbl>
          </a:graphicData>
        </a:graphic>
      </p:graphicFrame>
      <p:graphicFrame>
        <p:nvGraphicFramePr>
          <p:cNvPr id="9" name="Table 5">
            <a:extLst>
              <a:ext uri="{FF2B5EF4-FFF2-40B4-BE49-F238E27FC236}">
                <a16:creationId xmlns:a16="http://schemas.microsoft.com/office/drawing/2014/main" id="{B1D71BD1-8485-4063-8F25-939D12A3C2FD}"/>
              </a:ext>
            </a:extLst>
          </p:cNvPr>
          <p:cNvGraphicFramePr>
            <a:graphicFrameLocks noGrp="1"/>
          </p:cNvGraphicFramePr>
          <p:nvPr>
            <p:extLst>
              <p:ext uri="{D42A27DB-BD31-4B8C-83A1-F6EECF244321}">
                <p14:modId xmlns:p14="http://schemas.microsoft.com/office/powerpoint/2010/main" val="4133997802"/>
              </p:ext>
            </p:extLst>
          </p:nvPr>
        </p:nvGraphicFramePr>
        <p:xfrm>
          <a:off x="3150203" y="4683759"/>
          <a:ext cx="8128002" cy="1280160"/>
        </p:xfrm>
        <a:graphic>
          <a:graphicData uri="http://schemas.openxmlformats.org/drawingml/2006/table">
            <a:tbl>
              <a:tblPr firstRow="1" firstCol="1" bandRow="1">
                <a:tableStyleId>{00A15C55-8517-42AA-B614-E9B94910E393}</a:tableStyleId>
              </a:tblPr>
              <a:tblGrid>
                <a:gridCol w="1354667">
                  <a:extLst>
                    <a:ext uri="{9D8B030D-6E8A-4147-A177-3AD203B41FA5}">
                      <a16:colId xmlns:a16="http://schemas.microsoft.com/office/drawing/2014/main" val="497473945"/>
                    </a:ext>
                  </a:extLst>
                </a:gridCol>
                <a:gridCol w="1354667">
                  <a:extLst>
                    <a:ext uri="{9D8B030D-6E8A-4147-A177-3AD203B41FA5}">
                      <a16:colId xmlns:a16="http://schemas.microsoft.com/office/drawing/2014/main" val="3577644728"/>
                    </a:ext>
                  </a:extLst>
                </a:gridCol>
                <a:gridCol w="1354667">
                  <a:extLst>
                    <a:ext uri="{9D8B030D-6E8A-4147-A177-3AD203B41FA5}">
                      <a16:colId xmlns:a16="http://schemas.microsoft.com/office/drawing/2014/main" val="4008600378"/>
                    </a:ext>
                  </a:extLst>
                </a:gridCol>
                <a:gridCol w="1354667">
                  <a:extLst>
                    <a:ext uri="{9D8B030D-6E8A-4147-A177-3AD203B41FA5}">
                      <a16:colId xmlns:a16="http://schemas.microsoft.com/office/drawing/2014/main" val="2941727631"/>
                    </a:ext>
                  </a:extLst>
                </a:gridCol>
                <a:gridCol w="1354667">
                  <a:extLst>
                    <a:ext uri="{9D8B030D-6E8A-4147-A177-3AD203B41FA5}">
                      <a16:colId xmlns:a16="http://schemas.microsoft.com/office/drawing/2014/main" val="2841665925"/>
                    </a:ext>
                  </a:extLst>
                </a:gridCol>
                <a:gridCol w="1354667">
                  <a:extLst>
                    <a:ext uri="{9D8B030D-6E8A-4147-A177-3AD203B41FA5}">
                      <a16:colId xmlns:a16="http://schemas.microsoft.com/office/drawing/2014/main" val="173335627"/>
                    </a:ext>
                  </a:extLst>
                </a:gridCol>
              </a:tblGrid>
              <a:tr h="309161">
                <a:tc>
                  <a:txBody>
                    <a:bodyPr/>
                    <a:lstStyle/>
                    <a:p>
                      <a:pPr algn="ctr"/>
                      <a:r>
                        <a:rPr lang="en-US" sz="2200" dirty="0">
                          <a:solidFill>
                            <a:schemeClr val="tx1"/>
                          </a:solidFill>
                        </a:rPr>
                        <a:t>Job id</a:t>
                      </a:r>
                      <a:endParaRPr lang="en-IN" sz="2200" dirty="0">
                        <a:solidFill>
                          <a:schemeClr val="tx1"/>
                        </a:solidFill>
                      </a:endParaRPr>
                    </a:p>
                  </a:txBody>
                  <a:tcPr/>
                </a:tc>
                <a:tc>
                  <a:txBody>
                    <a:bodyPr/>
                    <a:lstStyle/>
                    <a:p>
                      <a:pPr algn="ctr"/>
                      <a:r>
                        <a:rPr lang="en-US" sz="2200" dirty="0"/>
                        <a:t>A</a:t>
                      </a:r>
                      <a:endParaRPr lang="en-IN" sz="2200" dirty="0"/>
                    </a:p>
                  </a:txBody>
                  <a:tcPr/>
                </a:tc>
                <a:tc>
                  <a:txBody>
                    <a:bodyPr/>
                    <a:lstStyle/>
                    <a:p>
                      <a:pPr algn="ctr"/>
                      <a:r>
                        <a:rPr lang="en-US" sz="2200" dirty="0"/>
                        <a:t>B</a:t>
                      </a:r>
                      <a:endParaRPr lang="en-IN" sz="2200" dirty="0"/>
                    </a:p>
                  </a:txBody>
                  <a:tcPr/>
                </a:tc>
                <a:tc>
                  <a:txBody>
                    <a:bodyPr/>
                    <a:lstStyle/>
                    <a:p>
                      <a:pPr algn="ctr"/>
                      <a:r>
                        <a:rPr lang="en-US" sz="2200" dirty="0"/>
                        <a:t>C</a:t>
                      </a:r>
                      <a:endParaRPr lang="en-IN" sz="2200" dirty="0"/>
                    </a:p>
                  </a:txBody>
                  <a:tcPr/>
                </a:tc>
                <a:tc>
                  <a:txBody>
                    <a:bodyPr/>
                    <a:lstStyle/>
                    <a:p>
                      <a:pPr algn="ctr"/>
                      <a:r>
                        <a:rPr lang="en-US" sz="2200" dirty="0"/>
                        <a:t>D</a:t>
                      </a:r>
                      <a:endParaRPr lang="en-IN" sz="2200" dirty="0"/>
                    </a:p>
                  </a:txBody>
                  <a:tcPr/>
                </a:tc>
                <a:tc>
                  <a:txBody>
                    <a:bodyPr/>
                    <a:lstStyle/>
                    <a:p>
                      <a:pPr algn="ctr"/>
                      <a:r>
                        <a:rPr lang="en-US" sz="2200" dirty="0"/>
                        <a:t>E</a:t>
                      </a:r>
                      <a:endParaRPr lang="en-IN" sz="2200" dirty="0"/>
                    </a:p>
                  </a:txBody>
                  <a:tcPr/>
                </a:tc>
                <a:extLst>
                  <a:ext uri="{0D108BD9-81ED-4DB2-BD59-A6C34878D82A}">
                    <a16:rowId xmlns:a16="http://schemas.microsoft.com/office/drawing/2014/main" val="976946914"/>
                  </a:ext>
                </a:extLst>
              </a:tr>
              <a:tr h="370840">
                <a:tc>
                  <a:txBody>
                    <a:bodyPr/>
                    <a:lstStyle/>
                    <a:p>
                      <a:pPr algn="ctr"/>
                      <a:r>
                        <a:rPr lang="en-US" sz="2200" dirty="0">
                          <a:solidFill>
                            <a:schemeClr val="tx1"/>
                          </a:solidFill>
                        </a:rPr>
                        <a:t>Deadline</a:t>
                      </a:r>
                      <a:endParaRPr lang="en-IN" sz="2200" dirty="0">
                        <a:solidFill>
                          <a:schemeClr val="tx1"/>
                        </a:solidFill>
                      </a:endParaRPr>
                    </a:p>
                  </a:txBody>
                  <a:tcPr/>
                </a:tc>
                <a:tc>
                  <a:txBody>
                    <a:bodyPr/>
                    <a:lstStyle/>
                    <a:p>
                      <a:pPr algn="ctr"/>
                      <a:r>
                        <a:rPr lang="en-US" sz="2200" dirty="0"/>
                        <a:t>2</a:t>
                      </a:r>
                      <a:endParaRPr lang="en-IN" sz="2200" dirty="0"/>
                    </a:p>
                  </a:txBody>
                  <a:tcPr/>
                </a:tc>
                <a:tc>
                  <a:txBody>
                    <a:bodyPr/>
                    <a:lstStyle/>
                    <a:p>
                      <a:pPr algn="ctr"/>
                      <a:r>
                        <a:rPr lang="en-US" sz="2200" dirty="0"/>
                        <a:t>2</a:t>
                      </a:r>
                      <a:endParaRPr lang="en-IN" sz="2200" dirty="0"/>
                    </a:p>
                  </a:txBody>
                  <a:tcPr/>
                </a:tc>
                <a:tc>
                  <a:txBody>
                    <a:bodyPr/>
                    <a:lstStyle/>
                    <a:p>
                      <a:pPr algn="ctr"/>
                      <a:r>
                        <a:rPr lang="en-US" sz="2200" dirty="0"/>
                        <a:t>1</a:t>
                      </a:r>
                      <a:endParaRPr lang="en-IN" sz="2200" dirty="0"/>
                    </a:p>
                  </a:txBody>
                  <a:tcPr/>
                </a:tc>
                <a:tc>
                  <a:txBody>
                    <a:bodyPr/>
                    <a:lstStyle/>
                    <a:p>
                      <a:pPr algn="ctr"/>
                      <a:r>
                        <a:rPr lang="en-US" sz="2200" dirty="0"/>
                        <a:t>1</a:t>
                      </a:r>
                      <a:endParaRPr lang="en-IN" sz="2200" dirty="0"/>
                    </a:p>
                  </a:txBody>
                  <a:tcPr/>
                </a:tc>
                <a:tc>
                  <a:txBody>
                    <a:bodyPr/>
                    <a:lstStyle/>
                    <a:p>
                      <a:pPr algn="ctr"/>
                      <a:r>
                        <a:rPr lang="en-US" sz="2200" dirty="0"/>
                        <a:t>3</a:t>
                      </a:r>
                      <a:endParaRPr lang="en-IN" sz="2200" dirty="0"/>
                    </a:p>
                  </a:txBody>
                  <a:tcPr/>
                </a:tc>
                <a:extLst>
                  <a:ext uri="{0D108BD9-81ED-4DB2-BD59-A6C34878D82A}">
                    <a16:rowId xmlns:a16="http://schemas.microsoft.com/office/drawing/2014/main" val="1317686693"/>
                  </a:ext>
                </a:extLst>
              </a:tr>
              <a:tr h="370840">
                <a:tc>
                  <a:txBody>
                    <a:bodyPr/>
                    <a:lstStyle/>
                    <a:p>
                      <a:pPr algn="ctr"/>
                      <a:r>
                        <a:rPr lang="en-US" sz="2200" dirty="0">
                          <a:solidFill>
                            <a:schemeClr val="tx1"/>
                          </a:solidFill>
                        </a:rPr>
                        <a:t>Profit</a:t>
                      </a:r>
                      <a:endParaRPr lang="en-IN" sz="2200" dirty="0">
                        <a:solidFill>
                          <a:schemeClr val="tx1"/>
                        </a:solidFill>
                      </a:endParaRPr>
                    </a:p>
                  </a:txBody>
                  <a:tcPr/>
                </a:tc>
                <a:tc>
                  <a:txBody>
                    <a:bodyPr/>
                    <a:lstStyle/>
                    <a:p>
                      <a:pPr algn="ctr"/>
                      <a:r>
                        <a:rPr lang="en-US" sz="2200" dirty="0"/>
                        <a:t>100</a:t>
                      </a:r>
                      <a:endParaRPr lang="en-IN" sz="2200" dirty="0"/>
                    </a:p>
                  </a:txBody>
                  <a:tcPr/>
                </a:tc>
                <a:tc>
                  <a:txBody>
                    <a:bodyPr/>
                    <a:lstStyle/>
                    <a:p>
                      <a:pPr algn="ctr"/>
                      <a:r>
                        <a:rPr lang="en-US" sz="2200" dirty="0"/>
                        <a:t>27</a:t>
                      </a:r>
                      <a:endParaRPr lang="en-IN" sz="2200" dirty="0"/>
                    </a:p>
                  </a:txBody>
                  <a:tcPr/>
                </a:tc>
                <a:tc>
                  <a:txBody>
                    <a:bodyPr/>
                    <a:lstStyle/>
                    <a:p>
                      <a:pPr algn="ctr"/>
                      <a:r>
                        <a:rPr lang="en-US" sz="2200" dirty="0"/>
                        <a:t>25</a:t>
                      </a:r>
                      <a:endParaRPr lang="en-IN" sz="2200" dirty="0"/>
                    </a:p>
                  </a:txBody>
                  <a:tcPr/>
                </a:tc>
                <a:tc>
                  <a:txBody>
                    <a:bodyPr/>
                    <a:lstStyle/>
                    <a:p>
                      <a:pPr algn="ctr"/>
                      <a:r>
                        <a:rPr lang="en-US" sz="2200" dirty="0"/>
                        <a:t>19</a:t>
                      </a:r>
                      <a:endParaRPr lang="en-IN" sz="2200" dirty="0"/>
                    </a:p>
                  </a:txBody>
                  <a:tcPr/>
                </a:tc>
                <a:tc>
                  <a:txBody>
                    <a:bodyPr/>
                    <a:lstStyle/>
                    <a:p>
                      <a:pPr algn="ctr"/>
                      <a:r>
                        <a:rPr lang="en-US" sz="2200" dirty="0"/>
                        <a:t>15</a:t>
                      </a:r>
                      <a:endParaRPr lang="en-IN" sz="2200" dirty="0"/>
                    </a:p>
                  </a:txBody>
                  <a:tcPr/>
                </a:tc>
                <a:extLst>
                  <a:ext uri="{0D108BD9-81ED-4DB2-BD59-A6C34878D82A}">
                    <a16:rowId xmlns:a16="http://schemas.microsoft.com/office/drawing/2014/main" val="2593254981"/>
                  </a:ext>
                </a:extLst>
              </a:tr>
            </a:tbl>
          </a:graphicData>
        </a:graphic>
      </p:graphicFrame>
      <p:sp>
        <p:nvSpPr>
          <p:cNvPr id="10" name="Arrow: Curved Right 9">
            <a:extLst>
              <a:ext uri="{FF2B5EF4-FFF2-40B4-BE49-F238E27FC236}">
                <a16:creationId xmlns:a16="http://schemas.microsoft.com/office/drawing/2014/main" id="{26DA92FE-63F7-431A-A8EC-58320F8F0FEB}"/>
              </a:ext>
            </a:extLst>
          </p:cNvPr>
          <p:cNvSpPr/>
          <p:nvPr/>
        </p:nvSpPr>
        <p:spPr>
          <a:xfrm>
            <a:off x="749508" y="3072984"/>
            <a:ext cx="2158584" cy="2718215"/>
          </a:xfrm>
          <a:prstGeom prst="curvedRightArrow">
            <a:avLst/>
          </a:prstGeom>
          <a:solidFill>
            <a:srgbClr val="92D050"/>
          </a:solidFill>
          <a:ln>
            <a:solidFill>
              <a:srgbClr val="00B05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a:solidFill>
                <a:schemeClr val="tx1"/>
              </a:solidFill>
              <a:effectLst>
                <a:reflection blurRad="6350" stA="60000" endA="900" endPos="58000" dir="5400000" sy="-100000" algn="bl" rotWithShape="0"/>
              </a:effectLst>
              <a:latin typeface="Roboto Condensed" panose="02000000000000000000" pitchFamily="2" charset="0"/>
              <a:ea typeface="Roboto Condensed" panose="02000000000000000000" pitchFamily="2" charset="0"/>
            </a:endParaRPr>
          </a:p>
        </p:txBody>
      </p:sp>
      <p:sp>
        <p:nvSpPr>
          <p:cNvPr id="11" name="TextBox 10">
            <a:extLst>
              <a:ext uri="{FF2B5EF4-FFF2-40B4-BE49-F238E27FC236}">
                <a16:creationId xmlns:a16="http://schemas.microsoft.com/office/drawing/2014/main" id="{F30910C3-898D-48E8-9148-357E19171F0C}"/>
              </a:ext>
            </a:extLst>
          </p:cNvPr>
          <p:cNvSpPr txBox="1"/>
          <p:nvPr/>
        </p:nvSpPr>
        <p:spPr>
          <a:xfrm>
            <a:off x="2599909" y="5949677"/>
            <a:ext cx="1079292" cy="430887"/>
          </a:xfrm>
          <a:prstGeom prst="rect">
            <a:avLst/>
          </a:prstGeom>
          <a:noFill/>
        </p:spPr>
        <p:txBody>
          <a:bodyPr wrap="square" rtlCol="0">
            <a:spAutoFit/>
          </a:body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Sorted</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390364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4C2138-A43E-438C-BE00-F735B682AAEB}"/>
              </a:ext>
            </a:extLst>
          </p:cNvPr>
          <p:cNvSpPr/>
          <p:nvPr/>
        </p:nvSpPr>
        <p:spPr>
          <a:xfrm>
            <a:off x="0" y="-25302"/>
            <a:ext cx="12192000" cy="90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Manrope" panose="00000506000000000000"/>
              </a:rPr>
              <a:t>Continued</a:t>
            </a:r>
          </a:p>
        </p:txBody>
      </p:sp>
      <p:pic>
        <p:nvPicPr>
          <p:cNvPr id="44" name="Picture 43" descr="Shape&#10;&#10;Description automatically generated with low confidence">
            <a:extLst>
              <a:ext uri="{FF2B5EF4-FFF2-40B4-BE49-F238E27FC236}">
                <a16:creationId xmlns:a16="http://schemas.microsoft.com/office/drawing/2014/main" id="{7764FCDB-1904-4E31-8201-305ED95B7E62}"/>
              </a:ext>
            </a:extLst>
          </p:cNvPr>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6114" y="252778"/>
            <a:ext cx="487363" cy="487363"/>
          </a:xfrm>
          <a:prstGeom prst="rect">
            <a:avLst/>
          </a:prstGeom>
          <a:noFill/>
        </p:spPr>
      </p:pic>
      <p:sp>
        <p:nvSpPr>
          <p:cNvPr id="21" name="Title 1">
            <a:extLst>
              <a:ext uri="{FF2B5EF4-FFF2-40B4-BE49-F238E27FC236}">
                <a16:creationId xmlns:a16="http://schemas.microsoft.com/office/drawing/2014/main" id="{4119F48C-B5BC-4EFC-AE5F-B5559C550FA4}"/>
              </a:ext>
            </a:extLst>
          </p:cNvPr>
          <p:cNvSpPr txBox="1">
            <a:spLocks/>
          </p:cNvSpPr>
          <p:nvPr/>
        </p:nvSpPr>
        <p:spPr>
          <a:xfrm>
            <a:off x="1753245" y="5422858"/>
            <a:ext cx="944986" cy="36834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chemeClr val="accent5">
                    <a:lumMod val="50000"/>
                  </a:schemeClr>
                </a:solidFill>
                <a:latin typeface="Roboto Condensed" panose="02000000000000000000" pitchFamily="2" charset="0"/>
                <a:ea typeface="Roboto Condensed" panose="02000000000000000000" pitchFamily="2" charset="0"/>
              </a:rPr>
              <a:t>Result</a:t>
            </a:r>
            <a:endParaRPr lang="en-IN" sz="2200" dirty="0">
              <a:solidFill>
                <a:schemeClr val="accent5">
                  <a:lumMod val="50000"/>
                </a:schemeClr>
              </a:solidFill>
              <a:latin typeface="Roboto Condensed" panose="02000000000000000000" pitchFamily="2" charset="0"/>
              <a:ea typeface="Roboto Condensed" panose="02000000000000000000" pitchFamily="2" charset="0"/>
            </a:endParaRPr>
          </a:p>
        </p:txBody>
      </p:sp>
      <p:sp>
        <p:nvSpPr>
          <p:cNvPr id="22" name="Content Placeholder 2">
            <a:extLst>
              <a:ext uri="{FF2B5EF4-FFF2-40B4-BE49-F238E27FC236}">
                <a16:creationId xmlns:a16="http://schemas.microsoft.com/office/drawing/2014/main" id="{43A9A83C-3093-4208-BB6D-9427EB2C732A}"/>
              </a:ext>
            </a:extLst>
          </p:cNvPr>
          <p:cNvSpPr txBox="1">
            <a:spLocks/>
          </p:cNvSpPr>
          <p:nvPr/>
        </p:nvSpPr>
        <p:spPr>
          <a:xfrm>
            <a:off x="913795" y="1732449"/>
            <a:ext cx="10353762" cy="40587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200" dirty="0">
                <a:latin typeface="Roboto Condensed" panose="02000000000000000000" pitchFamily="2" charset="0"/>
                <a:ea typeface="Roboto Condensed" panose="02000000000000000000" pitchFamily="2" charset="0"/>
              </a:rPr>
              <a:t> Step 2. Initialize the result sequence as first  job in sorted jobs.</a:t>
            </a:r>
            <a:endParaRPr lang="en-IN" sz="2200" dirty="0">
              <a:latin typeface="Roboto Condensed" panose="02000000000000000000" pitchFamily="2" charset="0"/>
              <a:ea typeface="Roboto Condensed" panose="02000000000000000000" pitchFamily="2" charset="0"/>
            </a:endParaRPr>
          </a:p>
        </p:txBody>
      </p:sp>
      <p:graphicFrame>
        <p:nvGraphicFramePr>
          <p:cNvPr id="23" name="Table 5">
            <a:extLst>
              <a:ext uri="{FF2B5EF4-FFF2-40B4-BE49-F238E27FC236}">
                <a16:creationId xmlns:a16="http://schemas.microsoft.com/office/drawing/2014/main" id="{DDA4A31A-68B7-4777-BB4A-B8AE6BCEFA14}"/>
              </a:ext>
            </a:extLst>
          </p:cNvPr>
          <p:cNvGraphicFramePr>
            <a:graphicFrameLocks noGrp="1"/>
          </p:cNvGraphicFramePr>
          <p:nvPr>
            <p:extLst>
              <p:ext uri="{D42A27DB-BD31-4B8C-83A1-F6EECF244321}">
                <p14:modId xmlns:p14="http://schemas.microsoft.com/office/powerpoint/2010/main" val="4245986700"/>
              </p:ext>
            </p:extLst>
          </p:nvPr>
        </p:nvGraphicFramePr>
        <p:xfrm>
          <a:off x="3150203" y="2654384"/>
          <a:ext cx="8128002" cy="1280160"/>
        </p:xfrm>
        <a:graphic>
          <a:graphicData uri="http://schemas.openxmlformats.org/drawingml/2006/table">
            <a:tbl>
              <a:tblPr firstRow="1" firstCol="1" bandRow="1">
                <a:tableStyleId>{00A15C55-8517-42AA-B614-E9B94910E393}</a:tableStyleId>
              </a:tblPr>
              <a:tblGrid>
                <a:gridCol w="1354667">
                  <a:extLst>
                    <a:ext uri="{9D8B030D-6E8A-4147-A177-3AD203B41FA5}">
                      <a16:colId xmlns:a16="http://schemas.microsoft.com/office/drawing/2014/main" val="497473945"/>
                    </a:ext>
                  </a:extLst>
                </a:gridCol>
                <a:gridCol w="1354667">
                  <a:extLst>
                    <a:ext uri="{9D8B030D-6E8A-4147-A177-3AD203B41FA5}">
                      <a16:colId xmlns:a16="http://schemas.microsoft.com/office/drawing/2014/main" val="3577644728"/>
                    </a:ext>
                  </a:extLst>
                </a:gridCol>
                <a:gridCol w="1354667">
                  <a:extLst>
                    <a:ext uri="{9D8B030D-6E8A-4147-A177-3AD203B41FA5}">
                      <a16:colId xmlns:a16="http://schemas.microsoft.com/office/drawing/2014/main" val="4008600378"/>
                    </a:ext>
                  </a:extLst>
                </a:gridCol>
                <a:gridCol w="1354667">
                  <a:extLst>
                    <a:ext uri="{9D8B030D-6E8A-4147-A177-3AD203B41FA5}">
                      <a16:colId xmlns:a16="http://schemas.microsoft.com/office/drawing/2014/main" val="2941727631"/>
                    </a:ext>
                  </a:extLst>
                </a:gridCol>
                <a:gridCol w="1354667">
                  <a:extLst>
                    <a:ext uri="{9D8B030D-6E8A-4147-A177-3AD203B41FA5}">
                      <a16:colId xmlns:a16="http://schemas.microsoft.com/office/drawing/2014/main" val="2841665925"/>
                    </a:ext>
                  </a:extLst>
                </a:gridCol>
                <a:gridCol w="1354667">
                  <a:extLst>
                    <a:ext uri="{9D8B030D-6E8A-4147-A177-3AD203B41FA5}">
                      <a16:colId xmlns:a16="http://schemas.microsoft.com/office/drawing/2014/main" val="173335627"/>
                    </a:ext>
                  </a:extLst>
                </a:gridCol>
              </a:tblGrid>
              <a:tr h="309161">
                <a:tc>
                  <a:txBody>
                    <a:bodyPr/>
                    <a:lstStyle/>
                    <a:p>
                      <a:pPr algn="ctr"/>
                      <a:r>
                        <a:rPr lang="en-US" sz="2200" dirty="0">
                          <a:solidFill>
                            <a:schemeClr val="tx1"/>
                          </a:solidFill>
                        </a:rPr>
                        <a:t>Job id</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A</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C</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D</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B</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E</a:t>
                      </a:r>
                      <a:endParaRPr lang="en-IN" sz="2200" dirty="0">
                        <a:solidFill>
                          <a:schemeClr val="tx1"/>
                        </a:solidFill>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976946914"/>
                  </a:ext>
                </a:extLst>
              </a:tr>
              <a:tr h="370840">
                <a:tc>
                  <a:txBody>
                    <a:bodyPr/>
                    <a:lstStyle/>
                    <a:p>
                      <a:pPr algn="ctr"/>
                      <a:r>
                        <a:rPr lang="en-US" sz="2200" dirty="0">
                          <a:solidFill>
                            <a:schemeClr val="tx1"/>
                          </a:solidFill>
                        </a:rPr>
                        <a:t>Deadline</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2</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2</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1</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1</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3</a:t>
                      </a:r>
                      <a:endParaRPr lang="en-IN" sz="2200" dirty="0">
                        <a:solidFill>
                          <a:schemeClr val="tx1"/>
                        </a:solidFill>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317686693"/>
                  </a:ext>
                </a:extLst>
              </a:tr>
              <a:tr h="370840">
                <a:tc>
                  <a:txBody>
                    <a:bodyPr/>
                    <a:lstStyle/>
                    <a:p>
                      <a:pPr algn="ctr"/>
                      <a:r>
                        <a:rPr lang="en-US" sz="2200" dirty="0">
                          <a:solidFill>
                            <a:schemeClr val="tx1"/>
                          </a:solidFill>
                        </a:rPr>
                        <a:t>Profit</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100</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27</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25</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19</a:t>
                      </a:r>
                      <a:endParaRPr lang="en-IN" sz="2200" dirty="0">
                        <a:solidFill>
                          <a:schemeClr val="tx1"/>
                        </a:solidFill>
                        <a:latin typeface="Roboto Condensed" panose="02000000000000000000" pitchFamily="2" charset="0"/>
                        <a:ea typeface="Roboto Condensed" panose="02000000000000000000" pitchFamily="2" charset="0"/>
                      </a:endParaRPr>
                    </a:p>
                  </a:txBody>
                  <a:tcPr/>
                </a:tc>
                <a:tc>
                  <a:txBody>
                    <a:bodyPr/>
                    <a:lstStyle/>
                    <a:p>
                      <a:pPr algn="ctr"/>
                      <a:r>
                        <a:rPr lang="en-US" sz="2200" dirty="0">
                          <a:solidFill>
                            <a:schemeClr val="tx1"/>
                          </a:solidFill>
                        </a:rPr>
                        <a:t>15</a:t>
                      </a:r>
                      <a:endParaRPr lang="en-IN" sz="2200" dirty="0">
                        <a:solidFill>
                          <a:schemeClr val="tx1"/>
                        </a:solidFill>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593254981"/>
                  </a:ext>
                </a:extLst>
              </a:tr>
            </a:tbl>
          </a:graphicData>
        </a:graphic>
      </p:graphicFrame>
      <p:graphicFrame>
        <p:nvGraphicFramePr>
          <p:cNvPr id="24" name="Table 5">
            <a:extLst>
              <a:ext uri="{FF2B5EF4-FFF2-40B4-BE49-F238E27FC236}">
                <a16:creationId xmlns:a16="http://schemas.microsoft.com/office/drawing/2014/main" id="{520232C6-FFD1-4B8F-9789-E487EA94472C}"/>
              </a:ext>
            </a:extLst>
          </p:cNvPr>
          <p:cNvGraphicFramePr>
            <a:graphicFrameLocks noGrp="1"/>
          </p:cNvGraphicFramePr>
          <p:nvPr>
            <p:extLst>
              <p:ext uri="{D42A27DB-BD31-4B8C-83A1-F6EECF244321}">
                <p14:modId xmlns:p14="http://schemas.microsoft.com/office/powerpoint/2010/main" val="1393451733"/>
              </p:ext>
            </p:extLst>
          </p:nvPr>
        </p:nvGraphicFramePr>
        <p:xfrm>
          <a:off x="3150205" y="5422858"/>
          <a:ext cx="8128000" cy="370840"/>
        </p:xfrm>
        <a:graphic>
          <a:graphicData uri="http://schemas.openxmlformats.org/drawingml/2006/table">
            <a:tbl>
              <a:tblPr firstRow="1" bandRow="1">
                <a:tableStyleId>{93296810-A885-4BE3-A3E7-6D5BEEA58F35}</a:tableStyleId>
              </a:tblPr>
              <a:tblGrid>
                <a:gridCol w="1625600">
                  <a:extLst>
                    <a:ext uri="{9D8B030D-6E8A-4147-A177-3AD203B41FA5}">
                      <a16:colId xmlns:a16="http://schemas.microsoft.com/office/drawing/2014/main" val="256317790"/>
                    </a:ext>
                  </a:extLst>
                </a:gridCol>
                <a:gridCol w="1625600">
                  <a:extLst>
                    <a:ext uri="{9D8B030D-6E8A-4147-A177-3AD203B41FA5}">
                      <a16:colId xmlns:a16="http://schemas.microsoft.com/office/drawing/2014/main" val="2515413875"/>
                    </a:ext>
                  </a:extLst>
                </a:gridCol>
                <a:gridCol w="1625600">
                  <a:extLst>
                    <a:ext uri="{9D8B030D-6E8A-4147-A177-3AD203B41FA5}">
                      <a16:colId xmlns:a16="http://schemas.microsoft.com/office/drawing/2014/main" val="2365097690"/>
                    </a:ext>
                  </a:extLst>
                </a:gridCol>
                <a:gridCol w="1625600">
                  <a:extLst>
                    <a:ext uri="{9D8B030D-6E8A-4147-A177-3AD203B41FA5}">
                      <a16:colId xmlns:a16="http://schemas.microsoft.com/office/drawing/2014/main" val="2633618975"/>
                    </a:ext>
                  </a:extLst>
                </a:gridCol>
                <a:gridCol w="1625600">
                  <a:extLst>
                    <a:ext uri="{9D8B030D-6E8A-4147-A177-3AD203B41FA5}">
                      <a16:colId xmlns:a16="http://schemas.microsoft.com/office/drawing/2014/main" val="3289150727"/>
                    </a:ext>
                  </a:extLst>
                </a:gridCol>
              </a:tblGrid>
              <a:tr h="370840">
                <a:tc>
                  <a:txBody>
                    <a:bodyPr/>
                    <a:lstStyle/>
                    <a:p>
                      <a:pPr algn="ctr"/>
                      <a:endParaRPr lang="en-IN" b="0" dirty="0">
                        <a:latin typeface="Roboto Condensed" panose="02000000000000000000" pitchFamily="2" charset="0"/>
                        <a:ea typeface="Roboto Condensed" panose="02000000000000000000" pitchFamily="2" charset="0"/>
                      </a:endParaRPr>
                    </a:p>
                  </a:txBody>
                  <a:tcPr/>
                </a:tc>
                <a:tc>
                  <a:txBody>
                    <a:bodyPr/>
                    <a:lstStyle/>
                    <a:p>
                      <a:pPr algn="ctr"/>
                      <a:endParaRPr lang="en-IN" b="0" dirty="0">
                        <a:latin typeface="Roboto Condensed" panose="02000000000000000000" pitchFamily="2" charset="0"/>
                        <a:ea typeface="Roboto Condensed" panose="02000000000000000000" pitchFamily="2" charset="0"/>
                      </a:endParaRPr>
                    </a:p>
                  </a:txBody>
                  <a:tcPr/>
                </a:tc>
                <a:tc>
                  <a:txBody>
                    <a:bodyPr/>
                    <a:lstStyle/>
                    <a:p>
                      <a:pPr algn="ctr"/>
                      <a:endParaRPr lang="en-IN" b="0" dirty="0">
                        <a:latin typeface="Roboto Condensed" panose="02000000000000000000" pitchFamily="2" charset="0"/>
                        <a:ea typeface="Roboto Condensed" panose="02000000000000000000" pitchFamily="2" charset="0"/>
                      </a:endParaRPr>
                    </a:p>
                  </a:txBody>
                  <a:tcPr/>
                </a:tc>
                <a:tc>
                  <a:txBody>
                    <a:bodyPr/>
                    <a:lstStyle/>
                    <a:p>
                      <a:pPr algn="ctr"/>
                      <a:endParaRPr lang="en-IN" b="0">
                        <a:latin typeface="Roboto Condensed" panose="02000000000000000000" pitchFamily="2" charset="0"/>
                        <a:ea typeface="Roboto Condensed" panose="02000000000000000000" pitchFamily="2" charset="0"/>
                      </a:endParaRPr>
                    </a:p>
                  </a:txBody>
                  <a:tcPr/>
                </a:tc>
                <a:tc>
                  <a:txBody>
                    <a:bodyPr/>
                    <a:lstStyle/>
                    <a:p>
                      <a:pPr algn="ctr"/>
                      <a:endParaRPr lang="en-IN" b="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870293568"/>
                  </a:ext>
                </a:extLst>
              </a:tr>
            </a:tbl>
          </a:graphicData>
        </a:graphic>
      </p:graphicFrame>
      <p:grpSp>
        <p:nvGrpSpPr>
          <p:cNvPr id="4" name="Group 3">
            <a:extLst>
              <a:ext uri="{FF2B5EF4-FFF2-40B4-BE49-F238E27FC236}">
                <a16:creationId xmlns:a16="http://schemas.microsoft.com/office/drawing/2014/main" id="{CF920A8A-44EA-473F-9246-F48099C92127}"/>
              </a:ext>
            </a:extLst>
          </p:cNvPr>
          <p:cNvGrpSpPr/>
          <p:nvPr/>
        </p:nvGrpSpPr>
        <p:grpSpPr>
          <a:xfrm>
            <a:off x="2926448" y="5051028"/>
            <a:ext cx="9690789" cy="444996"/>
            <a:chOff x="2926448" y="5051028"/>
            <a:chExt cx="9690789" cy="444996"/>
          </a:xfrm>
        </p:grpSpPr>
        <p:sp>
          <p:nvSpPr>
            <p:cNvPr id="25" name="TextBox 24">
              <a:extLst>
                <a:ext uri="{FF2B5EF4-FFF2-40B4-BE49-F238E27FC236}">
                  <a16:creationId xmlns:a16="http://schemas.microsoft.com/office/drawing/2014/main" id="{DAE6CF24-B7D8-4619-838E-2F8D532CE272}"/>
                </a:ext>
              </a:extLst>
            </p:cNvPr>
            <p:cNvSpPr txBox="1"/>
            <p:nvPr/>
          </p:nvSpPr>
          <p:spPr>
            <a:xfrm>
              <a:off x="2926448" y="5059332"/>
              <a:ext cx="1601679" cy="430887"/>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0</a:t>
              </a:r>
              <a:endParaRPr lang="en-IN" sz="2200" dirty="0">
                <a:latin typeface="Roboto Condensed" panose="02000000000000000000" pitchFamily="2" charset="0"/>
                <a:ea typeface="Roboto Condensed" panose="02000000000000000000" pitchFamily="2" charset="0"/>
              </a:endParaRPr>
            </a:p>
          </p:txBody>
        </p:sp>
        <p:sp>
          <p:nvSpPr>
            <p:cNvPr id="26" name="TextBox 25">
              <a:extLst>
                <a:ext uri="{FF2B5EF4-FFF2-40B4-BE49-F238E27FC236}">
                  <a16:creationId xmlns:a16="http://schemas.microsoft.com/office/drawing/2014/main" id="{78AB7829-2097-4381-80A0-089DAD6C1E72}"/>
                </a:ext>
              </a:extLst>
            </p:cNvPr>
            <p:cNvSpPr txBox="1"/>
            <p:nvPr/>
          </p:nvSpPr>
          <p:spPr>
            <a:xfrm>
              <a:off x="11015558" y="5059332"/>
              <a:ext cx="1601679" cy="430887"/>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5</a:t>
              </a:r>
              <a:endParaRPr lang="en-IN" sz="2200" dirty="0">
                <a:latin typeface="Roboto Condensed" panose="02000000000000000000" pitchFamily="2" charset="0"/>
                <a:ea typeface="Roboto Condensed" panose="02000000000000000000" pitchFamily="2" charset="0"/>
              </a:endParaRPr>
            </a:p>
          </p:txBody>
        </p:sp>
        <p:sp>
          <p:nvSpPr>
            <p:cNvPr id="27" name="TextBox 26">
              <a:extLst>
                <a:ext uri="{FF2B5EF4-FFF2-40B4-BE49-F238E27FC236}">
                  <a16:creationId xmlns:a16="http://schemas.microsoft.com/office/drawing/2014/main" id="{F93BC37B-358E-4765-81BD-7A83472D60AA}"/>
                </a:ext>
              </a:extLst>
            </p:cNvPr>
            <p:cNvSpPr txBox="1"/>
            <p:nvPr/>
          </p:nvSpPr>
          <p:spPr>
            <a:xfrm>
              <a:off x="4570886" y="5051028"/>
              <a:ext cx="1601679" cy="430887"/>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1</a:t>
              </a:r>
              <a:endParaRPr lang="en-IN" sz="2200" dirty="0">
                <a:latin typeface="Roboto Condensed" panose="02000000000000000000" pitchFamily="2" charset="0"/>
                <a:ea typeface="Roboto Condensed" panose="02000000000000000000" pitchFamily="2" charset="0"/>
              </a:endParaRPr>
            </a:p>
          </p:txBody>
        </p:sp>
        <p:sp>
          <p:nvSpPr>
            <p:cNvPr id="28" name="TextBox 27">
              <a:extLst>
                <a:ext uri="{FF2B5EF4-FFF2-40B4-BE49-F238E27FC236}">
                  <a16:creationId xmlns:a16="http://schemas.microsoft.com/office/drawing/2014/main" id="{E11827C5-37D6-4B7A-B82F-D24A86FF0AB5}"/>
                </a:ext>
              </a:extLst>
            </p:cNvPr>
            <p:cNvSpPr txBox="1"/>
            <p:nvPr/>
          </p:nvSpPr>
          <p:spPr>
            <a:xfrm>
              <a:off x="6182054" y="5051028"/>
              <a:ext cx="1601679" cy="430887"/>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2</a:t>
              </a:r>
              <a:endParaRPr lang="en-IN" sz="2200" dirty="0">
                <a:latin typeface="Roboto Condensed" panose="02000000000000000000" pitchFamily="2" charset="0"/>
                <a:ea typeface="Roboto Condensed" panose="02000000000000000000" pitchFamily="2" charset="0"/>
              </a:endParaRPr>
            </a:p>
          </p:txBody>
        </p:sp>
        <p:sp>
          <p:nvSpPr>
            <p:cNvPr id="29" name="TextBox 28">
              <a:extLst>
                <a:ext uri="{FF2B5EF4-FFF2-40B4-BE49-F238E27FC236}">
                  <a16:creationId xmlns:a16="http://schemas.microsoft.com/office/drawing/2014/main" id="{C531BFB1-185B-40C4-8070-5B37FDB8AAFB}"/>
                </a:ext>
              </a:extLst>
            </p:cNvPr>
            <p:cNvSpPr txBox="1"/>
            <p:nvPr/>
          </p:nvSpPr>
          <p:spPr>
            <a:xfrm>
              <a:off x="7793222" y="5065137"/>
              <a:ext cx="1601679" cy="430887"/>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3</a:t>
              </a:r>
              <a:endParaRPr lang="en-IN" sz="2200" dirty="0">
                <a:latin typeface="Roboto Condensed" panose="02000000000000000000" pitchFamily="2" charset="0"/>
                <a:ea typeface="Roboto Condensed" panose="02000000000000000000" pitchFamily="2" charset="0"/>
              </a:endParaRPr>
            </a:p>
          </p:txBody>
        </p:sp>
        <p:sp>
          <p:nvSpPr>
            <p:cNvPr id="30" name="TextBox 29">
              <a:extLst>
                <a:ext uri="{FF2B5EF4-FFF2-40B4-BE49-F238E27FC236}">
                  <a16:creationId xmlns:a16="http://schemas.microsoft.com/office/drawing/2014/main" id="{29F16BCD-DB90-48CE-9E03-19EF3E0A3422}"/>
                </a:ext>
              </a:extLst>
            </p:cNvPr>
            <p:cNvSpPr txBox="1"/>
            <p:nvPr/>
          </p:nvSpPr>
          <p:spPr>
            <a:xfrm>
              <a:off x="9394901" y="5051028"/>
              <a:ext cx="1601679" cy="430887"/>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4</a:t>
              </a:r>
              <a:endParaRPr lang="en-IN" sz="2200" dirty="0">
                <a:latin typeface="Roboto Condensed" panose="02000000000000000000" pitchFamily="2" charset="0"/>
                <a:ea typeface="Roboto Condensed" panose="02000000000000000000" pitchFamily="2" charset="0"/>
              </a:endParaRPr>
            </a:p>
          </p:txBody>
        </p:sp>
      </p:grpSp>
      <p:sp>
        <p:nvSpPr>
          <p:cNvPr id="3" name="TextBox 2">
            <a:extLst>
              <a:ext uri="{FF2B5EF4-FFF2-40B4-BE49-F238E27FC236}">
                <a16:creationId xmlns:a16="http://schemas.microsoft.com/office/drawing/2014/main" id="{0B82E550-02A5-4424-94CC-5AE95C5733F2}"/>
              </a:ext>
            </a:extLst>
          </p:cNvPr>
          <p:cNvSpPr txBox="1"/>
          <p:nvPr/>
        </p:nvSpPr>
        <p:spPr>
          <a:xfrm>
            <a:off x="3799058" y="5421868"/>
            <a:ext cx="363894" cy="430887"/>
          </a:xfrm>
          <a:prstGeom prst="rect">
            <a:avLst/>
          </a:prstGeom>
          <a:noFill/>
        </p:spPr>
        <p:txBody>
          <a:bodyPr wrap="square" rtlCol="0">
            <a:spAutoFit/>
          </a:bodyPr>
          <a:lstStyle/>
          <a:p>
            <a:r>
              <a:rPr lang="en-US" sz="2200" dirty="0"/>
              <a:t>C</a:t>
            </a:r>
            <a:endParaRPr lang="en-IN" sz="2200" dirty="0"/>
          </a:p>
        </p:txBody>
      </p:sp>
      <p:sp>
        <p:nvSpPr>
          <p:cNvPr id="16" name="TextBox 15">
            <a:extLst>
              <a:ext uri="{FF2B5EF4-FFF2-40B4-BE49-F238E27FC236}">
                <a16:creationId xmlns:a16="http://schemas.microsoft.com/office/drawing/2014/main" id="{C6DB9B7C-62E0-4E46-9F45-B6F22927FE46}"/>
              </a:ext>
            </a:extLst>
          </p:cNvPr>
          <p:cNvSpPr txBox="1"/>
          <p:nvPr/>
        </p:nvSpPr>
        <p:spPr>
          <a:xfrm>
            <a:off x="5400737" y="5421868"/>
            <a:ext cx="363894" cy="430887"/>
          </a:xfrm>
          <a:prstGeom prst="rect">
            <a:avLst/>
          </a:prstGeom>
          <a:noFill/>
        </p:spPr>
        <p:txBody>
          <a:bodyPr wrap="square" rtlCol="0">
            <a:spAutoFit/>
          </a:bodyPr>
          <a:lstStyle/>
          <a:p>
            <a:r>
              <a:rPr lang="en-US" sz="2200" dirty="0"/>
              <a:t>A</a:t>
            </a:r>
            <a:endParaRPr lang="en-IN" sz="2200" dirty="0"/>
          </a:p>
        </p:txBody>
      </p:sp>
      <p:sp>
        <p:nvSpPr>
          <p:cNvPr id="17" name="TextBox 16">
            <a:extLst>
              <a:ext uri="{FF2B5EF4-FFF2-40B4-BE49-F238E27FC236}">
                <a16:creationId xmlns:a16="http://schemas.microsoft.com/office/drawing/2014/main" id="{772CD803-9CA2-48BD-A984-E175BFF3EC2D}"/>
              </a:ext>
            </a:extLst>
          </p:cNvPr>
          <p:cNvSpPr txBox="1"/>
          <p:nvPr/>
        </p:nvSpPr>
        <p:spPr>
          <a:xfrm>
            <a:off x="7203341" y="5421868"/>
            <a:ext cx="363894" cy="430887"/>
          </a:xfrm>
          <a:prstGeom prst="rect">
            <a:avLst/>
          </a:prstGeom>
          <a:noFill/>
        </p:spPr>
        <p:txBody>
          <a:bodyPr wrap="square" rtlCol="0">
            <a:spAutoFit/>
          </a:bodyPr>
          <a:lstStyle/>
          <a:p>
            <a:r>
              <a:rPr lang="en-US" sz="2200" dirty="0"/>
              <a:t>D</a:t>
            </a:r>
            <a:endParaRPr lang="en-IN" sz="2200" dirty="0"/>
          </a:p>
        </p:txBody>
      </p:sp>
    </p:spTree>
    <p:extLst>
      <p:ext uri="{BB962C8B-B14F-4D97-AF65-F5344CB8AC3E}">
        <p14:creationId xmlns:p14="http://schemas.microsoft.com/office/powerpoint/2010/main" val="79967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arn(inVertic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9F73A51-979B-4E3C-9B50-B76F86CE68BA}"/>
              </a:ext>
            </a:extLst>
          </p:cNvPr>
          <p:cNvGrpSpPr/>
          <p:nvPr/>
        </p:nvGrpSpPr>
        <p:grpSpPr>
          <a:xfrm>
            <a:off x="3728937" y="0"/>
            <a:ext cx="213360" cy="6858000"/>
            <a:chOff x="4013200" y="0"/>
            <a:chExt cx="213360" cy="6858000"/>
          </a:xfrm>
        </p:grpSpPr>
        <p:sp>
          <p:nvSpPr>
            <p:cNvPr id="2" name="Flowchart: Process 1">
              <a:extLst>
                <a:ext uri="{FF2B5EF4-FFF2-40B4-BE49-F238E27FC236}">
                  <a16:creationId xmlns:a16="http://schemas.microsoft.com/office/drawing/2014/main" id="{4FEC1888-0324-4D2D-9A2B-468CDD7D4211}"/>
                </a:ext>
              </a:extLst>
            </p:cNvPr>
            <p:cNvSpPr/>
            <p:nvPr/>
          </p:nvSpPr>
          <p:spPr>
            <a:xfrm>
              <a:off x="4013200" y="0"/>
              <a:ext cx="213360" cy="68580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8B438BA3-D994-4616-9D10-6365A9EF72C3}"/>
                </a:ext>
              </a:extLst>
            </p:cNvPr>
            <p:cNvGrpSpPr/>
            <p:nvPr/>
          </p:nvGrpSpPr>
          <p:grpSpPr>
            <a:xfrm>
              <a:off x="4080117" y="3389239"/>
              <a:ext cx="79523" cy="327171"/>
              <a:chOff x="4080117" y="3389239"/>
              <a:chExt cx="79523" cy="327171"/>
            </a:xfrm>
          </p:grpSpPr>
          <p:sp>
            <p:nvSpPr>
              <p:cNvPr id="26" name="Oval 25">
                <a:extLst>
                  <a:ext uri="{FF2B5EF4-FFF2-40B4-BE49-F238E27FC236}">
                    <a16:creationId xmlns:a16="http://schemas.microsoft.com/office/drawing/2014/main" id="{1F9462E5-89F2-418C-8701-055264927DAC}"/>
                  </a:ext>
                </a:extLst>
              </p:cNvPr>
              <p:cNvSpPr/>
              <p:nvPr/>
            </p:nvSpPr>
            <p:spPr>
              <a:xfrm>
                <a:off x="4080119" y="3389239"/>
                <a:ext cx="79521" cy="79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96C82DE4-AA40-4D70-B21F-D690695B1937}"/>
                  </a:ext>
                </a:extLst>
              </p:cNvPr>
              <p:cNvSpPr/>
              <p:nvPr/>
            </p:nvSpPr>
            <p:spPr>
              <a:xfrm>
                <a:off x="4080118" y="3513064"/>
                <a:ext cx="79521" cy="79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AB582587-EA7B-4676-BC83-571F77A9F078}"/>
                  </a:ext>
                </a:extLst>
              </p:cNvPr>
              <p:cNvSpPr/>
              <p:nvPr/>
            </p:nvSpPr>
            <p:spPr>
              <a:xfrm>
                <a:off x="4080117" y="3636889"/>
                <a:ext cx="79521" cy="79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38" name="Straight Connector 37">
            <a:extLst>
              <a:ext uri="{FF2B5EF4-FFF2-40B4-BE49-F238E27FC236}">
                <a16:creationId xmlns:a16="http://schemas.microsoft.com/office/drawing/2014/main" id="{AB9A3CAB-20FE-41FB-BB73-0B26E2CB5574}"/>
              </a:ext>
            </a:extLst>
          </p:cNvPr>
          <p:cNvCxnSpPr/>
          <p:nvPr/>
        </p:nvCxnSpPr>
        <p:spPr>
          <a:xfrm>
            <a:off x="0" y="3788229"/>
            <a:ext cx="4013200" cy="0"/>
          </a:xfrm>
          <a:prstGeom prst="line">
            <a:avLst/>
          </a:prstGeom>
          <a:ln w="22225" cap="rnd">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BD049D9-89AE-4BB2-B6E2-4C5D94445C53}"/>
              </a:ext>
            </a:extLst>
          </p:cNvPr>
          <p:cNvSpPr txBox="1"/>
          <p:nvPr/>
        </p:nvSpPr>
        <p:spPr>
          <a:xfrm>
            <a:off x="269164" y="856931"/>
            <a:ext cx="3626748" cy="5509200"/>
          </a:xfrm>
          <a:prstGeom prst="rect">
            <a:avLst/>
          </a:prstGeom>
          <a:noFill/>
        </p:spPr>
        <p:txBody>
          <a:bodyPr wrap="square" rtlCol="0">
            <a:spAutoFit/>
          </a:bodyPr>
          <a:lstStyle/>
          <a:p>
            <a:pPr>
              <a:buFont typeface="Wingdings" panose="05000000000000000000" pitchFamily="2" charset="2"/>
              <a:buChar char="v"/>
            </a:pPr>
            <a:endParaRPr lang="en-US" sz="2200" dirty="0">
              <a:solidFill>
                <a:schemeClr val="accent6">
                  <a:lumMod val="50000"/>
                </a:schemeClr>
              </a:solidFill>
              <a:effectLst/>
              <a:latin typeface="Roboto Condensed" panose="02000000000000000000" pitchFamily="2" charset="0"/>
              <a:ea typeface="Roboto Condensed" panose="02000000000000000000" pitchFamily="2" charset="0"/>
            </a:endParaRPr>
          </a:p>
          <a:p>
            <a:pPr>
              <a:buFont typeface="Wingdings" panose="05000000000000000000" pitchFamily="2" charset="2"/>
              <a:buChar char="v"/>
            </a:pPr>
            <a:r>
              <a:rPr lang="en-US" sz="2200" dirty="0">
                <a:solidFill>
                  <a:schemeClr val="accent6">
                    <a:lumMod val="50000"/>
                  </a:schemeClr>
                </a:solidFill>
                <a:effectLst/>
                <a:latin typeface="Roboto Condensed" panose="02000000000000000000" pitchFamily="2" charset="0"/>
                <a:ea typeface="Roboto Condensed" panose="02000000000000000000" pitchFamily="2" charset="0"/>
              </a:rPr>
              <a:t> Sort all jobs in decreasing order of profit</a:t>
            </a:r>
          </a:p>
          <a:p>
            <a:pPr>
              <a:buFont typeface="Wingdings" panose="05000000000000000000" pitchFamily="2" charset="2"/>
              <a:buChar char="v"/>
            </a:pPr>
            <a:endParaRPr lang="en-US" sz="2200" dirty="0">
              <a:solidFill>
                <a:schemeClr val="accent6">
                  <a:lumMod val="50000"/>
                </a:schemeClr>
              </a:solidFill>
              <a:effectLst/>
              <a:latin typeface="Roboto Condensed" panose="02000000000000000000" pitchFamily="2" charset="0"/>
              <a:ea typeface="Roboto Condensed" panose="02000000000000000000" pitchFamily="2" charset="0"/>
            </a:endParaRPr>
          </a:p>
          <a:p>
            <a:pPr>
              <a:buFont typeface="Wingdings" panose="05000000000000000000" pitchFamily="2" charset="2"/>
              <a:buChar char="v"/>
            </a:pPr>
            <a:r>
              <a:rPr lang="en-US" sz="2200" dirty="0">
                <a:solidFill>
                  <a:schemeClr val="accent6">
                    <a:lumMod val="50000"/>
                  </a:schemeClr>
                </a:solidFill>
                <a:effectLst/>
                <a:latin typeface="Roboto Condensed" panose="02000000000000000000" pitchFamily="2" charset="0"/>
                <a:ea typeface="Roboto Condensed" panose="02000000000000000000" pitchFamily="2" charset="0"/>
              </a:rPr>
              <a:t> Initialize the result sequence as first job in sorted jobs</a:t>
            </a:r>
          </a:p>
          <a:p>
            <a:pPr>
              <a:buFont typeface="Wingdings" panose="05000000000000000000" pitchFamily="2" charset="2"/>
              <a:buChar char="v"/>
            </a:pPr>
            <a:endParaRPr lang="en-US" sz="2200" dirty="0">
              <a:solidFill>
                <a:schemeClr val="accent6">
                  <a:lumMod val="50000"/>
                </a:schemeClr>
              </a:solidFill>
              <a:effectLst/>
              <a:latin typeface="Roboto Condensed" panose="02000000000000000000" pitchFamily="2" charset="0"/>
              <a:ea typeface="Roboto Condensed" panose="02000000000000000000" pitchFamily="2" charset="0"/>
            </a:endParaRPr>
          </a:p>
          <a:p>
            <a:pPr>
              <a:buFont typeface="Wingdings" panose="05000000000000000000" pitchFamily="2" charset="2"/>
              <a:buChar char="v"/>
            </a:pPr>
            <a:r>
              <a:rPr lang="en-US" sz="2200" dirty="0">
                <a:solidFill>
                  <a:schemeClr val="accent6">
                    <a:lumMod val="50000"/>
                  </a:schemeClr>
                </a:solidFill>
                <a:effectLst/>
                <a:latin typeface="Roboto Condensed" panose="02000000000000000000" pitchFamily="2" charset="0"/>
                <a:ea typeface="Roboto Condensed" panose="02000000000000000000" pitchFamily="2" charset="0"/>
              </a:rPr>
              <a:t> Do the following for remaining n-1 jobs</a:t>
            </a:r>
          </a:p>
          <a:p>
            <a:r>
              <a:rPr lang="en-US" sz="2200" dirty="0">
                <a:solidFill>
                  <a:schemeClr val="accent6">
                    <a:lumMod val="50000"/>
                  </a:schemeClr>
                </a:solidFill>
                <a:effectLst/>
                <a:latin typeface="Roboto Condensed" panose="02000000000000000000" pitchFamily="2" charset="0"/>
                <a:ea typeface="Roboto Condensed" panose="02000000000000000000" pitchFamily="2" charset="0"/>
              </a:rPr>
              <a:t> </a:t>
            </a:r>
          </a:p>
          <a:p>
            <a:pPr>
              <a:buFont typeface="Wingdings" panose="05000000000000000000" pitchFamily="2" charset="2"/>
              <a:buChar char="v"/>
            </a:pPr>
            <a:r>
              <a:rPr lang="en-US" sz="2200" dirty="0">
                <a:solidFill>
                  <a:schemeClr val="accent6">
                    <a:lumMod val="50000"/>
                  </a:schemeClr>
                </a:solidFill>
                <a:effectLst/>
                <a:latin typeface="Roboto Condensed" panose="02000000000000000000" pitchFamily="2" charset="0"/>
                <a:ea typeface="Roboto Condensed" panose="02000000000000000000" pitchFamily="2" charset="0"/>
              </a:rPr>
              <a:t>If the current job can fit in the current result sequence without missing the deadline, add current job to the result, else ignore the current job.</a:t>
            </a:r>
            <a:endParaRPr lang="en-IN" sz="2200" dirty="0">
              <a:solidFill>
                <a:schemeClr val="accent6">
                  <a:lumMod val="50000"/>
                </a:schemeClr>
              </a:solidFill>
              <a:effectLst/>
              <a:latin typeface="Roboto Condensed" panose="02000000000000000000" pitchFamily="2" charset="0"/>
              <a:ea typeface="Roboto Condensed" panose="02000000000000000000" pitchFamily="2" charset="0"/>
            </a:endParaRPr>
          </a:p>
        </p:txBody>
      </p:sp>
      <p:sp>
        <p:nvSpPr>
          <p:cNvPr id="40" name="Flowchart: Process 39">
            <a:extLst>
              <a:ext uri="{FF2B5EF4-FFF2-40B4-BE49-F238E27FC236}">
                <a16:creationId xmlns:a16="http://schemas.microsoft.com/office/drawing/2014/main" id="{993656EB-0014-4519-8977-8E8394035B98}"/>
              </a:ext>
            </a:extLst>
          </p:cNvPr>
          <p:cNvSpPr/>
          <p:nvPr/>
        </p:nvSpPr>
        <p:spPr>
          <a:xfrm>
            <a:off x="3962834" y="0"/>
            <a:ext cx="8229166" cy="6858000"/>
          </a:xfrm>
          <a:prstGeom prst="flowChartProcess">
            <a:avLst/>
          </a:prstGeom>
          <a:solidFill>
            <a:srgbClr val="282C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FAFB4CA0-1652-4F78-BE1E-E36E7D6BB339}"/>
              </a:ext>
            </a:extLst>
          </p:cNvPr>
          <p:cNvSpPr txBox="1"/>
          <p:nvPr/>
        </p:nvSpPr>
        <p:spPr>
          <a:xfrm>
            <a:off x="243949" y="25934"/>
            <a:ext cx="3241040" cy="830997"/>
          </a:xfrm>
          <a:prstGeom prst="rect">
            <a:avLst/>
          </a:prstGeom>
          <a:noFill/>
        </p:spPr>
        <p:txBody>
          <a:bodyPr wrap="square" rtlCol="0">
            <a:spAutoFit/>
          </a:bodyPr>
          <a:lstStyle/>
          <a:p>
            <a:r>
              <a:rPr lang="en-IN" sz="4800" b="1" dirty="0">
                <a:latin typeface="Manrope" panose="00000506000000000000" pitchFamily="50" charset="0"/>
              </a:rPr>
              <a:t>Approach</a:t>
            </a:r>
          </a:p>
        </p:txBody>
      </p:sp>
      <p:cxnSp>
        <p:nvCxnSpPr>
          <p:cNvPr id="25" name="Straight Connector 24">
            <a:extLst>
              <a:ext uri="{FF2B5EF4-FFF2-40B4-BE49-F238E27FC236}">
                <a16:creationId xmlns:a16="http://schemas.microsoft.com/office/drawing/2014/main" id="{30340B42-023D-428A-A693-67E9E324AAD8}"/>
              </a:ext>
            </a:extLst>
          </p:cNvPr>
          <p:cNvCxnSpPr/>
          <p:nvPr/>
        </p:nvCxnSpPr>
        <p:spPr>
          <a:xfrm flipV="1">
            <a:off x="350737" y="675788"/>
            <a:ext cx="3019034" cy="157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5CCD56F-6A0C-4FCC-8603-03D68941159D}"/>
              </a:ext>
            </a:extLst>
          </p:cNvPr>
          <p:cNvPicPr>
            <a:picLocks noChangeAspect="1"/>
          </p:cNvPicPr>
          <p:nvPr/>
        </p:nvPicPr>
        <p:blipFill>
          <a:blip r:embed="rId2"/>
          <a:stretch>
            <a:fillRect/>
          </a:stretch>
        </p:blipFill>
        <p:spPr>
          <a:xfrm>
            <a:off x="4766872" y="25934"/>
            <a:ext cx="6685613" cy="6791325"/>
          </a:xfrm>
          <a:prstGeom prst="rect">
            <a:avLst/>
          </a:prstGeom>
        </p:spPr>
      </p:pic>
    </p:spTree>
    <p:extLst>
      <p:ext uri="{BB962C8B-B14F-4D97-AF65-F5344CB8AC3E}">
        <p14:creationId xmlns:p14="http://schemas.microsoft.com/office/powerpoint/2010/main" val="105470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9F73A51-979B-4E3C-9B50-B76F86CE68BA}"/>
              </a:ext>
            </a:extLst>
          </p:cNvPr>
          <p:cNvGrpSpPr/>
          <p:nvPr/>
        </p:nvGrpSpPr>
        <p:grpSpPr>
          <a:xfrm>
            <a:off x="3728937" y="0"/>
            <a:ext cx="213360" cy="6858000"/>
            <a:chOff x="4013200" y="0"/>
            <a:chExt cx="213360" cy="6858000"/>
          </a:xfrm>
        </p:grpSpPr>
        <p:sp>
          <p:nvSpPr>
            <p:cNvPr id="2" name="Flowchart: Process 1">
              <a:extLst>
                <a:ext uri="{FF2B5EF4-FFF2-40B4-BE49-F238E27FC236}">
                  <a16:creationId xmlns:a16="http://schemas.microsoft.com/office/drawing/2014/main" id="{4FEC1888-0324-4D2D-9A2B-468CDD7D4211}"/>
                </a:ext>
              </a:extLst>
            </p:cNvPr>
            <p:cNvSpPr/>
            <p:nvPr/>
          </p:nvSpPr>
          <p:spPr>
            <a:xfrm>
              <a:off x="4013200" y="0"/>
              <a:ext cx="213360" cy="68580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8B438BA3-D994-4616-9D10-6365A9EF72C3}"/>
                </a:ext>
              </a:extLst>
            </p:cNvPr>
            <p:cNvGrpSpPr/>
            <p:nvPr/>
          </p:nvGrpSpPr>
          <p:grpSpPr>
            <a:xfrm>
              <a:off x="4080117" y="3389239"/>
              <a:ext cx="79523" cy="327171"/>
              <a:chOff x="4080117" y="3389239"/>
              <a:chExt cx="79523" cy="327171"/>
            </a:xfrm>
          </p:grpSpPr>
          <p:sp>
            <p:nvSpPr>
              <p:cNvPr id="26" name="Oval 25">
                <a:extLst>
                  <a:ext uri="{FF2B5EF4-FFF2-40B4-BE49-F238E27FC236}">
                    <a16:creationId xmlns:a16="http://schemas.microsoft.com/office/drawing/2014/main" id="{1F9462E5-89F2-418C-8701-055264927DAC}"/>
                  </a:ext>
                </a:extLst>
              </p:cNvPr>
              <p:cNvSpPr/>
              <p:nvPr/>
            </p:nvSpPr>
            <p:spPr>
              <a:xfrm>
                <a:off x="4080119" y="3389239"/>
                <a:ext cx="79521" cy="79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96C82DE4-AA40-4D70-B21F-D690695B1937}"/>
                  </a:ext>
                </a:extLst>
              </p:cNvPr>
              <p:cNvSpPr/>
              <p:nvPr/>
            </p:nvSpPr>
            <p:spPr>
              <a:xfrm>
                <a:off x="4080118" y="3513064"/>
                <a:ext cx="79521" cy="79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AB582587-EA7B-4676-BC83-571F77A9F078}"/>
                  </a:ext>
                </a:extLst>
              </p:cNvPr>
              <p:cNvSpPr/>
              <p:nvPr/>
            </p:nvSpPr>
            <p:spPr>
              <a:xfrm>
                <a:off x="4080117" y="3636889"/>
                <a:ext cx="79521" cy="79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40" name="Flowchart: Process 39">
            <a:extLst>
              <a:ext uri="{FF2B5EF4-FFF2-40B4-BE49-F238E27FC236}">
                <a16:creationId xmlns:a16="http://schemas.microsoft.com/office/drawing/2014/main" id="{993656EB-0014-4519-8977-8E8394035B98}"/>
              </a:ext>
            </a:extLst>
          </p:cNvPr>
          <p:cNvSpPr/>
          <p:nvPr/>
        </p:nvSpPr>
        <p:spPr>
          <a:xfrm>
            <a:off x="3962834" y="0"/>
            <a:ext cx="8229166" cy="6858000"/>
          </a:xfrm>
          <a:prstGeom prst="flowChartProcess">
            <a:avLst/>
          </a:prstGeom>
          <a:solidFill>
            <a:srgbClr val="282C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C6AF63E1-25BA-439B-B8F7-8B0E3468502A}"/>
              </a:ext>
            </a:extLst>
          </p:cNvPr>
          <p:cNvPicPr>
            <a:picLocks noChangeAspect="1"/>
          </p:cNvPicPr>
          <p:nvPr/>
        </p:nvPicPr>
        <p:blipFill rotWithShape="1">
          <a:blip r:embed="rId2">
            <a:extLst>
              <a:ext uri="{28A0092B-C50C-407E-A947-70E740481C1C}">
                <a14:useLocalDpi xmlns:a14="http://schemas.microsoft.com/office/drawing/2010/main" val="0"/>
              </a:ext>
            </a:extLst>
          </a:blip>
          <a:srcRect l="15077" t="8407" r="48571" b="68634"/>
          <a:stretch/>
        </p:blipFill>
        <p:spPr>
          <a:xfrm>
            <a:off x="4122295" y="314793"/>
            <a:ext cx="7899815" cy="3972394"/>
          </a:xfrm>
          <a:prstGeom prst="rect">
            <a:avLst/>
          </a:prstGeom>
        </p:spPr>
      </p:pic>
    </p:spTree>
    <p:extLst>
      <p:ext uri="{BB962C8B-B14F-4D97-AF65-F5344CB8AC3E}">
        <p14:creationId xmlns:p14="http://schemas.microsoft.com/office/powerpoint/2010/main" val="2125256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498</Words>
  <Application>Microsoft Office PowerPoint</Application>
  <PresentationFormat>Widescreen</PresentationFormat>
  <Paragraphs>160</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Manrope</vt:lpstr>
      <vt:lpstr>Roboto Condensed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Patil</dc:creator>
  <cp:lastModifiedBy> </cp:lastModifiedBy>
  <cp:revision>50</cp:revision>
  <dcterms:created xsi:type="dcterms:W3CDTF">2021-10-13T17:47:47Z</dcterms:created>
  <dcterms:modified xsi:type="dcterms:W3CDTF">2021-10-24T08:53:05Z</dcterms:modified>
</cp:coreProperties>
</file>