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5" r:id="rId8"/>
    <p:sldId id="262" r:id="rId9"/>
    <p:sldId id="263" r:id="rId10"/>
    <p:sldId id="261" r:id="rId11"/>
    <p:sldId id="266" r:id="rId12"/>
    <p:sldId id="26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2B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86" d="100"/>
          <a:sy n="86" d="100"/>
        </p:scale>
        <p:origin x="2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D30FB2-64E1-4866-A70A-72A1AEB493A5}"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153991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30FB2-64E1-4866-A70A-72A1AEB493A5}"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101693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30FB2-64E1-4866-A70A-72A1AEB493A5}"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2036805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30FB2-64E1-4866-A70A-72A1AEB493A5}"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54E4-7645-4321-B330-20927B12ACFD}"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8568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30FB2-64E1-4866-A70A-72A1AEB493A5}"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1575716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D30FB2-64E1-4866-A70A-72A1AEB493A5}" type="datetimeFigureOut">
              <a:rPr lang="en-IN" smtClean="0"/>
              <a:t>17-10-2021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389184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D30FB2-64E1-4866-A70A-72A1AEB493A5}" type="datetimeFigureOut">
              <a:rPr lang="en-IN" smtClean="0"/>
              <a:t>17-10-2021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1190012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0FB2-64E1-4866-A70A-72A1AEB493A5}"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1247630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0FB2-64E1-4866-A70A-72A1AEB493A5}"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66366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0FB2-64E1-4866-A70A-72A1AEB493A5}"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111388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30FB2-64E1-4866-A70A-72A1AEB493A5}"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203313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D30FB2-64E1-4866-A70A-72A1AEB493A5}"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56265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D30FB2-64E1-4866-A70A-72A1AEB493A5}" type="datetimeFigureOut">
              <a:rPr lang="en-IN" smtClean="0"/>
              <a:t>17-10-2021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3809972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D30FB2-64E1-4866-A70A-72A1AEB493A5}" type="datetimeFigureOut">
              <a:rPr lang="en-IN" smtClean="0"/>
              <a:t>17-10-2021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110242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30FB2-64E1-4866-A70A-72A1AEB493A5}" type="datetimeFigureOut">
              <a:rPr lang="en-IN" smtClean="0"/>
              <a:t>17-10-2021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105080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D30FB2-64E1-4866-A70A-72A1AEB493A5}"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72435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D30FB2-64E1-4866-A70A-72A1AEB493A5}"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54E4-7645-4321-B330-20927B12ACFD}" type="slidenum">
              <a:rPr lang="en-IN" smtClean="0"/>
              <a:t>‹#›</a:t>
            </a:fld>
            <a:endParaRPr lang="en-IN"/>
          </a:p>
        </p:txBody>
      </p:sp>
    </p:spTree>
    <p:extLst>
      <p:ext uri="{BB962C8B-B14F-4D97-AF65-F5344CB8AC3E}">
        <p14:creationId xmlns:p14="http://schemas.microsoft.com/office/powerpoint/2010/main" val="154084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FD30FB2-64E1-4866-A70A-72A1AEB493A5}" type="datetimeFigureOut">
              <a:rPr lang="en-IN" smtClean="0"/>
              <a:t>17-10-2021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BAF54E4-7645-4321-B330-20927B12ACFD}" type="slidenum">
              <a:rPr lang="en-IN" smtClean="0"/>
              <a:t>‹#›</a:t>
            </a:fld>
            <a:endParaRPr lang="en-IN"/>
          </a:p>
        </p:txBody>
      </p:sp>
    </p:spTree>
    <p:extLst>
      <p:ext uri="{BB962C8B-B14F-4D97-AF65-F5344CB8AC3E}">
        <p14:creationId xmlns:p14="http://schemas.microsoft.com/office/powerpoint/2010/main" val="4997597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ECE0-8CE9-4342-A433-CEF72B172BB3}"/>
              </a:ext>
            </a:extLst>
          </p:cNvPr>
          <p:cNvSpPr>
            <a:spLocks noGrp="1"/>
          </p:cNvSpPr>
          <p:nvPr>
            <p:ph type="ctrTitle"/>
          </p:nvPr>
        </p:nvSpPr>
        <p:spPr/>
        <p:txBody>
          <a:bodyPr/>
          <a:lstStyle/>
          <a:p>
            <a:r>
              <a:rPr lang="en-IN" dirty="0"/>
              <a:t>Knapsack Problem</a:t>
            </a:r>
          </a:p>
        </p:txBody>
      </p:sp>
      <p:sp>
        <p:nvSpPr>
          <p:cNvPr id="3" name="Subtitle 2">
            <a:extLst>
              <a:ext uri="{FF2B5EF4-FFF2-40B4-BE49-F238E27FC236}">
                <a16:creationId xmlns:a16="http://schemas.microsoft.com/office/drawing/2014/main" id="{AFE8032B-12E5-47AC-B5CD-8CB98E187F23}"/>
              </a:ext>
            </a:extLst>
          </p:cNvPr>
          <p:cNvSpPr>
            <a:spLocks noGrp="1"/>
          </p:cNvSpPr>
          <p:nvPr>
            <p:ph type="subTitle" idx="1"/>
          </p:nvPr>
        </p:nvSpPr>
        <p:spPr>
          <a:xfrm>
            <a:off x="1370693" y="5020739"/>
            <a:ext cx="9440034" cy="1049867"/>
          </a:xfrm>
        </p:spPr>
        <p:txBody>
          <a:bodyPr/>
          <a:lstStyle/>
          <a:p>
            <a:r>
              <a:rPr lang="en-US" dirty="0"/>
              <a:t>Vivek Pundkar - 77</a:t>
            </a:r>
            <a:endParaRPr lang="en-IN" dirty="0"/>
          </a:p>
        </p:txBody>
      </p:sp>
    </p:spTree>
    <p:extLst>
      <p:ext uri="{BB962C8B-B14F-4D97-AF65-F5344CB8AC3E}">
        <p14:creationId xmlns:p14="http://schemas.microsoft.com/office/powerpoint/2010/main" val="69414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D5DD-F31A-49DA-A0AD-85782D7FF4B5}"/>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6CB844C4-333E-49F7-9760-590C9093A6F2}"/>
              </a:ext>
            </a:extLst>
          </p:cNvPr>
          <p:cNvSpPr>
            <a:spLocks noGrp="1"/>
          </p:cNvSpPr>
          <p:nvPr>
            <p:ph idx="1"/>
          </p:nvPr>
        </p:nvSpPr>
        <p:spPr/>
        <p:txBody>
          <a:bodyPr/>
          <a:lstStyle/>
          <a:p>
            <a:r>
              <a:rPr lang="en-US" dirty="0"/>
              <a:t>Step 1: Sort all jobs in decreasing order of profit</a:t>
            </a:r>
            <a:endParaRPr lang="en-IN" dirty="0"/>
          </a:p>
        </p:txBody>
      </p:sp>
      <p:graphicFrame>
        <p:nvGraphicFramePr>
          <p:cNvPr id="4" name="Table 5">
            <a:extLst>
              <a:ext uri="{FF2B5EF4-FFF2-40B4-BE49-F238E27FC236}">
                <a16:creationId xmlns:a16="http://schemas.microsoft.com/office/drawing/2014/main" id="{ECAF8E82-569A-4F9B-BC4D-0DCED1E9E0DD}"/>
              </a:ext>
            </a:extLst>
          </p:cNvPr>
          <p:cNvGraphicFramePr>
            <a:graphicFrameLocks noGrp="1"/>
          </p:cNvGraphicFramePr>
          <p:nvPr>
            <p:extLst>
              <p:ext uri="{D42A27DB-BD31-4B8C-83A1-F6EECF244321}">
                <p14:modId xmlns:p14="http://schemas.microsoft.com/office/powerpoint/2010/main" val="2424342931"/>
              </p:ext>
            </p:extLst>
          </p:nvPr>
        </p:nvGraphicFramePr>
        <p:xfrm>
          <a:off x="3139555" y="2654384"/>
          <a:ext cx="8128002" cy="1107440"/>
        </p:xfrm>
        <a:graphic>
          <a:graphicData uri="http://schemas.openxmlformats.org/drawingml/2006/table">
            <a:tbl>
              <a:tblPr bandRow="1">
                <a:tableStyleId>{073A0DAA-6AF3-43AB-8588-CEC1D06C72B9}</a:tableStyleId>
              </a:tblPr>
              <a:tblGrid>
                <a:gridCol w="1354667">
                  <a:extLst>
                    <a:ext uri="{9D8B030D-6E8A-4147-A177-3AD203B41FA5}">
                      <a16:colId xmlns:a16="http://schemas.microsoft.com/office/drawing/2014/main" val="497473945"/>
                    </a:ext>
                  </a:extLst>
                </a:gridCol>
                <a:gridCol w="1354667">
                  <a:extLst>
                    <a:ext uri="{9D8B030D-6E8A-4147-A177-3AD203B41FA5}">
                      <a16:colId xmlns:a16="http://schemas.microsoft.com/office/drawing/2014/main" val="3577644728"/>
                    </a:ext>
                  </a:extLst>
                </a:gridCol>
                <a:gridCol w="1354667">
                  <a:extLst>
                    <a:ext uri="{9D8B030D-6E8A-4147-A177-3AD203B41FA5}">
                      <a16:colId xmlns:a16="http://schemas.microsoft.com/office/drawing/2014/main" val="4008600378"/>
                    </a:ext>
                  </a:extLst>
                </a:gridCol>
                <a:gridCol w="1354667">
                  <a:extLst>
                    <a:ext uri="{9D8B030D-6E8A-4147-A177-3AD203B41FA5}">
                      <a16:colId xmlns:a16="http://schemas.microsoft.com/office/drawing/2014/main" val="2941727631"/>
                    </a:ext>
                  </a:extLst>
                </a:gridCol>
                <a:gridCol w="1354667">
                  <a:extLst>
                    <a:ext uri="{9D8B030D-6E8A-4147-A177-3AD203B41FA5}">
                      <a16:colId xmlns:a16="http://schemas.microsoft.com/office/drawing/2014/main" val="2841665925"/>
                    </a:ext>
                  </a:extLst>
                </a:gridCol>
                <a:gridCol w="1354667">
                  <a:extLst>
                    <a:ext uri="{9D8B030D-6E8A-4147-A177-3AD203B41FA5}">
                      <a16:colId xmlns:a16="http://schemas.microsoft.com/office/drawing/2014/main" val="173335627"/>
                    </a:ext>
                  </a:extLst>
                </a:gridCol>
              </a:tblGrid>
              <a:tr h="309161">
                <a:tc>
                  <a:txBody>
                    <a:bodyPr/>
                    <a:lstStyle/>
                    <a:p>
                      <a:pPr algn="ctr"/>
                      <a:r>
                        <a:rPr lang="en-US" dirty="0">
                          <a:solidFill>
                            <a:schemeClr val="tx1"/>
                          </a:solidFill>
                        </a:rPr>
                        <a:t>Job id</a:t>
                      </a:r>
                      <a:endParaRPr lang="en-IN" dirty="0">
                        <a:solidFill>
                          <a:schemeClr val="tx1"/>
                        </a:solidFill>
                      </a:endParaRPr>
                    </a:p>
                  </a:txBody>
                  <a:tcPr>
                    <a:solidFill>
                      <a:schemeClr val="bg1"/>
                    </a:solidFill>
                  </a:tcPr>
                </a:tc>
                <a:tc>
                  <a:txBody>
                    <a:bodyPr/>
                    <a:lstStyle/>
                    <a:p>
                      <a:pPr algn="ctr"/>
                      <a:r>
                        <a:rPr lang="en-US" dirty="0"/>
                        <a:t>A</a:t>
                      </a:r>
                      <a:endParaRPr lang="en-IN" dirty="0"/>
                    </a:p>
                  </a:txBody>
                  <a:tcPr>
                    <a:solidFill>
                      <a:srgbClr val="002060"/>
                    </a:solidFill>
                  </a:tcPr>
                </a:tc>
                <a:tc>
                  <a:txBody>
                    <a:bodyPr/>
                    <a:lstStyle/>
                    <a:p>
                      <a:pPr algn="ctr"/>
                      <a:r>
                        <a:rPr lang="en-US" dirty="0"/>
                        <a:t>B</a:t>
                      </a:r>
                      <a:endParaRPr lang="en-IN" dirty="0"/>
                    </a:p>
                  </a:txBody>
                  <a:tcPr>
                    <a:solidFill>
                      <a:srgbClr val="002060"/>
                    </a:solidFill>
                  </a:tcPr>
                </a:tc>
                <a:tc>
                  <a:txBody>
                    <a:bodyPr/>
                    <a:lstStyle/>
                    <a:p>
                      <a:pPr algn="ctr"/>
                      <a:r>
                        <a:rPr lang="en-US" dirty="0"/>
                        <a:t>C</a:t>
                      </a:r>
                      <a:endParaRPr lang="en-IN" dirty="0"/>
                    </a:p>
                  </a:txBody>
                  <a:tcPr>
                    <a:solidFill>
                      <a:srgbClr val="002060"/>
                    </a:solidFill>
                  </a:tcPr>
                </a:tc>
                <a:tc>
                  <a:txBody>
                    <a:bodyPr/>
                    <a:lstStyle/>
                    <a:p>
                      <a:pPr algn="ctr"/>
                      <a:r>
                        <a:rPr lang="en-US" dirty="0"/>
                        <a:t>D</a:t>
                      </a:r>
                      <a:endParaRPr lang="en-IN" dirty="0"/>
                    </a:p>
                  </a:txBody>
                  <a:tcPr>
                    <a:solidFill>
                      <a:srgbClr val="002060"/>
                    </a:solidFill>
                  </a:tcPr>
                </a:tc>
                <a:tc>
                  <a:txBody>
                    <a:bodyPr/>
                    <a:lstStyle/>
                    <a:p>
                      <a:pPr algn="ctr"/>
                      <a:r>
                        <a:rPr lang="en-US" dirty="0"/>
                        <a:t>E</a:t>
                      </a:r>
                      <a:endParaRPr lang="en-IN" dirty="0"/>
                    </a:p>
                  </a:txBody>
                  <a:tcPr>
                    <a:solidFill>
                      <a:srgbClr val="002060"/>
                    </a:solidFill>
                  </a:tcPr>
                </a:tc>
                <a:extLst>
                  <a:ext uri="{0D108BD9-81ED-4DB2-BD59-A6C34878D82A}">
                    <a16:rowId xmlns:a16="http://schemas.microsoft.com/office/drawing/2014/main" val="976946914"/>
                  </a:ext>
                </a:extLst>
              </a:tr>
              <a:tr h="370840">
                <a:tc>
                  <a:txBody>
                    <a:bodyPr/>
                    <a:lstStyle/>
                    <a:p>
                      <a:pPr algn="ctr"/>
                      <a:r>
                        <a:rPr lang="en-US" dirty="0">
                          <a:solidFill>
                            <a:schemeClr val="tx1"/>
                          </a:solidFill>
                        </a:rPr>
                        <a:t>Deadline</a:t>
                      </a:r>
                      <a:endParaRPr lang="en-IN" dirty="0">
                        <a:solidFill>
                          <a:schemeClr val="tx1"/>
                        </a:solidFill>
                      </a:endParaRPr>
                    </a:p>
                  </a:txBody>
                  <a:tcPr>
                    <a:solidFill>
                      <a:schemeClr val="bg1"/>
                    </a:solidFill>
                  </a:tcPr>
                </a:tc>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317686693"/>
                  </a:ext>
                </a:extLst>
              </a:tr>
              <a:tr h="370840">
                <a:tc>
                  <a:txBody>
                    <a:bodyPr/>
                    <a:lstStyle/>
                    <a:p>
                      <a:pPr algn="ctr"/>
                      <a:r>
                        <a:rPr lang="en-US" dirty="0">
                          <a:solidFill>
                            <a:schemeClr val="tx1"/>
                          </a:solidFill>
                        </a:rPr>
                        <a:t>Profit</a:t>
                      </a:r>
                      <a:endParaRPr lang="en-IN" dirty="0">
                        <a:solidFill>
                          <a:schemeClr val="tx1"/>
                        </a:solidFill>
                      </a:endParaRPr>
                    </a:p>
                  </a:txBody>
                  <a:tcPr>
                    <a:solidFill>
                      <a:schemeClr val="bg1"/>
                    </a:solidFill>
                  </a:tcPr>
                </a:tc>
                <a:tc>
                  <a:txBody>
                    <a:bodyPr/>
                    <a:lstStyle/>
                    <a:p>
                      <a:pPr algn="ctr"/>
                      <a:r>
                        <a:rPr lang="en-US" dirty="0"/>
                        <a:t>100</a:t>
                      </a:r>
                      <a:endParaRPr lang="en-IN" dirty="0"/>
                    </a:p>
                  </a:txBody>
                  <a:tcPr/>
                </a:tc>
                <a:tc>
                  <a:txBody>
                    <a:bodyPr/>
                    <a:lstStyle/>
                    <a:p>
                      <a:pPr algn="ctr"/>
                      <a:r>
                        <a:rPr lang="en-US" dirty="0"/>
                        <a:t>19</a:t>
                      </a:r>
                      <a:endParaRPr lang="en-IN" dirty="0"/>
                    </a:p>
                  </a:txBody>
                  <a:tcPr/>
                </a:tc>
                <a:tc>
                  <a:txBody>
                    <a:bodyPr/>
                    <a:lstStyle/>
                    <a:p>
                      <a:pPr algn="ctr"/>
                      <a:r>
                        <a:rPr lang="en-US" dirty="0"/>
                        <a:t>27</a:t>
                      </a:r>
                      <a:endParaRPr lang="en-IN" dirty="0"/>
                    </a:p>
                  </a:txBody>
                  <a:tcPr/>
                </a:tc>
                <a:tc>
                  <a:txBody>
                    <a:bodyPr/>
                    <a:lstStyle/>
                    <a:p>
                      <a:pPr algn="ctr"/>
                      <a:r>
                        <a:rPr lang="en-US" dirty="0"/>
                        <a:t>25</a:t>
                      </a:r>
                      <a:endParaRPr lang="en-IN" dirty="0"/>
                    </a:p>
                  </a:txBody>
                  <a:tcPr/>
                </a:tc>
                <a:tc>
                  <a:txBody>
                    <a:bodyPr/>
                    <a:lstStyle/>
                    <a:p>
                      <a:pPr algn="ctr"/>
                      <a:r>
                        <a:rPr lang="en-US" dirty="0"/>
                        <a:t>15</a:t>
                      </a:r>
                      <a:endParaRPr lang="en-IN" dirty="0"/>
                    </a:p>
                  </a:txBody>
                  <a:tcPr/>
                </a:tc>
                <a:extLst>
                  <a:ext uri="{0D108BD9-81ED-4DB2-BD59-A6C34878D82A}">
                    <a16:rowId xmlns:a16="http://schemas.microsoft.com/office/drawing/2014/main" val="2593254981"/>
                  </a:ext>
                </a:extLst>
              </a:tr>
            </a:tbl>
          </a:graphicData>
        </a:graphic>
      </p:graphicFrame>
      <p:graphicFrame>
        <p:nvGraphicFramePr>
          <p:cNvPr id="5" name="Table 5">
            <a:extLst>
              <a:ext uri="{FF2B5EF4-FFF2-40B4-BE49-F238E27FC236}">
                <a16:creationId xmlns:a16="http://schemas.microsoft.com/office/drawing/2014/main" id="{B8DED7D3-FE1F-4B67-A8F9-7A2A981FB51A}"/>
              </a:ext>
            </a:extLst>
          </p:cNvPr>
          <p:cNvGraphicFramePr>
            <a:graphicFrameLocks noGrp="1"/>
          </p:cNvGraphicFramePr>
          <p:nvPr>
            <p:extLst>
              <p:ext uri="{D42A27DB-BD31-4B8C-83A1-F6EECF244321}">
                <p14:modId xmlns:p14="http://schemas.microsoft.com/office/powerpoint/2010/main" val="807653214"/>
              </p:ext>
            </p:extLst>
          </p:nvPr>
        </p:nvGraphicFramePr>
        <p:xfrm>
          <a:off x="3150203" y="4683759"/>
          <a:ext cx="8128002" cy="1107440"/>
        </p:xfrm>
        <a:graphic>
          <a:graphicData uri="http://schemas.openxmlformats.org/drawingml/2006/table">
            <a:tbl>
              <a:tblPr bandRow="1">
                <a:tableStyleId>{073A0DAA-6AF3-43AB-8588-CEC1D06C72B9}</a:tableStyleId>
              </a:tblPr>
              <a:tblGrid>
                <a:gridCol w="1354667">
                  <a:extLst>
                    <a:ext uri="{9D8B030D-6E8A-4147-A177-3AD203B41FA5}">
                      <a16:colId xmlns:a16="http://schemas.microsoft.com/office/drawing/2014/main" val="497473945"/>
                    </a:ext>
                  </a:extLst>
                </a:gridCol>
                <a:gridCol w="1354667">
                  <a:extLst>
                    <a:ext uri="{9D8B030D-6E8A-4147-A177-3AD203B41FA5}">
                      <a16:colId xmlns:a16="http://schemas.microsoft.com/office/drawing/2014/main" val="3577644728"/>
                    </a:ext>
                  </a:extLst>
                </a:gridCol>
                <a:gridCol w="1354667">
                  <a:extLst>
                    <a:ext uri="{9D8B030D-6E8A-4147-A177-3AD203B41FA5}">
                      <a16:colId xmlns:a16="http://schemas.microsoft.com/office/drawing/2014/main" val="4008600378"/>
                    </a:ext>
                  </a:extLst>
                </a:gridCol>
                <a:gridCol w="1354667">
                  <a:extLst>
                    <a:ext uri="{9D8B030D-6E8A-4147-A177-3AD203B41FA5}">
                      <a16:colId xmlns:a16="http://schemas.microsoft.com/office/drawing/2014/main" val="2941727631"/>
                    </a:ext>
                  </a:extLst>
                </a:gridCol>
                <a:gridCol w="1354667">
                  <a:extLst>
                    <a:ext uri="{9D8B030D-6E8A-4147-A177-3AD203B41FA5}">
                      <a16:colId xmlns:a16="http://schemas.microsoft.com/office/drawing/2014/main" val="2841665925"/>
                    </a:ext>
                  </a:extLst>
                </a:gridCol>
                <a:gridCol w="1354667">
                  <a:extLst>
                    <a:ext uri="{9D8B030D-6E8A-4147-A177-3AD203B41FA5}">
                      <a16:colId xmlns:a16="http://schemas.microsoft.com/office/drawing/2014/main" val="173335627"/>
                    </a:ext>
                  </a:extLst>
                </a:gridCol>
              </a:tblGrid>
              <a:tr h="309161">
                <a:tc>
                  <a:txBody>
                    <a:bodyPr/>
                    <a:lstStyle/>
                    <a:p>
                      <a:pPr algn="ctr"/>
                      <a:r>
                        <a:rPr lang="en-US" dirty="0">
                          <a:solidFill>
                            <a:schemeClr val="tx1"/>
                          </a:solidFill>
                        </a:rPr>
                        <a:t>Job id</a:t>
                      </a:r>
                      <a:endParaRPr lang="en-IN" dirty="0">
                        <a:solidFill>
                          <a:schemeClr val="tx1"/>
                        </a:solidFill>
                      </a:endParaRPr>
                    </a:p>
                  </a:txBody>
                  <a:tcPr>
                    <a:solidFill>
                      <a:schemeClr val="bg1"/>
                    </a:solidFill>
                  </a:tcPr>
                </a:tc>
                <a:tc>
                  <a:txBody>
                    <a:bodyPr/>
                    <a:lstStyle/>
                    <a:p>
                      <a:pPr algn="ctr"/>
                      <a:r>
                        <a:rPr lang="en-US" dirty="0"/>
                        <a:t>A</a:t>
                      </a:r>
                      <a:endParaRPr lang="en-IN" dirty="0"/>
                    </a:p>
                  </a:txBody>
                  <a:tcPr>
                    <a:solidFill>
                      <a:srgbClr val="002060"/>
                    </a:solidFill>
                  </a:tcPr>
                </a:tc>
                <a:tc>
                  <a:txBody>
                    <a:bodyPr/>
                    <a:lstStyle/>
                    <a:p>
                      <a:pPr algn="ctr"/>
                      <a:r>
                        <a:rPr lang="en-US" dirty="0"/>
                        <a:t>B</a:t>
                      </a:r>
                      <a:endParaRPr lang="en-IN" dirty="0"/>
                    </a:p>
                  </a:txBody>
                  <a:tcPr>
                    <a:solidFill>
                      <a:srgbClr val="002060"/>
                    </a:solidFill>
                  </a:tcPr>
                </a:tc>
                <a:tc>
                  <a:txBody>
                    <a:bodyPr/>
                    <a:lstStyle/>
                    <a:p>
                      <a:pPr algn="ctr"/>
                      <a:r>
                        <a:rPr lang="en-US" dirty="0"/>
                        <a:t>C</a:t>
                      </a:r>
                      <a:endParaRPr lang="en-IN" dirty="0"/>
                    </a:p>
                  </a:txBody>
                  <a:tcPr>
                    <a:solidFill>
                      <a:srgbClr val="002060"/>
                    </a:solidFill>
                  </a:tcPr>
                </a:tc>
                <a:tc>
                  <a:txBody>
                    <a:bodyPr/>
                    <a:lstStyle/>
                    <a:p>
                      <a:pPr algn="ctr"/>
                      <a:r>
                        <a:rPr lang="en-US" dirty="0"/>
                        <a:t>D</a:t>
                      </a:r>
                      <a:endParaRPr lang="en-IN" dirty="0"/>
                    </a:p>
                  </a:txBody>
                  <a:tcPr>
                    <a:solidFill>
                      <a:srgbClr val="002060"/>
                    </a:solidFill>
                  </a:tcPr>
                </a:tc>
                <a:tc>
                  <a:txBody>
                    <a:bodyPr/>
                    <a:lstStyle/>
                    <a:p>
                      <a:pPr algn="ctr"/>
                      <a:r>
                        <a:rPr lang="en-US" dirty="0"/>
                        <a:t>E</a:t>
                      </a:r>
                      <a:endParaRPr lang="en-IN" dirty="0"/>
                    </a:p>
                  </a:txBody>
                  <a:tcPr>
                    <a:solidFill>
                      <a:srgbClr val="002060"/>
                    </a:solidFill>
                  </a:tcPr>
                </a:tc>
                <a:extLst>
                  <a:ext uri="{0D108BD9-81ED-4DB2-BD59-A6C34878D82A}">
                    <a16:rowId xmlns:a16="http://schemas.microsoft.com/office/drawing/2014/main" val="976946914"/>
                  </a:ext>
                </a:extLst>
              </a:tr>
              <a:tr h="370840">
                <a:tc>
                  <a:txBody>
                    <a:bodyPr/>
                    <a:lstStyle/>
                    <a:p>
                      <a:pPr algn="ctr"/>
                      <a:r>
                        <a:rPr lang="en-US" dirty="0">
                          <a:solidFill>
                            <a:schemeClr val="tx1"/>
                          </a:solidFill>
                        </a:rPr>
                        <a:t>Deadline</a:t>
                      </a:r>
                      <a:endParaRPr lang="en-IN" dirty="0">
                        <a:solidFill>
                          <a:schemeClr val="tx1"/>
                        </a:solidFill>
                      </a:endParaRPr>
                    </a:p>
                  </a:txBody>
                  <a:tcPr>
                    <a:solidFill>
                      <a:schemeClr val="bg1"/>
                    </a:solidFill>
                  </a:tcPr>
                </a:tc>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317686693"/>
                  </a:ext>
                </a:extLst>
              </a:tr>
              <a:tr h="370840">
                <a:tc>
                  <a:txBody>
                    <a:bodyPr/>
                    <a:lstStyle/>
                    <a:p>
                      <a:pPr algn="ctr"/>
                      <a:r>
                        <a:rPr lang="en-US" dirty="0">
                          <a:solidFill>
                            <a:schemeClr val="tx1"/>
                          </a:solidFill>
                        </a:rPr>
                        <a:t>Profit</a:t>
                      </a:r>
                      <a:endParaRPr lang="en-IN" dirty="0">
                        <a:solidFill>
                          <a:schemeClr val="tx1"/>
                        </a:solidFill>
                      </a:endParaRPr>
                    </a:p>
                  </a:txBody>
                  <a:tcPr>
                    <a:solidFill>
                      <a:schemeClr val="bg1"/>
                    </a:solidFill>
                  </a:tcPr>
                </a:tc>
                <a:tc>
                  <a:txBody>
                    <a:bodyPr/>
                    <a:lstStyle/>
                    <a:p>
                      <a:pPr algn="ctr"/>
                      <a:r>
                        <a:rPr lang="en-US" dirty="0"/>
                        <a:t>100</a:t>
                      </a:r>
                      <a:endParaRPr lang="en-IN" dirty="0"/>
                    </a:p>
                  </a:txBody>
                  <a:tcPr/>
                </a:tc>
                <a:tc>
                  <a:txBody>
                    <a:bodyPr/>
                    <a:lstStyle/>
                    <a:p>
                      <a:pPr algn="ctr"/>
                      <a:r>
                        <a:rPr lang="en-US" dirty="0"/>
                        <a:t>19</a:t>
                      </a:r>
                      <a:endParaRPr lang="en-IN" dirty="0"/>
                    </a:p>
                  </a:txBody>
                  <a:tcPr/>
                </a:tc>
                <a:tc>
                  <a:txBody>
                    <a:bodyPr/>
                    <a:lstStyle/>
                    <a:p>
                      <a:pPr algn="ctr"/>
                      <a:r>
                        <a:rPr lang="en-US" dirty="0"/>
                        <a:t>27</a:t>
                      </a:r>
                      <a:endParaRPr lang="en-IN" dirty="0"/>
                    </a:p>
                  </a:txBody>
                  <a:tcPr/>
                </a:tc>
                <a:tc>
                  <a:txBody>
                    <a:bodyPr/>
                    <a:lstStyle/>
                    <a:p>
                      <a:pPr algn="ctr"/>
                      <a:r>
                        <a:rPr lang="en-US" dirty="0"/>
                        <a:t>25</a:t>
                      </a:r>
                      <a:endParaRPr lang="en-IN" dirty="0"/>
                    </a:p>
                  </a:txBody>
                  <a:tcPr/>
                </a:tc>
                <a:tc>
                  <a:txBody>
                    <a:bodyPr/>
                    <a:lstStyle/>
                    <a:p>
                      <a:pPr algn="ctr"/>
                      <a:r>
                        <a:rPr lang="en-US" dirty="0"/>
                        <a:t>15</a:t>
                      </a:r>
                      <a:endParaRPr lang="en-IN" dirty="0"/>
                    </a:p>
                  </a:txBody>
                  <a:tcPr/>
                </a:tc>
                <a:extLst>
                  <a:ext uri="{0D108BD9-81ED-4DB2-BD59-A6C34878D82A}">
                    <a16:rowId xmlns:a16="http://schemas.microsoft.com/office/drawing/2014/main" val="2593254981"/>
                  </a:ext>
                </a:extLst>
              </a:tr>
            </a:tbl>
          </a:graphicData>
        </a:graphic>
      </p:graphicFrame>
      <p:sp>
        <p:nvSpPr>
          <p:cNvPr id="6" name="Arrow: Curved Right 5">
            <a:extLst>
              <a:ext uri="{FF2B5EF4-FFF2-40B4-BE49-F238E27FC236}">
                <a16:creationId xmlns:a16="http://schemas.microsoft.com/office/drawing/2014/main" id="{8C501FD3-65EC-4361-97B5-7531412D7AF3}"/>
              </a:ext>
            </a:extLst>
          </p:cNvPr>
          <p:cNvSpPr/>
          <p:nvPr/>
        </p:nvSpPr>
        <p:spPr>
          <a:xfrm>
            <a:off x="749508" y="3072984"/>
            <a:ext cx="2158584" cy="2718215"/>
          </a:xfrm>
          <a:prstGeom prst="curvedRightArrow">
            <a:avLst/>
          </a:prstGeom>
          <a:solidFill>
            <a:srgbClr val="92D050"/>
          </a:solidFill>
          <a:ln>
            <a:solidFill>
              <a:srgbClr val="00B05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ffectLst>
                <a:reflection blurRad="6350" stA="60000" endA="900" endPos="58000" dir="5400000" sy="-100000" algn="bl" rotWithShape="0"/>
              </a:effectLst>
            </a:endParaRPr>
          </a:p>
        </p:txBody>
      </p:sp>
      <p:sp>
        <p:nvSpPr>
          <p:cNvPr id="7" name="TextBox 6">
            <a:extLst>
              <a:ext uri="{FF2B5EF4-FFF2-40B4-BE49-F238E27FC236}">
                <a16:creationId xmlns:a16="http://schemas.microsoft.com/office/drawing/2014/main" id="{20777C32-0E38-42F3-B317-E0A335372872}"/>
              </a:ext>
            </a:extLst>
          </p:cNvPr>
          <p:cNvSpPr txBox="1"/>
          <p:nvPr/>
        </p:nvSpPr>
        <p:spPr>
          <a:xfrm>
            <a:off x="1154243" y="5421868"/>
            <a:ext cx="1079292" cy="400110"/>
          </a:xfrm>
          <a:prstGeom prst="rect">
            <a:avLst/>
          </a:prstGeom>
          <a:noFill/>
        </p:spPr>
        <p:txBody>
          <a:bodyPr wrap="square" rtlCol="0">
            <a:spAutoFit/>
          </a:bodyPr>
          <a:lstStyle/>
          <a:p>
            <a:r>
              <a:rPr lang="en-US" sz="2000" dirty="0"/>
              <a:t>Sorted</a:t>
            </a:r>
            <a:endParaRPr lang="en-IN" sz="2000" dirty="0"/>
          </a:p>
        </p:txBody>
      </p:sp>
    </p:spTree>
    <p:extLst>
      <p:ext uri="{BB962C8B-B14F-4D97-AF65-F5344CB8AC3E}">
        <p14:creationId xmlns:p14="http://schemas.microsoft.com/office/powerpoint/2010/main" val="339061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DC15-74B8-4412-B6EA-8782D5A5C53E}"/>
              </a:ext>
            </a:extLst>
          </p:cNvPr>
          <p:cNvSpPr>
            <a:spLocks noGrp="1"/>
          </p:cNvSpPr>
          <p:nvPr>
            <p:ph type="title"/>
          </p:nvPr>
        </p:nvSpPr>
        <p:spPr>
          <a:xfrm>
            <a:off x="1753245" y="5422858"/>
            <a:ext cx="944986" cy="368342"/>
          </a:xfrm>
        </p:spPr>
        <p:txBody>
          <a:bodyPr>
            <a:normAutofit fontScale="90000"/>
          </a:bodyPr>
          <a:lstStyle/>
          <a:p>
            <a:r>
              <a:rPr lang="en-US" sz="2400" dirty="0"/>
              <a:t>result</a:t>
            </a:r>
            <a:endParaRPr lang="en-IN" sz="2400" dirty="0"/>
          </a:p>
        </p:txBody>
      </p:sp>
      <p:sp>
        <p:nvSpPr>
          <p:cNvPr id="3" name="Content Placeholder 2">
            <a:extLst>
              <a:ext uri="{FF2B5EF4-FFF2-40B4-BE49-F238E27FC236}">
                <a16:creationId xmlns:a16="http://schemas.microsoft.com/office/drawing/2014/main" id="{2EE905D4-E02A-48B5-A544-8357AA128D18}"/>
              </a:ext>
            </a:extLst>
          </p:cNvPr>
          <p:cNvSpPr>
            <a:spLocks noGrp="1"/>
          </p:cNvSpPr>
          <p:nvPr>
            <p:ph idx="1"/>
          </p:nvPr>
        </p:nvSpPr>
        <p:spPr/>
        <p:txBody>
          <a:bodyPr/>
          <a:lstStyle/>
          <a:p>
            <a:r>
              <a:rPr lang="en-US" dirty="0"/>
              <a:t>Step 2. Initialize the result sequence as first  job in sorted jobs.</a:t>
            </a:r>
            <a:endParaRPr lang="en-IN" dirty="0"/>
          </a:p>
        </p:txBody>
      </p:sp>
      <p:graphicFrame>
        <p:nvGraphicFramePr>
          <p:cNvPr id="4" name="Table 5">
            <a:extLst>
              <a:ext uri="{FF2B5EF4-FFF2-40B4-BE49-F238E27FC236}">
                <a16:creationId xmlns:a16="http://schemas.microsoft.com/office/drawing/2014/main" id="{E53BEE59-C7FA-43CF-AE06-E39573E9A4DA}"/>
              </a:ext>
            </a:extLst>
          </p:cNvPr>
          <p:cNvGraphicFramePr>
            <a:graphicFrameLocks noGrp="1"/>
          </p:cNvGraphicFramePr>
          <p:nvPr>
            <p:extLst>
              <p:ext uri="{D42A27DB-BD31-4B8C-83A1-F6EECF244321}">
                <p14:modId xmlns:p14="http://schemas.microsoft.com/office/powerpoint/2010/main" val="2430429569"/>
              </p:ext>
            </p:extLst>
          </p:nvPr>
        </p:nvGraphicFramePr>
        <p:xfrm>
          <a:off x="3150203" y="2654384"/>
          <a:ext cx="8128002" cy="1107440"/>
        </p:xfrm>
        <a:graphic>
          <a:graphicData uri="http://schemas.openxmlformats.org/drawingml/2006/table">
            <a:tbl>
              <a:tblPr bandRow="1">
                <a:tableStyleId>{073A0DAA-6AF3-43AB-8588-CEC1D06C72B9}</a:tableStyleId>
              </a:tblPr>
              <a:tblGrid>
                <a:gridCol w="1354667">
                  <a:extLst>
                    <a:ext uri="{9D8B030D-6E8A-4147-A177-3AD203B41FA5}">
                      <a16:colId xmlns:a16="http://schemas.microsoft.com/office/drawing/2014/main" val="497473945"/>
                    </a:ext>
                  </a:extLst>
                </a:gridCol>
                <a:gridCol w="1354667">
                  <a:extLst>
                    <a:ext uri="{9D8B030D-6E8A-4147-A177-3AD203B41FA5}">
                      <a16:colId xmlns:a16="http://schemas.microsoft.com/office/drawing/2014/main" val="3577644728"/>
                    </a:ext>
                  </a:extLst>
                </a:gridCol>
                <a:gridCol w="1354667">
                  <a:extLst>
                    <a:ext uri="{9D8B030D-6E8A-4147-A177-3AD203B41FA5}">
                      <a16:colId xmlns:a16="http://schemas.microsoft.com/office/drawing/2014/main" val="4008600378"/>
                    </a:ext>
                  </a:extLst>
                </a:gridCol>
                <a:gridCol w="1354667">
                  <a:extLst>
                    <a:ext uri="{9D8B030D-6E8A-4147-A177-3AD203B41FA5}">
                      <a16:colId xmlns:a16="http://schemas.microsoft.com/office/drawing/2014/main" val="2941727631"/>
                    </a:ext>
                  </a:extLst>
                </a:gridCol>
                <a:gridCol w="1354667">
                  <a:extLst>
                    <a:ext uri="{9D8B030D-6E8A-4147-A177-3AD203B41FA5}">
                      <a16:colId xmlns:a16="http://schemas.microsoft.com/office/drawing/2014/main" val="2841665925"/>
                    </a:ext>
                  </a:extLst>
                </a:gridCol>
                <a:gridCol w="1354667">
                  <a:extLst>
                    <a:ext uri="{9D8B030D-6E8A-4147-A177-3AD203B41FA5}">
                      <a16:colId xmlns:a16="http://schemas.microsoft.com/office/drawing/2014/main" val="173335627"/>
                    </a:ext>
                  </a:extLst>
                </a:gridCol>
              </a:tblGrid>
              <a:tr h="309161">
                <a:tc>
                  <a:txBody>
                    <a:bodyPr/>
                    <a:lstStyle/>
                    <a:p>
                      <a:pPr algn="ctr"/>
                      <a:r>
                        <a:rPr lang="en-US" dirty="0">
                          <a:solidFill>
                            <a:schemeClr val="tx1"/>
                          </a:solidFill>
                        </a:rPr>
                        <a:t>Job id</a:t>
                      </a:r>
                      <a:endParaRPr lang="en-IN" dirty="0">
                        <a:solidFill>
                          <a:schemeClr val="tx1"/>
                        </a:solidFill>
                      </a:endParaRPr>
                    </a:p>
                  </a:txBody>
                  <a:tcPr>
                    <a:solidFill>
                      <a:schemeClr val="bg1"/>
                    </a:solidFill>
                  </a:tcPr>
                </a:tc>
                <a:tc>
                  <a:txBody>
                    <a:bodyPr/>
                    <a:lstStyle/>
                    <a:p>
                      <a:pPr algn="ctr"/>
                      <a:r>
                        <a:rPr lang="en-US" dirty="0"/>
                        <a:t>A</a:t>
                      </a:r>
                      <a:endParaRPr lang="en-IN" dirty="0"/>
                    </a:p>
                  </a:txBody>
                  <a:tcPr>
                    <a:solidFill>
                      <a:srgbClr val="002060"/>
                    </a:solidFill>
                  </a:tcPr>
                </a:tc>
                <a:tc>
                  <a:txBody>
                    <a:bodyPr/>
                    <a:lstStyle/>
                    <a:p>
                      <a:pPr algn="ctr"/>
                      <a:r>
                        <a:rPr lang="en-US" dirty="0"/>
                        <a:t>C</a:t>
                      </a:r>
                      <a:endParaRPr lang="en-IN" dirty="0"/>
                    </a:p>
                  </a:txBody>
                  <a:tcPr>
                    <a:solidFill>
                      <a:srgbClr val="002060"/>
                    </a:solidFill>
                  </a:tcPr>
                </a:tc>
                <a:tc>
                  <a:txBody>
                    <a:bodyPr/>
                    <a:lstStyle/>
                    <a:p>
                      <a:pPr algn="ctr"/>
                      <a:r>
                        <a:rPr lang="en-US" dirty="0"/>
                        <a:t>D</a:t>
                      </a:r>
                      <a:endParaRPr lang="en-IN" dirty="0"/>
                    </a:p>
                  </a:txBody>
                  <a:tcPr>
                    <a:solidFill>
                      <a:srgbClr val="002060"/>
                    </a:solidFill>
                  </a:tcPr>
                </a:tc>
                <a:tc>
                  <a:txBody>
                    <a:bodyPr/>
                    <a:lstStyle/>
                    <a:p>
                      <a:pPr algn="ctr"/>
                      <a:r>
                        <a:rPr lang="en-US" dirty="0"/>
                        <a:t>B</a:t>
                      </a:r>
                      <a:endParaRPr lang="en-IN" dirty="0"/>
                    </a:p>
                  </a:txBody>
                  <a:tcPr>
                    <a:solidFill>
                      <a:srgbClr val="002060"/>
                    </a:solidFill>
                  </a:tcPr>
                </a:tc>
                <a:tc>
                  <a:txBody>
                    <a:bodyPr/>
                    <a:lstStyle/>
                    <a:p>
                      <a:pPr algn="ctr"/>
                      <a:r>
                        <a:rPr lang="en-US" dirty="0"/>
                        <a:t>E</a:t>
                      </a:r>
                      <a:endParaRPr lang="en-IN" dirty="0"/>
                    </a:p>
                  </a:txBody>
                  <a:tcPr>
                    <a:solidFill>
                      <a:srgbClr val="002060"/>
                    </a:solidFill>
                  </a:tcPr>
                </a:tc>
                <a:extLst>
                  <a:ext uri="{0D108BD9-81ED-4DB2-BD59-A6C34878D82A}">
                    <a16:rowId xmlns:a16="http://schemas.microsoft.com/office/drawing/2014/main" val="976946914"/>
                  </a:ext>
                </a:extLst>
              </a:tr>
              <a:tr h="370840">
                <a:tc>
                  <a:txBody>
                    <a:bodyPr/>
                    <a:lstStyle/>
                    <a:p>
                      <a:pPr algn="ctr"/>
                      <a:r>
                        <a:rPr lang="en-US" dirty="0">
                          <a:solidFill>
                            <a:schemeClr val="tx1"/>
                          </a:solidFill>
                        </a:rPr>
                        <a:t>Deadline</a:t>
                      </a:r>
                      <a:endParaRPr lang="en-IN" dirty="0">
                        <a:solidFill>
                          <a:schemeClr val="tx1"/>
                        </a:solidFill>
                      </a:endParaRPr>
                    </a:p>
                  </a:txBody>
                  <a:tcPr>
                    <a:solidFill>
                      <a:schemeClr val="bg1"/>
                    </a:solidFill>
                  </a:tcPr>
                </a:tc>
                <a:tc>
                  <a:txBody>
                    <a:bodyPr/>
                    <a:lstStyle/>
                    <a:p>
                      <a:pPr algn="ctr"/>
                      <a:r>
                        <a:rPr lang="en-US" dirty="0"/>
                        <a:t>2</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317686693"/>
                  </a:ext>
                </a:extLst>
              </a:tr>
              <a:tr h="370840">
                <a:tc>
                  <a:txBody>
                    <a:bodyPr/>
                    <a:lstStyle/>
                    <a:p>
                      <a:pPr algn="ctr"/>
                      <a:r>
                        <a:rPr lang="en-US" dirty="0">
                          <a:solidFill>
                            <a:schemeClr val="tx1"/>
                          </a:solidFill>
                        </a:rPr>
                        <a:t>Profit</a:t>
                      </a:r>
                      <a:endParaRPr lang="en-IN" dirty="0">
                        <a:solidFill>
                          <a:schemeClr val="tx1"/>
                        </a:solidFill>
                      </a:endParaRPr>
                    </a:p>
                  </a:txBody>
                  <a:tcPr>
                    <a:solidFill>
                      <a:schemeClr val="bg1"/>
                    </a:solidFill>
                  </a:tcPr>
                </a:tc>
                <a:tc>
                  <a:txBody>
                    <a:bodyPr/>
                    <a:lstStyle/>
                    <a:p>
                      <a:pPr algn="ctr"/>
                      <a:r>
                        <a:rPr lang="en-US" dirty="0"/>
                        <a:t>100</a:t>
                      </a:r>
                      <a:endParaRPr lang="en-IN" dirty="0"/>
                    </a:p>
                  </a:txBody>
                  <a:tcPr/>
                </a:tc>
                <a:tc>
                  <a:txBody>
                    <a:bodyPr/>
                    <a:lstStyle/>
                    <a:p>
                      <a:pPr algn="ctr"/>
                      <a:r>
                        <a:rPr lang="en-US" dirty="0"/>
                        <a:t>27</a:t>
                      </a:r>
                      <a:endParaRPr lang="en-IN" dirty="0"/>
                    </a:p>
                  </a:txBody>
                  <a:tcPr/>
                </a:tc>
                <a:tc>
                  <a:txBody>
                    <a:bodyPr/>
                    <a:lstStyle/>
                    <a:p>
                      <a:pPr algn="ctr"/>
                      <a:r>
                        <a:rPr lang="en-US" dirty="0"/>
                        <a:t>25</a:t>
                      </a:r>
                      <a:endParaRPr lang="en-IN" dirty="0"/>
                    </a:p>
                  </a:txBody>
                  <a:tcPr/>
                </a:tc>
                <a:tc>
                  <a:txBody>
                    <a:bodyPr/>
                    <a:lstStyle/>
                    <a:p>
                      <a:pPr algn="ctr"/>
                      <a:r>
                        <a:rPr lang="en-US" dirty="0"/>
                        <a:t>19</a:t>
                      </a:r>
                      <a:endParaRPr lang="en-IN" dirty="0"/>
                    </a:p>
                  </a:txBody>
                  <a:tcPr/>
                </a:tc>
                <a:tc>
                  <a:txBody>
                    <a:bodyPr/>
                    <a:lstStyle/>
                    <a:p>
                      <a:pPr algn="ctr"/>
                      <a:r>
                        <a:rPr lang="en-US" dirty="0"/>
                        <a:t>15</a:t>
                      </a:r>
                      <a:endParaRPr lang="en-IN" dirty="0"/>
                    </a:p>
                  </a:txBody>
                  <a:tcPr/>
                </a:tc>
                <a:extLst>
                  <a:ext uri="{0D108BD9-81ED-4DB2-BD59-A6C34878D82A}">
                    <a16:rowId xmlns:a16="http://schemas.microsoft.com/office/drawing/2014/main" val="2593254981"/>
                  </a:ext>
                </a:extLst>
              </a:tr>
            </a:tbl>
          </a:graphicData>
        </a:graphic>
      </p:graphicFrame>
      <p:graphicFrame>
        <p:nvGraphicFramePr>
          <p:cNvPr id="5" name="Table 5">
            <a:extLst>
              <a:ext uri="{FF2B5EF4-FFF2-40B4-BE49-F238E27FC236}">
                <a16:creationId xmlns:a16="http://schemas.microsoft.com/office/drawing/2014/main" id="{88FF4E8C-70A2-414C-87BB-D863E60E9466}"/>
              </a:ext>
            </a:extLst>
          </p:cNvPr>
          <p:cNvGraphicFramePr>
            <a:graphicFrameLocks noGrp="1"/>
          </p:cNvGraphicFramePr>
          <p:nvPr>
            <p:extLst>
              <p:ext uri="{D42A27DB-BD31-4B8C-83A1-F6EECF244321}">
                <p14:modId xmlns:p14="http://schemas.microsoft.com/office/powerpoint/2010/main" val="2119867614"/>
              </p:ext>
            </p:extLst>
          </p:nvPr>
        </p:nvGraphicFramePr>
        <p:xfrm>
          <a:off x="3150205" y="5422858"/>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56317790"/>
                    </a:ext>
                  </a:extLst>
                </a:gridCol>
                <a:gridCol w="1625600">
                  <a:extLst>
                    <a:ext uri="{9D8B030D-6E8A-4147-A177-3AD203B41FA5}">
                      <a16:colId xmlns:a16="http://schemas.microsoft.com/office/drawing/2014/main" val="2515413875"/>
                    </a:ext>
                  </a:extLst>
                </a:gridCol>
                <a:gridCol w="1625600">
                  <a:extLst>
                    <a:ext uri="{9D8B030D-6E8A-4147-A177-3AD203B41FA5}">
                      <a16:colId xmlns:a16="http://schemas.microsoft.com/office/drawing/2014/main" val="2365097690"/>
                    </a:ext>
                  </a:extLst>
                </a:gridCol>
                <a:gridCol w="1625600">
                  <a:extLst>
                    <a:ext uri="{9D8B030D-6E8A-4147-A177-3AD203B41FA5}">
                      <a16:colId xmlns:a16="http://schemas.microsoft.com/office/drawing/2014/main" val="2633618975"/>
                    </a:ext>
                  </a:extLst>
                </a:gridCol>
                <a:gridCol w="1625600">
                  <a:extLst>
                    <a:ext uri="{9D8B030D-6E8A-4147-A177-3AD203B41FA5}">
                      <a16:colId xmlns:a16="http://schemas.microsoft.com/office/drawing/2014/main" val="3289150727"/>
                    </a:ext>
                  </a:extLst>
                </a:gridCol>
              </a:tblGrid>
              <a:tr h="370840">
                <a:tc>
                  <a:txBody>
                    <a:bodyPr/>
                    <a:lstStyle/>
                    <a:p>
                      <a:pPr algn="ctr"/>
                      <a:r>
                        <a:rPr lang="en-US" b="1" dirty="0"/>
                        <a:t>C</a:t>
                      </a:r>
                      <a:endParaRPr lang="en-IN" b="1" dirty="0"/>
                    </a:p>
                  </a:txBody>
                  <a:tcPr>
                    <a:solidFill>
                      <a:srgbClr val="1C2B0B"/>
                    </a:solidFill>
                  </a:tcPr>
                </a:tc>
                <a:tc>
                  <a:txBody>
                    <a:bodyPr/>
                    <a:lstStyle/>
                    <a:p>
                      <a:pPr algn="ctr"/>
                      <a:r>
                        <a:rPr lang="en-US" dirty="0"/>
                        <a:t>A</a:t>
                      </a:r>
                      <a:endParaRPr lang="en-IN" dirty="0"/>
                    </a:p>
                  </a:txBody>
                  <a:tcPr>
                    <a:solidFill>
                      <a:srgbClr val="1C2B0B"/>
                    </a:solidFill>
                  </a:tcPr>
                </a:tc>
                <a:tc>
                  <a:txBody>
                    <a:bodyPr/>
                    <a:lstStyle/>
                    <a:p>
                      <a:pPr algn="ctr"/>
                      <a:r>
                        <a:rPr lang="en-US" dirty="0"/>
                        <a:t>D</a:t>
                      </a:r>
                      <a:endParaRPr lang="en-IN" dirty="0"/>
                    </a:p>
                  </a:txBody>
                  <a:tcPr>
                    <a:solidFill>
                      <a:srgbClr val="1C2B0B"/>
                    </a:solidFill>
                  </a:tcPr>
                </a:tc>
                <a:tc>
                  <a:txBody>
                    <a:bodyPr/>
                    <a:lstStyle/>
                    <a:p>
                      <a:pPr algn="ctr"/>
                      <a:endParaRPr lang="en-IN"/>
                    </a:p>
                  </a:txBody>
                  <a:tcPr>
                    <a:solidFill>
                      <a:srgbClr val="1C2B0B"/>
                    </a:solidFill>
                  </a:tcPr>
                </a:tc>
                <a:tc>
                  <a:txBody>
                    <a:bodyPr/>
                    <a:lstStyle/>
                    <a:p>
                      <a:pPr algn="ctr"/>
                      <a:endParaRPr lang="en-IN" dirty="0"/>
                    </a:p>
                  </a:txBody>
                  <a:tcPr>
                    <a:solidFill>
                      <a:srgbClr val="1C2B0B"/>
                    </a:solidFill>
                  </a:tcPr>
                </a:tc>
                <a:extLst>
                  <a:ext uri="{0D108BD9-81ED-4DB2-BD59-A6C34878D82A}">
                    <a16:rowId xmlns:a16="http://schemas.microsoft.com/office/drawing/2014/main" val="1870293568"/>
                  </a:ext>
                </a:extLst>
              </a:tr>
            </a:tbl>
          </a:graphicData>
        </a:graphic>
      </p:graphicFrame>
      <p:sp>
        <p:nvSpPr>
          <p:cNvPr id="6" name="TextBox 5">
            <a:extLst>
              <a:ext uri="{FF2B5EF4-FFF2-40B4-BE49-F238E27FC236}">
                <a16:creationId xmlns:a16="http://schemas.microsoft.com/office/drawing/2014/main" id="{C894DCCD-1703-4EAC-99C7-95C3BA6A65E0}"/>
              </a:ext>
            </a:extLst>
          </p:cNvPr>
          <p:cNvSpPr txBox="1"/>
          <p:nvPr/>
        </p:nvSpPr>
        <p:spPr>
          <a:xfrm>
            <a:off x="2875404" y="5051028"/>
            <a:ext cx="1601679" cy="369332"/>
          </a:xfrm>
          <a:prstGeom prst="rect">
            <a:avLst/>
          </a:prstGeom>
          <a:noFill/>
        </p:spPr>
        <p:txBody>
          <a:bodyPr wrap="square" rtlCol="0">
            <a:spAutoFit/>
          </a:bodyPr>
          <a:lstStyle/>
          <a:p>
            <a:r>
              <a:rPr lang="en-US" dirty="0"/>
              <a:t>0</a:t>
            </a:r>
            <a:endParaRPr lang="en-IN" dirty="0"/>
          </a:p>
        </p:txBody>
      </p:sp>
      <p:sp>
        <p:nvSpPr>
          <p:cNvPr id="7" name="TextBox 6">
            <a:extLst>
              <a:ext uri="{FF2B5EF4-FFF2-40B4-BE49-F238E27FC236}">
                <a16:creationId xmlns:a16="http://schemas.microsoft.com/office/drawing/2014/main" id="{55D879CC-7628-4807-9F85-4D82F74A6382}"/>
              </a:ext>
            </a:extLst>
          </p:cNvPr>
          <p:cNvSpPr txBox="1"/>
          <p:nvPr/>
        </p:nvSpPr>
        <p:spPr>
          <a:xfrm>
            <a:off x="11015558" y="5059332"/>
            <a:ext cx="1601679" cy="369332"/>
          </a:xfrm>
          <a:prstGeom prst="rect">
            <a:avLst/>
          </a:prstGeom>
          <a:noFill/>
        </p:spPr>
        <p:txBody>
          <a:bodyPr wrap="square" rtlCol="0">
            <a:spAutoFit/>
          </a:bodyPr>
          <a:lstStyle/>
          <a:p>
            <a:r>
              <a:rPr lang="en-US" dirty="0"/>
              <a:t>5</a:t>
            </a:r>
            <a:endParaRPr lang="en-IN" dirty="0"/>
          </a:p>
        </p:txBody>
      </p:sp>
      <p:sp>
        <p:nvSpPr>
          <p:cNvPr id="8" name="TextBox 7">
            <a:extLst>
              <a:ext uri="{FF2B5EF4-FFF2-40B4-BE49-F238E27FC236}">
                <a16:creationId xmlns:a16="http://schemas.microsoft.com/office/drawing/2014/main" id="{F646EE74-007D-4AC5-9153-B8A9388DBD19}"/>
              </a:ext>
            </a:extLst>
          </p:cNvPr>
          <p:cNvSpPr txBox="1"/>
          <p:nvPr/>
        </p:nvSpPr>
        <p:spPr>
          <a:xfrm>
            <a:off x="4570886" y="5051028"/>
            <a:ext cx="1601679" cy="369332"/>
          </a:xfrm>
          <a:prstGeom prst="rect">
            <a:avLst/>
          </a:prstGeom>
          <a:noFill/>
        </p:spPr>
        <p:txBody>
          <a:bodyPr wrap="square" rtlCol="0">
            <a:spAutoFit/>
          </a:bodyPr>
          <a:lstStyle/>
          <a:p>
            <a:r>
              <a:rPr lang="en-US" dirty="0"/>
              <a:t>1</a:t>
            </a:r>
            <a:endParaRPr lang="en-IN" dirty="0"/>
          </a:p>
        </p:txBody>
      </p:sp>
      <p:sp>
        <p:nvSpPr>
          <p:cNvPr id="9" name="TextBox 8">
            <a:extLst>
              <a:ext uri="{FF2B5EF4-FFF2-40B4-BE49-F238E27FC236}">
                <a16:creationId xmlns:a16="http://schemas.microsoft.com/office/drawing/2014/main" id="{9A4DE185-0423-4A1D-9DF7-9F9342159DC4}"/>
              </a:ext>
            </a:extLst>
          </p:cNvPr>
          <p:cNvSpPr txBox="1"/>
          <p:nvPr/>
        </p:nvSpPr>
        <p:spPr>
          <a:xfrm>
            <a:off x="6182054" y="5051028"/>
            <a:ext cx="1601679" cy="369332"/>
          </a:xfrm>
          <a:prstGeom prst="rect">
            <a:avLst/>
          </a:prstGeom>
          <a:noFill/>
        </p:spPr>
        <p:txBody>
          <a:bodyPr wrap="square" rtlCol="0">
            <a:spAutoFit/>
          </a:bodyPr>
          <a:lstStyle/>
          <a:p>
            <a:r>
              <a:rPr lang="en-US" dirty="0"/>
              <a:t>2</a:t>
            </a:r>
            <a:endParaRPr lang="en-IN" dirty="0"/>
          </a:p>
        </p:txBody>
      </p:sp>
      <p:sp>
        <p:nvSpPr>
          <p:cNvPr id="10" name="TextBox 9">
            <a:extLst>
              <a:ext uri="{FF2B5EF4-FFF2-40B4-BE49-F238E27FC236}">
                <a16:creationId xmlns:a16="http://schemas.microsoft.com/office/drawing/2014/main" id="{1C926356-C252-4018-99A8-55BD6924BF70}"/>
              </a:ext>
            </a:extLst>
          </p:cNvPr>
          <p:cNvSpPr txBox="1"/>
          <p:nvPr/>
        </p:nvSpPr>
        <p:spPr>
          <a:xfrm>
            <a:off x="7793222" y="5065137"/>
            <a:ext cx="1601679" cy="369332"/>
          </a:xfrm>
          <a:prstGeom prst="rect">
            <a:avLst/>
          </a:prstGeom>
          <a:noFill/>
        </p:spPr>
        <p:txBody>
          <a:bodyPr wrap="square" rtlCol="0">
            <a:spAutoFit/>
          </a:bodyPr>
          <a:lstStyle/>
          <a:p>
            <a:r>
              <a:rPr lang="en-US" dirty="0"/>
              <a:t>3</a:t>
            </a:r>
            <a:endParaRPr lang="en-IN" dirty="0"/>
          </a:p>
        </p:txBody>
      </p:sp>
      <p:sp>
        <p:nvSpPr>
          <p:cNvPr id="11" name="TextBox 10">
            <a:extLst>
              <a:ext uri="{FF2B5EF4-FFF2-40B4-BE49-F238E27FC236}">
                <a16:creationId xmlns:a16="http://schemas.microsoft.com/office/drawing/2014/main" id="{6C7C4A65-C17D-4719-B13B-62628DBF745C}"/>
              </a:ext>
            </a:extLst>
          </p:cNvPr>
          <p:cNvSpPr txBox="1"/>
          <p:nvPr/>
        </p:nvSpPr>
        <p:spPr>
          <a:xfrm>
            <a:off x="9394901" y="5051028"/>
            <a:ext cx="1601679" cy="369332"/>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95497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49C9-FF89-4D9C-AD46-E4116519E270}"/>
              </a:ext>
            </a:extLst>
          </p:cNvPr>
          <p:cNvSpPr>
            <a:spLocks noGrp="1"/>
          </p:cNvSpPr>
          <p:nvPr>
            <p:ph type="title"/>
          </p:nvPr>
        </p:nvSpPr>
        <p:spPr/>
        <p:txBody>
          <a:bodyPr/>
          <a:lstStyle/>
          <a:p>
            <a:r>
              <a:rPr lang="en-US" dirty="0"/>
              <a:t>Implementation</a:t>
            </a:r>
            <a:endParaRPr lang="en-IN" dirty="0"/>
          </a:p>
        </p:txBody>
      </p:sp>
      <p:pic>
        <p:nvPicPr>
          <p:cNvPr id="7" name="Content Placeholder 6">
            <a:extLst>
              <a:ext uri="{FF2B5EF4-FFF2-40B4-BE49-F238E27FC236}">
                <a16:creationId xmlns:a16="http://schemas.microsoft.com/office/drawing/2014/main" id="{DE2FDB91-BD94-4D3D-A503-33AB0744A4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903" t="17039" r="24797" b="5104"/>
          <a:stretch/>
        </p:blipFill>
        <p:spPr>
          <a:xfrm>
            <a:off x="2607076" y="1935332"/>
            <a:ext cx="6977848" cy="4536489"/>
          </a:xfrm>
        </p:spPr>
      </p:pic>
    </p:spTree>
    <p:extLst>
      <p:ext uri="{BB962C8B-B14F-4D97-AF65-F5344CB8AC3E}">
        <p14:creationId xmlns:p14="http://schemas.microsoft.com/office/powerpoint/2010/main" val="228594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A9B3-7469-4129-8B1B-86B9174D27DA}"/>
              </a:ext>
            </a:extLst>
          </p:cNvPr>
          <p:cNvSpPr>
            <a:spLocks noGrp="1"/>
          </p:cNvSpPr>
          <p:nvPr>
            <p:ph type="title"/>
          </p:nvPr>
        </p:nvSpPr>
        <p:spPr/>
        <p:txBody>
          <a:bodyPr/>
          <a:lstStyle/>
          <a:p>
            <a:r>
              <a:rPr lang="en-US" dirty="0"/>
              <a:t>Implementation</a:t>
            </a:r>
            <a:endParaRPr lang="en-IN" dirty="0"/>
          </a:p>
        </p:txBody>
      </p:sp>
      <p:pic>
        <p:nvPicPr>
          <p:cNvPr id="5" name="Content Placeholder 4">
            <a:extLst>
              <a:ext uri="{FF2B5EF4-FFF2-40B4-BE49-F238E27FC236}">
                <a16:creationId xmlns:a16="http://schemas.microsoft.com/office/drawing/2014/main" id="{B5364636-537A-477C-866C-3A9540B0FEE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903" t="32349" r="25166" b="6852"/>
          <a:stretch/>
        </p:blipFill>
        <p:spPr>
          <a:xfrm>
            <a:off x="2104008" y="2095129"/>
            <a:ext cx="7776839" cy="4447714"/>
          </a:xfrm>
        </p:spPr>
      </p:pic>
    </p:spTree>
    <p:extLst>
      <p:ext uri="{BB962C8B-B14F-4D97-AF65-F5344CB8AC3E}">
        <p14:creationId xmlns:p14="http://schemas.microsoft.com/office/powerpoint/2010/main" val="302148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F09F-B2BE-4612-865B-BEBA15D50FBB}"/>
              </a:ext>
            </a:extLst>
          </p:cNvPr>
          <p:cNvSpPr>
            <a:spLocks noGrp="1"/>
          </p:cNvSpPr>
          <p:nvPr>
            <p:ph type="title"/>
          </p:nvPr>
        </p:nvSpPr>
        <p:spPr>
          <a:xfrm>
            <a:off x="0" y="2098"/>
            <a:ext cx="12192000" cy="970450"/>
          </a:xfrm>
        </p:spPr>
        <p:txBody>
          <a:bodyPr/>
          <a:lstStyle/>
          <a:p>
            <a:r>
              <a:rPr lang="en-US" dirty="0"/>
              <a:t>Problem Statement</a:t>
            </a:r>
            <a:endParaRPr lang="en-IN" dirty="0"/>
          </a:p>
        </p:txBody>
      </p:sp>
      <p:pic>
        <p:nvPicPr>
          <p:cNvPr id="8" name="Picture 7">
            <a:extLst>
              <a:ext uri="{FF2B5EF4-FFF2-40B4-BE49-F238E27FC236}">
                <a16:creationId xmlns:a16="http://schemas.microsoft.com/office/drawing/2014/main" id="{B3A53B33-2700-4B8C-ACCF-B303A3B8DCC7}"/>
              </a:ext>
            </a:extLst>
          </p:cNvPr>
          <p:cNvPicPr>
            <a:picLocks noChangeAspect="1"/>
          </p:cNvPicPr>
          <p:nvPr/>
        </p:nvPicPr>
        <p:blipFill rotWithShape="1">
          <a:blip r:embed="rId2">
            <a:extLst>
              <a:ext uri="{28A0092B-C50C-407E-A947-70E740481C1C}">
                <a14:useLocalDpi xmlns:a14="http://schemas.microsoft.com/office/drawing/2010/main" val="0"/>
              </a:ext>
            </a:extLst>
          </a:blip>
          <a:srcRect l="22666" t="11925" r="26889" b="5408"/>
          <a:stretch/>
        </p:blipFill>
        <p:spPr>
          <a:xfrm>
            <a:off x="0" y="917875"/>
            <a:ext cx="3843867" cy="4724401"/>
          </a:xfrm>
          <a:prstGeom prst="ellipse">
            <a:avLst/>
          </a:prstGeom>
          <a:ln>
            <a:noFill/>
          </a:ln>
          <a:effectLst>
            <a:softEdge rad="112500"/>
          </a:effectLst>
        </p:spPr>
      </p:pic>
      <p:sp>
        <p:nvSpPr>
          <p:cNvPr id="11" name="TextBox 10">
            <a:extLst>
              <a:ext uri="{FF2B5EF4-FFF2-40B4-BE49-F238E27FC236}">
                <a16:creationId xmlns:a16="http://schemas.microsoft.com/office/drawing/2014/main" id="{A56187DE-EE4D-42CF-B1E3-199396EEDFE8}"/>
              </a:ext>
            </a:extLst>
          </p:cNvPr>
          <p:cNvSpPr txBox="1"/>
          <p:nvPr/>
        </p:nvSpPr>
        <p:spPr>
          <a:xfrm>
            <a:off x="0" y="3681211"/>
            <a:ext cx="1771650" cy="400110"/>
          </a:xfrm>
          <a:prstGeom prst="rect">
            <a:avLst/>
          </a:prstGeom>
          <a:noFill/>
        </p:spPr>
        <p:txBody>
          <a:bodyPr wrap="square" rtlCol="0">
            <a:spAutoFit/>
          </a:bodyPr>
          <a:lstStyle/>
          <a:p>
            <a:r>
              <a:rPr lang="en-US" sz="2000" dirty="0">
                <a:solidFill>
                  <a:srgbClr val="FF0000"/>
                </a:solidFill>
              </a:rPr>
              <a:t>Capacity = W</a:t>
            </a:r>
            <a:endParaRPr lang="en-IN" sz="2000" dirty="0">
              <a:solidFill>
                <a:srgbClr val="FF0000"/>
              </a:solidFill>
            </a:endParaRPr>
          </a:p>
        </p:txBody>
      </p:sp>
      <p:grpSp>
        <p:nvGrpSpPr>
          <p:cNvPr id="19" name="Group 18">
            <a:extLst>
              <a:ext uri="{FF2B5EF4-FFF2-40B4-BE49-F238E27FC236}">
                <a16:creationId xmlns:a16="http://schemas.microsoft.com/office/drawing/2014/main" id="{1D08DBCD-9946-4DF5-A8BF-454F2FD3CE95}"/>
              </a:ext>
            </a:extLst>
          </p:cNvPr>
          <p:cNvGrpSpPr/>
          <p:nvPr/>
        </p:nvGrpSpPr>
        <p:grpSpPr>
          <a:xfrm>
            <a:off x="9066550" y="1313879"/>
            <a:ext cx="1171576" cy="2931719"/>
            <a:chOff x="1443037" y="1488475"/>
            <a:chExt cx="1171576" cy="2931719"/>
          </a:xfrm>
        </p:grpSpPr>
        <p:sp>
          <p:nvSpPr>
            <p:cNvPr id="12" name="Rectangle 11">
              <a:extLst>
                <a:ext uri="{FF2B5EF4-FFF2-40B4-BE49-F238E27FC236}">
                  <a16:creationId xmlns:a16="http://schemas.microsoft.com/office/drawing/2014/main" id="{3C1BF4CF-2169-493F-B549-37F5C40CAF7E}"/>
                </a:ext>
              </a:extLst>
            </p:cNvPr>
            <p:cNvSpPr/>
            <p:nvPr/>
          </p:nvSpPr>
          <p:spPr>
            <a:xfrm>
              <a:off x="1443038" y="1488475"/>
              <a:ext cx="1171575" cy="53558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F560F10E-8D77-430E-934B-87A8CF50230C}"/>
                </a:ext>
              </a:extLst>
            </p:cNvPr>
            <p:cNvSpPr/>
            <p:nvPr/>
          </p:nvSpPr>
          <p:spPr>
            <a:xfrm>
              <a:off x="1443037" y="2566171"/>
              <a:ext cx="1171575" cy="728663"/>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ube 13">
              <a:extLst>
                <a:ext uri="{FF2B5EF4-FFF2-40B4-BE49-F238E27FC236}">
                  <a16:creationId xmlns:a16="http://schemas.microsoft.com/office/drawing/2014/main" id="{22B1E01C-619F-435D-A028-A51525F7C45E}"/>
                </a:ext>
              </a:extLst>
            </p:cNvPr>
            <p:cNvSpPr/>
            <p:nvPr/>
          </p:nvSpPr>
          <p:spPr>
            <a:xfrm>
              <a:off x="1443038" y="3691531"/>
              <a:ext cx="1171575" cy="728663"/>
            </a:xfrm>
            <a:prstGeom prst="cub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TextBox 17">
            <a:extLst>
              <a:ext uri="{FF2B5EF4-FFF2-40B4-BE49-F238E27FC236}">
                <a16:creationId xmlns:a16="http://schemas.microsoft.com/office/drawing/2014/main" id="{0CBB3F88-CFF9-4BF4-8E02-B05A30AE91A4}"/>
              </a:ext>
            </a:extLst>
          </p:cNvPr>
          <p:cNvSpPr txBox="1"/>
          <p:nvPr/>
        </p:nvSpPr>
        <p:spPr>
          <a:xfrm>
            <a:off x="2111441" y="5380060"/>
            <a:ext cx="7969117" cy="1200329"/>
          </a:xfrm>
          <a:prstGeom prst="rect">
            <a:avLst/>
          </a:prstGeom>
          <a:noFill/>
        </p:spPr>
        <p:txBody>
          <a:bodyPr wrap="square" rtlCol="0">
            <a:spAutoFit/>
          </a:bodyPr>
          <a:lstStyle/>
          <a:p>
            <a:pPr algn="ctr"/>
            <a:r>
              <a:rPr lang="en-US" sz="2400" dirty="0"/>
              <a:t>Fill the knapsack such that value is maximum,</a:t>
            </a:r>
          </a:p>
          <a:p>
            <a:pPr algn="ctr"/>
            <a:r>
              <a:rPr lang="en-US" sz="2400" dirty="0"/>
              <a:t>Total weight is </a:t>
            </a:r>
            <a:r>
              <a:rPr lang="en-US" sz="2400" dirty="0" err="1"/>
              <a:t>atmost</a:t>
            </a:r>
            <a:r>
              <a:rPr lang="en-US" sz="2400" dirty="0"/>
              <a:t> W. </a:t>
            </a:r>
          </a:p>
          <a:p>
            <a:pPr algn="ctr"/>
            <a:r>
              <a:rPr lang="en-US" sz="2400" dirty="0"/>
              <a:t>Items can be broken down to maximize the knapsack value.</a:t>
            </a:r>
            <a:endParaRPr lang="en-IN" sz="2400" dirty="0"/>
          </a:p>
        </p:txBody>
      </p:sp>
      <p:sp>
        <p:nvSpPr>
          <p:cNvPr id="20" name="TextBox 19">
            <a:extLst>
              <a:ext uri="{FF2B5EF4-FFF2-40B4-BE49-F238E27FC236}">
                <a16:creationId xmlns:a16="http://schemas.microsoft.com/office/drawing/2014/main" id="{33130AA9-A8EE-4F51-9136-5E4B0484ABB6}"/>
              </a:ext>
            </a:extLst>
          </p:cNvPr>
          <p:cNvSpPr txBox="1"/>
          <p:nvPr/>
        </p:nvSpPr>
        <p:spPr>
          <a:xfrm>
            <a:off x="10565411" y="3599267"/>
            <a:ext cx="2518347" cy="646331"/>
          </a:xfrm>
          <a:prstGeom prst="rect">
            <a:avLst/>
          </a:prstGeom>
          <a:noFill/>
        </p:spPr>
        <p:txBody>
          <a:bodyPr wrap="square" rtlCol="0">
            <a:spAutoFit/>
          </a:bodyPr>
          <a:lstStyle/>
          <a:p>
            <a:r>
              <a:rPr lang="en-US" dirty="0"/>
              <a:t>Weight = w3</a:t>
            </a:r>
          </a:p>
          <a:p>
            <a:r>
              <a:rPr lang="en-US" dirty="0"/>
              <a:t>Value = v3</a:t>
            </a:r>
            <a:endParaRPr lang="en-IN" dirty="0"/>
          </a:p>
        </p:txBody>
      </p:sp>
      <p:sp>
        <p:nvSpPr>
          <p:cNvPr id="22" name="TextBox 21">
            <a:extLst>
              <a:ext uri="{FF2B5EF4-FFF2-40B4-BE49-F238E27FC236}">
                <a16:creationId xmlns:a16="http://schemas.microsoft.com/office/drawing/2014/main" id="{5475B45C-1B67-4680-956B-E13A9C0B424F}"/>
              </a:ext>
            </a:extLst>
          </p:cNvPr>
          <p:cNvSpPr txBox="1"/>
          <p:nvPr/>
        </p:nvSpPr>
        <p:spPr>
          <a:xfrm>
            <a:off x="10565411" y="1313879"/>
            <a:ext cx="2518347" cy="646331"/>
          </a:xfrm>
          <a:prstGeom prst="rect">
            <a:avLst/>
          </a:prstGeom>
          <a:noFill/>
        </p:spPr>
        <p:txBody>
          <a:bodyPr wrap="square" rtlCol="0">
            <a:spAutoFit/>
          </a:bodyPr>
          <a:lstStyle/>
          <a:p>
            <a:r>
              <a:rPr lang="en-US" dirty="0"/>
              <a:t>Weight = w1</a:t>
            </a:r>
          </a:p>
          <a:p>
            <a:r>
              <a:rPr lang="en-US" dirty="0"/>
              <a:t>Value = v1</a:t>
            </a:r>
            <a:endParaRPr lang="en-IN" dirty="0"/>
          </a:p>
        </p:txBody>
      </p:sp>
      <p:sp>
        <p:nvSpPr>
          <p:cNvPr id="23" name="TextBox 22">
            <a:extLst>
              <a:ext uri="{FF2B5EF4-FFF2-40B4-BE49-F238E27FC236}">
                <a16:creationId xmlns:a16="http://schemas.microsoft.com/office/drawing/2014/main" id="{6A736ABC-6ABB-4540-BBB4-0D579A9F704C}"/>
              </a:ext>
            </a:extLst>
          </p:cNvPr>
          <p:cNvSpPr txBox="1"/>
          <p:nvPr/>
        </p:nvSpPr>
        <p:spPr>
          <a:xfrm>
            <a:off x="10565411" y="2432740"/>
            <a:ext cx="2518347" cy="646331"/>
          </a:xfrm>
          <a:prstGeom prst="rect">
            <a:avLst/>
          </a:prstGeom>
          <a:noFill/>
        </p:spPr>
        <p:txBody>
          <a:bodyPr wrap="square" rtlCol="0">
            <a:spAutoFit/>
          </a:bodyPr>
          <a:lstStyle/>
          <a:p>
            <a:r>
              <a:rPr lang="en-US" dirty="0"/>
              <a:t>Weight = w2</a:t>
            </a:r>
          </a:p>
          <a:p>
            <a:r>
              <a:rPr lang="en-US" dirty="0"/>
              <a:t>Value = v2</a:t>
            </a:r>
            <a:endParaRPr lang="en-IN" dirty="0"/>
          </a:p>
        </p:txBody>
      </p:sp>
    </p:spTree>
    <p:extLst>
      <p:ext uri="{BB962C8B-B14F-4D97-AF65-F5344CB8AC3E}">
        <p14:creationId xmlns:p14="http://schemas.microsoft.com/office/powerpoint/2010/main" val="155816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AAF6-2A01-421E-BFC1-85E2999C996A}"/>
              </a:ext>
            </a:extLst>
          </p:cNvPr>
          <p:cNvSpPr>
            <a:spLocks noGrp="1"/>
          </p:cNvSpPr>
          <p:nvPr>
            <p:ph type="title"/>
          </p:nvPr>
        </p:nvSpPr>
        <p:spPr>
          <a:xfrm>
            <a:off x="0" y="0"/>
            <a:ext cx="12192000" cy="970450"/>
          </a:xfrm>
        </p:spPr>
        <p:txBody>
          <a:bodyPr/>
          <a:lstStyle/>
          <a:p>
            <a:r>
              <a:rPr lang="en-US" dirty="0"/>
              <a:t>Example</a:t>
            </a:r>
            <a:endParaRPr lang="en-IN" dirty="0"/>
          </a:p>
        </p:txBody>
      </p:sp>
      <p:pic>
        <p:nvPicPr>
          <p:cNvPr id="12" name="Picture 11">
            <a:extLst>
              <a:ext uri="{FF2B5EF4-FFF2-40B4-BE49-F238E27FC236}">
                <a16:creationId xmlns:a16="http://schemas.microsoft.com/office/drawing/2014/main" id="{F0168AF5-48A4-4FF8-A28E-00C38978C1CF}"/>
              </a:ext>
            </a:extLst>
          </p:cNvPr>
          <p:cNvPicPr>
            <a:picLocks noChangeAspect="1"/>
          </p:cNvPicPr>
          <p:nvPr/>
        </p:nvPicPr>
        <p:blipFill>
          <a:blip r:embed="rId2"/>
          <a:stretch>
            <a:fillRect/>
          </a:stretch>
        </p:blipFill>
        <p:spPr>
          <a:xfrm>
            <a:off x="8992006" y="987950"/>
            <a:ext cx="3182912" cy="2428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899B8110-AE49-42E2-A50B-37F74168089D}"/>
              </a:ext>
            </a:extLst>
          </p:cNvPr>
          <p:cNvSpPr txBox="1"/>
          <p:nvPr/>
        </p:nvSpPr>
        <p:spPr>
          <a:xfrm>
            <a:off x="1" y="3930481"/>
            <a:ext cx="6078918" cy="461665"/>
          </a:xfrm>
          <a:prstGeom prst="rect">
            <a:avLst/>
          </a:prstGeom>
          <a:noFill/>
        </p:spPr>
        <p:txBody>
          <a:bodyPr wrap="square" rtlCol="0">
            <a:spAutoFit/>
          </a:bodyPr>
          <a:lstStyle/>
          <a:p>
            <a:pPr algn="ctr"/>
            <a:r>
              <a:rPr lang="en-US" sz="2400" dirty="0"/>
              <a:t>0-1 knapsack</a:t>
            </a:r>
            <a:endParaRPr lang="en-IN" sz="2400" dirty="0"/>
          </a:p>
        </p:txBody>
      </p:sp>
      <p:sp>
        <p:nvSpPr>
          <p:cNvPr id="17" name="TextBox 16">
            <a:extLst>
              <a:ext uri="{FF2B5EF4-FFF2-40B4-BE49-F238E27FC236}">
                <a16:creationId xmlns:a16="http://schemas.microsoft.com/office/drawing/2014/main" id="{D38531B6-2A63-495C-8FA4-E3CD25C20773}"/>
              </a:ext>
            </a:extLst>
          </p:cNvPr>
          <p:cNvSpPr txBox="1"/>
          <p:nvPr/>
        </p:nvSpPr>
        <p:spPr>
          <a:xfrm>
            <a:off x="6096000" y="3930481"/>
            <a:ext cx="6078917" cy="461665"/>
          </a:xfrm>
          <a:prstGeom prst="rect">
            <a:avLst/>
          </a:prstGeom>
          <a:noFill/>
        </p:spPr>
        <p:txBody>
          <a:bodyPr wrap="square" rtlCol="0">
            <a:spAutoFit/>
          </a:bodyPr>
          <a:lstStyle/>
          <a:p>
            <a:pPr algn="ctr"/>
            <a:r>
              <a:rPr lang="en-US" sz="2400" dirty="0"/>
              <a:t>Fractional knapsack</a:t>
            </a:r>
            <a:endParaRPr lang="en-IN" sz="2400" dirty="0"/>
          </a:p>
        </p:txBody>
      </p:sp>
      <p:cxnSp>
        <p:nvCxnSpPr>
          <p:cNvPr id="29" name="Straight Connector 28">
            <a:extLst>
              <a:ext uri="{FF2B5EF4-FFF2-40B4-BE49-F238E27FC236}">
                <a16:creationId xmlns:a16="http://schemas.microsoft.com/office/drawing/2014/main" id="{2CDF2D9E-247F-42D2-8DAB-3EAB719EF11C}"/>
              </a:ext>
            </a:extLst>
          </p:cNvPr>
          <p:cNvCxnSpPr>
            <a:cxnSpLocks/>
          </p:cNvCxnSpPr>
          <p:nvPr/>
        </p:nvCxnSpPr>
        <p:spPr>
          <a:xfrm flipH="1">
            <a:off x="6078919" y="3917113"/>
            <a:ext cx="17082" cy="26635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A83C866-AF1B-47BE-97FB-ED883F15C699}"/>
              </a:ext>
            </a:extLst>
          </p:cNvPr>
          <p:cNvSpPr txBox="1"/>
          <p:nvPr/>
        </p:nvSpPr>
        <p:spPr>
          <a:xfrm>
            <a:off x="2052824" y="4932090"/>
            <a:ext cx="3373615" cy="1477328"/>
          </a:xfrm>
          <a:prstGeom prst="rect">
            <a:avLst/>
          </a:prstGeom>
          <a:noFill/>
        </p:spPr>
        <p:txBody>
          <a:bodyPr wrap="square" rtlCol="0">
            <a:spAutoFit/>
          </a:bodyPr>
          <a:lstStyle/>
          <a:p>
            <a:r>
              <a:rPr lang="en-US" dirty="0"/>
              <a:t>TAKE B and C </a:t>
            </a:r>
          </a:p>
          <a:p>
            <a:endParaRPr lang="en-US" dirty="0"/>
          </a:p>
          <a:p>
            <a:r>
              <a:rPr lang="en-US" dirty="0"/>
              <a:t>Total Weight = 20+30= 50</a:t>
            </a:r>
          </a:p>
          <a:p>
            <a:endParaRPr lang="en-US" dirty="0"/>
          </a:p>
          <a:p>
            <a:r>
              <a:rPr lang="en-US" dirty="0"/>
              <a:t>Total Value = 100+120= 220</a:t>
            </a:r>
            <a:endParaRPr lang="en-IN" dirty="0"/>
          </a:p>
        </p:txBody>
      </p:sp>
      <p:sp>
        <p:nvSpPr>
          <p:cNvPr id="31" name="TextBox 30">
            <a:extLst>
              <a:ext uri="{FF2B5EF4-FFF2-40B4-BE49-F238E27FC236}">
                <a16:creationId xmlns:a16="http://schemas.microsoft.com/office/drawing/2014/main" id="{27CB8CD0-9DD3-49C9-A28C-A181CDDAA085}"/>
              </a:ext>
            </a:extLst>
          </p:cNvPr>
          <p:cNvSpPr txBox="1"/>
          <p:nvPr/>
        </p:nvSpPr>
        <p:spPr>
          <a:xfrm>
            <a:off x="7796975" y="4932090"/>
            <a:ext cx="3968214" cy="1477328"/>
          </a:xfrm>
          <a:prstGeom prst="rect">
            <a:avLst/>
          </a:prstGeom>
          <a:noFill/>
        </p:spPr>
        <p:txBody>
          <a:bodyPr wrap="square" rtlCol="0">
            <a:spAutoFit/>
          </a:bodyPr>
          <a:lstStyle/>
          <a:p>
            <a:r>
              <a:rPr lang="en-US" dirty="0"/>
              <a:t>TAKE A, B and 2/3</a:t>
            </a:r>
            <a:r>
              <a:rPr lang="en-US" baseline="30000" dirty="0"/>
              <a:t>rd</a:t>
            </a:r>
            <a:r>
              <a:rPr lang="en-US" dirty="0"/>
              <a:t> of C </a:t>
            </a:r>
          </a:p>
          <a:p>
            <a:endParaRPr lang="en-US" dirty="0"/>
          </a:p>
          <a:p>
            <a:r>
              <a:rPr lang="en-US" dirty="0"/>
              <a:t>Total Weight = 10+20+30*(2/3)= 50</a:t>
            </a:r>
          </a:p>
          <a:p>
            <a:endParaRPr lang="en-US" dirty="0"/>
          </a:p>
          <a:p>
            <a:r>
              <a:rPr lang="en-US" dirty="0"/>
              <a:t>Total Value = 60+100+120= 220</a:t>
            </a:r>
            <a:endParaRPr lang="en-IN" dirty="0"/>
          </a:p>
        </p:txBody>
      </p:sp>
      <p:grpSp>
        <p:nvGrpSpPr>
          <p:cNvPr id="36" name="Group 35">
            <a:extLst>
              <a:ext uri="{FF2B5EF4-FFF2-40B4-BE49-F238E27FC236}">
                <a16:creationId xmlns:a16="http://schemas.microsoft.com/office/drawing/2014/main" id="{FA7F2F6B-8892-4D4E-837B-184CBE6C3D37}"/>
              </a:ext>
            </a:extLst>
          </p:cNvPr>
          <p:cNvGrpSpPr/>
          <p:nvPr/>
        </p:nvGrpSpPr>
        <p:grpSpPr>
          <a:xfrm>
            <a:off x="665876" y="1074303"/>
            <a:ext cx="1458993" cy="2010584"/>
            <a:chOff x="593832" y="1056803"/>
            <a:chExt cx="1458993" cy="2010584"/>
          </a:xfrm>
        </p:grpSpPr>
        <p:sp>
          <p:nvSpPr>
            <p:cNvPr id="7" name="Rectangle 6">
              <a:extLst>
                <a:ext uri="{FF2B5EF4-FFF2-40B4-BE49-F238E27FC236}">
                  <a16:creationId xmlns:a16="http://schemas.microsoft.com/office/drawing/2014/main" id="{B238D193-AA23-406F-B2BC-5866C28C52CC}"/>
                </a:ext>
              </a:extLst>
            </p:cNvPr>
            <p:cNvSpPr/>
            <p:nvPr/>
          </p:nvSpPr>
          <p:spPr>
            <a:xfrm>
              <a:off x="769438" y="1634115"/>
              <a:ext cx="946879" cy="37447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B098634-4A82-4D69-BF91-A3F3E0CA8544}"/>
                </a:ext>
              </a:extLst>
            </p:cNvPr>
            <p:cNvSpPr txBox="1"/>
            <p:nvPr/>
          </p:nvSpPr>
          <p:spPr>
            <a:xfrm>
              <a:off x="593832" y="2421056"/>
              <a:ext cx="1458993" cy="646331"/>
            </a:xfrm>
            <a:prstGeom prst="rect">
              <a:avLst/>
            </a:prstGeom>
            <a:noFill/>
          </p:spPr>
          <p:txBody>
            <a:bodyPr wrap="square" rtlCol="0">
              <a:spAutoFit/>
            </a:bodyPr>
            <a:lstStyle/>
            <a:p>
              <a:r>
                <a:rPr lang="en-US" dirty="0"/>
                <a:t>Weight =10</a:t>
              </a:r>
            </a:p>
            <a:p>
              <a:r>
                <a:rPr lang="en-US" dirty="0"/>
                <a:t>Value   =60</a:t>
              </a:r>
              <a:endParaRPr lang="en-IN" dirty="0"/>
            </a:p>
          </p:txBody>
        </p:sp>
        <p:sp>
          <p:nvSpPr>
            <p:cNvPr id="33" name="TextBox 32">
              <a:extLst>
                <a:ext uri="{FF2B5EF4-FFF2-40B4-BE49-F238E27FC236}">
                  <a16:creationId xmlns:a16="http://schemas.microsoft.com/office/drawing/2014/main" id="{353DE981-7B1A-481A-9F79-330CFA7AA079}"/>
                </a:ext>
              </a:extLst>
            </p:cNvPr>
            <p:cNvSpPr txBox="1"/>
            <p:nvPr/>
          </p:nvSpPr>
          <p:spPr>
            <a:xfrm>
              <a:off x="1062995" y="1056803"/>
              <a:ext cx="359764" cy="369332"/>
            </a:xfrm>
            <a:prstGeom prst="rect">
              <a:avLst/>
            </a:prstGeom>
            <a:noFill/>
          </p:spPr>
          <p:txBody>
            <a:bodyPr wrap="square" rtlCol="0">
              <a:spAutoFit/>
            </a:bodyPr>
            <a:lstStyle/>
            <a:p>
              <a:r>
                <a:rPr lang="en-US" dirty="0"/>
                <a:t>A</a:t>
              </a:r>
              <a:endParaRPr lang="en-IN" dirty="0"/>
            </a:p>
          </p:txBody>
        </p:sp>
      </p:grpSp>
      <p:grpSp>
        <p:nvGrpSpPr>
          <p:cNvPr id="38" name="Group 37">
            <a:extLst>
              <a:ext uri="{FF2B5EF4-FFF2-40B4-BE49-F238E27FC236}">
                <a16:creationId xmlns:a16="http://schemas.microsoft.com/office/drawing/2014/main" id="{7080AD37-7AAA-4267-92A5-8EAC6AF14B85}"/>
              </a:ext>
            </a:extLst>
          </p:cNvPr>
          <p:cNvGrpSpPr/>
          <p:nvPr/>
        </p:nvGrpSpPr>
        <p:grpSpPr>
          <a:xfrm>
            <a:off x="5790648" y="1141762"/>
            <a:ext cx="1458993" cy="1943125"/>
            <a:chOff x="5718604" y="1124262"/>
            <a:chExt cx="1458993" cy="1943125"/>
          </a:xfrm>
        </p:grpSpPr>
        <p:sp>
          <p:nvSpPr>
            <p:cNvPr id="9" name="Cube 8">
              <a:extLst>
                <a:ext uri="{FF2B5EF4-FFF2-40B4-BE49-F238E27FC236}">
                  <a16:creationId xmlns:a16="http://schemas.microsoft.com/office/drawing/2014/main" id="{698B6D18-00F6-4E3E-8977-AE4722E623F9}"/>
                </a:ext>
              </a:extLst>
            </p:cNvPr>
            <p:cNvSpPr/>
            <p:nvPr/>
          </p:nvSpPr>
          <p:spPr>
            <a:xfrm>
              <a:off x="5874062" y="1566618"/>
              <a:ext cx="946879" cy="509471"/>
            </a:xfrm>
            <a:prstGeom prst="cub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0C49D92C-88F7-4AD8-9685-63D75CE6D409}"/>
                </a:ext>
              </a:extLst>
            </p:cNvPr>
            <p:cNvSpPr txBox="1"/>
            <p:nvPr/>
          </p:nvSpPr>
          <p:spPr>
            <a:xfrm>
              <a:off x="5718604" y="2421056"/>
              <a:ext cx="1458993" cy="646331"/>
            </a:xfrm>
            <a:prstGeom prst="rect">
              <a:avLst/>
            </a:prstGeom>
            <a:noFill/>
          </p:spPr>
          <p:txBody>
            <a:bodyPr wrap="square" rtlCol="0">
              <a:spAutoFit/>
            </a:bodyPr>
            <a:lstStyle/>
            <a:p>
              <a:r>
                <a:rPr lang="en-US" dirty="0"/>
                <a:t>Weight =30</a:t>
              </a:r>
            </a:p>
            <a:p>
              <a:r>
                <a:rPr lang="en-US" dirty="0"/>
                <a:t>Value   =120</a:t>
              </a:r>
              <a:endParaRPr lang="en-IN" dirty="0"/>
            </a:p>
          </p:txBody>
        </p:sp>
        <p:sp>
          <p:nvSpPr>
            <p:cNvPr id="34" name="TextBox 33">
              <a:extLst>
                <a:ext uri="{FF2B5EF4-FFF2-40B4-BE49-F238E27FC236}">
                  <a16:creationId xmlns:a16="http://schemas.microsoft.com/office/drawing/2014/main" id="{22471A07-D3D4-4F87-9F21-2A7E5AD17C49}"/>
                </a:ext>
              </a:extLst>
            </p:cNvPr>
            <p:cNvSpPr txBox="1"/>
            <p:nvPr/>
          </p:nvSpPr>
          <p:spPr>
            <a:xfrm>
              <a:off x="6179055" y="1124262"/>
              <a:ext cx="359764" cy="369332"/>
            </a:xfrm>
            <a:prstGeom prst="rect">
              <a:avLst/>
            </a:prstGeom>
            <a:noFill/>
          </p:spPr>
          <p:txBody>
            <a:bodyPr wrap="square" rtlCol="0">
              <a:spAutoFit/>
            </a:bodyPr>
            <a:lstStyle/>
            <a:p>
              <a:r>
                <a:rPr lang="en-US" dirty="0"/>
                <a:t>C</a:t>
              </a:r>
              <a:endParaRPr lang="en-IN" dirty="0"/>
            </a:p>
          </p:txBody>
        </p:sp>
      </p:grpSp>
      <p:grpSp>
        <p:nvGrpSpPr>
          <p:cNvPr id="61" name="Group 60">
            <a:extLst>
              <a:ext uri="{FF2B5EF4-FFF2-40B4-BE49-F238E27FC236}">
                <a16:creationId xmlns:a16="http://schemas.microsoft.com/office/drawing/2014/main" id="{D324B6F4-2023-45ED-B439-0A788691A2AF}"/>
              </a:ext>
            </a:extLst>
          </p:cNvPr>
          <p:cNvGrpSpPr/>
          <p:nvPr/>
        </p:nvGrpSpPr>
        <p:grpSpPr>
          <a:xfrm>
            <a:off x="3124152" y="1101368"/>
            <a:ext cx="1472579" cy="1983520"/>
            <a:chOff x="3124152" y="1101368"/>
            <a:chExt cx="1472579" cy="1983520"/>
          </a:xfrm>
        </p:grpSpPr>
        <p:grpSp>
          <p:nvGrpSpPr>
            <p:cNvPr id="37" name="Group 36">
              <a:extLst>
                <a:ext uri="{FF2B5EF4-FFF2-40B4-BE49-F238E27FC236}">
                  <a16:creationId xmlns:a16="http://schemas.microsoft.com/office/drawing/2014/main" id="{498E1943-9488-4CD1-B0C0-1F4F7FD113C5}"/>
                </a:ext>
              </a:extLst>
            </p:cNvPr>
            <p:cNvGrpSpPr/>
            <p:nvPr/>
          </p:nvGrpSpPr>
          <p:grpSpPr>
            <a:xfrm>
              <a:off x="3137738" y="1101368"/>
              <a:ext cx="1458993" cy="1983520"/>
              <a:chOff x="3065694" y="1083868"/>
              <a:chExt cx="1458993" cy="1983520"/>
            </a:xfrm>
          </p:grpSpPr>
          <p:sp>
            <p:nvSpPr>
              <p:cNvPr id="14" name="TextBox 13">
                <a:extLst>
                  <a:ext uri="{FF2B5EF4-FFF2-40B4-BE49-F238E27FC236}">
                    <a16:creationId xmlns:a16="http://schemas.microsoft.com/office/drawing/2014/main" id="{A3C1927F-3DFA-4909-BD58-FE6368FFC5FB}"/>
                  </a:ext>
                </a:extLst>
              </p:cNvPr>
              <p:cNvSpPr txBox="1"/>
              <p:nvPr/>
            </p:nvSpPr>
            <p:spPr>
              <a:xfrm>
                <a:off x="3065694" y="2421057"/>
                <a:ext cx="1458993" cy="646331"/>
              </a:xfrm>
              <a:prstGeom prst="rect">
                <a:avLst/>
              </a:prstGeom>
              <a:noFill/>
            </p:spPr>
            <p:txBody>
              <a:bodyPr wrap="square" rtlCol="0">
                <a:spAutoFit/>
              </a:bodyPr>
              <a:lstStyle/>
              <a:p>
                <a:r>
                  <a:rPr lang="en-US" dirty="0"/>
                  <a:t>Weight =20</a:t>
                </a:r>
              </a:p>
              <a:p>
                <a:r>
                  <a:rPr lang="en-US" dirty="0"/>
                  <a:t>Value   =100</a:t>
                </a:r>
                <a:endParaRPr lang="en-IN" dirty="0"/>
              </a:p>
            </p:txBody>
          </p:sp>
          <p:sp>
            <p:nvSpPr>
              <p:cNvPr id="35" name="TextBox 34">
                <a:extLst>
                  <a:ext uri="{FF2B5EF4-FFF2-40B4-BE49-F238E27FC236}">
                    <a16:creationId xmlns:a16="http://schemas.microsoft.com/office/drawing/2014/main" id="{853BF2BD-19AA-40DD-B309-BF37C8FC722B}"/>
                  </a:ext>
                </a:extLst>
              </p:cNvPr>
              <p:cNvSpPr txBox="1"/>
              <p:nvPr/>
            </p:nvSpPr>
            <p:spPr>
              <a:xfrm>
                <a:off x="3496542" y="1083868"/>
                <a:ext cx="359764" cy="369332"/>
              </a:xfrm>
              <a:prstGeom prst="rect">
                <a:avLst/>
              </a:prstGeom>
              <a:noFill/>
            </p:spPr>
            <p:txBody>
              <a:bodyPr wrap="square" rtlCol="0">
                <a:spAutoFit/>
              </a:bodyPr>
              <a:lstStyle/>
              <a:p>
                <a:r>
                  <a:rPr lang="en-US" dirty="0"/>
                  <a:t>B</a:t>
                </a:r>
                <a:endParaRPr lang="en-IN" dirty="0"/>
              </a:p>
            </p:txBody>
          </p:sp>
        </p:grpSp>
        <p:sp>
          <p:nvSpPr>
            <p:cNvPr id="60" name="Oval 59">
              <a:extLst>
                <a:ext uri="{FF2B5EF4-FFF2-40B4-BE49-F238E27FC236}">
                  <a16:creationId xmlns:a16="http://schemas.microsoft.com/office/drawing/2014/main" id="{E8C711E9-5DCB-45BF-8D3E-4C49C5CBCAC9}"/>
                </a:ext>
              </a:extLst>
            </p:cNvPr>
            <p:cNvSpPr/>
            <p:nvPr/>
          </p:nvSpPr>
          <p:spPr>
            <a:xfrm>
              <a:off x="3124152" y="1611311"/>
              <a:ext cx="1283387" cy="509471"/>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21918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083F-74AF-4F04-8A98-B7C1D1B58ED1}"/>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BCBBC803-49BB-4B1C-9BA2-C7CF081F7620}"/>
              </a:ext>
            </a:extLst>
          </p:cNvPr>
          <p:cNvSpPr>
            <a:spLocks noGrp="1"/>
          </p:cNvSpPr>
          <p:nvPr>
            <p:ph idx="1"/>
          </p:nvPr>
        </p:nvSpPr>
        <p:spPr/>
        <p:txBody>
          <a:bodyPr/>
          <a:lstStyle/>
          <a:p>
            <a:r>
              <a:rPr lang="en-US" dirty="0"/>
              <a:t>Greedy Approach</a:t>
            </a:r>
          </a:p>
          <a:p>
            <a:pPr lvl="1"/>
            <a:r>
              <a:rPr lang="en-US" dirty="0"/>
              <a:t>Calculate the ratio(value/weight) for each item.</a:t>
            </a:r>
          </a:p>
          <a:p>
            <a:pPr lvl="1"/>
            <a:r>
              <a:rPr lang="en-US" dirty="0"/>
              <a:t>Sort the item based on this ratio.</a:t>
            </a:r>
          </a:p>
          <a:p>
            <a:pPr lvl="1"/>
            <a:r>
              <a:rPr lang="en-US" dirty="0"/>
              <a:t>Take the item with highest ratio and add them until we cant add the next item as whole.</a:t>
            </a:r>
          </a:p>
          <a:p>
            <a:pPr lvl="1"/>
            <a:r>
              <a:rPr lang="en-US" dirty="0"/>
              <a:t>A	t the end add the next item as much(fraction) as we can</a:t>
            </a:r>
            <a:endParaRPr lang="en-IN" dirty="0"/>
          </a:p>
        </p:txBody>
      </p:sp>
    </p:spTree>
    <p:extLst>
      <p:ext uri="{BB962C8B-B14F-4D97-AF65-F5344CB8AC3E}">
        <p14:creationId xmlns:p14="http://schemas.microsoft.com/office/powerpoint/2010/main" val="146491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E282-5686-42EB-B406-DF92F40A5AB7}"/>
              </a:ext>
            </a:extLst>
          </p:cNvPr>
          <p:cNvSpPr>
            <a:spLocks noGrp="1"/>
          </p:cNvSpPr>
          <p:nvPr>
            <p:ph type="title"/>
          </p:nvPr>
        </p:nvSpPr>
        <p:spPr>
          <a:xfrm>
            <a:off x="0" y="0"/>
            <a:ext cx="12192000" cy="970450"/>
          </a:xfrm>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290F2603-7120-42F3-AF86-D0A831FE2798}"/>
              </a:ext>
            </a:extLst>
          </p:cNvPr>
          <p:cNvSpPr>
            <a:spLocks noGrp="1"/>
          </p:cNvSpPr>
          <p:nvPr>
            <p:ph idx="1"/>
          </p:nvPr>
        </p:nvSpPr>
        <p:spPr>
          <a:xfrm>
            <a:off x="858564" y="3414555"/>
            <a:ext cx="10353762" cy="611403"/>
          </a:xfrm>
        </p:spPr>
        <p:txBody>
          <a:bodyPr>
            <a:normAutofit/>
          </a:bodyPr>
          <a:lstStyle/>
          <a:p>
            <a:r>
              <a:rPr lang="en-US" dirty="0"/>
              <a:t>Calculate the ratio (value/weight) for each item and Sort(descending) based on ratio</a:t>
            </a:r>
            <a:endParaRPr lang="en-IN" dirty="0"/>
          </a:p>
          <a:p>
            <a:endParaRPr lang="en-IN" dirty="0"/>
          </a:p>
        </p:txBody>
      </p:sp>
      <p:pic>
        <p:nvPicPr>
          <p:cNvPr id="4" name="Picture 3">
            <a:extLst>
              <a:ext uri="{FF2B5EF4-FFF2-40B4-BE49-F238E27FC236}">
                <a16:creationId xmlns:a16="http://schemas.microsoft.com/office/drawing/2014/main" id="{1AC005C5-6C30-4EF6-9AB3-A3089CE63CD5}"/>
              </a:ext>
            </a:extLst>
          </p:cNvPr>
          <p:cNvPicPr>
            <a:picLocks noChangeAspect="1"/>
          </p:cNvPicPr>
          <p:nvPr/>
        </p:nvPicPr>
        <p:blipFill>
          <a:blip r:embed="rId2"/>
          <a:stretch>
            <a:fillRect/>
          </a:stretch>
        </p:blipFill>
        <p:spPr>
          <a:xfrm>
            <a:off x="9009088" y="889349"/>
            <a:ext cx="3182912" cy="2428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5" name="Group 4">
            <a:extLst>
              <a:ext uri="{FF2B5EF4-FFF2-40B4-BE49-F238E27FC236}">
                <a16:creationId xmlns:a16="http://schemas.microsoft.com/office/drawing/2014/main" id="{8032826B-96F1-4CF2-8799-D6AE66A33C85}"/>
              </a:ext>
            </a:extLst>
          </p:cNvPr>
          <p:cNvGrpSpPr/>
          <p:nvPr/>
        </p:nvGrpSpPr>
        <p:grpSpPr>
          <a:xfrm>
            <a:off x="858564" y="975702"/>
            <a:ext cx="946879" cy="951787"/>
            <a:chOff x="769438" y="1056803"/>
            <a:chExt cx="946879" cy="951787"/>
          </a:xfrm>
        </p:grpSpPr>
        <p:sp>
          <p:nvSpPr>
            <p:cNvPr id="6" name="Rectangle 5">
              <a:extLst>
                <a:ext uri="{FF2B5EF4-FFF2-40B4-BE49-F238E27FC236}">
                  <a16:creationId xmlns:a16="http://schemas.microsoft.com/office/drawing/2014/main" id="{D3205057-6529-401F-9D1E-C1C7E3A57335}"/>
                </a:ext>
              </a:extLst>
            </p:cNvPr>
            <p:cNvSpPr/>
            <p:nvPr/>
          </p:nvSpPr>
          <p:spPr>
            <a:xfrm>
              <a:off x="769438" y="1634115"/>
              <a:ext cx="946879" cy="37447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60/10</a:t>
              </a:r>
              <a:endParaRPr lang="en-IN" dirty="0"/>
            </a:p>
          </p:txBody>
        </p:sp>
        <p:sp>
          <p:nvSpPr>
            <p:cNvPr id="8" name="TextBox 7">
              <a:extLst>
                <a:ext uri="{FF2B5EF4-FFF2-40B4-BE49-F238E27FC236}">
                  <a16:creationId xmlns:a16="http://schemas.microsoft.com/office/drawing/2014/main" id="{63B9F0D2-0A9D-4342-B9EE-54B00CF7D44D}"/>
                </a:ext>
              </a:extLst>
            </p:cNvPr>
            <p:cNvSpPr txBox="1"/>
            <p:nvPr/>
          </p:nvSpPr>
          <p:spPr>
            <a:xfrm>
              <a:off x="1062995" y="1056803"/>
              <a:ext cx="359764" cy="369332"/>
            </a:xfrm>
            <a:prstGeom prst="rect">
              <a:avLst/>
            </a:prstGeom>
            <a:noFill/>
          </p:spPr>
          <p:txBody>
            <a:bodyPr wrap="square" rtlCol="0">
              <a:spAutoFit/>
            </a:bodyPr>
            <a:lstStyle/>
            <a:p>
              <a:r>
                <a:rPr lang="en-US" dirty="0"/>
                <a:t>A</a:t>
              </a:r>
              <a:endParaRPr lang="en-IN" dirty="0"/>
            </a:p>
          </p:txBody>
        </p:sp>
      </p:grpSp>
      <p:grpSp>
        <p:nvGrpSpPr>
          <p:cNvPr id="9" name="Group 8">
            <a:extLst>
              <a:ext uri="{FF2B5EF4-FFF2-40B4-BE49-F238E27FC236}">
                <a16:creationId xmlns:a16="http://schemas.microsoft.com/office/drawing/2014/main" id="{1155268C-94A2-42AF-BE1E-D42EB9A023C8}"/>
              </a:ext>
            </a:extLst>
          </p:cNvPr>
          <p:cNvGrpSpPr/>
          <p:nvPr/>
        </p:nvGrpSpPr>
        <p:grpSpPr>
          <a:xfrm>
            <a:off x="5963188" y="1043161"/>
            <a:ext cx="946879" cy="951827"/>
            <a:chOff x="5874062" y="1124262"/>
            <a:chExt cx="946879" cy="951827"/>
          </a:xfrm>
        </p:grpSpPr>
        <p:sp>
          <p:nvSpPr>
            <p:cNvPr id="10" name="Cube 9">
              <a:extLst>
                <a:ext uri="{FF2B5EF4-FFF2-40B4-BE49-F238E27FC236}">
                  <a16:creationId xmlns:a16="http://schemas.microsoft.com/office/drawing/2014/main" id="{582CB099-9E08-4EDC-A32C-6B7EB942A641}"/>
                </a:ext>
              </a:extLst>
            </p:cNvPr>
            <p:cNvSpPr/>
            <p:nvPr/>
          </p:nvSpPr>
          <p:spPr>
            <a:xfrm>
              <a:off x="5874062" y="1566618"/>
              <a:ext cx="946879" cy="509471"/>
            </a:xfrm>
            <a:prstGeom prst="cub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120/4</a:t>
              </a:r>
              <a:endParaRPr lang="en-IN" dirty="0"/>
            </a:p>
          </p:txBody>
        </p:sp>
        <p:sp>
          <p:nvSpPr>
            <p:cNvPr id="12" name="TextBox 11">
              <a:extLst>
                <a:ext uri="{FF2B5EF4-FFF2-40B4-BE49-F238E27FC236}">
                  <a16:creationId xmlns:a16="http://schemas.microsoft.com/office/drawing/2014/main" id="{CA37850B-678D-443E-BC8D-D3964B442FB7}"/>
                </a:ext>
              </a:extLst>
            </p:cNvPr>
            <p:cNvSpPr txBox="1"/>
            <p:nvPr/>
          </p:nvSpPr>
          <p:spPr>
            <a:xfrm>
              <a:off x="6179055" y="1124262"/>
              <a:ext cx="359764" cy="369332"/>
            </a:xfrm>
            <a:prstGeom prst="rect">
              <a:avLst/>
            </a:prstGeom>
            <a:noFill/>
          </p:spPr>
          <p:txBody>
            <a:bodyPr wrap="square" rtlCol="0">
              <a:spAutoFit/>
            </a:bodyPr>
            <a:lstStyle/>
            <a:p>
              <a:r>
                <a:rPr lang="en-US" dirty="0"/>
                <a:t>C</a:t>
              </a:r>
              <a:endParaRPr lang="en-IN" dirty="0"/>
            </a:p>
          </p:txBody>
        </p:sp>
      </p:grpSp>
      <p:grpSp>
        <p:nvGrpSpPr>
          <p:cNvPr id="13" name="Group 12">
            <a:extLst>
              <a:ext uri="{FF2B5EF4-FFF2-40B4-BE49-F238E27FC236}">
                <a16:creationId xmlns:a16="http://schemas.microsoft.com/office/drawing/2014/main" id="{232D2727-392F-408D-AC8B-B256DE40C571}"/>
              </a:ext>
            </a:extLst>
          </p:cNvPr>
          <p:cNvGrpSpPr/>
          <p:nvPr/>
        </p:nvGrpSpPr>
        <p:grpSpPr>
          <a:xfrm>
            <a:off x="3182913" y="1002767"/>
            <a:ext cx="1283387" cy="992221"/>
            <a:chOff x="3202985" y="1083868"/>
            <a:chExt cx="946879" cy="992221"/>
          </a:xfrm>
        </p:grpSpPr>
        <p:sp>
          <p:nvSpPr>
            <p:cNvPr id="14" name="Oval 13">
              <a:extLst>
                <a:ext uri="{FF2B5EF4-FFF2-40B4-BE49-F238E27FC236}">
                  <a16:creationId xmlns:a16="http://schemas.microsoft.com/office/drawing/2014/main" id="{6FEDD81A-3E39-4FCA-ABDB-9F4E0A616384}"/>
                </a:ext>
              </a:extLst>
            </p:cNvPr>
            <p:cNvSpPr/>
            <p:nvPr/>
          </p:nvSpPr>
          <p:spPr>
            <a:xfrm>
              <a:off x="3202985" y="1566618"/>
              <a:ext cx="946879" cy="509471"/>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100/20</a:t>
              </a:r>
              <a:endParaRPr lang="en-IN" dirty="0"/>
            </a:p>
          </p:txBody>
        </p:sp>
        <p:sp>
          <p:nvSpPr>
            <p:cNvPr id="16" name="TextBox 15">
              <a:extLst>
                <a:ext uri="{FF2B5EF4-FFF2-40B4-BE49-F238E27FC236}">
                  <a16:creationId xmlns:a16="http://schemas.microsoft.com/office/drawing/2014/main" id="{9CE51E16-3567-4752-B44D-0858D09DFE68}"/>
                </a:ext>
              </a:extLst>
            </p:cNvPr>
            <p:cNvSpPr txBox="1"/>
            <p:nvPr/>
          </p:nvSpPr>
          <p:spPr>
            <a:xfrm>
              <a:off x="3496542" y="1083868"/>
              <a:ext cx="359764" cy="369332"/>
            </a:xfrm>
            <a:prstGeom prst="rect">
              <a:avLst/>
            </a:prstGeom>
            <a:noFill/>
          </p:spPr>
          <p:txBody>
            <a:bodyPr wrap="square" rtlCol="0">
              <a:spAutoFit/>
            </a:bodyPr>
            <a:lstStyle/>
            <a:p>
              <a:r>
                <a:rPr lang="en-US" dirty="0"/>
                <a:t>B</a:t>
              </a:r>
              <a:endParaRPr lang="en-IN" dirty="0"/>
            </a:p>
          </p:txBody>
        </p:sp>
      </p:grpSp>
      <p:sp>
        <p:nvSpPr>
          <p:cNvPr id="18" name="Content Placeholder 2">
            <a:extLst>
              <a:ext uri="{FF2B5EF4-FFF2-40B4-BE49-F238E27FC236}">
                <a16:creationId xmlns:a16="http://schemas.microsoft.com/office/drawing/2014/main" id="{74AFBC71-CF75-44C3-A881-7A57EF88D2D2}"/>
              </a:ext>
            </a:extLst>
          </p:cNvPr>
          <p:cNvSpPr txBox="1">
            <a:spLocks/>
          </p:cNvSpPr>
          <p:nvPr/>
        </p:nvSpPr>
        <p:spPr>
          <a:xfrm>
            <a:off x="858564" y="4112297"/>
            <a:ext cx="10353762" cy="61140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Take item with highest ratio and add to knapsack until we can’t add the next item as whole</a:t>
            </a:r>
            <a:endParaRPr lang="en-IN" dirty="0"/>
          </a:p>
        </p:txBody>
      </p:sp>
      <p:sp>
        <p:nvSpPr>
          <p:cNvPr id="19" name="Content Placeholder 2">
            <a:extLst>
              <a:ext uri="{FF2B5EF4-FFF2-40B4-BE49-F238E27FC236}">
                <a16:creationId xmlns:a16="http://schemas.microsoft.com/office/drawing/2014/main" id="{30CA2543-3C6F-485B-94C9-194CDAB0D775}"/>
              </a:ext>
            </a:extLst>
          </p:cNvPr>
          <p:cNvSpPr txBox="1">
            <a:spLocks/>
          </p:cNvSpPr>
          <p:nvPr/>
        </p:nvSpPr>
        <p:spPr>
          <a:xfrm>
            <a:off x="858564" y="4767084"/>
            <a:ext cx="10353762" cy="2090916"/>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At the end add the next item as much(fraction) as we can.</a:t>
            </a:r>
          </a:p>
          <a:p>
            <a:pPr lvl="1"/>
            <a:r>
              <a:rPr lang="en-US" sz="2000" dirty="0"/>
              <a:t>Take 2/3</a:t>
            </a:r>
            <a:r>
              <a:rPr lang="en-US" sz="2000" baseline="30000" dirty="0"/>
              <a:t>rd</a:t>
            </a:r>
            <a:r>
              <a:rPr lang="en-US" sz="2000" dirty="0"/>
              <a:t> of C</a:t>
            </a:r>
          </a:p>
          <a:p>
            <a:pPr lvl="1"/>
            <a:r>
              <a:rPr lang="en-US" sz="2000" dirty="0"/>
              <a:t>Weight: 2/3*30  = 20</a:t>
            </a:r>
          </a:p>
          <a:p>
            <a:pPr lvl="1"/>
            <a:r>
              <a:rPr lang="en-US" sz="2000" dirty="0"/>
              <a:t>Value: 2/3 *120 = 80</a:t>
            </a:r>
          </a:p>
          <a:p>
            <a:endParaRPr lang="en-IN" dirty="0"/>
          </a:p>
        </p:txBody>
      </p:sp>
      <p:sp>
        <p:nvSpPr>
          <p:cNvPr id="20" name="TextBox 19">
            <a:extLst>
              <a:ext uri="{FF2B5EF4-FFF2-40B4-BE49-F238E27FC236}">
                <a16:creationId xmlns:a16="http://schemas.microsoft.com/office/drawing/2014/main" id="{6A4AF6A3-D7B5-40E6-9FA2-8027CEDE9D8E}"/>
              </a:ext>
            </a:extLst>
          </p:cNvPr>
          <p:cNvSpPr txBox="1"/>
          <p:nvPr/>
        </p:nvSpPr>
        <p:spPr>
          <a:xfrm>
            <a:off x="835207" y="2332743"/>
            <a:ext cx="1283387" cy="369332"/>
          </a:xfrm>
          <a:prstGeom prst="rect">
            <a:avLst/>
          </a:prstGeom>
          <a:noFill/>
        </p:spPr>
        <p:txBody>
          <a:bodyPr wrap="square" rtlCol="0">
            <a:spAutoFit/>
          </a:bodyPr>
          <a:lstStyle/>
          <a:p>
            <a:r>
              <a:rPr lang="en-US" dirty="0"/>
              <a:t>Ratio =6</a:t>
            </a:r>
            <a:endParaRPr lang="en-IN" dirty="0"/>
          </a:p>
        </p:txBody>
      </p:sp>
      <p:sp>
        <p:nvSpPr>
          <p:cNvPr id="21" name="TextBox 20">
            <a:extLst>
              <a:ext uri="{FF2B5EF4-FFF2-40B4-BE49-F238E27FC236}">
                <a16:creationId xmlns:a16="http://schemas.microsoft.com/office/drawing/2014/main" id="{881BF86D-1AAD-4150-8E2C-484E4CC46CF5}"/>
              </a:ext>
            </a:extLst>
          </p:cNvPr>
          <p:cNvSpPr txBox="1"/>
          <p:nvPr/>
        </p:nvSpPr>
        <p:spPr>
          <a:xfrm>
            <a:off x="3335406" y="2332743"/>
            <a:ext cx="1283387" cy="369332"/>
          </a:xfrm>
          <a:prstGeom prst="rect">
            <a:avLst/>
          </a:prstGeom>
          <a:noFill/>
        </p:spPr>
        <p:txBody>
          <a:bodyPr wrap="square" rtlCol="0">
            <a:spAutoFit/>
          </a:bodyPr>
          <a:lstStyle/>
          <a:p>
            <a:r>
              <a:rPr lang="en-US" dirty="0"/>
              <a:t>Ratio =5</a:t>
            </a:r>
            <a:endParaRPr lang="en-IN" dirty="0"/>
          </a:p>
        </p:txBody>
      </p:sp>
      <p:sp>
        <p:nvSpPr>
          <p:cNvPr id="22" name="TextBox 21">
            <a:extLst>
              <a:ext uri="{FF2B5EF4-FFF2-40B4-BE49-F238E27FC236}">
                <a16:creationId xmlns:a16="http://schemas.microsoft.com/office/drawing/2014/main" id="{AA999C1A-CB7B-4864-93AC-6CA048ED3073}"/>
              </a:ext>
            </a:extLst>
          </p:cNvPr>
          <p:cNvSpPr txBox="1"/>
          <p:nvPr/>
        </p:nvSpPr>
        <p:spPr>
          <a:xfrm>
            <a:off x="5991819" y="2332743"/>
            <a:ext cx="1283387" cy="369332"/>
          </a:xfrm>
          <a:prstGeom prst="rect">
            <a:avLst/>
          </a:prstGeom>
          <a:noFill/>
        </p:spPr>
        <p:txBody>
          <a:bodyPr wrap="square" rtlCol="0">
            <a:spAutoFit/>
          </a:bodyPr>
          <a:lstStyle/>
          <a:p>
            <a:r>
              <a:rPr lang="en-US" dirty="0"/>
              <a:t>Ratio =4</a:t>
            </a:r>
            <a:endParaRPr lang="en-IN" dirty="0"/>
          </a:p>
        </p:txBody>
      </p:sp>
    </p:spTree>
    <p:extLst>
      <p:ext uri="{BB962C8B-B14F-4D97-AF65-F5344CB8AC3E}">
        <p14:creationId xmlns:p14="http://schemas.microsoft.com/office/powerpoint/2010/main" val="338167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294558-AB0A-42C8-A529-BD716BECE5F3}"/>
              </a:ext>
            </a:extLst>
          </p:cNvPr>
          <p:cNvSpPr txBox="1">
            <a:spLocks/>
          </p:cNvSpPr>
          <p:nvPr/>
        </p:nvSpPr>
        <p:spPr>
          <a:xfrm>
            <a:off x="913795" y="609600"/>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Implementation</a:t>
            </a:r>
            <a:endParaRPr lang="en-IN" dirty="0"/>
          </a:p>
        </p:txBody>
      </p:sp>
      <p:pic>
        <p:nvPicPr>
          <p:cNvPr id="8" name="Content Placeholder 7">
            <a:extLst>
              <a:ext uri="{FF2B5EF4-FFF2-40B4-BE49-F238E27FC236}">
                <a16:creationId xmlns:a16="http://schemas.microsoft.com/office/drawing/2014/main" id="{279721F6-48F7-44D4-9C9B-40C9560DF9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028" t="16383" r="24796" b="5977"/>
          <a:stretch/>
        </p:blipFill>
        <p:spPr>
          <a:xfrm>
            <a:off x="2233328" y="1766657"/>
            <a:ext cx="7714696" cy="4758430"/>
          </a:xfrm>
        </p:spPr>
      </p:pic>
    </p:spTree>
    <p:extLst>
      <p:ext uri="{BB962C8B-B14F-4D97-AF65-F5344CB8AC3E}">
        <p14:creationId xmlns:p14="http://schemas.microsoft.com/office/powerpoint/2010/main" val="125619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2E54-4920-4153-8646-908B3464B4CB}"/>
              </a:ext>
            </a:extLst>
          </p:cNvPr>
          <p:cNvSpPr>
            <a:spLocks noGrp="1"/>
          </p:cNvSpPr>
          <p:nvPr>
            <p:ph type="ctrTitle"/>
          </p:nvPr>
        </p:nvSpPr>
        <p:spPr/>
        <p:txBody>
          <a:bodyPr/>
          <a:lstStyle/>
          <a:p>
            <a:r>
              <a:rPr lang="en-US" dirty="0"/>
              <a:t>Job Sequencing Problem</a:t>
            </a:r>
            <a:endParaRPr lang="en-IN" dirty="0"/>
          </a:p>
        </p:txBody>
      </p:sp>
      <p:sp>
        <p:nvSpPr>
          <p:cNvPr id="5" name="Subtitle 4">
            <a:extLst>
              <a:ext uri="{FF2B5EF4-FFF2-40B4-BE49-F238E27FC236}">
                <a16:creationId xmlns:a16="http://schemas.microsoft.com/office/drawing/2014/main" id="{4960A940-866C-4CF2-8C8D-74FA850D867C}"/>
              </a:ext>
            </a:extLst>
          </p:cNvPr>
          <p:cNvSpPr>
            <a:spLocks noGrp="1"/>
          </p:cNvSpPr>
          <p:nvPr>
            <p:ph type="subTitle" idx="1"/>
          </p:nvPr>
        </p:nvSpPr>
        <p:spPr>
          <a:xfrm>
            <a:off x="1370693" y="5794594"/>
            <a:ext cx="9440034" cy="1049867"/>
          </a:xfrm>
        </p:spPr>
        <p:txBody>
          <a:bodyPr/>
          <a:lstStyle/>
          <a:p>
            <a:r>
              <a:rPr lang="en-US" dirty="0"/>
              <a:t>Vivek Pundkar</a:t>
            </a:r>
            <a:endParaRPr lang="en-IN" dirty="0"/>
          </a:p>
        </p:txBody>
      </p:sp>
    </p:spTree>
    <p:extLst>
      <p:ext uri="{BB962C8B-B14F-4D97-AF65-F5344CB8AC3E}">
        <p14:creationId xmlns:p14="http://schemas.microsoft.com/office/powerpoint/2010/main" val="38290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06D56-7842-47EA-9168-A5665A828B1F}"/>
              </a:ext>
            </a:extLst>
          </p:cNvPr>
          <p:cNvSpPr>
            <a:spLocks noGrp="1"/>
          </p:cNvSpPr>
          <p:nvPr>
            <p:ph idx="1"/>
          </p:nvPr>
        </p:nvSpPr>
        <p:spPr>
          <a:xfrm>
            <a:off x="913795" y="2571360"/>
            <a:ext cx="10353762" cy="4058751"/>
          </a:xfrm>
        </p:spPr>
        <p:txBody>
          <a:bodyPr/>
          <a:lstStyle/>
          <a:p>
            <a:r>
              <a:rPr lang="en-US" dirty="0"/>
              <a:t>Example:</a:t>
            </a:r>
            <a:endParaRPr lang="en-IN" dirty="0"/>
          </a:p>
        </p:txBody>
      </p:sp>
      <p:sp>
        <p:nvSpPr>
          <p:cNvPr id="4" name="Subtitle 2">
            <a:extLst>
              <a:ext uri="{FF2B5EF4-FFF2-40B4-BE49-F238E27FC236}">
                <a16:creationId xmlns:a16="http://schemas.microsoft.com/office/drawing/2014/main" id="{0DEA897E-2A7A-4705-AFFA-723791B8970C}"/>
              </a:ext>
            </a:extLst>
          </p:cNvPr>
          <p:cNvSpPr>
            <a:spLocks noGrp="1"/>
          </p:cNvSpPr>
          <p:nvPr>
            <p:ph type="title"/>
          </p:nvPr>
        </p:nvSpPr>
        <p:spPr>
          <a:xfrm>
            <a:off x="913795" y="0"/>
            <a:ext cx="10353675" cy="610461"/>
          </a:xfrm>
        </p:spPr>
        <p:txBody>
          <a:bodyPr>
            <a:noAutofit/>
          </a:bodyPr>
          <a:lstStyle/>
          <a:p>
            <a:r>
              <a:rPr lang="en-US" dirty="0"/>
              <a:t>Problem Statement</a:t>
            </a:r>
            <a:endParaRPr lang="en-IN" sz="2000" dirty="0"/>
          </a:p>
        </p:txBody>
      </p:sp>
      <p:graphicFrame>
        <p:nvGraphicFramePr>
          <p:cNvPr id="5" name="Table 5">
            <a:extLst>
              <a:ext uri="{FF2B5EF4-FFF2-40B4-BE49-F238E27FC236}">
                <a16:creationId xmlns:a16="http://schemas.microsoft.com/office/drawing/2014/main" id="{A1BA4966-4C14-4D9E-8EA7-0EFB01A651EF}"/>
              </a:ext>
            </a:extLst>
          </p:cNvPr>
          <p:cNvGraphicFramePr>
            <a:graphicFrameLocks noGrp="1"/>
          </p:cNvGraphicFramePr>
          <p:nvPr>
            <p:extLst>
              <p:ext uri="{D42A27DB-BD31-4B8C-83A1-F6EECF244321}">
                <p14:modId xmlns:p14="http://schemas.microsoft.com/office/powerpoint/2010/main" val="1861462149"/>
              </p:ext>
            </p:extLst>
          </p:nvPr>
        </p:nvGraphicFramePr>
        <p:xfrm>
          <a:off x="3139468" y="3677962"/>
          <a:ext cx="8128002" cy="1107440"/>
        </p:xfrm>
        <a:graphic>
          <a:graphicData uri="http://schemas.openxmlformats.org/drawingml/2006/table">
            <a:tbl>
              <a:tblPr bandRow="1">
                <a:tableStyleId>{073A0DAA-6AF3-43AB-8588-CEC1D06C72B9}</a:tableStyleId>
              </a:tblPr>
              <a:tblGrid>
                <a:gridCol w="1354667">
                  <a:extLst>
                    <a:ext uri="{9D8B030D-6E8A-4147-A177-3AD203B41FA5}">
                      <a16:colId xmlns:a16="http://schemas.microsoft.com/office/drawing/2014/main" val="497473945"/>
                    </a:ext>
                  </a:extLst>
                </a:gridCol>
                <a:gridCol w="1354667">
                  <a:extLst>
                    <a:ext uri="{9D8B030D-6E8A-4147-A177-3AD203B41FA5}">
                      <a16:colId xmlns:a16="http://schemas.microsoft.com/office/drawing/2014/main" val="3577644728"/>
                    </a:ext>
                  </a:extLst>
                </a:gridCol>
                <a:gridCol w="1354667">
                  <a:extLst>
                    <a:ext uri="{9D8B030D-6E8A-4147-A177-3AD203B41FA5}">
                      <a16:colId xmlns:a16="http://schemas.microsoft.com/office/drawing/2014/main" val="4008600378"/>
                    </a:ext>
                  </a:extLst>
                </a:gridCol>
                <a:gridCol w="1354667">
                  <a:extLst>
                    <a:ext uri="{9D8B030D-6E8A-4147-A177-3AD203B41FA5}">
                      <a16:colId xmlns:a16="http://schemas.microsoft.com/office/drawing/2014/main" val="2941727631"/>
                    </a:ext>
                  </a:extLst>
                </a:gridCol>
                <a:gridCol w="1354667">
                  <a:extLst>
                    <a:ext uri="{9D8B030D-6E8A-4147-A177-3AD203B41FA5}">
                      <a16:colId xmlns:a16="http://schemas.microsoft.com/office/drawing/2014/main" val="2841665925"/>
                    </a:ext>
                  </a:extLst>
                </a:gridCol>
                <a:gridCol w="1354667">
                  <a:extLst>
                    <a:ext uri="{9D8B030D-6E8A-4147-A177-3AD203B41FA5}">
                      <a16:colId xmlns:a16="http://schemas.microsoft.com/office/drawing/2014/main" val="173335627"/>
                    </a:ext>
                  </a:extLst>
                </a:gridCol>
              </a:tblGrid>
              <a:tr h="309161">
                <a:tc>
                  <a:txBody>
                    <a:bodyPr/>
                    <a:lstStyle/>
                    <a:p>
                      <a:pPr algn="ctr"/>
                      <a:r>
                        <a:rPr lang="en-US" dirty="0">
                          <a:solidFill>
                            <a:schemeClr val="tx1"/>
                          </a:solidFill>
                        </a:rPr>
                        <a:t>Job id</a:t>
                      </a:r>
                      <a:endParaRPr lang="en-IN" dirty="0">
                        <a:solidFill>
                          <a:schemeClr val="tx1"/>
                        </a:solidFill>
                      </a:endParaRPr>
                    </a:p>
                  </a:txBody>
                  <a:tcPr>
                    <a:solidFill>
                      <a:schemeClr val="bg1"/>
                    </a:solidFill>
                  </a:tcPr>
                </a:tc>
                <a:tc>
                  <a:txBody>
                    <a:bodyPr/>
                    <a:lstStyle/>
                    <a:p>
                      <a:pPr algn="ctr"/>
                      <a:r>
                        <a:rPr lang="en-US" dirty="0"/>
                        <a:t>A</a:t>
                      </a:r>
                      <a:endParaRPr lang="en-IN" dirty="0"/>
                    </a:p>
                  </a:txBody>
                  <a:tcPr>
                    <a:solidFill>
                      <a:srgbClr val="002060"/>
                    </a:solidFill>
                  </a:tcPr>
                </a:tc>
                <a:tc>
                  <a:txBody>
                    <a:bodyPr/>
                    <a:lstStyle/>
                    <a:p>
                      <a:pPr algn="ctr"/>
                      <a:r>
                        <a:rPr lang="en-US" dirty="0"/>
                        <a:t>B</a:t>
                      </a:r>
                      <a:endParaRPr lang="en-IN" dirty="0"/>
                    </a:p>
                  </a:txBody>
                  <a:tcPr>
                    <a:solidFill>
                      <a:srgbClr val="002060"/>
                    </a:solidFill>
                  </a:tcPr>
                </a:tc>
                <a:tc>
                  <a:txBody>
                    <a:bodyPr/>
                    <a:lstStyle/>
                    <a:p>
                      <a:pPr algn="ctr"/>
                      <a:r>
                        <a:rPr lang="en-US" dirty="0"/>
                        <a:t>C</a:t>
                      </a:r>
                      <a:endParaRPr lang="en-IN" dirty="0"/>
                    </a:p>
                  </a:txBody>
                  <a:tcPr>
                    <a:solidFill>
                      <a:srgbClr val="002060"/>
                    </a:solidFill>
                  </a:tcPr>
                </a:tc>
                <a:tc>
                  <a:txBody>
                    <a:bodyPr/>
                    <a:lstStyle/>
                    <a:p>
                      <a:pPr algn="ctr"/>
                      <a:r>
                        <a:rPr lang="en-US" dirty="0"/>
                        <a:t>D</a:t>
                      </a:r>
                      <a:endParaRPr lang="en-IN" dirty="0"/>
                    </a:p>
                  </a:txBody>
                  <a:tcPr>
                    <a:solidFill>
                      <a:srgbClr val="002060"/>
                    </a:solidFill>
                  </a:tcPr>
                </a:tc>
                <a:tc>
                  <a:txBody>
                    <a:bodyPr/>
                    <a:lstStyle/>
                    <a:p>
                      <a:pPr algn="ctr"/>
                      <a:r>
                        <a:rPr lang="en-US" dirty="0"/>
                        <a:t>E</a:t>
                      </a:r>
                      <a:endParaRPr lang="en-IN" dirty="0"/>
                    </a:p>
                  </a:txBody>
                  <a:tcPr>
                    <a:solidFill>
                      <a:srgbClr val="002060"/>
                    </a:solidFill>
                  </a:tcPr>
                </a:tc>
                <a:extLst>
                  <a:ext uri="{0D108BD9-81ED-4DB2-BD59-A6C34878D82A}">
                    <a16:rowId xmlns:a16="http://schemas.microsoft.com/office/drawing/2014/main" val="976946914"/>
                  </a:ext>
                </a:extLst>
              </a:tr>
              <a:tr h="370840">
                <a:tc>
                  <a:txBody>
                    <a:bodyPr/>
                    <a:lstStyle/>
                    <a:p>
                      <a:pPr algn="ctr"/>
                      <a:r>
                        <a:rPr lang="en-US" dirty="0">
                          <a:solidFill>
                            <a:schemeClr val="tx1"/>
                          </a:solidFill>
                        </a:rPr>
                        <a:t>Deadline</a:t>
                      </a:r>
                      <a:endParaRPr lang="en-IN" dirty="0">
                        <a:solidFill>
                          <a:schemeClr val="tx1"/>
                        </a:solidFill>
                      </a:endParaRPr>
                    </a:p>
                  </a:txBody>
                  <a:tcPr>
                    <a:solidFill>
                      <a:schemeClr val="bg1"/>
                    </a:solidFill>
                  </a:tcPr>
                </a:tc>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317686693"/>
                  </a:ext>
                </a:extLst>
              </a:tr>
              <a:tr h="370840">
                <a:tc>
                  <a:txBody>
                    <a:bodyPr/>
                    <a:lstStyle/>
                    <a:p>
                      <a:pPr algn="ctr"/>
                      <a:r>
                        <a:rPr lang="en-US" dirty="0">
                          <a:solidFill>
                            <a:schemeClr val="tx1"/>
                          </a:solidFill>
                        </a:rPr>
                        <a:t>Profit</a:t>
                      </a:r>
                      <a:endParaRPr lang="en-IN" dirty="0">
                        <a:solidFill>
                          <a:schemeClr val="tx1"/>
                        </a:solidFill>
                      </a:endParaRPr>
                    </a:p>
                  </a:txBody>
                  <a:tcPr>
                    <a:solidFill>
                      <a:schemeClr val="bg1"/>
                    </a:solidFill>
                  </a:tcPr>
                </a:tc>
                <a:tc>
                  <a:txBody>
                    <a:bodyPr/>
                    <a:lstStyle/>
                    <a:p>
                      <a:pPr algn="ctr"/>
                      <a:r>
                        <a:rPr lang="en-US" dirty="0"/>
                        <a:t>100</a:t>
                      </a:r>
                      <a:endParaRPr lang="en-IN" dirty="0"/>
                    </a:p>
                  </a:txBody>
                  <a:tcPr/>
                </a:tc>
                <a:tc>
                  <a:txBody>
                    <a:bodyPr/>
                    <a:lstStyle/>
                    <a:p>
                      <a:pPr algn="ctr"/>
                      <a:r>
                        <a:rPr lang="en-US" dirty="0"/>
                        <a:t>19</a:t>
                      </a:r>
                      <a:endParaRPr lang="en-IN" dirty="0"/>
                    </a:p>
                  </a:txBody>
                  <a:tcPr/>
                </a:tc>
                <a:tc>
                  <a:txBody>
                    <a:bodyPr/>
                    <a:lstStyle/>
                    <a:p>
                      <a:pPr algn="ctr"/>
                      <a:r>
                        <a:rPr lang="en-US" dirty="0"/>
                        <a:t>27</a:t>
                      </a:r>
                      <a:endParaRPr lang="en-IN" dirty="0"/>
                    </a:p>
                  </a:txBody>
                  <a:tcPr/>
                </a:tc>
                <a:tc>
                  <a:txBody>
                    <a:bodyPr/>
                    <a:lstStyle/>
                    <a:p>
                      <a:pPr algn="ctr"/>
                      <a:r>
                        <a:rPr lang="en-US" dirty="0"/>
                        <a:t>25</a:t>
                      </a:r>
                      <a:endParaRPr lang="en-IN" dirty="0"/>
                    </a:p>
                  </a:txBody>
                  <a:tcPr/>
                </a:tc>
                <a:tc>
                  <a:txBody>
                    <a:bodyPr/>
                    <a:lstStyle/>
                    <a:p>
                      <a:pPr algn="ctr"/>
                      <a:r>
                        <a:rPr lang="en-US" dirty="0"/>
                        <a:t>15</a:t>
                      </a:r>
                      <a:endParaRPr lang="en-IN" dirty="0"/>
                    </a:p>
                  </a:txBody>
                  <a:tcPr/>
                </a:tc>
                <a:extLst>
                  <a:ext uri="{0D108BD9-81ED-4DB2-BD59-A6C34878D82A}">
                    <a16:rowId xmlns:a16="http://schemas.microsoft.com/office/drawing/2014/main" val="2593254981"/>
                  </a:ext>
                </a:extLst>
              </a:tr>
            </a:tbl>
          </a:graphicData>
        </a:graphic>
      </p:graphicFrame>
      <p:sp>
        <p:nvSpPr>
          <p:cNvPr id="6" name="TextBox 5">
            <a:extLst>
              <a:ext uri="{FF2B5EF4-FFF2-40B4-BE49-F238E27FC236}">
                <a16:creationId xmlns:a16="http://schemas.microsoft.com/office/drawing/2014/main" id="{48234207-F9B8-493C-9BDD-EE59E77FBF3A}"/>
              </a:ext>
            </a:extLst>
          </p:cNvPr>
          <p:cNvSpPr txBox="1"/>
          <p:nvPr/>
        </p:nvSpPr>
        <p:spPr>
          <a:xfrm>
            <a:off x="4529138" y="5153758"/>
            <a:ext cx="6029325" cy="369332"/>
          </a:xfrm>
          <a:prstGeom prst="rect">
            <a:avLst/>
          </a:prstGeom>
          <a:noFill/>
        </p:spPr>
        <p:txBody>
          <a:bodyPr wrap="square" rtlCol="0">
            <a:spAutoFit/>
          </a:bodyPr>
          <a:lstStyle/>
          <a:p>
            <a:r>
              <a:rPr lang="en-US" dirty="0"/>
              <a:t>C </a:t>
            </a:r>
            <a:r>
              <a:rPr lang="en-US" dirty="0">
                <a:solidFill>
                  <a:srgbClr val="00B050"/>
                </a:solidFill>
                <a:sym typeface="Wingdings" panose="05000000000000000000" pitchFamily="2" charset="2"/>
              </a:rPr>
              <a:t></a:t>
            </a:r>
            <a:r>
              <a:rPr lang="en-US" dirty="0">
                <a:sym typeface="Wingdings" panose="05000000000000000000" pitchFamily="2" charset="2"/>
              </a:rPr>
              <a:t> A </a:t>
            </a:r>
            <a:r>
              <a:rPr lang="en-US" dirty="0">
                <a:solidFill>
                  <a:srgbClr val="00B050"/>
                </a:solidFill>
                <a:sym typeface="Wingdings" panose="05000000000000000000" pitchFamily="2" charset="2"/>
              </a:rPr>
              <a:t></a:t>
            </a:r>
            <a:r>
              <a:rPr lang="en-US" dirty="0">
                <a:sym typeface="Wingdings" panose="05000000000000000000" pitchFamily="2" charset="2"/>
              </a:rPr>
              <a:t> E</a:t>
            </a:r>
            <a:endParaRPr lang="en-IN" dirty="0"/>
          </a:p>
        </p:txBody>
      </p:sp>
      <p:sp>
        <p:nvSpPr>
          <p:cNvPr id="7" name="TextBox 6">
            <a:extLst>
              <a:ext uri="{FF2B5EF4-FFF2-40B4-BE49-F238E27FC236}">
                <a16:creationId xmlns:a16="http://schemas.microsoft.com/office/drawing/2014/main" id="{5ED2F21C-3A44-470C-BD5E-B66912733039}"/>
              </a:ext>
            </a:extLst>
          </p:cNvPr>
          <p:cNvSpPr txBox="1"/>
          <p:nvPr/>
        </p:nvSpPr>
        <p:spPr>
          <a:xfrm>
            <a:off x="1739516" y="1233088"/>
            <a:ext cx="8702231" cy="1200329"/>
          </a:xfrm>
          <a:prstGeom prst="rect">
            <a:avLst/>
          </a:prstGeom>
          <a:noFill/>
        </p:spPr>
        <p:txBody>
          <a:bodyPr wrap="square" rtlCol="0">
            <a:spAutoFit/>
          </a:bodyPr>
          <a:lstStyle/>
          <a:p>
            <a:pPr algn="ctr"/>
            <a:r>
              <a:rPr lang="en-US" sz="1800" dirty="0"/>
              <a:t>Given an array of jobs where every job has a deadline and associated profit if the job is finished before the deadline. It is also given that every job takes single unit of time, so the minimum possible deadline for any job is 1. How to maximize total profit if only one job can be scheduled at a time</a:t>
            </a:r>
            <a:endParaRPr lang="en-IN" dirty="0"/>
          </a:p>
        </p:txBody>
      </p:sp>
    </p:spTree>
    <p:extLst>
      <p:ext uri="{BB962C8B-B14F-4D97-AF65-F5344CB8AC3E}">
        <p14:creationId xmlns:p14="http://schemas.microsoft.com/office/powerpoint/2010/main" val="280422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6BEBFD-C3BD-4C90-AE0D-F49FEE61A128}"/>
              </a:ext>
            </a:extLst>
          </p:cNvPr>
          <p:cNvSpPr txBox="1">
            <a:spLocks/>
          </p:cNvSpPr>
          <p:nvPr/>
        </p:nvSpPr>
        <p:spPr>
          <a:xfrm>
            <a:off x="913795" y="609600"/>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Approach</a:t>
            </a:r>
            <a:endParaRPr lang="en-IN" dirty="0"/>
          </a:p>
        </p:txBody>
      </p:sp>
      <p:sp>
        <p:nvSpPr>
          <p:cNvPr id="5" name="Content Placeholder 2">
            <a:extLst>
              <a:ext uri="{FF2B5EF4-FFF2-40B4-BE49-F238E27FC236}">
                <a16:creationId xmlns:a16="http://schemas.microsoft.com/office/drawing/2014/main" id="{FFAC9A40-C628-4D42-BC05-1ECFEE3BB136}"/>
              </a:ext>
            </a:extLst>
          </p:cNvPr>
          <p:cNvSpPr txBox="1">
            <a:spLocks/>
          </p:cNvSpPr>
          <p:nvPr/>
        </p:nvSpPr>
        <p:spPr>
          <a:xfrm>
            <a:off x="913795" y="1732449"/>
            <a:ext cx="10353762" cy="4058751"/>
          </a:xfrm>
          <a:prstGeom prst="rect">
            <a:avLst/>
          </a:prstGeom>
        </p:spPr>
        <p:txBody>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Greedy Approach</a:t>
            </a:r>
          </a:p>
          <a:p>
            <a:pPr lvl="1"/>
            <a:r>
              <a:rPr lang="en-US" dirty="0"/>
              <a:t>Sort all jobs in decreasing order of profit</a:t>
            </a:r>
          </a:p>
          <a:p>
            <a:pPr lvl="1"/>
            <a:r>
              <a:rPr lang="en-US" dirty="0"/>
              <a:t>Initialize the result sequence as first job in sorted jobs</a:t>
            </a:r>
          </a:p>
          <a:p>
            <a:pPr lvl="1"/>
            <a:r>
              <a:rPr lang="en-US" dirty="0"/>
              <a:t>Do the following for remaining n-1 jobs</a:t>
            </a:r>
          </a:p>
          <a:p>
            <a:pPr lvl="2"/>
            <a:r>
              <a:rPr lang="en-US" dirty="0"/>
              <a:t>If the current job can fit in the current result sequence without missing the deadline, add current job to the result, else ignore the current job.</a:t>
            </a:r>
            <a:endParaRPr lang="en-IN" dirty="0"/>
          </a:p>
        </p:txBody>
      </p:sp>
    </p:spTree>
    <p:extLst>
      <p:ext uri="{BB962C8B-B14F-4D97-AF65-F5344CB8AC3E}">
        <p14:creationId xmlns:p14="http://schemas.microsoft.com/office/powerpoint/2010/main" val="2224925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384</TotalTime>
  <Words>512</Words>
  <Application>Microsoft Office PowerPoint</Application>
  <PresentationFormat>Widescreen</PresentationFormat>
  <Paragraphs>158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Calisto MT</vt:lpstr>
      <vt:lpstr>Wingdings 2</vt:lpstr>
      <vt:lpstr>Slate</vt:lpstr>
      <vt:lpstr>Knapsack Problem</vt:lpstr>
      <vt:lpstr>Problem Statement</vt:lpstr>
      <vt:lpstr>Example</vt:lpstr>
      <vt:lpstr>Approach</vt:lpstr>
      <vt:lpstr>Solution</vt:lpstr>
      <vt:lpstr>PowerPoint Presentation</vt:lpstr>
      <vt:lpstr>Job Sequencing Problem</vt:lpstr>
      <vt:lpstr>Problem Statement</vt:lpstr>
      <vt:lpstr>PowerPoint Presentation</vt:lpstr>
      <vt:lpstr>Solution</vt:lpstr>
      <vt:lpstr>result</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Knapsack Problem</dc:title>
  <dc:creator>Lord Barbosa</dc:creator>
  <cp:lastModifiedBy> </cp:lastModifiedBy>
  <cp:revision>1</cp:revision>
  <dcterms:created xsi:type="dcterms:W3CDTF">2021-10-17T04:35:21Z</dcterms:created>
  <dcterms:modified xsi:type="dcterms:W3CDTF">2021-10-17T10:59:31Z</dcterms:modified>
</cp:coreProperties>
</file>