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63"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10/27/2021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10/27/2021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10/27/2021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oogleCloudPlatform/datastore-ndb-python" TargetMode="External"/><Relationship Id="rId2" Type="http://schemas.openxmlformats.org/officeDocument/2006/relationships/hyperlink" Target="https://github.com/objectify/objectif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BA31-6CC6-4A18-9FB3-B4B1FF137B79}"/>
              </a:ext>
            </a:extLst>
          </p:cNvPr>
          <p:cNvSpPr>
            <a:spLocks noGrp="1"/>
          </p:cNvSpPr>
          <p:nvPr>
            <p:ph type="ctrTitle"/>
          </p:nvPr>
        </p:nvSpPr>
        <p:spPr/>
        <p:txBody>
          <a:bodyPr/>
          <a:lstStyle/>
          <a:p>
            <a:r>
              <a:rPr lang="en-IN" dirty="0">
                <a:latin typeface="Bell MT" panose="02020503060305020303" pitchFamily="18" charset="0"/>
              </a:rPr>
              <a:t>Datastore</a:t>
            </a:r>
          </a:p>
        </p:txBody>
      </p:sp>
    </p:spTree>
    <p:extLst>
      <p:ext uri="{BB962C8B-B14F-4D97-AF65-F5344CB8AC3E}">
        <p14:creationId xmlns:p14="http://schemas.microsoft.com/office/powerpoint/2010/main" val="256736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C35E-3C3C-40E0-B327-E56293EDE6A5}"/>
              </a:ext>
            </a:extLst>
          </p:cNvPr>
          <p:cNvSpPr>
            <a:spLocks noGrp="1"/>
          </p:cNvSpPr>
          <p:nvPr>
            <p:ph type="title"/>
          </p:nvPr>
        </p:nvSpPr>
        <p:spPr>
          <a:xfrm>
            <a:off x="0" y="74967"/>
            <a:ext cx="12192000" cy="1002911"/>
          </a:xfrm>
          <a:solidFill>
            <a:srgbClr val="CCFFFF"/>
          </a:solidFill>
          <a:ln>
            <a:solidFill>
              <a:schemeClr val="accent4">
                <a:lumMod val="50000"/>
              </a:schemeClr>
            </a:solidFill>
          </a:ln>
        </p:spPr>
        <p:txBody>
          <a:bodyPr/>
          <a:lstStyle/>
          <a:p>
            <a:r>
              <a:rPr lang="en-IN" dirty="0">
                <a:solidFill>
                  <a:schemeClr val="accent3">
                    <a:lumMod val="50000"/>
                  </a:schemeClr>
                </a:solidFill>
              </a:rPr>
              <a:t>What is Google Cloud Datastore?</a:t>
            </a:r>
          </a:p>
        </p:txBody>
      </p:sp>
      <p:pic>
        <p:nvPicPr>
          <p:cNvPr id="6" name="Picture 4" descr="Google Datastore | Jovo Marketplace">
            <a:extLst>
              <a:ext uri="{FF2B5EF4-FFF2-40B4-BE49-F238E27FC236}">
                <a16:creationId xmlns:a16="http://schemas.microsoft.com/office/drawing/2014/main" id="{005FED90-98F7-4BE8-8D81-040F65D79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9264">
            <a:off x="10259110" y="1073139"/>
            <a:ext cx="1944764" cy="17943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2534E5-DC29-472A-8B4E-5D6015CF54B8}"/>
              </a:ext>
            </a:extLst>
          </p:cNvPr>
          <p:cNvSpPr txBox="1"/>
          <p:nvPr/>
        </p:nvSpPr>
        <p:spPr>
          <a:xfrm>
            <a:off x="1349718" y="1799136"/>
            <a:ext cx="8770605" cy="4401205"/>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a:solidFill>
                  <a:schemeClr val="accent3">
                    <a:lumMod val="50000"/>
                  </a:schemeClr>
                </a:solidFill>
              </a:rPr>
              <a:t>Google Cloud Datastore (Cloud Datastore) is a highly scalable, fully managed NoSQL database service offered by Google on the Google Cloud Platform.</a:t>
            </a:r>
          </a:p>
          <a:p>
            <a:pPr marL="285750" indent="-285750" algn="just">
              <a:buFont typeface="Wingdings" panose="05000000000000000000" pitchFamily="2" charset="2"/>
              <a:buChar char="v"/>
            </a:pPr>
            <a:endParaRPr lang="en-US" sz="2000" dirty="0">
              <a:solidFill>
                <a:schemeClr val="accent3">
                  <a:lumMod val="50000"/>
                </a:schemeClr>
              </a:solidFill>
            </a:endParaRPr>
          </a:p>
          <a:p>
            <a:pPr marL="285750" indent="-285750" algn="just">
              <a:buFont typeface="Wingdings" panose="05000000000000000000" pitchFamily="2" charset="2"/>
              <a:buChar char="v"/>
            </a:pPr>
            <a:r>
              <a:rPr lang="en-US" sz="2000" dirty="0">
                <a:solidFill>
                  <a:schemeClr val="accent3">
                    <a:lumMod val="50000"/>
                  </a:schemeClr>
                </a:solidFill>
              </a:rPr>
              <a:t>Cloud storage is something that allows you to save data and files in an off-site location that you access either through the public internet or a dedicated private network connection.</a:t>
            </a:r>
          </a:p>
          <a:p>
            <a:pPr algn="just"/>
            <a:endParaRPr lang="en-US" sz="2000" dirty="0">
              <a:solidFill>
                <a:schemeClr val="accent3">
                  <a:lumMod val="50000"/>
                </a:schemeClr>
              </a:solidFill>
            </a:endParaRPr>
          </a:p>
          <a:p>
            <a:pPr marL="285750" indent="-285750" algn="just">
              <a:buFont typeface="Wingdings" panose="05000000000000000000" pitchFamily="2" charset="2"/>
              <a:buChar char="v"/>
            </a:pPr>
            <a:r>
              <a:rPr lang="en-US" sz="2000" dirty="0">
                <a:solidFill>
                  <a:schemeClr val="accent3">
                    <a:lumMod val="50000"/>
                  </a:schemeClr>
                </a:solidFill>
              </a:rPr>
              <a:t>This is very cost-effective for businesses since physical files can replaced with cloud storage records.</a:t>
            </a:r>
          </a:p>
          <a:p>
            <a:pPr marL="285750" indent="-285750" algn="just">
              <a:buFont typeface="Wingdings" panose="05000000000000000000" pitchFamily="2" charset="2"/>
              <a:buChar char="v"/>
            </a:pPr>
            <a:endParaRPr lang="en-US" sz="2000" dirty="0">
              <a:solidFill>
                <a:schemeClr val="accent3">
                  <a:lumMod val="50000"/>
                </a:schemeClr>
              </a:solidFill>
            </a:endParaRPr>
          </a:p>
          <a:p>
            <a:pPr marL="285750" indent="-285750" algn="just">
              <a:buFont typeface="Wingdings" panose="05000000000000000000" pitchFamily="2" charset="2"/>
              <a:buChar char="v"/>
            </a:pPr>
            <a:r>
              <a:rPr lang="en-US" sz="2000" dirty="0">
                <a:solidFill>
                  <a:schemeClr val="accent3">
                    <a:lumMod val="50000"/>
                  </a:schemeClr>
                </a:solidFill>
              </a:rPr>
              <a:t>Cloud Datastore is built upon Google's Bigtable and Megastore technology. Google Cloud Datastore allows the user to create databases either in Native or Datastore Mode. Native Mode is designed for mobile and web apps, while Datastore Mode is designed for new server projects.</a:t>
            </a:r>
          </a:p>
        </p:txBody>
      </p:sp>
    </p:spTree>
    <p:extLst>
      <p:ext uri="{BB962C8B-B14F-4D97-AF65-F5344CB8AC3E}">
        <p14:creationId xmlns:p14="http://schemas.microsoft.com/office/powerpoint/2010/main" val="410157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E715B-8AD4-4E51-B98E-A97A73B095EF}"/>
              </a:ext>
            </a:extLst>
          </p:cNvPr>
          <p:cNvSpPr>
            <a:spLocks noGrp="1"/>
          </p:cNvSpPr>
          <p:nvPr>
            <p:ph idx="1"/>
          </p:nvPr>
        </p:nvSpPr>
        <p:spPr>
          <a:xfrm>
            <a:off x="394014" y="4432498"/>
            <a:ext cx="8243959" cy="2243855"/>
          </a:xfrm>
        </p:spPr>
        <p:txBody>
          <a:bodyPr>
            <a:noAutofit/>
          </a:bodyPr>
          <a:lstStyle/>
          <a:p>
            <a:pPr algn="ctr">
              <a:buClr>
                <a:schemeClr val="accent3">
                  <a:lumMod val="50000"/>
                </a:schemeClr>
              </a:buClr>
              <a:buFont typeface="Wingdings" panose="05000000000000000000" pitchFamily="2" charset="2"/>
              <a:buChar char="ü"/>
            </a:pPr>
            <a:r>
              <a:rPr lang="en-US" sz="1600" b="1" i="0" dirty="0">
                <a:solidFill>
                  <a:schemeClr val="accent3">
                    <a:lumMod val="50000"/>
                  </a:schemeClr>
                </a:solidFill>
                <a:effectLst/>
              </a:rPr>
              <a:t>Easy-to-use query language</a:t>
            </a:r>
          </a:p>
          <a:p>
            <a:pPr marL="0" indent="0" algn="l">
              <a:buNone/>
            </a:pPr>
            <a:r>
              <a:rPr lang="en-US" sz="1600" b="0" i="0" dirty="0">
                <a:solidFill>
                  <a:schemeClr val="accent3">
                    <a:lumMod val="50000"/>
                  </a:schemeClr>
                </a:solidFill>
                <a:effectLst/>
              </a:rPr>
              <a:t>Datastore is a schemeless database, which allows you to worry less about making changes to your underlying data structure as your application evolves. Datastore provides a powerful query engine that allows you to search for data across multiple properties and sort as needed.</a:t>
            </a:r>
          </a:p>
          <a:p>
            <a:pPr marL="228600" lvl="1" indent="0">
              <a:buNone/>
            </a:pPr>
            <a:endParaRPr lang="en-US" dirty="0">
              <a:solidFill>
                <a:schemeClr val="accent3">
                  <a:lumMod val="50000"/>
                </a:schemeClr>
              </a:solidFill>
            </a:endParaRPr>
          </a:p>
          <a:p>
            <a:pPr marL="228600" lvl="1" indent="0">
              <a:buNone/>
            </a:pPr>
            <a:r>
              <a:rPr lang="en-US" b="0" dirty="0">
                <a:solidFill>
                  <a:schemeClr val="accent3">
                    <a:lumMod val="50000"/>
                  </a:schemeClr>
                </a:solidFill>
                <a:effectLst/>
              </a:rPr>
              <a:t>// List Google companies with fewer than 400 employees.</a:t>
            </a:r>
          </a:p>
          <a:p>
            <a:pPr marL="228600" lvl="1" indent="0">
              <a:buNone/>
            </a:pPr>
            <a:r>
              <a:rPr lang="en-US" b="0" dirty="0">
                <a:solidFill>
                  <a:schemeClr val="accent3">
                    <a:lumMod val="50000"/>
                  </a:schemeClr>
                </a:solidFill>
                <a:effectLst/>
              </a:rPr>
              <a:t>var companies = query.filter('name =', 'Google').filter('size &lt;', 400);</a:t>
            </a:r>
          </a:p>
          <a:p>
            <a:pPr algn="l"/>
            <a:endParaRPr lang="en-US" sz="1600" b="0" i="0" dirty="0">
              <a:solidFill>
                <a:schemeClr val="accent3">
                  <a:lumMod val="50000"/>
                </a:schemeClr>
              </a:solidFill>
              <a:effectLst/>
            </a:endParaRPr>
          </a:p>
          <a:p>
            <a:pPr algn="l"/>
            <a:endParaRPr lang="en-US" sz="1600" b="0" i="0" dirty="0">
              <a:solidFill>
                <a:schemeClr val="accent3">
                  <a:lumMod val="50000"/>
                </a:schemeClr>
              </a:solidFill>
              <a:effectLst/>
            </a:endParaRPr>
          </a:p>
          <a:p>
            <a:endParaRPr lang="en-IN" sz="1600" dirty="0">
              <a:solidFill>
                <a:schemeClr val="accent3">
                  <a:lumMod val="50000"/>
                </a:schemeClr>
              </a:solidFill>
            </a:endParaRPr>
          </a:p>
        </p:txBody>
      </p:sp>
      <p:sp>
        <p:nvSpPr>
          <p:cNvPr id="7" name="Rectangle 9">
            <a:extLst>
              <a:ext uri="{FF2B5EF4-FFF2-40B4-BE49-F238E27FC236}">
                <a16:creationId xmlns:a16="http://schemas.microsoft.com/office/drawing/2014/main" id="{D1FA7AD0-AA4D-4A59-A739-CB1EE1039ACB}"/>
              </a:ext>
            </a:extLst>
          </p:cNvPr>
          <p:cNvSpPr>
            <a:spLocks noChangeArrowheads="1"/>
          </p:cNvSpPr>
          <p:nvPr/>
        </p:nvSpPr>
        <p:spPr bwMode="auto">
          <a:xfrm>
            <a:off x="5662830" y="-33009"/>
            <a:ext cx="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700" b="0" i="0" u="none" strike="noStrike" cap="none" normalizeH="0" baseline="0" dirty="0">
                <a:ln>
                  <a:noFill/>
                </a:ln>
                <a:solidFill>
                  <a:schemeClr val="accent3">
                    <a:lumMod val="50000"/>
                  </a:schemeClr>
                </a:solidFill>
                <a:effectLst/>
                <a:latin typeface="+mn-lt"/>
              </a:rPr>
            </a:br>
            <a:endParaRPr kumimoji="0" lang="en-US" altLang="en-US" sz="1700" b="0" i="0" u="none" strike="noStrike" cap="none" normalizeH="0" baseline="0" dirty="0">
              <a:ln>
                <a:noFill/>
              </a:ln>
              <a:solidFill>
                <a:schemeClr val="accent3">
                  <a:lumMod val="50000"/>
                </a:schemeClr>
              </a:solidFill>
              <a:effectLst/>
              <a:latin typeface="+mn-lt"/>
            </a:endParaRPr>
          </a:p>
        </p:txBody>
      </p:sp>
      <p:pic>
        <p:nvPicPr>
          <p:cNvPr id="3083" name="Picture 11" descr="Fast and highly Scalable logo">
            <a:extLst>
              <a:ext uri="{FF2B5EF4-FFF2-40B4-BE49-F238E27FC236}">
                <a16:creationId xmlns:a16="http://schemas.microsoft.com/office/drawing/2014/main" id="{E9E5DD5C-EE64-469E-A9DC-8AE47164F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183" y="650407"/>
            <a:ext cx="2701782" cy="13910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085" name="Picture 13" descr="Easy-to-use query language logo">
            <a:extLst>
              <a:ext uri="{FF2B5EF4-FFF2-40B4-BE49-F238E27FC236}">
                <a16:creationId xmlns:a16="http://schemas.microsoft.com/office/drawing/2014/main" id="{CE7277EE-02AA-4060-8F74-257F4A94F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826" y="4695548"/>
            <a:ext cx="2857500" cy="1743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87" name="Picture 15" descr="Simple and integrated logo">
            <a:extLst>
              <a:ext uri="{FF2B5EF4-FFF2-40B4-BE49-F238E27FC236}">
                <a16:creationId xmlns:a16="http://schemas.microsoft.com/office/drawing/2014/main" id="{80697ABE-D4B2-4743-96E6-E465AFA70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156" y="2672865"/>
            <a:ext cx="2857500" cy="12096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1B3448-C5E6-48D1-9EC6-6EC051BB750B}"/>
              </a:ext>
            </a:extLst>
          </p:cNvPr>
          <p:cNvSpPr txBox="1"/>
          <p:nvPr/>
        </p:nvSpPr>
        <p:spPr>
          <a:xfrm>
            <a:off x="394014" y="650182"/>
            <a:ext cx="7355995" cy="1754326"/>
          </a:xfrm>
          <a:prstGeom prst="rect">
            <a:avLst/>
          </a:prstGeom>
          <a:noFill/>
        </p:spPr>
        <p:txBody>
          <a:bodyPr wrap="square" rtlCol="0">
            <a:spAutoFit/>
          </a:bodyPr>
          <a:lstStyle/>
          <a:p>
            <a:pPr marL="285750" indent="-285750" algn="ctr">
              <a:buFont typeface="Wingdings" panose="05000000000000000000" pitchFamily="2" charset="2"/>
              <a:buChar char="ü"/>
            </a:pPr>
            <a:r>
              <a:rPr lang="en-US" b="1" dirty="0">
                <a:solidFill>
                  <a:schemeClr val="accent3">
                    <a:lumMod val="50000"/>
                  </a:schemeClr>
                </a:solidFill>
              </a:rPr>
              <a:t>Simple and integrated</a:t>
            </a:r>
          </a:p>
          <a:p>
            <a:endParaRPr lang="en-US" b="1" dirty="0">
              <a:solidFill>
                <a:schemeClr val="accent3">
                  <a:lumMod val="50000"/>
                </a:schemeClr>
              </a:solidFill>
            </a:endParaRPr>
          </a:p>
          <a:p>
            <a:r>
              <a:rPr lang="en-US" dirty="0">
                <a:solidFill>
                  <a:schemeClr val="accent3">
                    <a:lumMod val="50000"/>
                  </a:schemeClr>
                </a:solidFill>
              </a:rPr>
              <a:t>With Datastore's RESTful interface, data can easily be accessed by any deployment target. You can build solutions that span across App Engine and Compute Engine and rely on Datastore as the integration point.</a:t>
            </a:r>
          </a:p>
          <a:p>
            <a:endParaRPr lang="en-IN" dirty="0">
              <a:solidFill>
                <a:schemeClr val="accent3">
                  <a:lumMod val="50000"/>
                </a:schemeClr>
              </a:solidFill>
            </a:endParaRPr>
          </a:p>
        </p:txBody>
      </p:sp>
      <p:sp>
        <p:nvSpPr>
          <p:cNvPr id="9" name="TextBox 8">
            <a:extLst>
              <a:ext uri="{FF2B5EF4-FFF2-40B4-BE49-F238E27FC236}">
                <a16:creationId xmlns:a16="http://schemas.microsoft.com/office/drawing/2014/main" id="{2C90F764-E204-402A-8C64-54494B16FBDD}"/>
              </a:ext>
            </a:extLst>
          </p:cNvPr>
          <p:cNvSpPr txBox="1"/>
          <p:nvPr/>
        </p:nvSpPr>
        <p:spPr>
          <a:xfrm>
            <a:off x="3941687" y="2446119"/>
            <a:ext cx="7164278" cy="2031325"/>
          </a:xfrm>
          <a:prstGeom prst="rect">
            <a:avLst/>
          </a:prstGeom>
          <a:noFill/>
        </p:spPr>
        <p:txBody>
          <a:bodyPr wrap="square" rtlCol="0">
            <a:spAutoFit/>
          </a:bodyPr>
          <a:lstStyle/>
          <a:p>
            <a:pPr marL="285750" indent="-285750" algn="ctr">
              <a:buFont typeface="Wingdings" panose="05000000000000000000" pitchFamily="2" charset="2"/>
              <a:buChar char="ü"/>
            </a:pPr>
            <a:r>
              <a:rPr lang="en-US" b="1" i="0" dirty="0">
                <a:solidFill>
                  <a:schemeClr val="accent3">
                    <a:lumMod val="50000"/>
                  </a:schemeClr>
                </a:solidFill>
                <a:effectLst/>
              </a:rPr>
              <a:t>Fast and highly scalable</a:t>
            </a:r>
          </a:p>
          <a:p>
            <a:pPr algn="l"/>
            <a:endParaRPr lang="en-US" b="1" i="0" dirty="0">
              <a:solidFill>
                <a:schemeClr val="accent3">
                  <a:lumMod val="50000"/>
                </a:schemeClr>
              </a:solidFill>
              <a:effectLst/>
            </a:endParaRPr>
          </a:p>
          <a:p>
            <a:pPr algn="l"/>
            <a:r>
              <a:rPr lang="en-US" b="0" i="0" dirty="0">
                <a:solidFill>
                  <a:schemeClr val="accent3">
                    <a:lumMod val="50000"/>
                  </a:schemeClr>
                </a:solidFill>
                <a:effectLst/>
              </a:rPr>
              <a:t>Focus on building your applications without worrying about provisioning and load anticipation. Datastore scales seamlessly and automatically with your data, allowing applications to maintain high performance as they receive more traffic.</a:t>
            </a:r>
          </a:p>
          <a:p>
            <a:endParaRPr lang="en-IN" dirty="0">
              <a:solidFill>
                <a:schemeClr val="accent3">
                  <a:lumMod val="50000"/>
                </a:schemeClr>
              </a:solidFill>
            </a:endParaRPr>
          </a:p>
        </p:txBody>
      </p:sp>
    </p:spTree>
    <p:extLst>
      <p:ext uri="{BB962C8B-B14F-4D97-AF65-F5344CB8AC3E}">
        <p14:creationId xmlns:p14="http://schemas.microsoft.com/office/powerpoint/2010/main" val="63333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3"/>
                                        </p:tgtEl>
                                        <p:attrNameLst>
                                          <p:attrName>style.visibility</p:attrName>
                                        </p:attrNameLst>
                                      </p:cBhvr>
                                      <p:to>
                                        <p:strVal val="visible"/>
                                      </p:to>
                                    </p:set>
                                    <p:animEffect transition="in" filter="fade">
                                      <p:cBhvr>
                                        <p:cTn id="7" dur="500"/>
                                        <p:tgtEl>
                                          <p:spTgt spid="30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087"/>
                                        </p:tgtEl>
                                        <p:attrNameLst>
                                          <p:attrName>style.visibility</p:attrName>
                                        </p:attrNameLst>
                                      </p:cBhvr>
                                      <p:to>
                                        <p:strVal val="visible"/>
                                      </p:to>
                                    </p:set>
                                    <p:animEffect transition="in" filter="fade">
                                      <p:cBhvr>
                                        <p:cTn id="18" dur="500"/>
                                        <p:tgtEl>
                                          <p:spTgt spid="308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85"/>
                                        </p:tgtEl>
                                        <p:attrNameLst>
                                          <p:attrName>style.visibility</p:attrName>
                                        </p:attrNameLst>
                                      </p:cBhvr>
                                      <p:to>
                                        <p:strVal val="visible"/>
                                      </p:to>
                                    </p:set>
                                    <p:animEffect transition="in" filter="fade">
                                      <p:cBhvr>
                                        <p:cTn id="23" dur="500"/>
                                        <p:tgtEl>
                                          <p:spTgt spid="308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500"/>
                                        <p:tgtEl>
                                          <p:spTgt spid="3">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FAC0-9DAB-45BD-8B06-B63BD547D183}"/>
              </a:ext>
            </a:extLst>
          </p:cNvPr>
          <p:cNvSpPr>
            <a:spLocks noGrp="1"/>
          </p:cNvSpPr>
          <p:nvPr>
            <p:ph type="title"/>
          </p:nvPr>
        </p:nvSpPr>
        <p:spPr>
          <a:xfrm>
            <a:off x="0" y="52821"/>
            <a:ext cx="12192000" cy="843034"/>
          </a:xfrm>
          <a:solidFill>
            <a:srgbClr val="CCFFFF"/>
          </a:solidFill>
          <a:ln>
            <a:solidFill>
              <a:schemeClr val="accent4">
                <a:lumMod val="50000"/>
              </a:schemeClr>
            </a:solidFill>
          </a:ln>
        </p:spPr>
        <p:txBody>
          <a:bodyPr/>
          <a:lstStyle/>
          <a:p>
            <a:r>
              <a:rPr lang="en-IN" dirty="0">
                <a:solidFill>
                  <a:schemeClr val="accent3">
                    <a:lumMod val="50000"/>
                  </a:schemeClr>
                </a:solidFill>
              </a:rPr>
              <a:t>Features</a:t>
            </a:r>
          </a:p>
        </p:txBody>
      </p:sp>
      <p:sp>
        <p:nvSpPr>
          <p:cNvPr id="6" name="TextBox 5">
            <a:extLst>
              <a:ext uri="{FF2B5EF4-FFF2-40B4-BE49-F238E27FC236}">
                <a16:creationId xmlns:a16="http://schemas.microsoft.com/office/drawing/2014/main" id="{16D14C58-4AA9-49E2-81E4-429E3B3CB2A3}"/>
              </a:ext>
            </a:extLst>
          </p:cNvPr>
          <p:cNvSpPr txBox="1"/>
          <p:nvPr/>
        </p:nvSpPr>
        <p:spPr>
          <a:xfrm>
            <a:off x="995172" y="2485925"/>
            <a:ext cx="1040587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b="1" i="0" dirty="0">
                <a:solidFill>
                  <a:schemeClr val="accent3">
                    <a:lumMod val="50000"/>
                  </a:schemeClr>
                </a:solidFill>
                <a:effectLst/>
              </a:rPr>
              <a:t>Diverse data types: </a:t>
            </a:r>
            <a:r>
              <a:rPr lang="en-US" sz="2000" dirty="0">
                <a:solidFill>
                  <a:schemeClr val="accent3">
                    <a:lumMod val="50000"/>
                  </a:schemeClr>
                </a:solidFill>
              </a:rPr>
              <a:t>Datastore supports a variety of data types, including integers, floating-point numbers, strings, dates, and binary data, among others.</a:t>
            </a:r>
          </a:p>
        </p:txBody>
      </p:sp>
      <p:sp>
        <p:nvSpPr>
          <p:cNvPr id="7" name="TextBox 6">
            <a:extLst>
              <a:ext uri="{FF2B5EF4-FFF2-40B4-BE49-F238E27FC236}">
                <a16:creationId xmlns:a16="http://schemas.microsoft.com/office/drawing/2014/main" id="{9150C496-DBF6-455E-9C67-A873500E358D}"/>
              </a:ext>
            </a:extLst>
          </p:cNvPr>
          <p:cNvSpPr txBox="1"/>
          <p:nvPr/>
        </p:nvSpPr>
        <p:spPr>
          <a:xfrm>
            <a:off x="995172" y="3383159"/>
            <a:ext cx="1040587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b="1" i="0" dirty="0">
                <a:solidFill>
                  <a:schemeClr val="accent3">
                    <a:lumMod val="50000"/>
                  </a:schemeClr>
                </a:solidFill>
                <a:effectLst/>
              </a:rPr>
              <a:t>Multiple access methods: </a:t>
            </a:r>
            <a:r>
              <a:rPr lang="en-US" sz="2000" dirty="0">
                <a:solidFill>
                  <a:schemeClr val="accent3">
                    <a:lumMod val="50000"/>
                  </a:schemeClr>
                </a:solidFill>
              </a:rPr>
              <a:t>Access your data via our JSON API, open source clients, or community-maintained ORMs (</a:t>
            </a:r>
            <a:r>
              <a:rPr lang="en-US" sz="2000" u="sng" dirty="0">
                <a:solidFill>
                  <a:schemeClr val="accent3">
                    <a:lumMod val="50000"/>
                  </a:schemeClr>
                </a:solidFill>
                <a:hlinkClick r:id="rId2">
                  <a:extLst>
                    <a:ext uri="{A12FA001-AC4F-418D-AE19-62706E023703}">
                      <ahyp:hlinkClr xmlns:ahyp="http://schemas.microsoft.com/office/drawing/2018/hyperlinkcolor" val="tx"/>
                    </a:ext>
                  </a:extLst>
                </a:hlinkClick>
              </a:rPr>
              <a:t>Objectify</a:t>
            </a:r>
            <a:r>
              <a:rPr lang="en-US" sz="2000" dirty="0">
                <a:solidFill>
                  <a:schemeClr val="accent3">
                    <a:lumMod val="50000"/>
                  </a:schemeClr>
                </a:solidFill>
              </a:rPr>
              <a:t>, </a:t>
            </a:r>
            <a:r>
              <a:rPr lang="en-US" sz="2000" u="sng" dirty="0">
                <a:solidFill>
                  <a:schemeClr val="accent3">
                    <a:lumMod val="50000"/>
                  </a:schemeClr>
                </a:solidFill>
                <a:hlinkClick r:id="rId3">
                  <a:extLst>
                    <a:ext uri="{A12FA001-AC4F-418D-AE19-62706E023703}">
                      <ahyp:hlinkClr xmlns:ahyp="http://schemas.microsoft.com/office/drawing/2018/hyperlinkcolor" val="tx"/>
                    </a:ext>
                  </a:extLst>
                </a:hlinkClick>
              </a:rPr>
              <a:t>NDB</a:t>
            </a:r>
            <a:r>
              <a:rPr lang="en-US" sz="2000" dirty="0">
                <a:solidFill>
                  <a:schemeClr val="accent3">
                    <a:lumMod val="50000"/>
                  </a:schemeClr>
                </a:solidFill>
              </a:rPr>
              <a:t>).</a:t>
            </a:r>
            <a:endParaRPr lang="en-US" sz="2000" b="0" i="0" dirty="0">
              <a:solidFill>
                <a:schemeClr val="accent3">
                  <a:lumMod val="50000"/>
                </a:schemeClr>
              </a:solidFill>
              <a:effectLst/>
            </a:endParaRPr>
          </a:p>
        </p:txBody>
      </p:sp>
      <p:sp>
        <p:nvSpPr>
          <p:cNvPr id="8" name="TextBox 7">
            <a:extLst>
              <a:ext uri="{FF2B5EF4-FFF2-40B4-BE49-F238E27FC236}">
                <a16:creationId xmlns:a16="http://schemas.microsoft.com/office/drawing/2014/main" id="{3615C4B5-115A-4BFA-BDE9-D59B1FE2952C}"/>
              </a:ext>
            </a:extLst>
          </p:cNvPr>
          <p:cNvSpPr txBox="1"/>
          <p:nvPr/>
        </p:nvSpPr>
        <p:spPr>
          <a:xfrm>
            <a:off x="995172" y="4280393"/>
            <a:ext cx="10405872" cy="1015663"/>
          </a:xfrm>
          <a:prstGeom prst="rect">
            <a:avLst/>
          </a:prstGeom>
          <a:noFill/>
        </p:spPr>
        <p:txBody>
          <a:bodyPr wrap="square" rtlCol="0">
            <a:spAutoFit/>
          </a:bodyPr>
          <a:lstStyle/>
          <a:p>
            <a:pPr marL="342900" indent="-342900">
              <a:buFont typeface="Wingdings" panose="05000000000000000000" pitchFamily="2" charset="2"/>
              <a:buChar char="v"/>
            </a:pPr>
            <a:r>
              <a:rPr lang="en-US" sz="2000" b="1" i="0" dirty="0">
                <a:solidFill>
                  <a:schemeClr val="accent3">
                    <a:lumMod val="50000"/>
                  </a:schemeClr>
                </a:solidFill>
                <a:effectLst/>
              </a:rPr>
              <a:t>ACID transactions: </a:t>
            </a:r>
            <a:r>
              <a:rPr lang="en-US" sz="2000" dirty="0">
                <a:solidFill>
                  <a:schemeClr val="accent3">
                    <a:lumMod val="50000"/>
                  </a:schemeClr>
                </a:solidFill>
              </a:rPr>
              <a:t>Ensure the integrity of your data by executing multiple datastore operations in a single transaction with ACID characteristics, so all the grouped operations succeed or all fail.</a:t>
            </a:r>
            <a:endParaRPr lang="en-US" sz="2000" b="0" i="0" dirty="0">
              <a:solidFill>
                <a:schemeClr val="accent3">
                  <a:lumMod val="50000"/>
                </a:schemeClr>
              </a:solidFill>
              <a:effectLst/>
            </a:endParaRPr>
          </a:p>
        </p:txBody>
      </p:sp>
      <p:sp>
        <p:nvSpPr>
          <p:cNvPr id="9" name="TextBox 8">
            <a:extLst>
              <a:ext uri="{FF2B5EF4-FFF2-40B4-BE49-F238E27FC236}">
                <a16:creationId xmlns:a16="http://schemas.microsoft.com/office/drawing/2014/main" id="{96FDCCC7-B3A9-40BC-96D7-EA83B86429A2}"/>
              </a:ext>
            </a:extLst>
          </p:cNvPr>
          <p:cNvSpPr txBox="1"/>
          <p:nvPr/>
        </p:nvSpPr>
        <p:spPr>
          <a:xfrm>
            <a:off x="995172" y="5498467"/>
            <a:ext cx="1063447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b="1" i="0" dirty="0">
                <a:solidFill>
                  <a:schemeClr val="accent3">
                    <a:lumMod val="50000"/>
                  </a:schemeClr>
                </a:solidFill>
                <a:effectLst/>
              </a:rPr>
              <a:t>Fully managed: </a:t>
            </a:r>
            <a:r>
              <a:rPr lang="en-US" sz="2000" dirty="0">
                <a:solidFill>
                  <a:schemeClr val="accent3">
                    <a:lumMod val="50000"/>
                  </a:schemeClr>
                </a:solidFill>
              </a:rPr>
              <a:t>Datastore is fully managed, which means Google automatically handles sharding and replication in order to provide you with a highly available and consistent database.</a:t>
            </a:r>
            <a:endParaRPr lang="en-US" sz="2000" b="0" i="0" dirty="0">
              <a:solidFill>
                <a:schemeClr val="accent3">
                  <a:lumMod val="50000"/>
                </a:schemeClr>
              </a:solidFill>
              <a:effectLst/>
            </a:endParaRPr>
          </a:p>
        </p:txBody>
      </p:sp>
      <p:sp>
        <p:nvSpPr>
          <p:cNvPr id="10" name="TextBox 9">
            <a:extLst>
              <a:ext uri="{FF2B5EF4-FFF2-40B4-BE49-F238E27FC236}">
                <a16:creationId xmlns:a16="http://schemas.microsoft.com/office/drawing/2014/main" id="{0B53AB75-DA3F-447E-8D5E-7F66A8D990AC}"/>
              </a:ext>
            </a:extLst>
          </p:cNvPr>
          <p:cNvSpPr txBox="1"/>
          <p:nvPr/>
        </p:nvSpPr>
        <p:spPr>
          <a:xfrm>
            <a:off x="995172" y="1588691"/>
            <a:ext cx="1040587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b="1" i="0" dirty="0">
                <a:solidFill>
                  <a:schemeClr val="accent3">
                    <a:lumMod val="50000"/>
                  </a:schemeClr>
                </a:solidFill>
                <a:effectLst/>
              </a:rPr>
              <a:t>Rich admin dashboard:  </a:t>
            </a:r>
            <a:r>
              <a:rPr lang="en-US" sz="2000" dirty="0">
                <a:solidFill>
                  <a:schemeClr val="accent3">
                    <a:lumMod val="50000"/>
                  </a:schemeClr>
                </a:solidFill>
              </a:rPr>
              <a:t>View entity statistics, query your database, view indexes, and back up/restore your data.</a:t>
            </a:r>
            <a:endParaRPr lang="en-US" sz="2000" b="0" i="0" dirty="0">
              <a:solidFill>
                <a:schemeClr val="accent3">
                  <a:lumMod val="50000"/>
                </a:schemeClr>
              </a:solidFill>
              <a:effectLst/>
            </a:endParaRPr>
          </a:p>
        </p:txBody>
      </p:sp>
    </p:spTree>
    <p:extLst>
      <p:ext uri="{BB962C8B-B14F-4D97-AF65-F5344CB8AC3E}">
        <p14:creationId xmlns:p14="http://schemas.microsoft.com/office/powerpoint/2010/main" val="87405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9090-8BF4-4A1A-85F6-ACD883B9E742}"/>
              </a:ext>
            </a:extLst>
          </p:cNvPr>
          <p:cNvSpPr>
            <a:spLocks noGrp="1"/>
          </p:cNvSpPr>
          <p:nvPr>
            <p:ph type="title"/>
          </p:nvPr>
        </p:nvSpPr>
        <p:spPr>
          <a:xfrm>
            <a:off x="0" y="79900"/>
            <a:ext cx="12192000" cy="1091952"/>
          </a:xfrm>
          <a:solidFill>
            <a:srgbClr val="CCFFFF"/>
          </a:solidFill>
          <a:ln>
            <a:solidFill>
              <a:schemeClr val="accent4">
                <a:lumMod val="50000"/>
              </a:schemeClr>
            </a:solidFill>
          </a:ln>
        </p:spPr>
        <p:txBody>
          <a:bodyPr>
            <a:normAutofit fontScale="90000"/>
          </a:bodyPr>
          <a:lstStyle/>
          <a:p>
            <a:pPr algn="ctr" fontAlgn="base"/>
            <a:r>
              <a:rPr lang="en-US" b="0" i="0" u="none" strike="noStrike" dirty="0">
                <a:solidFill>
                  <a:schemeClr val="accent3">
                    <a:lumMod val="50000"/>
                  </a:schemeClr>
                </a:solidFill>
                <a:effectLst/>
              </a:rPr>
              <a:t>Here are a few best practices that can help you work with Cloud Datastore more effectively</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8F828956-2B2A-4A24-ACD7-4EF60B2BAD1E}"/>
              </a:ext>
            </a:extLst>
          </p:cNvPr>
          <p:cNvSpPr>
            <a:spLocks noGrp="1"/>
          </p:cNvSpPr>
          <p:nvPr>
            <p:ph idx="1"/>
          </p:nvPr>
        </p:nvSpPr>
        <p:spPr>
          <a:xfrm>
            <a:off x="838200" y="1675192"/>
            <a:ext cx="10515600" cy="4826192"/>
          </a:xfrm>
        </p:spPr>
        <p:txBody>
          <a:bodyPr>
            <a:noAutofit/>
          </a:bodyPr>
          <a:lstStyle/>
          <a:p>
            <a:pPr algn="l" fontAlgn="base"/>
            <a:r>
              <a:rPr lang="en-US" sz="1600" b="1" i="0" u="none" strike="noStrike" dirty="0">
                <a:solidFill>
                  <a:schemeClr val="accent3">
                    <a:lumMod val="50000"/>
                  </a:schemeClr>
                </a:solidFill>
                <a:effectLst/>
              </a:rPr>
              <a:t>API Calls</a:t>
            </a:r>
          </a:p>
          <a:p>
            <a:pPr algn="l" fontAlgn="base">
              <a:buFont typeface="Arial" panose="020B0604020202020204" pitchFamily="34" charset="0"/>
              <a:buChar char="•"/>
            </a:pPr>
            <a:r>
              <a:rPr lang="en-US" sz="1600" b="1" i="0" u="none" strike="noStrike" dirty="0">
                <a:solidFill>
                  <a:schemeClr val="accent3">
                    <a:lumMod val="50000"/>
                  </a:schemeClr>
                </a:solidFill>
                <a:effectLst/>
              </a:rPr>
              <a:t>Use batch operations</a:t>
            </a:r>
            <a:r>
              <a:rPr lang="en-US" sz="1600" b="0" i="0" u="none" strike="noStrike" dirty="0">
                <a:solidFill>
                  <a:schemeClr val="accent3">
                    <a:lumMod val="50000"/>
                  </a:schemeClr>
                </a:solidFill>
                <a:effectLst/>
              </a:rPr>
              <a:t>—these are more efficient because they use the same overhead as one operation.</a:t>
            </a:r>
          </a:p>
          <a:p>
            <a:pPr algn="l" fontAlgn="base">
              <a:buFont typeface="Arial" panose="020B0604020202020204" pitchFamily="34" charset="0"/>
              <a:buChar char="•"/>
            </a:pPr>
            <a:r>
              <a:rPr lang="en-US" sz="1600" b="1" i="0" u="none" strike="noStrike" dirty="0">
                <a:solidFill>
                  <a:schemeClr val="accent3">
                    <a:lumMod val="50000"/>
                  </a:schemeClr>
                </a:solidFill>
                <a:effectLst/>
              </a:rPr>
              <a:t>Roll back failed transactions</a:t>
            </a:r>
            <a:r>
              <a:rPr lang="en-US" sz="1600" b="0" i="0" u="none" strike="noStrike" dirty="0">
                <a:solidFill>
                  <a:schemeClr val="accent3">
                    <a:lumMod val="50000"/>
                  </a:schemeClr>
                </a:solidFill>
                <a:effectLst/>
              </a:rPr>
              <a:t>—if there is another request for the same resources, this will improve the latency of the retry operation.</a:t>
            </a:r>
          </a:p>
          <a:p>
            <a:pPr algn="l" fontAlgn="base">
              <a:buFont typeface="Arial" panose="020B0604020202020204" pitchFamily="34" charset="0"/>
              <a:buChar char="•"/>
            </a:pPr>
            <a:r>
              <a:rPr lang="en-US" sz="1600" b="1" i="0" u="none" strike="noStrike" dirty="0">
                <a:solidFill>
                  <a:schemeClr val="accent3">
                    <a:lumMod val="50000"/>
                  </a:schemeClr>
                </a:solidFill>
                <a:effectLst/>
              </a:rPr>
              <a:t>Use asynchronous calls</a:t>
            </a:r>
            <a:r>
              <a:rPr lang="en-US" sz="1600" b="0" i="0" u="none" strike="noStrike" dirty="0">
                <a:solidFill>
                  <a:schemeClr val="accent3">
                    <a:lumMod val="50000"/>
                  </a:schemeClr>
                </a:solidFill>
                <a:effectLst/>
              </a:rPr>
              <a:t>—like in Firestore, prefer to use asynchronous calls if there is no data dependency of the result of a query.</a:t>
            </a:r>
          </a:p>
          <a:p>
            <a:pPr fontAlgn="base"/>
            <a:r>
              <a:rPr lang="en-US" sz="1600" b="1" dirty="0">
                <a:solidFill>
                  <a:schemeClr val="accent3">
                    <a:lumMod val="50000"/>
                  </a:schemeClr>
                </a:solidFill>
              </a:rPr>
              <a:t>Entities</a:t>
            </a:r>
          </a:p>
          <a:p>
            <a:pPr fontAlgn="base"/>
            <a:r>
              <a:rPr lang="en-US" sz="1600" dirty="0">
                <a:solidFill>
                  <a:schemeClr val="accent3">
                    <a:lumMod val="50000"/>
                  </a:schemeClr>
                </a:solidFill>
              </a:rPr>
              <a:t>Do not write to an entity group more than once per second, to avoid timeouts for strongly consistent reads, which will negatively affect performance for your application. If you are using batch writes or transactions, these count as one write operation.</a:t>
            </a:r>
          </a:p>
          <a:p>
            <a:pPr fontAlgn="base"/>
            <a:r>
              <a:rPr lang="en-US" sz="1600" b="1" dirty="0">
                <a:solidFill>
                  <a:schemeClr val="accent3">
                    <a:lumMod val="50000"/>
                  </a:schemeClr>
                </a:solidFill>
              </a:rPr>
              <a:t>Sharding and Replication</a:t>
            </a:r>
          </a:p>
          <a:p>
            <a:pPr fontAlgn="base"/>
            <a:r>
              <a:rPr lang="en-US" sz="1600" dirty="0">
                <a:solidFill>
                  <a:schemeClr val="accent3">
                    <a:lumMod val="50000"/>
                  </a:schemeClr>
                </a:solidFill>
              </a:rPr>
              <a:t>For hot Datastore keys, you can use sharding or replication to read keys at a higher rate than allowed by Bigtable, the underlying storage. For example, you replicate keys three times to enable 3X faster read throughput. Or you can use sharding to break up the key range into several parts.</a:t>
            </a:r>
            <a:endParaRPr lang="en-US" sz="1600" b="0" i="0" u="none" strike="noStrike" dirty="0">
              <a:solidFill>
                <a:schemeClr val="accent3">
                  <a:lumMod val="50000"/>
                </a:schemeClr>
              </a:solidFill>
              <a:effectLst/>
            </a:endParaRPr>
          </a:p>
        </p:txBody>
      </p:sp>
    </p:spTree>
    <p:extLst>
      <p:ext uri="{BB962C8B-B14F-4D97-AF65-F5344CB8AC3E}">
        <p14:creationId xmlns:p14="http://schemas.microsoft.com/office/powerpoint/2010/main" val="26620533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72</TotalTime>
  <Words>613</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Bell MT</vt:lpstr>
      <vt:lpstr>Gill Sans MT</vt:lpstr>
      <vt:lpstr>Wingdings</vt:lpstr>
      <vt:lpstr>Parcel</vt:lpstr>
      <vt:lpstr>Datastore</vt:lpstr>
      <vt:lpstr>What is Google Cloud Datastore?</vt:lpstr>
      <vt:lpstr>PowerPoint Presentation</vt:lpstr>
      <vt:lpstr>Features</vt:lpstr>
      <vt:lpstr>Here are a few best practices that can help you work with Cloud Datastore more effectively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Datastore</dc:title>
  <dc:creator>Lord Barbosa</dc:creator>
  <cp:lastModifiedBy> </cp:lastModifiedBy>
  <cp:revision>2</cp:revision>
  <dcterms:created xsi:type="dcterms:W3CDTF">2021-10-27T04:42:47Z</dcterms:created>
  <dcterms:modified xsi:type="dcterms:W3CDTF">2021-10-27T06:02:04Z</dcterms:modified>
</cp:coreProperties>
</file>